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4" r:id="rId3"/>
    <p:sldId id="263" r:id="rId4"/>
    <p:sldId id="268" r:id="rId5"/>
    <p:sldId id="262" r:id="rId6"/>
    <p:sldId id="265" r:id="rId7"/>
    <p:sldId id="269" r:id="rId8"/>
    <p:sldId id="266" r:id="rId9"/>
    <p:sldId id="267" r:id="rId10"/>
    <p:sldId id="25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3AEAF8-5993-47A1-9EC1-B36C4E9F9486}" v="23" dt="2025-11-17T03:51:26.3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0" d="100"/>
          <a:sy n="60" d="100"/>
        </p:scale>
        <p:origin x="114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2BE0E-5FCB-D63B-49F5-9926A1A9F44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8542EA1-7648-81A8-45EE-E2BA47CA05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9CDA73A-81B9-7277-E6F8-3CC233FE96C7}"/>
              </a:ext>
            </a:extLst>
          </p:cNvPr>
          <p:cNvSpPr>
            <a:spLocks noGrp="1"/>
          </p:cNvSpPr>
          <p:nvPr>
            <p:ph type="dt" sz="half" idx="10"/>
          </p:nvPr>
        </p:nvSpPr>
        <p:spPr/>
        <p:txBody>
          <a:bodyPr/>
          <a:lstStyle/>
          <a:p>
            <a:fld id="{3923C789-A032-4D2B-85DF-1A3E7A7F8660}" type="datetimeFigureOut">
              <a:rPr lang="en-GB" smtClean="0"/>
              <a:t>16/11/2025</a:t>
            </a:fld>
            <a:endParaRPr lang="en-GB"/>
          </a:p>
        </p:txBody>
      </p:sp>
      <p:sp>
        <p:nvSpPr>
          <p:cNvPr id="5" name="Footer Placeholder 4">
            <a:extLst>
              <a:ext uri="{FF2B5EF4-FFF2-40B4-BE49-F238E27FC236}">
                <a16:creationId xmlns:a16="http://schemas.microsoft.com/office/drawing/2014/main" id="{59D631AD-6DC8-06C0-CE83-701F85A1DE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2AD2A9-E0BE-2C3D-981D-100C65A0421C}"/>
              </a:ext>
            </a:extLst>
          </p:cNvPr>
          <p:cNvSpPr>
            <a:spLocks noGrp="1"/>
          </p:cNvSpPr>
          <p:nvPr>
            <p:ph type="sldNum" sz="quarter" idx="12"/>
          </p:nvPr>
        </p:nvSpPr>
        <p:spPr/>
        <p:txBody>
          <a:bodyPr/>
          <a:lstStyle/>
          <a:p>
            <a:fld id="{560E348D-84CE-4EC1-A986-E902362CC1CC}" type="slidenum">
              <a:rPr lang="en-GB" smtClean="0"/>
              <a:t>‹#›</a:t>
            </a:fld>
            <a:endParaRPr lang="en-GB"/>
          </a:p>
        </p:txBody>
      </p:sp>
    </p:spTree>
    <p:extLst>
      <p:ext uri="{BB962C8B-B14F-4D97-AF65-F5344CB8AC3E}">
        <p14:creationId xmlns:p14="http://schemas.microsoft.com/office/powerpoint/2010/main" val="35267258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8409F-5616-2E88-43DA-68873C2DF56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A51BEE5-BE64-7292-4F74-DE57C70A4A7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D5D5DB1-9E32-8BC5-D75A-7FF842C374F8}"/>
              </a:ext>
            </a:extLst>
          </p:cNvPr>
          <p:cNvSpPr>
            <a:spLocks noGrp="1"/>
          </p:cNvSpPr>
          <p:nvPr>
            <p:ph type="dt" sz="half" idx="10"/>
          </p:nvPr>
        </p:nvSpPr>
        <p:spPr/>
        <p:txBody>
          <a:bodyPr/>
          <a:lstStyle/>
          <a:p>
            <a:fld id="{3923C789-A032-4D2B-85DF-1A3E7A7F8660}" type="datetimeFigureOut">
              <a:rPr lang="en-GB" smtClean="0"/>
              <a:t>16/11/2025</a:t>
            </a:fld>
            <a:endParaRPr lang="en-GB"/>
          </a:p>
        </p:txBody>
      </p:sp>
      <p:sp>
        <p:nvSpPr>
          <p:cNvPr id="5" name="Footer Placeholder 4">
            <a:extLst>
              <a:ext uri="{FF2B5EF4-FFF2-40B4-BE49-F238E27FC236}">
                <a16:creationId xmlns:a16="http://schemas.microsoft.com/office/drawing/2014/main" id="{2832C67A-7DAC-FE07-7085-8B675F1AEA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388CC7-7C16-6D78-2934-5DAEAF064CCD}"/>
              </a:ext>
            </a:extLst>
          </p:cNvPr>
          <p:cNvSpPr>
            <a:spLocks noGrp="1"/>
          </p:cNvSpPr>
          <p:nvPr>
            <p:ph type="sldNum" sz="quarter" idx="12"/>
          </p:nvPr>
        </p:nvSpPr>
        <p:spPr/>
        <p:txBody>
          <a:bodyPr/>
          <a:lstStyle/>
          <a:p>
            <a:fld id="{560E348D-84CE-4EC1-A986-E902362CC1CC}" type="slidenum">
              <a:rPr lang="en-GB" smtClean="0"/>
              <a:t>‹#›</a:t>
            </a:fld>
            <a:endParaRPr lang="en-GB"/>
          </a:p>
        </p:txBody>
      </p:sp>
    </p:spTree>
    <p:extLst>
      <p:ext uri="{BB962C8B-B14F-4D97-AF65-F5344CB8AC3E}">
        <p14:creationId xmlns:p14="http://schemas.microsoft.com/office/powerpoint/2010/main" val="452042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79EFB-4DAC-6F24-DF4E-70F40458AB2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26A5442-1009-DBAB-DBDC-A8FC6114BB4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1FF59EC-EF78-780D-C4DC-1533BF4C9543}"/>
              </a:ext>
            </a:extLst>
          </p:cNvPr>
          <p:cNvSpPr>
            <a:spLocks noGrp="1"/>
          </p:cNvSpPr>
          <p:nvPr>
            <p:ph type="dt" sz="half" idx="10"/>
          </p:nvPr>
        </p:nvSpPr>
        <p:spPr/>
        <p:txBody>
          <a:bodyPr/>
          <a:lstStyle/>
          <a:p>
            <a:fld id="{3923C789-A032-4D2B-85DF-1A3E7A7F8660}" type="datetimeFigureOut">
              <a:rPr lang="en-GB" smtClean="0"/>
              <a:t>16/11/2025</a:t>
            </a:fld>
            <a:endParaRPr lang="en-GB"/>
          </a:p>
        </p:txBody>
      </p:sp>
      <p:sp>
        <p:nvSpPr>
          <p:cNvPr id="5" name="Footer Placeholder 4">
            <a:extLst>
              <a:ext uri="{FF2B5EF4-FFF2-40B4-BE49-F238E27FC236}">
                <a16:creationId xmlns:a16="http://schemas.microsoft.com/office/drawing/2014/main" id="{62561822-D723-F604-829C-B3E5E3008C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5FE15C-AC05-FF77-A470-DB3990D8CEB1}"/>
              </a:ext>
            </a:extLst>
          </p:cNvPr>
          <p:cNvSpPr>
            <a:spLocks noGrp="1"/>
          </p:cNvSpPr>
          <p:nvPr>
            <p:ph type="sldNum" sz="quarter" idx="12"/>
          </p:nvPr>
        </p:nvSpPr>
        <p:spPr/>
        <p:txBody>
          <a:bodyPr/>
          <a:lstStyle/>
          <a:p>
            <a:fld id="{560E348D-84CE-4EC1-A986-E902362CC1CC}" type="slidenum">
              <a:rPr lang="en-GB" smtClean="0"/>
              <a:t>‹#›</a:t>
            </a:fld>
            <a:endParaRPr lang="en-GB"/>
          </a:p>
        </p:txBody>
      </p:sp>
    </p:spTree>
    <p:extLst>
      <p:ext uri="{BB962C8B-B14F-4D97-AF65-F5344CB8AC3E}">
        <p14:creationId xmlns:p14="http://schemas.microsoft.com/office/powerpoint/2010/main" val="2122815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3BFA4-E3EB-90BA-A665-309498B4BF1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BBF4A95-71C9-DEBD-88A0-A03BBC50E7F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361ECEF-6B48-2D99-F2E8-B1C31E9EAA8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2C55F0D-AA9B-DC82-C6CA-2295018B13CC}"/>
              </a:ext>
            </a:extLst>
          </p:cNvPr>
          <p:cNvSpPr>
            <a:spLocks noGrp="1"/>
          </p:cNvSpPr>
          <p:nvPr>
            <p:ph type="dt" sz="half" idx="10"/>
          </p:nvPr>
        </p:nvSpPr>
        <p:spPr/>
        <p:txBody>
          <a:bodyPr/>
          <a:lstStyle/>
          <a:p>
            <a:fld id="{3923C789-A032-4D2B-85DF-1A3E7A7F8660}" type="datetimeFigureOut">
              <a:rPr lang="en-GB" smtClean="0"/>
              <a:t>16/11/2025</a:t>
            </a:fld>
            <a:endParaRPr lang="en-GB"/>
          </a:p>
        </p:txBody>
      </p:sp>
      <p:sp>
        <p:nvSpPr>
          <p:cNvPr id="6" name="Footer Placeholder 5">
            <a:extLst>
              <a:ext uri="{FF2B5EF4-FFF2-40B4-BE49-F238E27FC236}">
                <a16:creationId xmlns:a16="http://schemas.microsoft.com/office/drawing/2014/main" id="{35A17A6A-85DB-9EC7-C7A0-4C2ECA7709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292BE0-BD12-131C-40F0-4A888E0CAFC7}"/>
              </a:ext>
            </a:extLst>
          </p:cNvPr>
          <p:cNvSpPr>
            <a:spLocks noGrp="1"/>
          </p:cNvSpPr>
          <p:nvPr>
            <p:ph type="sldNum" sz="quarter" idx="12"/>
          </p:nvPr>
        </p:nvSpPr>
        <p:spPr/>
        <p:txBody>
          <a:bodyPr/>
          <a:lstStyle/>
          <a:p>
            <a:fld id="{560E348D-84CE-4EC1-A986-E902362CC1CC}" type="slidenum">
              <a:rPr lang="en-GB" smtClean="0"/>
              <a:t>‹#›</a:t>
            </a:fld>
            <a:endParaRPr lang="en-GB"/>
          </a:p>
        </p:txBody>
      </p:sp>
    </p:spTree>
    <p:extLst>
      <p:ext uri="{BB962C8B-B14F-4D97-AF65-F5344CB8AC3E}">
        <p14:creationId xmlns:p14="http://schemas.microsoft.com/office/powerpoint/2010/main" val="3528837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E2BD9-9EBE-26F7-7887-79A84737439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6DE00D7-44A9-E5FF-B421-0B6EA567C65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63A76A3-6440-E4AF-CFC3-0F504386211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485E6A1-CF6F-CB93-A620-45F240E25A3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FA12C4F-85B2-D901-F84C-916B599AA6E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3C9E22C-C89F-C137-8990-24DA1C3DBA56}"/>
              </a:ext>
            </a:extLst>
          </p:cNvPr>
          <p:cNvSpPr>
            <a:spLocks noGrp="1"/>
          </p:cNvSpPr>
          <p:nvPr>
            <p:ph type="dt" sz="half" idx="10"/>
          </p:nvPr>
        </p:nvSpPr>
        <p:spPr/>
        <p:txBody>
          <a:bodyPr/>
          <a:lstStyle/>
          <a:p>
            <a:fld id="{3923C789-A032-4D2B-85DF-1A3E7A7F8660}" type="datetimeFigureOut">
              <a:rPr lang="en-GB" smtClean="0"/>
              <a:t>16/11/2025</a:t>
            </a:fld>
            <a:endParaRPr lang="en-GB"/>
          </a:p>
        </p:txBody>
      </p:sp>
      <p:sp>
        <p:nvSpPr>
          <p:cNvPr id="8" name="Footer Placeholder 7">
            <a:extLst>
              <a:ext uri="{FF2B5EF4-FFF2-40B4-BE49-F238E27FC236}">
                <a16:creationId xmlns:a16="http://schemas.microsoft.com/office/drawing/2014/main" id="{984B49BD-A2F8-9833-4792-EDAF85589DC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EA305D7-6F23-08ED-CEB4-AB6063AD35C8}"/>
              </a:ext>
            </a:extLst>
          </p:cNvPr>
          <p:cNvSpPr>
            <a:spLocks noGrp="1"/>
          </p:cNvSpPr>
          <p:nvPr>
            <p:ph type="sldNum" sz="quarter" idx="12"/>
          </p:nvPr>
        </p:nvSpPr>
        <p:spPr/>
        <p:txBody>
          <a:bodyPr/>
          <a:lstStyle/>
          <a:p>
            <a:fld id="{560E348D-84CE-4EC1-A986-E902362CC1CC}" type="slidenum">
              <a:rPr lang="en-GB" smtClean="0"/>
              <a:t>‹#›</a:t>
            </a:fld>
            <a:endParaRPr lang="en-GB"/>
          </a:p>
        </p:txBody>
      </p:sp>
    </p:spTree>
    <p:extLst>
      <p:ext uri="{BB962C8B-B14F-4D97-AF65-F5344CB8AC3E}">
        <p14:creationId xmlns:p14="http://schemas.microsoft.com/office/powerpoint/2010/main" val="22043425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2B669-A0BE-3787-A37F-63E226A1F9C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B80F4A4-2690-2E56-CF3A-39FA41EDDED2}"/>
              </a:ext>
            </a:extLst>
          </p:cNvPr>
          <p:cNvSpPr>
            <a:spLocks noGrp="1"/>
          </p:cNvSpPr>
          <p:nvPr>
            <p:ph type="dt" sz="half" idx="10"/>
          </p:nvPr>
        </p:nvSpPr>
        <p:spPr/>
        <p:txBody>
          <a:bodyPr/>
          <a:lstStyle/>
          <a:p>
            <a:fld id="{3923C789-A032-4D2B-85DF-1A3E7A7F8660}" type="datetimeFigureOut">
              <a:rPr lang="en-GB" smtClean="0"/>
              <a:t>16/11/2025</a:t>
            </a:fld>
            <a:endParaRPr lang="en-GB"/>
          </a:p>
        </p:txBody>
      </p:sp>
      <p:sp>
        <p:nvSpPr>
          <p:cNvPr id="4" name="Footer Placeholder 3">
            <a:extLst>
              <a:ext uri="{FF2B5EF4-FFF2-40B4-BE49-F238E27FC236}">
                <a16:creationId xmlns:a16="http://schemas.microsoft.com/office/drawing/2014/main" id="{046E9A09-2BE1-3A0F-8623-8036C16E4F2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E96BFB6-ED65-B191-8BB3-ED356E15EF96}"/>
              </a:ext>
            </a:extLst>
          </p:cNvPr>
          <p:cNvSpPr>
            <a:spLocks noGrp="1"/>
          </p:cNvSpPr>
          <p:nvPr>
            <p:ph type="sldNum" sz="quarter" idx="12"/>
          </p:nvPr>
        </p:nvSpPr>
        <p:spPr/>
        <p:txBody>
          <a:bodyPr/>
          <a:lstStyle/>
          <a:p>
            <a:fld id="{560E348D-84CE-4EC1-A986-E902362CC1CC}" type="slidenum">
              <a:rPr lang="en-GB" smtClean="0"/>
              <a:t>‹#›</a:t>
            </a:fld>
            <a:endParaRPr lang="en-GB"/>
          </a:p>
        </p:txBody>
      </p:sp>
    </p:spTree>
    <p:extLst>
      <p:ext uri="{BB962C8B-B14F-4D97-AF65-F5344CB8AC3E}">
        <p14:creationId xmlns:p14="http://schemas.microsoft.com/office/powerpoint/2010/main" val="33240199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0B4AF77-D6DF-E096-91F9-07AAE96DA2C2}"/>
              </a:ext>
            </a:extLst>
          </p:cNvPr>
          <p:cNvSpPr>
            <a:spLocks noGrp="1"/>
          </p:cNvSpPr>
          <p:nvPr>
            <p:ph type="dt" sz="half" idx="10"/>
          </p:nvPr>
        </p:nvSpPr>
        <p:spPr/>
        <p:txBody>
          <a:bodyPr/>
          <a:lstStyle/>
          <a:p>
            <a:fld id="{3923C789-A032-4D2B-85DF-1A3E7A7F8660}" type="datetimeFigureOut">
              <a:rPr lang="en-GB" smtClean="0"/>
              <a:t>16/11/2025</a:t>
            </a:fld>
            <a:endParaRPr lang="en-GB"/>
          </a:p>
        </p:txBody>
      </p:sp>
      <p:sp>
        <p:nvSpPr>
          <p:cNvPr id="3" name="Footer Placeholder 2">
            <a:extLst>
              <a:ext uri="{FF2B5EF4-FFF2-40B4-BE49-F238E27FC236}">
                <a16:creationId xmlns:a16="http://schemas.microsoft.com/office/drawing/2014/main" id="{97D61451-2783-1AA7-308D-2A770CC99A5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B507460-2F9B-27AD-74CE-83A9F455DD4F}"/>
              </a:ext>
            </a:extLst>
          </p:cNvPr>
          <p:cNvSpPr>
            <a:spLocks noGrp="1"/>
          </p:cNvSpPr>
          <p:nvPr>
            <p:ph type="sldNum" sz="quarter" idx="12"/>
          </p:nvPr>
        </p:nvSpPr>
        <p:spPr/>
        <p:txBody>
          <a:bodyPr/>
          <a:lstStyle/>
          <a:p>
            <a:fld id="{560E348D-84CE-4EC1-A986-E902362CC1CC}" type="slidenum">
              <a:rPr lang="en-GB" smtClean="0"/>
              <a:t>‹#›</a:t>
            </a:fld>
            <a:endParaRPr lang="en-GB"/>
          </a:p>
        </p:txBody>
      </p:sp>
    </p:spTree>
    <p:extLst>
      <p:ext uri="{BB962C8B-B14F-4D97-AF65-F5344CB8AC3E}">
        <p14:creationId xmlns:p14="http://schemas.microsoft.com/office/powerpoint/2010/main" val="7162393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72705-6C45-AE53-18EF-9CAF0E639AB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DEC6125-5A70-9A5C-23B7-EDAB12E9B0E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75B381E-6D94-07D3-12C6-8F5031234C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DCC126-4F90-3EA7-CCC7-DE92B93AA54B}"/>
              </a:ext>
            </a:extLst>
          </p:cNvPr>
          <p:cNvSpPr>
            <a:spLocks noGrp="1"/>
          </p:cNvSpPr>
          <p:nvPr>
            <p:ph type="dt" sz="half" idx="10"/>
          </p:nvPr>
        </p:nvSpPr>
        <p:spPr/>
        <p:txBody>
          <a:bodyPr/>
          <a:lstStyle/>
          <a:p>
            <a:fld id="{3923C789-A032-4D2B-85DF-1A3E7A7F8660}" type="datetimeFigureOut">
              <a:rPr lang="en-GB" smtClean="0"/>
              <a:t>16/11/2025</a:t>
            </a:fld>
            <a:endParaRPr lang="en-GB"/>
          </a:p>
        </p:txBody>
      </p:sp>
      <p:sp>
        <p:nvSpPr>
          <p:cNvPr id="6" name="Footer Placeholder 5">
            <a:extLst>
              <a:ext uri="{FF2B5EF4-FFF2-40B4-BE49-F238E27FC236}">
                <a16:creationId xmlns:a16="http://schemas.microsoft.com/office/drawing/2014/main" id="{960E4618-DFC7-0365-DC17-CF60C133B1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5282B7-1FA5-A029-B00E-4120DA86E452}"/>
              </a:ext>
            </a:extLst>
          </p:cNvPr>
          <p:cNvSpPr>
            <a:spLocks noGrp="1"/>
          </p:cNvSpPr>
          <p:nvPr>
            <p:ph type="sldNum" sz="quarter" idx="12"/>
          </p:nvPr>
        </p:nvSpPr>
        <p:spPr/>
        <p:txBody>
          <a:bodyPr/>
          <a:lstStyle/>
          <a:p>
            <a:fld id="{560E348D-84CE-4EC1-A986-E902362CC1CC}" type="slidenum">
              <a:rPr lang="en-GB" smtClean="0"/>
              <a:t>‹#›</a:t>
            </a:fld>
            <a:endParaRPr lang="en-GB"/>
          </a:p>
        </p:txBody>
      </p:sp>
    </p:spTree>
    <p:extLst>
      <p:ext uri="{BB962C8B-B14F-4D97-AF65-F5344CB8AC3E}">
        <p14:creationId xmlns:p14="http://schemas.microsoft.com/office/powerpoint/2010/main" val="134302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922E9-F3E3-ED97-7304-5793A3EEE9F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53A7F09-4B53-517C-CE34-1DC86EF9BB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36D165F-BB5D-C0F2-F750-6D60C178F2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FA8E177-D1A8-E2A4-BB19-87D84F7ED342}"/>
              </a:ext>
            </a:extLst>
          </p:cNvPr>
          <p:cNvSpPr>
            <a:spLocks noGrp="1"/>
          </p:cNvSpPr>
          <p:nvPr>
            <p:ph type="dt" sz="half" idx="10"/>
          </p:nvPr>
        </p:nvSpPr>
        <p:spPr/>
        <p:txBody>
          <a:bodyPr/>
          <a:lstStyle/>
          <a:p>
            <a:fld id="{3923C789-A032-4D2B-85DF-1A3E7A7F8660}" type="datetimeFigureOut">
              <a:rPr lang="en-GB" smtClean="0"/>
              <a:t>16/11/2025</a:t>
            </a:fld>
            <a:endParaRPr lang="en-GB"/>
          </a:p>
        </p:txBody>
      </p:sp>
      <p:sp>
        <p:nvSpPr>
          <p:cNvPr id="6" name="Footer Placeholder 5">
            <a:extLst>
              <a:ext uri="{FF2B5EF4-FFF2-40B4-BE49-F238E27FC236}">
                <a16:creationId xmlns:a16="http://schemas.microsoft.com/office/drawing/2014/main" id="{7143E37F-2F1E-DD76-9A53-6537EE2A60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7243B2-386F-6422-A019-25D5711A8EE5}"/>
              </a:ext>
            </a:extLst>
          </p:cNvPr>
          <p:cNvSpPr>
            <a:spLocks noGrp="1"/>
          </p:cNvSpPr>
          <p:nvPr>
            <p:ph type="sldNum" sz="quarter" idx="12"/>
          </p:nvPr>
        </p:nvSpPr>
        <p:spPr/>
        <p:txBody>
          <a:bodyPr/>
          <a:lstStyle/>
          <a:p>
            <a:fld id="{560E348D-84CE-4EC1-A986-E902362CC1CC}" type="slidenum">
              <a:rPr lang="en-GB" smtClean="0"/>
              <a:t>‹#›</a:t>
            </a:fld>
            <a:endParaRPr lang="en-GB"/>
          </a:p>
        </p:txBody>
      </p:sp>
    </p:spTree>
    <p:extLst>
      <p:ext uri="{BB962C8B-B14F-4D97-AF65-F5344CB8AC3E}">
        <p14:creationId xmlns:p14="http://schemas.microsoft.com/office/powerpoint/2010/main" val="3270948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C9F41-D7E4-63DB-1438-F5481921859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481C469-6BF0-A665-5E28-4D907CD723F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38D3DF6-4D62-1E1C-CEEF-0A2E7DADBDF9}"/>
              </a:ext>
            </a:extLst>
          </p:cNvPr>
          <p:cNvSpPr>
            <a:spLocks noGrp="1"/>
          </p:cNvSpPr>
          <p:nvPr>
            <p:ph type="dt" sz="half" idx="10"/>
          </p:nvPr>
        </p:nvSpPr>
        <p:spPr/>
        <p:txBody>
          <a:bodyPr/>
          <a:lstStyle/>
          <a:p>
            <a:fld id="{3923C789-A032-4D2B-85DF-1A3E7A7F8660}" type="datetimeFigureOut">
              <a:rPr lang="en-GB" smtClean="0"/>
              <a:t>16/11/2025</a:t>
            </a:fld>
            <a:endParaRPr lang="en-GB"/>
          </a:p>
        </p:txBody>
      </p:sp>
      <p:sp>
        <p:nvSpPr>
          <p:cNvPr id="5" name="Footer Placeholder 4">
            <a:extLst>
              <a:ext uri="{FF2B5EF4-FFF2-40B4-BE49-F238E27FC236}">
                <a16:creationId xmlns:a16="http://schemas.microsoft.com/office/drawing/2014/main" id="{19D3F6BB-7E77-B836-2B34-993B806EA9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1BDE45-E4DF-D8A1-4761-9F654159E4B2}"/>
              </a:ext>
            </a:extLst>
          </p:cNvPr>
          <p:cNvSpPr>
            <a:spLocks noGrp="1"/>
          </p:cNvSpPr>
          <p:nvPr>
            <p:ph type="sldNum" sz="quarter" idx="12"/>
          </p:nvPr>
        </p:nvSpPr>
        <p:spPr/>
        <p:txBody>
          <a:bodyPr/>
          <a:lstStyle/>
          <a:p>
            <a:fld id="{560E348D-84CE-4EC1-A986-E902362CC1CC}" type="slidenum">
              <a:rPr lang="en-GB" smtClean="0"/>
              <a:t>‹#›</a:t>
            </a:fld>
            <a:endParaRPr lang="en-GB"/>
          </a:p>
        </p:txBody>
      </p:sp>
    </p:spTree>
    <p:extLst>
      <p:ext uri="{BB962C8B-B14F-4D97-AF65-F5344CB8AC3E}">
        <p14:creationId xmlns:p14="http://schemas.microsoft.com/office/powerpoint/2010/main" val="30909254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240403-BA51-F6B8-B86F-4A00F00BDE5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E226DAE-DC0D-527B-4478-0F1B4E65AC9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1BB7E12-8EEF-7C34-DE4C-595D0D143BE9}"/>
              </a:ext>
            </a:extLst>
          </p:cNvPr>
          <p:cNvSpPr>
            <a:spLocks noGrp="1"/>
          </p:cNvSpPr>
          <p:nvPr>
            <p:ph type="dt" sz="half" idx="10"/>
          </p:nvPr>
        </p:nvSpPr>
        <p:spPr/>
        <p:txBody>
          <a:bodyPr/>
          <a:lstStyle/>
          <a:p>
            <a:fld id="{3923C789-A032-4D2B-85DF-1A3E7A7F8660}" type="datetimeFigureOut">
              <a:rPr lang="en-GB" smtClean="0"/>
              <a:t>16/11/2025</a:t>
            </a:fld>
            <a:endParaRPr lang="en-GB"/>
          </a:p>
        </p:txBody>
      </p:sp>
      <p:sp>
        <p:nvSpPr>
          <p:cNvPr id="5" name="Footer Placeholder 4">
            <a:extLst>
              <a:ext uri="{FF2B5EF4-FFF2-40B4-BE49-F238E27FC236}">
                <a16:creationId xmlns:a16="http://schemas.microsoft.com/office/drawing/2014/main" id="{6CF09ECE-52AD-4784-222F-433A8AC834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373C01-6AEF-6CEE-75CA-9E49223A09D1}"/>
              </a:ext>
            </a:extLst>
          </p:cNvPr>
          <p:cNvSpPr>
            <a:spLocks noGrp="1"/>
          </p:cNvSpPr>
          <p:nvPr>
            <p:ph type="sldNum" sz="quarter" idx="12"/>
          </p:nvPr>
        </p:nvSpPr>
        <p:spPr/>
        <p:txBody>
          <a:bodyPr/>
          <a:lstStyle/>
          <a:p>
            <a:fld id="{560E348D-84CE-4EC1-A986-E902362CC1CC}" type="slidenum">
              <a:rPr lang="en-GB" smtClean="0"/>
              <a:t>‹#›</a:t>
            </a:fld>
            <a:endParaRPr lang="en-GB"/>
          </a:p>
        </p:txBody>
      </p:sp>
    </p:spTree>
    <p:extLst>
      <p:ext uri="{BB962C8B-B14F-4D97-AF65-F5344CB8AC3E}">
        <p14:creationId xmlns:p14="http://schemas.microsoft.com/office/powerpoint/2010/main" val="2546287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F8689C6-9DCD-21E9-DF9E-F09C5814DB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D747068-E490-4AC2-0964-9DD5ED889D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10FCF99-A6EC-0FDD-1BBB-FAB5D7E11F9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923C789-A032-4D2B-85DF-1A3E7A7F8660}" type="datetimeFigureOut">
              <a:rPr lang="en-GB" smtClean="0"/>
              <a:t>16/11/2025</a:t>
            </a:fld>
            <a:endParaRPr lang="en-GB"/>
          </a:p>
        </p:txBody>
      </p:sp>
      <p:sp>
        <p:nvSpPr>
          <p:cNvPr id="5" name="Footer Placeholder 4">
            <a:extLst>
              <a:ext uri="{FF2B5EF4-FFF2-40B4-BE49-F238E27FC236}">
                <a16:creationId xmlns:a16="http://schemas.microsoft.com/office/drawing/2014/main" id="{33841535-0D75-74C7-2357-BF22174653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D984A4D-2825-26A3-00D2-3721970D26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60E348D-84CE-4EC1-A986-E902362CC1CC}" type="slidenum">
              <a:rPr lang="en-GB" smtClean="0"/>
              <a:t>‹#›</a:t>
            </a:fld>
            <a:endParaRPr lang="en-GB"/>
          </a:p>
        </p:txBody>
      </p:sp>
    </p:spTree>
    <p:extLst>
      <p:ext uri="{BB962C8B-B14F-4D97-AF65-F5344CB8AC3E}">
        <p14:creationId xmlns:p14="http://schemas.microsoft.com/office/powerpoint/2010/main" val="10551971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simplypsychology.org/erik-erikson.html" TargetMode="External"/><Relationship Id="rId2" Type="http://schemas.openxmlformats.org/officeDocument/2006/relationships/hyperlink" Target="https://www.perlego.com/book/4819017/the-stages-of"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3A9AD66-13C7-287C-6880-FB9EEF14BA19}"/>
              </a:ext>
            </a:extLst>
          </p:cNvPr>
          <p:cNvSpPr>
            <a:spLocks noGrp="1"/>
          </p:cNvSpPr>
          <p:nvPr>
            <p:ph type="ctrTitle"/>
          </p:nvPr>
        </p:nvSpPr>
        <p:spPr>
          <a:xfrm>
            <a:off x="1798820" y="770479"/>
            <a:ext cx="9607117" cy="2790868"/>
          </a:xfrm>
        </p:spPr>
        <p:txBody>
          <a:bodyPr anchor="t">
            <a:noAutofit/>
          </a:bodyPr>
          <a:lstStyle/>
          <a:p>
            <a:pPr algn="l">
              <a:lnSpc>
                <a:spcPct val="90000"/>
              </a:lnSpc>
            </a:pPr>
            <a:r>
              <a:rPr lang="en-GB" sz="3200" dirty="0"/>
              <a:t>NAME: </a:t>
            </a:r>
            <a:r>
              <a:rPr lang="en-GB" sz="3200" b="1" dirty="0"/>
              <a:t>Hakim Senoga.</a:t>
            </a:r>
            <a:br>
              <a:rPr lang="en-GB" sz="3200" b="1" dirty="0"/>
            </a:br>
            <a:r>
              <a:rPr lang="en-GB" sz="3200" dirty="0"/>
              <a:t>STUDENT NO. </a:t>
            </a:r>
            <a:r>
              <a:rPr lang="en-GB" sz="3200" b="1" dirty="0"/>
              <a:t>2430688.</a:t>
            </a:r>
            <a:br>
              <a:rPr lang="en-GB" sz="3200" dirty="0"/>
            </a:br>
            <a:r>
              <a:rPr lang="en-GB" sz="3200" dirty="0"/>
              <a:t>MODULE NAME: </a:t>
            </a:r>
            <a:r>
              <a:rPr lang="en-GB" sz="3200" b="1" dirty="0"/>
              <a:t>Psychology in Health and Social Care. </a:t>
            </a:r>
            <a:br>
              <a:rPr lang="en-GB" sz="3200" dirty="0"/>
            </a:br>
            <a:r>
              <a:rPr lang="en-GB" sz="3200" dirty="0"/>
              <a:t>MODULE CODE: </a:t>
            </a:r>
            <a:r>
              <a:rPr lang="en-GB" sz="3200" b="1" dirty="0"/>
              <a:t>LCHS4010. </a:t>
            </a:r>
            <a:br>
              <a:rPr lang="en-GB" sz="3200" dirty="0"/>
            </a:br>
            <a:r>
              <a:rPr lang="en-GB" sz="3200" dirty="0"/>
              <a:t>PROGRAMME: </a:t>
            </a:r>
            <a:r>
              <a:rPr lang="en-GB" sz="3200" b="1" dirty="0"/>
              <a:t>Certificate of Higher Education in Health and Social Care.</a:t>
            </a:r>
          </a:p>
        </p:txBody>
      </p:sp>
      <p:pic>
        <p:nvPicPr>
          <p:cNvPr id="5" name="Picture 2" descr="University of Wales Hub: description, news and contact info">
            <a:extLst>
              <a:ext uri="{FF2B5EF4-FFF2-40B4-BE49-F238E27FC236}">
                <a16:creationId xmlns:a16="http://schemas.microsoft.com/office/drawing/2014/main" id="{DBF07A70-EBD0-847A-E98F-7A811F21CFD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4275679"/>
            <a:ext cx="7540052" cy="176883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University of Wales Hub: description, news and contact info">
            <a:extLst>
              <a:ext uri="{FF2B5EF4-FFF2-40B4-BE49-F238E27FC236}">
                <a16:creationId xmlns:a16="http://schemas.microsoft.com/office/drawing/2014/main" id="{82C1C1AC-9DF8-6892-BFBC-3AD41CBF04C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52400" y="4010468"/>
            <a:ext cx="7540052" cy="2847531"/>
          </a:xfrm>
          <a:prstGeom prst="rect">
            <a:avLst/>
          </a:prstGeom>
          <a:noFill/>
          <a:extLst>
            <a:ext uri="{909E8E84-426E-40DD-AFC4-6F175D3DCCD1}">
              <a14:hiddenFill xmlns:a14="http://schemas.microsoft.com/office/drawing/2010/main">
                <a:solidFill>
                  <a:srgbClr val="FFFFFF"/>
                </a:solidFill>
              </a14:hiddenFill>
            </a:ext>
          </a:extLst>
        </p:spPr>
      </p:pic>
      <p:sp>
        <p:nvSpPr>
          <p:cNvPr id="7" name="Subtitle 2">
            <a:extLst>
              <a:ext uri="{FF2B5EF4-FFF2-40B4-BE49-F238E27FC236}">
                <a16:creationId xmlns:a16="http://schemas.microsoft.com/office/drawing/2014/main" id="{F87A4919-F64E-BEEF-F48D-E408526664D5}"/>
              </a:ext>
            </a:extLst>
          </p:cNvPr>
          <p:cNvSpPr>
            <a:spLocks noGrp="1"/>
          </p:cNvSpPr>
          <p:nvPr>
            <p:ph type="subTitle" idx="1"/>
          </p:nvPr>
        </p:nvSpPr>
        <p:spPr>
          <a:xfrm>
            <a:off x="924394" y="3429000"/>
            <a:ext cx="6406848" cy="581468"/>
          </a:xfrm>
        </p:spPr>
        <p:txBody>
          <a:bodyPr anchor="b">
            <a:normAutofit/>
          </a:bodyPr>
          <a:lstStyle/>
          <a:p>
            <a:r>
              <a:rPr lang="en-GB" sz="2000" dirty="0">
                <a:latin typeface="Arial Nova Light" panose="020B0304020202020204" pitchFamily="34" charset="0"/>
              </a:rPr>
              <a:t>LECTURER’S NAME</a:t>
            </a:r>
            <a:r>
              <a:rPr lang="en-GB" sz="2000" b="1" dirty="0">
                <a:latin typeface="Arial Nova Light" panose="020B0304020202020204" pitchFamily="34" charset="0"/>
              </a:rPr>
              <a:t>: Peace Ukachukwu</a:t>
            </a:r>
          </a:p>
        </p:txBody>
      </p:sp>
    </p:spTree>
    <p:extLst>
      <p:ext uri="{BB962C8B-B14F-4D97-AF65-F5344CB8AC3E}">
        <p14:creationId xmlns:p14="http://schemas.microsoft.com/office/powerpoint/2010/main" val="40658882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8F9FA-36C9-4BE8-863F-006C27B5861A}"/>
              </a:ext>
            </a:extLst>
          </p:cNvPr>
          <p:cNvSpPr>
            <a:spLocks noGrp="1"/>
          </p:cNvSpPr>
          <p:nvPr>
            <p:ph type="title"/>
          </p:nvPr>
        </p:nvSpPr>
        <p:spPr>
          <a:xfrm>
            <a:off x="838200" y="365126"/>
            <a:ext cx="3204411" cy="1030538"/>
          </a:xfrm>
        </p:spPr>
        <p:txBody>
          <a:bodyPr>
            <a:normAutofit fontScale="90000"/>
          </a:bodyPr>
          <a:lstStyle/>
          <a:p>
            <a:r>
              <a:rPr lang="en-GB" b="1" dirty="0"/>
              <a:t>Introduction.</a:t>
            </a:r>
          </a:p>
        </p:txBody>
      </p:sp>
      <p:sp>
        <p:nvSpPr>
          <p:cNvPr id="3" name="Content Placeholder 2">
            <a:extLst>
              <a:ext uri="{FF2B5EF4-FFF2-40B4-BE49-F238E27FC236}">
                <a16:creationId xmlns:a16="http://schemas.microsoft.com/office/drawing/2014/main" id="{67CE833C-158F-DB96-4D4E-D18A497448D7}"/>
              </a:ext>
            </a:extLst>
          </p:cNvPr>
          <p:cNvSpPr>
            <a:spLocks noGrp="1"/>
          </p:cNvSpPr>
          <p:nvPr>
            <p:ph idx="1"/>
          </p:nvPr>
        </p:nvSpPr>
        <p:spPr>
          <a:xfrm>
            <a:off x="1568115" y="1690688"/>
            <a:ext cx="8410073" cy="3155449"/>
          </a:xfrm>
        </p:spPr>
        <p:txBody>
          <a:bodyPr>
            <a:normAutofit/>
          </a:bodyPr>
          <a:lstStyle/>
          <a:p>
            <a:r>
              <a:rPr lang="en-GB" sz="1800" dirty="0"/>
              <a:t>This concept from Erikson’s theory effectively </a:t>
            </a:r>
            <a:r>
              <a:rPr lang="en-GB" sz="1800" dirty="0" err="1"/>
              <a:t>analyzes</a:t>
            </a:r>
            <a:r>
              <a:rPr lang="en-GB" sz="1800" dirty="0"/>
              <a:t> Amira’s situation as described in the assignment, highlighting the impact of her carer’s misconduct on her psychological development. Erikson, (2025).</a:t>
            </a:r>
          </a:p>
          <a:p>
            <a:r>
              <a:rPr lang="en-GB" sz="1800" dirty="0"/>
              <a:t>Focusing on the play stage (ages 3–6), the theory illustrates how early signs of anxiety, limited verbal communication, and difficulty engaging in group play can manifest in a child.</a:t>
            </a:r>
          </a:p>
          <a:p>
            <a:r>
              <a:rPr lang="en-GB" sz="1800" dirty="0"/>
              <a:t>This discussion will also explore practical strategies, the role of Erikson’s theory in shaping psychological development, and an evaluation of its usefulness and limitations within the context of health and social care.</a:t>
            </a:r>
          </a:p>
        </p:txBody>
      </p:sp>
    </p:spTree>
    <p:extLst>
      <p:ext uri="{BB962C8B-B14F-4D97-AF65-F5344CB8AC3E}">
        <p14:creationId xmlns:p14="http://schemas.microsoft.com/office/powerpoint/2010/main" val="2640047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0BF5B-704A-EF1D-723A-66927C55551C}"/>
              </a:ext>
            </a:extLst>
          </p:cNvPr>
          <p:cNvSpPr>
            <a:spLocks noGrp="1"/>
          </p:cNvSpPr>
          <p:nvPr>
            <p:ph type="title"/>
          </p:nvPr>
        </p:nvSpPr>
        <p:spPr>
          <a:xfrm>
            <a:off x="834190" y="230215"/>
            <a:ext cx="6962274" cy="669195"/>
          </a:xfrm>
        </p:spPr>
        <p:txBody>
          <a:bodyPr>
            <a:normAutofit fontScale="90000"/>
          </a:bodyPr>
          <a:lstStyle/>
          <a:p>
            <a:r>
              <a:rPr lang="en-GB" sz="3600" b="1" dirty="0">
                <a:latin typeface="Arial" panose="020B0604020202020204" pitchFamily="34" charset="0"/>
                <a:cs typeface="Arial" panose="020B0604020202020204" pitchFamily="34" charset="0"/>
              </a:rPr>
              <a:t>   The Concept of Erikson’s Theory.</a:t>
            </a:r>
          </a:p>
        </p:txBody>
      </p:sp>
      <p:sp>
        <p:nvSpPr>
          <p:cNvPr id="3" name="Content Placeholder 2">
            <a:extLst>
              <a:ext uri="{FF2B5EF4-FFF2-40B4-BE49-F238E27FC236}">
                <a16:creationId xmlns:a16="http://schemas.microsoft.com/office/drawing/2014/main" id="{D58E3103-8CC5-88B6-84B1-3FEC59EE7A93}"/>
              </a:ext>
            </a:extLst>
          </p:cNvPr>
          <p:cNvSpPr>
            <a:spLocks noGrp="1"/>
          </p:cNvSpPr>
          <p:nvPr>
            <p:ph idx="1"/>
          </p:nvPr>
        </p:nvSpPr>
        <p:spPr>
          <a:xfrm>
            <a:off x="1552074" y="1090863"/>
            <a:ext cx="10034337" cy="5682915"/>
          </a:xfrm>
        </p:spPr>
        <p:txBody>
          <a:bodyPr>
            <a:normAutofit fontScale="25000" lnSpcReduction="20000"/>
          </a:bodyPr>
          <a:lstStyle/>
          <a:p>
            <a:r>
              <a:rPr lang="en-GB" sz="7200" dirty="0">
                <a:latin typeface="Arial" panose="020B0604020202020204" pitchFamily="34" charset="0"/>
                <a:cs typeface="Arial" panose="020B0604020202020204" pitchFamily="34" charset="0"/>
              </a:rPr>
              <a:t>Erik Erikson (1902–1994) proposed a lifespan model of development, emphasizing how social relationships shape our sense of self. He suggested we pass through eight stages, each marked by a central conflict, or psychosocial crisis, that must be resolved for healthy personality growth (Erikson,2025).</a:t>
            </a:r>
          </a:p>
          <a:p>
            <a:r>
              <a:rPr lang="en-GB" sz="7200" dirty="0">
                <a:latin typeface="Arial" panose="020B0604020202020204" pitchFamily="34" charset="0"/>
                <a:cs typeface="Arial" panose="020B0604020202020204" pitchFamily="34" charset="0"/>
              </a:rPr>
              <a:t>Erikson mentioned this stage as initiative vs Guilt (3-5year) its relevance to this stage is to play, exploration and asking why.</a:t>
            </a:r>
          </a:p>
          <a:p>
            <a:r>
              <a:rPr lang="en-GB" sz="7200" dirty="0">
                <a:latin typeface="Arial" panose="020B0604020202020204" pitchFamily="34" charset="0"/>
                <a:cs typeface="Arial" panose="020B0604020202020204" pitchFamily="34" charset="0"/>
              </a:rPr>
              <a:t>Success of this stage leads to the virtue of purpose.</a:t>
            </a:r>
          </a:p>
          <a:p>
            <a:pPr marL="0" indent="0">
              <a:buNone/>
            </a:pPr>
            <a:br>
              <a:rPr lang="en-GB" sz="7200" dirty="0">
                <a:latin typeface="Arial" panose="020B0604020202020204" pitchFamily="34" charset="0"/>
                <a:cs typeface="Arial" panose="020B0604020202020204" pitchFamily="34" charset="0"/>
              </a:rPr>
            </a:br>
            <a:r>
              <a:rPr lang="en-GB" sz="7200" b="1" dirty="0">
                <a:latin typeface="Arial" panose="020B0604020202020204" pitchFamily="34" charset="0"/>
                <a:cs typeface="Arial" panose="020B0604020202020204" pitchFamily="34" charset="0"/>
              </a:rPr>
              <a:t>    Below are the key concepts of Erikson theory:</a:t>
            </a:r>
          </a:p>
          <a:p>
            <a:pPr marL="0" indent="0">
              <a:buNone/>
            </a:pPr>
            <a:endParaRPr lang="en-GB" sz="7200" b="1" dirty="0">
              <a:latin typeface="Arial" panose="020B0604020202020204" pitchFamily="34" charset="0"/>
              <a:cs typeface="Arial" panose="020B0604020202020204" pitchFamily="34" charset="0"/>
            </a:endParaRPr>
          </a:p>
          <a:p>
            <a:r>
              <a:rPr lang="en-GB" sz="7200" b="1" dirty="0">
                <a:latin typeface="Arial" panose="020B0604020202020204" pitchFamily="34" charset="0"/>
                <a:cs typeface="Arial" panose="020B0604020202020204" pitchFamily="34" charset="0"/>
              </a:rPr>
              <a:t>Personality Develops Over the Lifespan</a:t>
            </a:r>
            <a:r>
              <a:rPr lang="en-GB" sz="7200" dirty="0">
                <a:latin typeface="Arial" panose="020B0604020202020204" pitchFamily="34" charset="0"/>
                <a:cs typeface="Arial" panose="020B0604020202020204" pitchFamily="34" charset="0"/>
              </a:rPr>
              <a:t>: Erikson saw development as continuing from infancy through old age.</a:t>
            </a:r>
          </a:p>
          <a:p>
            <a:r>
              <a:rPr lang="en-GB" sz="7200" b="1" dirty="0">
                <a:latin typeface="Arial" panose="020B0604020202020204" pitchFamily="34" charset="0"/>
                <a:cs typeface="Arial" panose="020B0604020202020204" pitchFamily="34" charset="0"/>
              </a:rPr>
              <a:t>Epigenetic Principle:</a:t>
            </a:r>
            <a:r>
              <a:rPr lang="en-GB" sz="7200" dirty="0">
                <a:latin typeface="Arial" panose="020B0604020202020204" pitchFamily="34" charset="0"/>
                <a:cs typeface="Arial" panose="020B0604020202020204" pitchFamily="34" charset="0"/>
              </a:rPr>
              <a:t> Stages are based on the epigenetic principle, which states that development occurs in a predetermined, sequential order, with each stage building upon the previous one.</a:t>
            </a:r>
          </a:p>
          <a:p>
            <a:r>
              <a:rPr lang="en-GB" sz="7200" b="1" dirty="0">
                <a:latin typeface="Arial" panose="020B0604020202020204" pitchFamily="34" charset="0"/>
                <a:cs typeface="Arial" panose="020B0604020202020204" pitchFamily="34" charset="0"/>
              </a:rPr>
              <a:t>Central Conflicts</a:t>
            </a:r>
            <a:r>
              <a:rPr lang="en-GB" sz="7200" dirty="0">
                <a:latin typeface="Arial" panose="020B0604020202020204" pitchFamily="34" charset="0"/>
                <a:cs typeface="Arial" panose="020B0604020202020204" pitchFamily="34" charset="0"/>
              </a:rPr>
              <a:t>: Each of the eight stages involves a core conflict, such as initiative vs Guilt or Trust vs. Mistrust.</a:t>
            </a:r>
          </a:p>
          <a:p>
            <a:r>
              <a:rPr lang="en-GB" sz="7200" b="1" dirty="0">
                <a:latin typeface="Arial" panose="020B0604020202020204" pitchFamily="34" charset="0"/>
                <a:cs typeface="Arial" panose="020B0604020202020204" pitchFamily="34" charset="0"/>
              </a:rPr>
              <a:t>Basic Virtues</a:t>
            </a:r>
            <a:r>
              <a:rPr lang="en-GB" sz="7200" dirty="0">
                <a:latin typeface="Arial" panose="020B0604020202020204" pitchFamily="34" charset="0"/>
                <a:cs typeface="Arial" panose="020B0604020202020204" pitchFamily="34" charset="0"/>
              </a:rPr>
              <a:t>: Successfully resolving each stage leads to the development of a psychological strength or “virtue” (e.g., hope, will, fidelity).</a:t>
            </a:r>
          </a:p>
          <a:p>
            <a:r>
              <a:rPr lang="en-GB" sz="7200" b="1" dirty="0">
                <a:latin typeface="Arial" panose="020B0604020202020204" pitchFamily="34" charset="0"/>
                <a:cs typeface="Arial" panose="020B0604020202020204" pitchFamily="34" charset="0"/>
              </a:rPr>
              <a:t>Impact of Failure</a:t>
            </a:r>
            <a:r>
              <a:rPr lang="en-GB" sz="7200" dirty="0">
                <a:latin typeface="Arial" panose="020B0604020202020204" pitchFamily="34" charset="0"/>
                <a:cs typeface="Arial" panose="020B0604020202020204" pitchFamily="34" charset="0"/>
              </a:rPr>
              <a:t>: If a conflict remains unresolved, it can negatively affect future stages and overall well-being, though people can often resolve these issues later with appropriate support.</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359119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D0EC7-A72A-BE5E-B342-C933E9F623DD}"/>
              </a:ext>
            </a:extLst>
          </p:cNvPr>
          <p:cNvSpPr>
            <a:spLocks noGrp="1"/>
          </p:cNvSpPr>
          <p:nvPr>
            <p:ph type="title"/>
          </p:nvPr>
        </p:nvSpPr>
        <p:spPr>
          <a:xfrm>
            <a:off x="1175084" y="288172"/>
            <a:ext cx="7234989" cy="753812"/>
          </a:xfrm>
        </p:spPr>
        <p:txBody>
          <a:bodyPr/>
          <a:lstStyle/>
          <a:p>
            <a:r>
              <a:rPr lang="en-GB" b="1" dirty="0"/>
              <a:t>Overview of Amira’s Scenario</a:t>
            </a:r>
          </a:p>
        </p:txBody>
      </p:sp>
      <p:sp>
        <p:nvSpPr>
          <p:cNvPr id="3" name="Content Placeholder 2">
            <a:extLst>
              <a:ext uri="{FF2B5EF4-FFF2-40B4-BE49-F238E27FC236}">
                <a16:creationId xmlns:a16="http://schemas.microsoft.com/office/drawing/2014/main" id="{F64E49BD-A9A8-4556-3A94-4161C95EF683}"/>
              </a:ext>
            </a:extLst>
          </p:cNvPr>
          <p:cNvSpPr>
            <a:spLocks noGrp="1"/>
          </p:cNvSpPr>
          <p:nvPr>
            <p:ph idx="1"/>
          </p:nvPr>
        </p:nvSpPr>
        <p:spPr>
          <a:xfrm>
            <a:off x="1746583" y="1464678"/>
            <a:ext cx="9643312" cy="3331911"/>
          </a:xfrm>
        </p:spPr>
        <p:txBody>
          <a:bodyPr/>
          <a:lstStyle/>
          <a:p>
            <a:pPr marL="342900" indent="-342900"/>
            <a:r>
              <a:rPr lang="en-GB" sz="2000" dirty="0"/>
              <a:t>According to Amira’s situation in this scenario, she lacked confidence and independence due to the guilt imposed by her caregiver.</a:t>
            </a:r>
          </a:p>
          <a:p>
            <a:pPr marL="342900" indent="-342900"/>
            <a:r>
              <a:rPr lang="en-GB" sz="2000" dirty="0"/>
              <a:t>Erikson stated in his theory that, at this stage, if a child is discouraged from pursuing independent activities or if their efforts are dismissed or criticized as in Amira’s case the resulting conflict can lead to feelings of guilt. Children may then begin to feel guilty about their own desires and initiatives.</a:t>
            </a:r>
          </a:p>
          <a:p>
            <a:pPr marL="342900" indent="-342900"/>
            <a:r>
              <a:rPr lang="en-GB" sz="2000" dirty="0"/>
              <a:t>This could potentially lead to feelings of guilt, self-doubt, and lack of initiative.</a:t>
            </a:r>
          </a:p>
          <a:p>
            <a:r>
              <a:rPr lang="en-GB" sz="2000" dirty="0"/>
              <a:t>   That’s why Amira showed  signs of anxiety, limited verbal communication and   difficulty engaging in group play.</a:t>
            </a:r>
          </a:p>
          <a:p>
            <a:endParaRPr lang="en-GB" dirty="0"/>
          </a:p>
        </p:txBody>
      </p:sp>
    </p:spTree>
    <p:extLst>
      <p:ext uri="{BB962C8B-B14F-4D97-AF65-F5344CB8AC3E}">
        <p14:creationId xmlns:p14="http://schemas.microsoft.com/office/powerpoint/2010/main" val="336506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E774DE-CEA0-8273-B207-BDF10BCC224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E6C9360-A3F3-DFD5-F815-5471B9A91CFE}"/>
              </a:ext>
            </a:extLst>
          </p:cNvPr>
          <p:cNvSpPr txBox="1"/>
          <p:nvPr/>
        </p:nvSpPr>
        <p:spPr>
          <a:xfrm>
            <a:off x="1179094" y="1340829"/>
            <a:ext cx="10466413" cy="3693319"/>
          </a:xfrm>
          <a:prstGeom prst="rect">
            <a:avLst/>
          </a:prstGeom>
          <a:noFill/>
        </p:spPr>
        <p:txBody>
          <a:bodyPr wrap="square" rtlCol="0">
            <a:spAutoFit/>
          </a:bodyPr>
          <a:lstStyle/>
          <a:p>
            <a:r>
              <a:rPr lang="en-GB" dirty="0"/>
              <a:t>My proposal on practical strategies based on the Erikson theory that could support Amira’s development within the nursery setting are:</a:t>
            </a:r>
          </a:p>
          <a:p>
            <a:endParaRPr lang="en-GB" dirty="0"/>
          </a:p>
          <a:p>
            <a:pPr marL="285750" indent="-285750">
              <a:buFont typeface="Arial" panose="020B0604020202020204" pitchFamily="34" charset="0"/>
              <a:buChar char="•"/>
            </a:pPr>
            <a:r>
              <a:rPr lang="en-GB" dirty="0"/>
              <a:t>To involve Amira regularly interacting with other children at school.</a:t>
            </a:r>
          </a:p>
          <a:p>
            <a:pPr marL="285750" indent="-285750">
              <a:buFont typeface="Arial" panose="020B0604020202020204" pitchFamily="34" charset="0"/>
              <a:buChar char="•"/>
            </a:pPr>
            <a:r>
              <a:rPr lang="en-GB" dirty="0"/>
              <a:t>To allow Amira to explore their interpersonal skills through initiating activities.</a:t>
            </a:r>
          </a:p>
          <a:p>
            <a:pPr marL="285750" indent="-285750">
              <a:buFont typeface="Arial" panose="020B0604020202020204" pitchFamily="34" charset="0"/>
              <a:buChar char="•"/>
            </a:pPr>
            <a:r>
              <a:rPr lang="en-GB" dirty="0"/>
              <a:t>Support curiosity by answering ‘‘why’’ question with patience.</a:t>
            </a:r>
          </a:p>
          <a:p>
            <a:pPr marL="285750" indent="-285750">
              <a:buFont typeface="Arial" panose="020B0604020202020204" pitchFamily="34" charset="0"/>
              <a:buChar char="•"/>
            </a:pPr>
            <a:r>
              <a:rPr lang="en-GB" dirty="0"/>
              <a:t>By giving Amira small leadership roles.</a:t>
            </a:r>
          </a:p>
          <a:p>
            <a:pPr marL="285750" indent="-285750">
              <a:buFont typeface="Arial" panose="020B0604020202020204" pitchFamily="34" charset="0"/>
              <a:buChar char="•"/>
            </a:pPr>
            <a:r>
              <a:rPr lang="en-GB" dirty="0"/>
              <a:t>Allow Amira to engage with their surroundings and discover new things.</a:t>
            </a:r>
          </a:p>
          <a:p>
            <a:pPr marL="285750" indent="-285750">
              <a:buFont typeface="Arial" panose="020B0604020202020204" pitchFamily="34" charset="0"/>
              <a:buChar char="•"/>
            </a:pPr>
            <a:r>
              <a:rPr lang="en-GB" dirty="0"/>
              <a:t>Building self confidence by showing Amira actions are valuable and significant which encourages her to take more initiative in the future.</a:t>
            </a:r>
          </a:p>
          <a:p>
            <a:pPr marL="285750" indent="-285750">
              <a:buFont typeface="Arial" panose="020B0604020202020204" pitchFamily="34" charset="0"/>
              <a:buChar char="•"/>
            </a:pPr>
            <a:r>
              <a:rPr lang="en-GB" dirty="0"/>
              <a:t>Amira need not to overly criticize her mistakes, it helps to prevent feeling of guilt . Instead learns to perfectly to make mistakes. Bee, (1992)</a:t>
            </a:r>
          </a:p>
          <a:p>
            <a:endParaRPr lang="en-GB" dirty="0"/>
          </a:p>
        </p:txBody>
      </p:sp>
      <p:sp>
        <p:nvSpPr>
          <p:cNvPr id="3" name="TextBox 2">
            <a:extLst>
              <a:ext uri="{FF2B5EF4-FFF2-40B4-BE49-F238E27FC236}">
                <a16:creationId xmlns:a16="http://schemas.microsoft.com/office/drawing/2014/main" id="{04027ED7-B946-4186-18CF-C91F82F36589}"/>
              </a:ext>
            </a:extLst>
          </p:cNvPr>
          <p:cNvSpPr txBox="1"/>
          <p:nvPr/>
        </p:nvSpPr>
        <p:spPr>
          <a:xfrm>
            <a:off x="421106" y="404881"/>
            <a:ext cx="10166684" cy="646331"/>
          </a:xfrm>
          <a:prstGeom prst="rect">
            <a:avLst/>
          </a:prstGeom>
          <a:noFill/>
        </p:spPr>
        <p:txBody>
          <a:bodyPr wrap="square">
            <a:spAutoFit/>
          </a:bodyPr>
          <a:lstStyle/>
          <a:p>
            <a:r>
              <a:rPr lang="en-GB" sz="3600" b="1" dirty="0"/>
              <a:t>Practical strategies based on the Erikson theory.</a:t>
            </a:r>
          </a:p>
        </p:txBody>
      </p:sp>
    </p:spTree>
    <p:extLst>
      <p:ext uri="{BB962C8B-B14F-4D97-AF65-F5344CB8AC3E}">
        <p14:creationId xmlns:p14="http://schemas.microsoft.com/office/powerpoint/2010/main" val="1601984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F2D28-EA93-C1A2-C397-260D61BE24A5}"/>
              </a:ext>
            </a:extLst>
          </p:cNvPr>
          <p:cNvSpPr>
            <a:spLocks noGrp="1"/>
          </p:cNvSpPr>
          <p:nvPr>
            <p:ph type="title"/>
          </p:nvPr>
        </p:nvSpPr>
        <p:spPr>
          <a:xfrm>
            <a:off x="838199" y="365125"/>
            <a:ext cx="9348537" cy="998454"/>
          </a:xfrm>
        </p:spPr>
        <p:txBody>
          <a:bodyPr>
            <a:noAutofit/>
          </a:bodyPr>
          <a:lstStyle/>
          <a:p>
            <a:r>
              <a:rPr lang="en-GB" sz="3200" b="1" dirty="0"/>
              <a:t>Role of shaping psychological development based on Erikson theory.</a:t>
            </a:r>
          </a:p>
        </p:txBody>
      </p:sp>
      <p:sp>
        <p:nvSpPr>
          <p:cNvPr id="3" name="Content Placeholder 2">
            <a:extLst>
              <a:ext uri="{FF2B5EF4-FFF2-40B4-BE49-F238E27FC236}">
                <a16:creationId xmlns:a16="http://schemas.microsoft.com/office/drawing/2014/main" id="{2D6764E8-1475-5953-BD2C-96E81E61884D}"/>
              </a:ext>
            </a:extLst>
          </p:cNvPr>
          <p:cNvSpPr>
            <a:spLocks noGrp="1"/>
          </p:cNvSpPr>
          <p:nvPr>
            <p:ph idx="1"/>
          </p:nvPr>
        </p:nvSpPr>
        <p:spPr>
          <a:xfrm>
            <a:off x="1427747" y="1363580"/>
            <a:ext cx="9348537" cy="3657599"/>
          </a:xfrm>
        </p:spPr>
        <p:txBody>
          <a:bodyPr>
            <a:normAutofit lnSpcReduction="10000"/>
          </a:bodyPr>
          <a:lstStyle/>
          <a:p>
            <a:pPr marL="0" indent="0">
              <a:buNone/>
            </a:pPr>
            <a:endParaRPr lang="en-GB" sz="1800" dirty="0"/>
          </a:p>
          <a:p>
            <a:pPr marL="0" indent="0">
              <a:buNone/>
            </a:pPr>
            <a:r>
              <a:rPr lang="en-GB" sz="1800" dirty="0"/>
              <a:t>    According to Erikson theory about the Role of shaping psychological development are:</a:t>
            </a:r>
          </a:p>
          <a:p>
            <a:pPr marL="0" indent="0">
              <a:buNone/>
            </a:pPr>
            <a:endParaRPr lang="en-GB" sz="1800" dirty="0"/>
          </a:p>
          <a:p>
            <a:r>
              <a:rPr lang="en-GB" sz="1800" dirty="0"/>
              <a:t>A healthy balance between initiative and guilt helps children learn that it’s okay to take charge and make decisions, while still respecting boundaries.</a:t>
            </a:r>
          </a:p>
          <a:p>
            <a:r>
              <a:rPr lang="en-GB" sz="1800" dirty="0"/>
              <a:t>caregivers must provide a safe and supportive environment that allows children to explore freely.</a:t>
            </a:r>
          </a:p>
          <a:p>
            <a:r>
              <a:rPr lang="en-GB" sz="1800" dirty="0"/>
              <a:t>It nurtures their initiative, helps them develop problem-solving skills, and builds confidence and resilience.</a:t>
            </a:r>
          </a:p>
          <a:p>
            <a:r>
              <a:rPr lang="en-GB" sz="1800" dirty="0"/>
              <a:t>By understanding the importance of exploration and providing the right support, caregivers can help children navigate this stage successfully and minimize feelings of guilt.</a:t>
            </a:r>
          </a:p>
          <a:p>
            <a:pPr marL="0" indent="0">
              <a:buNone/>
            </a:pPr>
            <a:r>
              <a:rPr lang="en-GB" sz="1800" dirty="0">
                <a:latin typeface="Arial" panose="020B0604020202020204" pitchFamily="34" charset="0"/>
                <a:cs typeface="Arial" panose="020B0604020202020204" pitchFamily="34" charset="0"/>
              </a:rPr>
              <a:t>    (McLeod, 2008).</a:t>
            </a:r>
            <a:endParaRPr lang="en-GB" sz="1800" dirty="0"/>
          </a:p>
          <a:p>
            <a:pPr marL="0" indent="0">
              <a:buNone/>
            </a:pPr>
            <a:endParaRPr lang="en-GB" sz="1800" dirty="0"/>
          </a:p>
          <a:p>
            <a:endParaRPr lang="en-GB" sz="1800" dirty="0"/>
          </a:p>
          <a:p>
            <a:endParaRPr lang="en-GB" sz="1800" dirty="0"/>
          </a:p>
          <a:p>
            <a:pPr marL="0" indent="0">
              <a:buNone/>
            </a:pPr>
            <a:endParaRPr lang="en-GB" sz="1800" dirty="0"/>
          </a:p>
          <a:p>
            <a:endParaRPr lang="en-GB" sz="1800" dirty="0"/>
          </a:p>
        </p:txBody>
      </p:sp>
    </p:spTree>
    <p:extLst>
      <p:ext uri="{BB962C8B-B14F-4D97-AF65-F5344CB8AC3E}">
        <p14:creationId xmlns:p14="http://schemas.microsoft.com/office/powerpoint/2010/main" val="21827068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D8F90-91D0-38F3-EE1B-BF1479E2B301}"/>
              </a:ext>
            </a:extLst>
          </p:cNvPr>
          <p:cNvSpPr>
            <a:spLocks noGrp="1"/>
          </p:cNvSpPr>
          <p:nvPr>
            <p:ph type="title"/>
          </p:nvPr>
        </p:nvSpPr>
        <p:spPr>
          <a:xfrm>
            <a:off x="838200" y="365126"/>
            <a:ext cx="3866147" cy="705686"/>
          </a:xfrm>
        </p:spPr>
        <p:txBody>
          <a:bodyPr>
            <a:normAutofit fontScale="90000"/>
          </a:bodyPr>
          <a:lstStyle/>
          <a:p>
            <a:br>
              <a:rPr lang="en-GB" b="1" dirty="0"/>
            </a:br>
            <a:r>
              <a:rPr lang="en-GB" b="1" dirty="0"/>
              <a:t>Usefulness.</a:t>
            </a:r>
            <a:br>
              <a:rPr lang="en-GB" dirty="0"/>
            </a:br>
            <a:endParaRPr lang="en-GB" dirty="0"/>
          </a:p>
        </p:txBody>
      </p:sp>
      <p:sp>
        <p:nvSpPr>
          <p:cNvPr id="3" name="Content Placeholder 2">
            <a:extLst>
              <a:ext uri="{FF2B5EF4-FFF2-40B4-BE49-F238E27FC236}">
                <a16:creationId xmlns:a16="http://schemas.microsoft.com/office/drawing/2014/main" id="{2E820931-1BF0-EA89-49CF-1448A88F760F}"/>
              </a:ext>
            </a:extLst>
          </p:cNvPr>
          <p:cNvSpPr>
            <a:spLocks noGrp="1"/>
          </p:cNvSpPr>
          <p:nvPr>
            <p:ph idx="1"/>
          </p:nvPr>
        </p:nvSpPr>
        <p:spPr>
          <a:xfrm>
            <a:off x="1383631" y="1187116"/>
            <a:ext cx="8482264" cy="3545305"/>
          </a:xfrm>
        </p:spPr>
        <p:txBody>
          <a:bodyPr>
            <a:normAutofit/>
          </a:bodyPr>
          <a:lstStyle/>
          <a:p>
            <a:pPr marL="0" indent="0">
              <a:buNone/>
            </a:pPr>
            <a:r>
              <a:rPr lang="en-GB" sz="1800" dirty="0">
                <a:latin typeface="Arial" panose="020B0604020202020204" pitchFamily="34" charset="0"/>
                <a:cs typeface="Arial" panose="020B0604020202020204" pitchFamily="34" charset="0"/>
              </a:rPr>
              <a:t> According to Erikson theory evaluate the usefulness and limitation of the theory </a:t>
            </a:r>
            <a:r>
              <a:rPr lang="en-GB" sz="1800">
                <a:latin typeface="Arial" panose="020B0604020202020204" pitchFamily="34" charset="0"/>
                <a:cs typeface="Arial" panose="020B0604020202020204" pitchFamily="34" charset="0"/>
              </a:rPr>
              <a:t>in   a  context </a:t>
            </a:r>
            <a:r>
              <a:rPr lang="en-GB" sz="1800" dirty="0">
                <a:latin typeface="Arial" panose="020B0604020202020204" pitchFamily="34" charset="0"/>
                <a:cs typeface="Arial" panose="020B0604020202020204" pitchFamily="34" charset="0"/>
              </a:rPr>
              <a:t>of health and social care.</a:t>
            </a:r>
          </a:p>
          <a:p>
            <a:r>
              <a:rPr lang="en-GB" sz="1800" b="1" dirty="0">
                <a:latin typeface="Arial" panose="020B0604020202020204" pitchFamily="34" charset="0"/>
                <a:cs typeface="Arial" panose="020B0604020202020204" pitchFamily="34" charset="0"/>
              </a:rPr>
              <a:t>Lifespan Coverage</a:t>
            </a:r>
            <a:r>
              <a:rPr lang="en-GB" sz="1800" dirty="0">
                <a:latin typeface="Arial" panose="020B0604020202020204" pitchFamily="34" charset="0"/>
                <a:cs typeface="Arial" panose="020B0604020202020204" pitchFamily="34" charset="0"/>
              </a:rPr>
              <a:t>: Erikson extends personality development beyond childhood, highlighting critical adult transitions.</a:t>
            </a:r>
          </a:p>
          <a:p>
            <a:r>
              <a:rPr lang="en-GB" sz="1800" b="1" dirty="0">
                <a:latin typeface="Arial" panose="020B0604020202020204" pitchFamily="34" charset="0"/>
                <a:cs typeface="Arial" panose="020B0604020202020204" pitchFamily="34" charset="0"/>
              </a:rPr>
              <a:t>Flexibility and Variability:</a:t>
            </a:r>
            <a:r>
              <a:rPr lang="en-GB" sz="1800" dirty="0">
                <a:latin typeface="Arial" panose="020B0604020202020204" pitchFamily="34" charset="0"/>
                <a:cs typeface="Arial" panose="020B0604020202020204" pitchFamily="34" charset="0"/>
              </a:rPr>
              <a:t> Erikson recognized that individuals progress through stages at different rates, and the timing of the stages can vary. This flexibility allows for a more realistic and individualized understanding of development.</a:t>
            </a:r>
          </a:p>
          <a:p>
            <a:r>
              <a:rPr lang="en-GB" sz="1800" b="1" dirty="0">
                <a:latin typeface="Arial" panose="020B0604020202020204" pitchFamily="34" charset="0"/>
                <a:cs typeface="Arial" panose="020B0604020202020204" pitchFamily="34" charset="0"/>
              </a:rPr>
              <a:t>Applicability to Real-life Situations:</a:t>
            </a:r>
            <a:r>
              <a:rPr lang="en-GB" sz="1800" dirty="0">
                <a:latin typeface="Arial" panose="020B0604020202020204" pitchFamily="34" charset="0"/>
                <a:cs typeface="Arial" panose="020B0604020202020204" pitchFamily="34" charset="0"/>
              </a:rPr>
              <a:t> Erikson's stages are broad and can be applied to various cultural and societal contexts. The concepts are often relatable to real-life experiences, making the theory accessible and applicable.</a:t>
            </a:r>
          </a:p>
          <a:p>
            <a:endParaRPr lang="en-GB" dirty="0"/>
          </a:p>
        </p:txBody>
      </p:sp>
    </p:spTree>
    <p:extLst>
      <p:ext uri="{BB962C8B-B14F-4D97-AF65-F5344CB8AC3E}">
        <p14:creationId xmlns:p14="http://schemas.microsoft.com/office/powerpoint/2010/main" val="25468194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B4F6FA7-812A-34F1-F31A-92EC84703090}"/>
              </a:ext>
            </a:extLst>
          </p:cNvPr>
          <p:cNvSpPr txBox="1"/>
          <p:nvPr/>
        </p:nvSpPr>
        <p:spPr>
          <a:xfrm>
            <a:off x="1152649" y="475493"/>
            <a:ext cx="2475497" cy="646331"/>
          </a:xfrm>
          <a:prstGeom prst="rect">
            <a:avLst/>
          </a:prstGeom>
          <a:noFill/>
        </p:spPr>
        <p:txBody>
          <a:bodyPr wrap="square">
            <a:spAutoFit/>
          </a:bodyPr>
          <a:lstStyle/>
          <a:p>
            <a:r>
              <a:rPr lang="en-GB" sz="3600" b="1" dirty="0"/>
              <a:t>Limitation.</a:t>
            </a:r>
            <a:endParaRPr lang="en-GB" dirty="0"/>
          </a:p>
        </p:txBody>
      </p:sp>
      <p:sp>
        <p:nvSpPr>
          <p:cNvPr id="13" name="TextBox 12">
            <a:extLst>
              <a:ext uri="{FF2B5EF4-FFF2-40B4-BE49-F238E27FC236}">
                <a16:creationId xmlns:a16="http://schemas.microsoft.com/office/drawing/2014/main" id="{F78EE56D-F3BE-0002-A388-87DFA395423D}"/>
              </a:ext>
            </a:extLst>
          </p:cNvPr>
          <p:cNvSpPr txBox="1"/>
          <p:nvPr/>
        </p:nvSpPr>
        <p:spPr>
          <a:xfrm>
            <a:off x="1306371" y="1529212"/>
            <a:ext cx="9579257" cy="4641655"/>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Cultural Bias: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Critics argue that Erikson's theory has a Western cultural bias, and its applicability may be limited to individualistic societies. Some aspects of the stages may not be as relevant or applicable in collectivist cultures</a:t>
            </a:r>
            <a:endParaRPr lang="en-GB" kern="100" dirty="0">
              <a:latin typeface="Aptos" panose="020B0004020202020204" pitchFamily="34"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Vagueness on Mechanisms</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kern="100" dirty="0">
                <a:effectLst/>
                <a:latin typeface="Aptos" panose="020B0004020202020204" pitchFamily="34" charset="0"/>
                <a:ea typeface="Aptos" panose="020B0004020202020204" pitchFamily="34" charset="0"/>
                <a:cs typeface="Times New Roman" panose="02020603050405020304" pitchFamily="18" charset="0"/>
              </a:rPr>
              <a:t>Erikson’s theory does not specify in detail how individuals successfully resolve each psychosocial crisis</a:t>
            </a:r>
          </a:p>
          <a:p>
            <a:pPr marL="285750" indent="-285750">
              <a:lnSpc>
                <a:spcPct val="107000"/>
              </a:lnSpc>
              <a:spcAft>
                <a:spcPts val="800"/>
              </a:spcAft>
              <a:buFont typeface="Wingdings" panose="05000000000000000000" pitchFamily="2"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Sequence and Age Ranges</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kern="100" dirty="0">
                <a:effectLst/>
                <a:latin typeface="Aptos" panose="020B0004020202020204" pitchFamily="34" charset="0"/>
                <a:ea typeface="Aptos" panose="020B0004020202020204" pitchFamily="34" charset="0"/>
                <a:cs typeface="Times New Roman" panose="02020603050405020304" pitchFamily="18" charset="0"/>
              </a:rPr>
              <a:t>While Erikson provided broad age brackets for each stage, critics argue that not everyone progresses through these stages at the same rate or in a strictly linear order</a:t>
            </a:r>
            <a:endParaRPr lang="en-GB" kern="100" dirty="0">
              <a:latin typeface="Aptos" panose="020B0004020202020204" pitchFamily="34"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Western Bias: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Erikson developed his model primarily from observations of White, middle-class children and families in the United States and Europe</a:t>
            </a:r>
            <a:endParaRPr lang="en-GB" kern="100" dirty="0">
              <a:latin typeface="Aptos" panose="020B0004020202020204" pitchFamily="34"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 Collectivist Culture: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Identity formation is often shaped by social expectations, leading to later-stage identity shifts (e.g., career changes in middle adulthood rather than adolescence).  (</a:t>
            </a:r>
            <a:r>
              <a:rPr lang="en-GB" kern="100" dirty="0">
                <a:latin typeface="Aptos" panose="020B0004020202020204" pitchFamily="34" charset="0"/>
                <a:ea typeface="Aptos" panose="020B0004020202020204" pitchFamily="34" charset="0"/>
                <a:cs typeface="Times New Roman" panose="02020603050405020304" pitchFamily="18" charset="0"/>
              </a:rPr>
              <a:t>Erikson, 2025)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9087366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409BE-7448-1170-46C7-2A56160DB42F}"/>
              </a:ext>
            </a:extLst>
          </p:cNvPr>
          <p:cNvSpPr>
            <a:spLocks noGrp="1"/>
          </p:cNvSpPr>
          <p:nvPr>
            <p:ph type="title"/>
          </p:nvPr>
        </p:nvSpPr>
        <p:spPr>
          <a:xfrm>
            <a:off x="1207168" y="365126"/>
            <a:ext cx="2386264" cy="849077"/>
          </a:xfrm>
        </p:spPr>
        <p:txBody>
          <a:bodyPr>
            <a:normAutofit fontScale="90000"/>
          </a:bodyPr>
          <a:lstStyle/>
          <a:p>
            <a:r>
              <a:rPr lang="en-GB" sz="3600" dirty="0"/>
              <a:t>Conclusion:</a:t>
            </a:r>
          </a:p>
        </p:txBody>
      </p:sp>
      <p:sp>
        <p:nvSpPr>
          <p:cNvPr id="3" name="Content Placeholder 2">
            <a:extLst>
              <a:ext uri="{FF2B5EF4-FFF2-40B4-BE49-F238E27FC236}">
                <a16:creationId xmlns:a16="http://schemas.microsoft.com/office/drawing/2014/main" id="{FEEBDC54-A999-9F86-4B7A-81E95DA87558}"/>
              </a:ext>
            </a:extLst>
          </p:cNvPr>
          <p:cNvSpPr>
            <a:spLocks noGrp="1"/>
          </p:cNvSpPr>
          <p:nvPr>
            <p:ph idx="1"/>
          </p:nvPr>
        </p:nvSpPr>
        <p:spPr>
          <a:xfrm>
            <a:off x="1566110" y="1395664"/>
            <a:ext cx="9059779" cy="2711115"/>
          </a:xfrm>
        </p:spPr>
        <p:txBody>
          <a:bodyPr>
            <a:normAutofit/>
          </a:bodyPr>
          <a:lstStyle/>
          <a:p>
            <a:r>
              <a:rPr lang="en-GB" sz="1800" dirty="0"/>
              <a:t>Erikson psychosocial theory provides a well-developed explanation of Amira’s situation during the play stage (ages 3–6), particularly regarding her signs of anxiety, limited verbal communication, and difficulty engaging in group play. </a:t>
            </a:r>
          </a:p>
          <a:p>
            <a:r>
              <a:rPr lang="en-GB" sz="1800" dirty="0"/>
              <a:t>We explored the key concepts of Erikson’s theory, examined the caregiver’s role in contributing to Amira’s challenges, and discussed strategies for supporting psychological development in early childhood. </a:t>
            </a:r>
          </a:p>
          <a:p>
            <a:r>
              <a:rPr lang="en-GB" sz="1800" dirty="0"/>
              <a:t>Finally, we evaluated the usefulness and limitations of Erikson’s theory within the context of health and social care.</a:t>
            </a:r>
          </a:p>
        </p:txBody>
      </p:sp>
    </p:spTree>
    <p:extLst>
      <p:ext uri="{BB962C8B-B14F-4D97-AF65-F5344CB8AC3E}">
        <p14:creationId xmlns:p14="http://schemas.microsoft.com/office/powerpoint/2010/main" val="200925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69E46-7BDC-5F00-4E0B-35BADA06CD4E}"/>
              </a:ext>
            </a:extLst>
          </p:cNvPr>
          <p:cNvSpPr>
            <a:spLocks noGrp="1"/>
          </p:cNvSpPr>
          <p:nvPr>
            <p:ph type="ctrTitle"/>
          </p:nvPr>
        </p:nvSpPr>
        <p:spPr/>
        <p:txBody>
          <a:bodyPr>
            <a:normAutofit/>
          </a:bodyPr>
          <a:lstStyle/>
          <a:p>
            <a:pPr algn="l"/>
            <a:r>
              <a:rPr lang="en-GB" sz="1800" dirty="0">
                <a:latin typeface="Arial" panose="020B0604020202020204" pitchFamily="34" charset="0"/>
                <a:cs typeface="Arial" panose="020B0604020202020204" pitchFamily="34" charset="0"/>
              </a:rPr>
              <a:t>Scheck, S. (2014) The Stages of Psychosocial Development According to Erik H.</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Erikson, E. (2025). Available at: </a:t>
            </a:r>
            <a:r>
              <a:rPr lang="en-GB" sz="1800" dirty="0">
                <a:latin typeface="Arial" panose="020B0604020202020204" pitchFamily="34" charset="0"/>
                <a:cs typeface="Arial" panose="020B0604020202020204" pitchFamily="34" charset="0"/>
                <a:hlinkClick r:id="rId2"/>
              </a:rPr>
              <a:t>https://www.perlego.com/book/4819017/the-stages-of</a:t>
            </a:r>
            <a:r>
              <a:rPr lang="en-GB" sz="1800" dirty="0">
                <a:latin typeface="Arial" panose="020B0604020202020204" pitchFamily="34" charset="0"/>
                <a:cs typeface="Arial" panose="020B0604020202020204" pitchFamily="34" charset="0"/>
              </a:rPr>
              <a:t>-psychosocial-development (Accessed: 26 October 2025).</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McLeod, S. (2008). </a:t>
            </a:r>
            <a:r>
              <a:rPr lang="en-GB" sz="2000" i="1" dirty="0">
                <a:latin typeface="Arial" panose="020B0604020202020204" pitchFamily="34" charset="0"/>
                <a:cs typeface="Arial" panose="020B0604020202020204" pitchFamily="34" charset="0"/>
              </a:rPr>
              <a:t>Erik Erikson’s stages of psychosexual development</a:t>
            </a:r>
            <a:r>
              <a:rPr lang="en-GB" sz="2000" dirty="0">
                <a:latin typeface="Arial" panose="020B0604020202020204" pitchFamily="34" charset="0"/>
                <a:cs typeface="Arial" panose="020B0604020202020204" pitchFamily="34" charset="0"/>
              </a:rPr>
              <a:t>. Simply Psychology. </a:t>
            </a:r>
            <a:r>
              <a:rPr lang="en-GB" sz="2000" dirty="0">
                <a:latin typeface="Arial" panose="020B0604020202020204" pitchFamily="34" charset="0"/>
                <a:cs typeface="Arial" panose="020B0604020202020204" pitchFamily="34" charset="0"/>
                <a:hlinkClick r:id="rId3"/>
              </a:rPr>
              <a:t>https://www.simplypsychology.org/erik-erikson.html</a:t>
            </a:r>
            <a:endParaRPr lang="en-GB" sz="2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90EE8A92-A7C5-2B91-C422-2AD90BA40B3F}"/>
              </a:ext>
            </a:extLst>
          </p:cNvPr>
          <p:cNvSpPr>
            <a:spLocks noGrp="1"/>
          </p:cNvSpPr>
          <p:nvPr>
            <p:ph type="subTitle" idx="1"/>
          </p:nvPr>
        </p:nvSpPr>
        <p:spPr/>
        <p:txBody>
          <a:bodyPr>
            <a:normAutofit/>
          </a:bodyPr>
          <a:lstStyle/>
          <a:p>
            <a:pPr algn="l"/>
            <a:r>
              <a:rPr lang="en-GB" sz="2000" dirty="0">
                <a:latin typeface="Arial" panose="020B0604020202020204" pitchFamily="34" charset="0"/>
                <a:cs typeface="Arial" panose="020B0604020202020204" pitchFamily="34" charset="0"/>
              </a:rPr>
              <a:t>Bee, H. L. (1992). </a:t>
            </a:r>
            <a:r>
              <a:rPr lang="en-GB" sz="2000" i="1" dirty="0">
                <a:latin typeface="Arial" panose="020B0604020202020204" pitchFamily="34" charset="0"/>
                <a:cs typeface="Arial" panose="020B0604020202020204" pitchFamily="34" charset="0"/>
              </a:rPr>
              <a:t>The developing child</a:t>
            </a:r>
            <a:r>
              <a:rPr lang="en-GB" sz="2000" dirty="0">
                <a:latin typeface="Arial" panose="020B0604020202020204" pitchFamily="34" charset="0"/>
                <a:cs typeface="Arial" panose="020B0604020202020204" pitchFamily="34" charset="0"/>
              </a:rPr>
              <a:t>. London: HarperCollins.</a:t>
            </a:r>
          </a:p>
        </p:txBody>
      </p:sp>
    </p:spTree>
    <p:extLst>
      <p:ext uri="{BB962C8B-B14F-4D97-AF65-F5344CB8AC3E}">
        <p14:creationId xmlns:p14="http://schemas.microsoft.com/office/powerpoint/2010/main" val="10523258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1425</TotalTime>
  <Words>1209</Words>
  <Application>Microsoft Office PowerPoint</Application>
  <PresentationFormat>Widescreen</PresentationFormat>
  <Paragraphs>61</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Aptos Display</vt:lpstr>
      <vt:lpstr>Arial</vt:lpstr>
      <vt:lpstr>Arial Nova Light</vt:lpstr>
      <vt:lpstr>Wingdings</vt:lpstr>
      <vt:lpstr>Office Theme</vt:lpstr>
      <vt:lpstr>NAME: Hakim Senoga. STUDENT NO. 2430688. MODULE NAME: Psychology in Health and Social Care.  MODULE CODE: LCHS4010.  PROGRAMME: Certificate of Higher Education in Health and Social Care.</vt:lpstr>
      <vt:lpstr>Introduction.</vt:lpstr>
      <vt:lpstr>   The Concept of Erikson’s Theory.</vt:lpstr>
      <vt:lpstr>Overview of Amira’s Scenario</vt:lpstr>
      <vt:lpstr>PowerPoint Presentation</vt:lpstr>
      <vt:lpstr>Role of shaping psychological development based on Erikson theory.</vt:lpstr>
      <vt:lpstr> Usefulness. </vt:lpstr>
      <vt:lpstr>PowerPoint Presentation</vt:lpstr>
      <vt:lpstr>Conclusion:</vt:lpstr>
      <vt:lpstr>Scheck, S. (2014) The Stages of Psychosocial Development According to Erik H.   Erikson, E. (2025). Available at: https://www.perlego.com/book/4819017/the-stages-of-psychosocial-development (Accessed: 26 October 2025).  McLeod, S. (2008). Erik Erikson’s stages of psychosexual development. Simply Psychology. https://www.simplypsychology.org/erik-erikson.html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Hakim Senoga (2430688)</dc:creator>
  <cp:lastModifiedBy>Hakim Senoga (2430688)</cp:lastModifiedBy>
  <cp:revision>3</cp:revision>
  <dcterms:created xsi:type="dcterms:W3CDTF">2025-11-02T15:26:08Z</dcterms:created>
  <dcterms:modified xsi:type="dcterms:W3CDTF">2025-11-17T03:57:46Z</dcterms:modified>
</cp:coreProperties>
</file>