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6"/>
  </p:notesMasterIdLst>
  <p:handoutMasterIdLst>
    <p:handoutMasterId r:id="rId37"/>
  </p:handoutMasterIdLst>
  <p:sldIdLst>
    <p:sldId id="284" r:id="rId2"/>
    <p:sldId id="294" r:id="rId3"/>
    <p:sldId id="299" r:id="rId4"/>
    <p:sldId id="295" r:id="rId5"/>
    <p:sldId id="293" r:id="rId6"/>
    <p:sldId id="297" r:id="rId7"/>
    <p:sldId id="296" r:id="rId8"/>
    <p:sldId id="298" r:id="rId9"/>
    <p:sldId id="287" r:id="rId10"/>
    <p:sldId id="292" r:id="rId11"/>
    <p:sldId id="285" r:id="rId12"/>
    <p:sldId id="286" r:id="rId13"/>
    <p:sldId id="288" r:id="rId14"/>
    <p:sldId id="289" r:id="rId15"/>
    <p:sldId id="290" r:id="rId16"/>
    <p:sldId id="291" r:id="rId17"/>
    <p:sldId id="300" r:id="rId18"/>
    <p:sldId id="301" r:id="rId19"/>
    <p:sldId id="303" r:id="rId20"/>
    <p:sldId id="318" r:id="rId21"/>
    <p:sldId id="319" r:id="rId22"/>
    <p:sldId id="304" r:id="rId23"/>
    <p:sldId id="305" r:id="rId24"/>
    <p:sldId id="306" r:id="rId25"/>
    <p:sldId id="307" r:id="rId26"/>
    <p:sldId id="308" r:id="rId27"/>
    <p:sldId id="309" r:id="rId28"/>
    <p:sldId id="313" r:id="rId29"/>
    <p:sldId id="316" r:id="rId30"/>
    <p:sldId id="317" r:id="rId31"/>
    <p:sldId id="310" r:id="rId32"/>
    <p:sldId id="311" r:id="rId33"/>
    <p:sldId id="315" r:id="rId34"/>
    <p:sldId id="302" r:id="rId3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200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12 </a:t>
            </a:r>
            <a:r>
              <a:rPr lang="en-US" b="1" dirty="0" smtClean="0"/>
              <a:t>– </a:t>
            </a:r>
            <a:r>
              <a:rPr lang="en-US" b="1" dirty="0" err="1" smtClean="0"/>
              <a:t>HashTable</a:t>
            </a:r>
            <a:r>
              <a:rPr lang="en-US" b="1" dirty="0" smtClean="0"/>
              <a:t> &amp; </a:t>
            </a:r>
            <a:r>
              <a:rPr lang="en-US" b="1" dirty="0" err="1" smtClean="0"/>
              <a:t>HashMap</a:t>
            </a:r>
            <a:r>
              <a:rPr lang="en-US" b="1" dirty="0" smtClean="0"/>
              <a:t> Classes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Hash Table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A hash table and an array are both structures that allow you to store and retrieve data. </a:t>
            </a:r>
            <a:endParaRPr lang="en-GB" sz="2800" dirty="0" smtClean="0"/>
          </a:p>
          <a:p>
            <a:r>
              <a:rPr lang="en-GB" sz="2800" dirty="0" smtClean="0"/>
              <a:t>Both </a:t>
            </a:r>
            <a:r>
              <a:rPr lang="en-GB" sz="2800" dirty="0"/>
              <a:t>allow you to specify an index and retrieve a value associated with it. </a:t>
            </a:r>
            <a:endParaRPr lang="en-GB" sz="2800" dirty="0" smtClean="0"/>
          </a:p>
          <a:p>
            <a:r>
              <a:rPr lang="en-GB" sz="2800" dirty="0" smtClean="0"/>
              <a:t>The difference is </a:t>
            </a:r>
            <a:r>
              <a:rPr lang="en-GB" sz="2800" dirty="0"/>
              <a:t>that the indices of an array are sequential, while those of a hash table are based on the value of the data associated with them.</a:t>
            </a:r>
          </a:p>
        </p:txBody>
      </p:sp>
    </p:spTree>
    <p:extLst>
      <p:ext uri="{BB962C8B-B14F-4D97-AF65-F5344CB8AC3E}">
        <p14:creationId xmlns:p14="http://schemas.microsoft.com/office/powerpoint/2010/main" val="69164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Hash Table Introduction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8918631"/>
              </p:ext>
            </p:extLst>
          </p:nvPr>
        </p:nvGraphicFramePr>
        <p:xfrm>
          <a:off x="395536" y="2017707"/>
          <a:ext cx="8559552" cy="41475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4215">
                  <a:extLst>
                    <a:ext uri="{9D8B030D-6E8A-4147-A177-3AD203B41FA5}">
                      <a16:colId xmlns:a16="http://schemas.microsoft.com/office/drawing/2014/main" val="2120855581"/>
                    </a:ext>
                  </a:extLst>
                </a:gridCol>
                <a:gridCol w="3102639">
                  <a:extLst>
                    <a:ext uri="{9D8B030D-6E8A-4147-A177-3AD203B41FA5}">
                      <a16:colId xmlns:a16="http://schemas.microsoft.com/office/drawing/2014/main" val="2656984119"/>
                    </a:ext>
                  </a:extLst>
                </a:gridCol>
                <a:gridCol w="221617">
                  <a:extLst>
                    <a:ext uri="{9D8B030D-6E8A-4147-A177-3AD203B41FA5}">
                      <a16:colId xmlns:a16="http://schemas.microsoft.com/office/drawing/2014/main" val="3896396240"/>
                    </a:ext>
                  </a:extLst>
                </a:gridCol>
                <a:gridCol w="1108085">
                  <a:extLst>
                    <a:ext uri="{9D8B030D-6E8A-4147-A177-3AD203B41FA5}">
                      <a16:colId xmlns:a16="http://schemas.microsoft.com/office/drawing/2014/main" val="2909861503"/>
                    </a:ext>
                  </a:extLst>
                </a:gridCol>
                <a:gridCol w="3092996">
                  <a:extLst>
                    <a:ext uri="{9D8B030D-6E8A-4147-A177-3AD203B41FA5}">
                      <a16:colId xmlns:a16="http://schemas.microsoft.com/office/drawing/2014/main" val="1704306122"/>
                    </a:ext>
                  </a:extLst>
                </a:gridCol>
              </a:tblGrid>
              <a:tr h="691266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Array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Hash Table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75409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r>
                        <a:rPr lang="en-GB" b="1" dirty="0" smtClean="0"/>
                        <a:t>Key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Value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Key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Value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27755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Business Computing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Stephen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Business Computing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087583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Educational Computing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Educational Computing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903777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Parallel Computing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Parallel Computing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1492443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Web Computing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Kemi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PhD Web Computing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1760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462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Hash Table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A hash table can provide a very efficient way to search for items in large amounts of </a:t>
            </a:r>
            <a:r>
              <a:rPr lang="en-GB" sz="2800" dirty="0" smtClean="0"/>
              <a:t>data.</a:t>
            </a:r>
          </a:p>
          <a:p>
            <a:r>
              <a:rPr lang="en-GB" sz="2800" dirty="0" smtClean="0"/>
              <a:t>Particularly </a:t>
            </a:r>
            <a:r>
              <a:rPr lang="en-GB" sz="2800" dirty="0"/>
              <a:t>data that is not otherwise easily searchable. </a:t>
            </a:r>
            <a:endParaRPr lang="en-GB" sz="2800" dirty="0" smtClean="0"/>
          </a:p>
          <a:p>
            <a:pPr lvl="1"/>
            <a:r>
              <a:rPr lang="en-GB" sz="2400" dirty="0" smtClean="0"/>
              <a:t>"</a:t>
            </a:r>
            <a:r>
              <a:rPr lang="en-GB" sz="2400" dirty="0"/>
              <a:t>Large" here means </a:t>
            </a:r>
            <a:r>
              <a:rPr lang="en-GB" sz="2400" dirty="0" smtClean="0"/>
              <a:t>enormous, </a:t>
            </a:r>
            <a:r>
              <a:rPr lang="en-GB" sz="2400" dirty="0"/>
              <a:t>in the sense that it would take a long time to perform a sequential </a:t>
            </a:r>
            <a:r>
              <a:rPr lang="en-GB" sz="2400" dirty="0" smtClean="0"/>
              <a:t>search.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799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HashTable</a:t>
            </a:r>
            <a:r>
              <a:rPr lang="en-GB" dirty="0" smtClean="0"/>
              <a:t> Class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This class implements a hash table, which maps keys to values. </a:t>
            </a:r>
            <a:endParaRPr lang="en-GB" sz="2800" dirty="0" smtClean="0"/>
          </a:p>
          <a:p>
            <a:r>
              <a:rPr lang="en-GB" sz="2800" dirty="0" smtClean="0"/>
              <a:t>Any </a:t>
            </a:r>
            <a:r>
              <a:rPr lang="en-GB" sz="2800" dirty="0"/>
              <a:t>non-null object can be used as a key or as a value. </a:t>
            </a:r>
            <a:endParaRPr lang="en-GB" sz="2800" dirty="0" smtClean="0"/>
          </a:p>
          <a:p>
            <a:r>
              <a:rPr lang="en-GB" sz="2800" dirty="0" err="1" smtClean="0"/>
              <a:t>Hashtable</a:t>
            </a:r>
            <a:r>
              <a:rPr lang="en-GB" sz="2800" dirty="0" smtClean="0"/>
              <a:t> </a:t>
            </a:r>
            <a:r>
              <a:rPr lang="en-GB" sz="2800" dirty="0"/>
              <a:t>is similar to </a:t>
            </a:r>
            <a:r>
              <a:rPr lang="en-GB" sz="2800" dirty="0" err="1"/>
              <a:t>HashMap</a:t>
            </a:r>
            <a:r>
              <a:rPr lang="en-GB" sz="2800" dirty="0"/>
              <a:t> except it is synchronized. </a:t>
            </a:r>
          </a:p>
        </p:txBody>
      </p:sp>
    </p:spTree>
    <p:extLst>
      <p:ext uri="{BB962C8B-B14F-4D97-AF65-F5344CB8AC3E}">
        <p14:creationId xmlns:p14="http://schemas.microsoft.com/office/powerpoint/2010/main" val="395546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HashTableDemo</a:t>
            </a:r>
            <a:r>
              <a:rPr lang="en-GB" dirty="0" smtClean="0"/>
              <a:t> Program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Hash Table program on the next slide has the following structure:</a:t>
            </a:r>
          </a:p>
          <a:p>
            <a:pPr lvl="1"/>
            <a:r>
              <a:rPr lang="en-GB" dirty="0" smtClean="0"/>
              <a:t>Create Hash Table;</a:t>
            </a:r>
          </a:p>
          <a:p>
            <a:pPr lvl="1"/>
            <a:r>
              <a:rPr lang="en-GB" dirty="0" smtClean="0"/>
              <a:t>Getting a mapping by key;</a:t>
            </a:r>
          </a:p>
          <a:p>
            <a:pPr lvl="1"/>
            <a:r>
              <a:rPr lang="en-GB" dirty="0" smtClean="0"/>
              <a:t>Remove a mapping;</a:t>
            </a:r>
          </a:p>
          <a:p>
            <a:pPr lvl="1"/>
            <a:r>
              <a:rPr lang="en-GB" dirty="0" smtClean="0"/>
              <a:t>Iterate over mappings.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80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-14288"/>
            <a:ext cx="8712968" cy="688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00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HashTableDemo</a:t>
            </a:r>
            <a:r>
              <a:rPr lang="en-GB" dirty="0" smtClean="0"/>
              <a:t>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276872"/>
            <a:ext cx="8277225" cy="2217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13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Hash Map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err="1"/>
              <a:t>HashMap</a:t>
            </a:r>
            <a:r>
              <a:rPr lang="en-GB" sz="2800" dirty="0"/>
              <a:t> is a Map based collection class that is used for storing Key &amp; value pairs, it is denoted </a:t>
            </a:r>
            <a:r>
              <a:rPr lang="en-GB" sz="2800" dirty="0" smtClean="0"/>
              <a:t>as: </a:t>
            </a:r>
          </a:p>
          <a:p>
            <a:pPr lvl="1"/>
            <a:r>
              <a:rPr lang="en-GB" sz="2400" dirty="0" err="1" smtClean="0"/>
              <a:t>HashMap</a:t>
            </a:r>
            <a:r>
              <a:rPr lang="en-GB" sz="2400" dirty="0" smtClean="0"/>
              <a:t>&lt;Key</a:t>
            </a:r>
            <a:r>
              <a:rPr lang="en-GB" sz="2400" dirty="0"/>
              <a:t>, Value&gt; or </a:t>
            </a:r>
            <a:endParaRPr lang="en-GB" sz="2400" dirty="0" smtClean="0"/>
          </a:p>
          <a:p>
            <a:pPr lvl="1"/>
            <a:r>
              <a:rPr lang="en-GB" sz="2400" dirty="0" err="1" smtClean="0"/>
              <a:t>HashMap</a:t>
            </a:r>
            <a:r>
              <a:rPr lang="en-GB" sz="2400" dirty="0" smtClean="0"/>
              <a:t>&lt;K</a:t>
            </a:r>
            <a:r>
              <a:rPr lang="en-GB" sz="2400" dirty="0"/>
              <a:t>, V&gt;. </a:t>
            </a:r>
            <a:endParaRPr lang="en-GB" sz="24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class makes no guarantees as to the order of the map. </a:t>
            </a:r>
            <a:endParaRPr lang="en-GB" sz="2800" dirty="0" smtClean="0"/>
          </a:p>
          <a:p>
            <a:r>
              <a:rPr lang="en-GB" sz="2800" dirty="0" smtClean="0"/>
              <a:t>It </a:t>
            </a:r>
            <a:r>
              <a:rPr lang="en-GB" sz="2800" dirty="0"/>
              <a:t>is similar to the </a:t>
            </a:r>
            <a:r>
              <a:rPr lang="en-GB" sz="2800" dirty="0" err="1"/>
              <a:t>Hashtable</a:t>
            </a:r>
            <a:r>
              <a:rPr lang="en-GB" sz="2800" dirty="0"/>
              <a:t> class except that it is unsynchronized and permits nulls(null values and null key).</a:t>
            </a:r>
          </a:p>
        </p:txBody>
      </p:sp>
    </p:spTree>
    <p:extLst>
      <p:ext uri="{BB962C8B-B14F-4D97-AF65-F5344CB8AC3E}">
        <p14:creationId xmlns:p14="http://schemas.microsoft.com/office/powerpoint/2010/main" val="367017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Hash Map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/>
              <a:t>It is not an ordered collection which means it does not return the keys and values in the same order in which they have been inserted into the </a:t>
            </a:r>
            <a:r>
              <a:rPr lang="en-GB" sz="2800" dirty="0" err="1"/>
              <a:t>HashMap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It </a:t>
            </a:r>
            <a:r>
              <a:rPr lang="en-GB" sz="2800" dirty="0"/>
              <a:t>does not sort the stored keys and Values</a:t>
            </a:r>
            <a:r>
              <a:rPr lang="en-GB" sz="2800" dirty="0" smtClean="0"/>
              <a:t>.</a:t>
            </a:r>
          </a:p>
          <a:p>
            <a:r>
              <a:rPr lang="en-GB" sz="2800" smtClean="0"/>
              <a:t>You need </a:t>
            </a:r>
            <a:r>
              <a:rPr lang="en-GB" sz="2800" dirty="0"/>
              <a:t>to import </a:t>
            </a:r>
            <a:r>
              <a:rPr lang="en-GB" sz="2800" dirty="0" err="1"/>
              <a:t>java.util.HashMap</a:t>
            </a:r>
            <a:r>
              <a:rPr lang="en-GB" sz="2800" dirty="0"/>
              <a:t> or its super class in order to use the </a:t>
            </a:r>
            <a:r>
              <a:rPr lang="en-GB" sz="2800" dirty="0" err="1"/>
              <a:t>HashMap</a:t>
            </a:r>
            <a:r>
              <a:rPr lang="en-GB" sz="2800" dirty="0"/>
              <a:t> class and methods.</a:t>
            </a:r>
          </a:p>
        </p:txBody>
      </p:sp>
    </p:spTree>
    <p:extLst>
      <p:ext uri="{BB962C8B-B14F-4D97-AF65-F5344CB8AC3E}">
        <p14:creationId xmlns:p14="http://schemas.microsoft.com/office/powerpoint/2010/main" val="14780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HashMap</a:t>
            </a:r>
            <a:r>
              <a:rPr lang="en-US" dirty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HashMap</a:t>
            </a:r>
            <a:r>
              <a:rPr lang="en-GB" dirty="0"/>
              <a:t> class extends </a:t>
            </a:r>
            <a:r>
              <a:rPr lang="en-GB" dirty="0" smtClean="0"/>
              <a:t>implements </a:t>
            </a:r>
            <a:r>
              <a:rPr lang="en-GB" dirty="0"/>
              <a:t>the Map interface.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uses a </a:t>
            </a:r>
            <a:r>
              <a:rPr lang="en-GB" dirty="0" smtClean="0"/>
              <a:t>hash table </a:t>
            </a:r>
            <a:r>
              <a:rPr lang="en-GB" dirty="0"/>
              <a:t>to store the map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</a:t>
            </a:r>
            <a:r>
              <a:rPr lang="en-GB" dirty="0"/>
              <a:t>allows the execution time of get( ) and put( ) to remain </a:t>
            </a:r>
            <a:r>
              <a:rPr lang="en-GB" dirty="0" smtClean="0"/>
              <a:t>constant even </a:t>
            </a:r>
            <a:r>
              <a:rPr lang="en-GB" dirty="0"/>
              <a:t>for large sets.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0308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HashMap</a:t>
            </a:r>
            <a:r>
              <a:rPr lang="en-US" dirty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333CC"/>
              </a:buClr>
            </a:pPr>
            <a:r>
              <a:rPr lang="en-GB" dirty="0" err="1">
                <a:solidFill>
                  <a:srgbClr val="000000"/>
                </a:solidFill>
              </a:rPr>
              <a:t>HashMap</a:t>
            </a:r>
            <a:r>
              <a:rPr lang="en-GB" dirty="0">
                <a:solidFill>
                  <a:srgbClr val="000000"/>
                </a:solidFill>
              </a:rPr>
              <a:t> is a generic class that has this declaration: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Here, K specifies the type of keys, and V specifies the type of values.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3233737"/>
            <a:ext cx="4824536" cy="98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69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496944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55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HashMapDemo</a:t>
            </a:r>
            <a:r>
              <a:rPr lang="en-GB" dirty="0" smtClean="0"/>
              <a:t>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132856"/>
            <a:ext cx="6120680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666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HashMapDemo</a:t>
            </a:r>
            <a:r>
              <a:rPr lang="en-GB" dirty="0"/>
              <a:t> Code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 program begins by creating a hash map and then adds the mapping of names </a:t>
            </a:r>
            <a:r>
              <a:rPr lang="en-GB" sz="2800" dirty="0" smtClean="0"/>
              <a:t>to balances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Next</a:t>
            </a:r>
            <a:r>
              <a:rPr lang="en-GB" sz="2800" dirty="0"/>
              <a:t>, the contents of the map are displayed by using a set-view, obtained by </a:t>
            </a:r>
            <a:r>
              <a:rPr lang="en-GB" sz="2800" dirty="0" smtClean="0"/>
              <a:t>calling </a:t>
            </a:r>
            <a:r>
              <a:rPr lang="en-GB" sz="2800" dirty="0" err="1" smtClean="0"/>
              <a:t>entrySet</a:t>
            </a:r>
            <a:r>
              <a:rPr lang="en-GB" sz="2800" dirty="0"/>
              <a:t>( </a:t>
            </a:r>
            <a:r>
              <a:rPr lang="en-GB" sz="2800" dirty="0" smtClean="0"/>
              <a:t>).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keys and values are displayed by calling the </a:t>
            </a:r>
            <a:r>
              <a:rPr lang="en-GB" sz="2800" dirty="0" err="1"/>
              <a:t>getKey</a:t>
            </a:r>
            <a:r>
              <a:rPr lang="en-GB" sz="2800" dirty="0"/>
              <a:t>( ) and </a:t>
            </a:r>
            <a:r>
              <a:rPr lang="en-GB" sz="2800" dirty="0" err="1"/>
              <a:t>getValue</a:t>
            </a:r>
            <a:r>
              <a:rPr lang="en-GB" sz="2800" dirty="0"/>
              <a:t>( ) </a:t>
            </a:r>
            <a:r>
              <a:rPr lang="en-GB" sz="2800" dirty="0" smtClean="0"/>
              <a:t>methods that </a:t>
            </a:r>
            <a:r>
              <a:rPr lang="en-GB" sz="2800" dirty="0"/>
              <a:t>are defined by </a:t>
            </a:r>
            <a:r>
              <a:rPr lang="en-GB" sz="2800" dirty="0" err="1"/>
              <a:t>Map.Entry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Pay </a:t>
            </a:r>
            <a:r>
              <a:rPr lang="en-GB" sz="2800" dirty="0"/>
              <a:t>close attention to how the deposit is made into John </a:t>
            </a:r>
            <a:r>
              <a:rPr lang="en-GB" sz="2800" dirty="0" smtClean="0"/>
              <a:t>Doe’s account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3065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HashMapDemo</a:t>
            </a:r>
            <a:r>
              <a:rPr lang="en-GB" dirty="0" smtClean="0"/>
              <a:t> Code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The put( ) method automatically replaces any </a:t>
            </a:r>
            <a:r>
              <a:rPr lang="en-GB" sz="2800" dirty="0" smtClean="0">
                <a:solidFill>
                  <a:srgbClr val="000000"/>
                </a:solidFill>
              </a:rPr>
              <a:t>pre-existing </a:t>
            </a:r>
            <a:r>
              <a:rPr lang="en-GB" sz="2800" dirty="0">
                <a:solidFill>
                  <a:srgbClr val="000000"/>
                </a:solidFill>
              </a:rPr>
              <a:t>value that is </a:t>
            </a:r>
            <a:r>
              <a:rPr lang="en-GB" sz="2800" dirty="0" smtClean="0">
                <a:solidFill>
                  <a:srgbClr val="000000"/>
                </a:solidFill>
              </a:rPr>
              <a:t>associated with </a:t>
            </a:r>
            <a:r>
              <a:rPr lang="en-GB" sz="2800" dirty="0">
                <a:solidFill>
                  <a:srgbClr val="000000"/>
                </a:solidFill>
              </a:rPr>
              <a:t>the specified key with the new value.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Thus</a:t>
            </a:r>
            <a:r>
              <a:rPr lang="en-GB" sz="2800" dirty="0">
                <a:solidFill>
                  <a:srgbClr val="000000"/>
                </a:solidFill>
              </a:rPr>
              <a:t>, after John Doe’s account is updated, </a:t>
            </a:r>
            <a:r>
              <a:rPr lang="en-GB" sz="2800" dirty="0" smtClean="0">
                <a:solidFill>
                  <a:srgbClr val="000000"/>
                </a:solidFill>
              </a:rPr>
              <a:t>the hash </a:t>
            </a:r>
            <a:r>
              <a:rPr lang="en-GB" sz="2800" dirty="0">
                <a:solidFill>
                  <a:srgbClr val="000000"/>
                </a:solidFill>
              </a:rPr>
              <a:t>map will still contain just one “John Doe” account.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33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HashMap</a:t>
            </a:r>
            <a:r>
              <a:rPr lang="en-GB" dirty="0" smtClean="0"/>
              <a:t> vs </a:t>
            </a:r>
            <a:r>
              <a:rPr lang="en-GB" dirty="0" err="1" smtClean="0"/>
              <a:t>HashTable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Let’s quickly list down the differences between a </a:t>
            </a:r>
            <a:r>
              <a:rPr lang="en-GB" sz="2800" dirty="0" err="1" smtClean="0"/>
              <a:t>hashmap</a:t>
            </a:r>
            <a:r>
              <a:rPr lang="en-GB" sz="2800" dirty="0" smtClean="0"/>
              <a:t> and </a:t>
            </a:r>
            <a:r>
              <a:rPr lang="en-GB" sz="2800" dirty="0" err="1" smtClean="0"/>
              <a:t>hashtable</a:t>
            </a:r>
            <a:r>
              <a:rPr lang="en-GB" sz="2800" dirty="0" smtClean="0"/>
              <a:t> in Java.</a:t>
            </a:r>
          </a:p>
          <a:p>
            <a:pPr lvl="1"/>
            <a:r>
              <a:rPr lang="en-GB" sz="2400" dirty="0" err="1" smtClean="0"/>
              <a:t>HashMap</a:t>
            </a:r>
            <a:r>
              <a:rPr lang="en-GB" sz="2400" dirty="0" smtClean="0"/>
              <a:t> </a:t>
            </a:r>
            <a:r>
              <a:rPr lang="en-GB" sz="2400" dirty="0"/>
              <a:t>is non synchronized. </a:t>
            </a:r>
            <a:r>
              <a:rPr lang="en-GB" sz="2400" dirty="0" err="1"/>
              <a:t>Hashtable</a:t>
            </a:r>
            <a:r>
              <a:rPr lang="en-GB" sz="2400" dirty="0"/>
              <a:t> is synchronized.</a:t>
            </a:r>
          </a:p>
          <a:p>
            <a:pPr lvl="1"/>
            <a:r>
              <a:rPr lang="en-GB" sz="2400" dirty="0" err="1"/>
              <a:t>HashMap</a:t>
            </a:r>
            <a:r>
              <a:rPr lang="en-GB" sz="2400" dirty="0"/>
              <a:t> allows one null key and multiple null values. </a:t>
            </a:r>
            <a:r>
              <a:rPr lang="en-GB" sz="2400" dirty="0" err="1"/>
              <a:t>Hashtable</a:t>
            </a:r>
            <a:r>
              <a:rPr lang="en-GB" sz="2400" dirty="0"/>
              <a:t> doesn’t allow any null key or value.</a:t>
            </a:r>
          </a:p>
          <a:p>
            <a:pPr lvl="1"/>
            <a:r>
              <a:rPr lang="en-GB" sz="2400" dirty="0" err="1"/>
              <a:t>HashMap</a:t>
            </a:r>
            <a:r>
              <a:rPr lang="en-GB" sz="2400" dirty="0"/>
              <a:t> is fast. </a:t>
            </a:r>
            <a:r>
              <a:rPr lang="en-GB" sz="2400" dirty="0" err="1"/>
              <a:t>Hashtable</a:t>
            </a:r>
            <a:r>
              <a:rPr lang="en-GB" sz="2400" dirty="0"/>
              <a:t> is slow due to added synchronization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6332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333399"/>
                </a:solidFill>
              </a:rPr>
              <a:t>HashMap</a:t>
            </a:r>
            <a:r>
              <a:rPr lang="en-GB" dirty="0">
                <a:solidFill>
                  <a:srgbClr val="333399"/>
                </a:solidFill>
              </a:rPr>
              <a:t> vs </a:t>
            </a:r>
            <a:r>
              <a:rPr lang="en-GB" dirty="0" err="1">
                <a:solidFill>
                  <a:srgbClr val="333399"/>
                </a:solidFill>
              </a:rPr>
              <a:t>HashTable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Clr>
                <a:srgbClr val="FF0000"/>
              </a:buClr>
            </a:pPr>
            <a:r>
              <a:rPr lang="en-GB" sz="2400" dirty="0" err="1">
                <a:solidFill>
                  <a:srgbClr val="000000"/>
                </a:solidFill>
              </a:rPr>
              <a:t>HashMap</a:t>
            </a:r>
            <a:r>
              <a:rPr lang="en-GB" sz="2400" dirty="0">
                <a:solidFill>
                  <a:srgbClr val="000000"/>
                </a:solidFill>
              </a:rPr>
              <a:t> is traversed by Iterator. </a:t>
            </a:r>
            <a:r>
              <a:rPr lang="en-GB" sz="2400" dirty="0" err="1">
                <a:solidFill>
                  <a:srgbClr val="000000"/>
                </a:solidFill>
              </a:rPr>
              <a:t>Hashtable</a:t>
            </a:r>
            <a:r>
              <a:rPr lang="en-GB" sz="2400" dirty="0">
                <a:solidFill>
                  <a:srgbClr val="000000"/>
                </a:solidFill>
              </a:rPr>
              <a:t> is traversed by Enumerator and Iterator.</a:t>
            </a:r>
          </a:p>
          <a:p>
            <a:pPr lvl="1">
              <a:buClr>
                <a:srgbClr val="FF0000"/>
              </a:buClr>
            </a:pPr>
            <a:r>
              <a:rPr lang="en-GB" sz="2400" dirty="0">
                <a:solidFill>
                  <a:srgbClr val="000000"/>
                </a:solidFill>
              </a:rPr>
              <a:t>Iterator in </a:t>
            </a:r>
            <a:r>
              <a:rPr lang="en-GB" sz="2400" dirty="0" err="1">
                <a:solidFill>
                  <a:srgbClr val="000000"/>
                </a:solidFill>
              </a:rPr>
              <a:t>HashMap</a:t>
            </a:r>
            <a:r>
              <a:rPr lang="en-GB" sz="2400" dirty="0">
                <a:solidFill>
                  <a:srgbClr val="000000"/>
                </a:solidFill>
              </a:rPr>
              <a:t> is fail-fast. Enumerator in </a:t>
            </a:r>
            <a:r>
              <a:rPr lang="en-GB" sz="2400" dirty="0" err="1">
                <a:solidFill>
                  <a:srgbClr val="000000"/>
                </a:solidFill>
              </a:rPr>
              <a:t>Hashtable</a:t>
            </a:r>
            <a:r>
              <a:rPr lang="en-GB" sz="2400" dirty="0">
                <a:solidFill>
                  <a:srgbClr val="000000"/>
                </a:solidFill>
              </a:rPr>
              <a:t> is not fail-fast.</a:t>
            </a:r>
          </a:p>
          <a:p>
            <a:pPr lvl="1">
              <a:buClr>
                <a:srgbClr val="FF0000"/>
              </a:buClr>
            </a:pPr>
            <a:r>
              <a:rPr lang="en-GB" sz="2400" dirty="0" err="1">
                <a:solidFill>
                  <a:srgbClr val="000000"/>
                </a:solidFill>
              </a:rPr>
              <a:t>HashMap</a:t>
            </a:r>
            <a:r>
              <a:rPr lang="en-GB" sz="2400" dirty="0">
                <a:solidFill>
                  <a:srgbClr val="000000"/>
                </a:solidFill>
              </a:rPr>
              <a:t> inherits </a:t>
            </a:r>
            <a:r>
              <a:rPr lang="en-GB" sz="2400" dirty="0" err="1">
                <a:solidFill>
                  <a:srgbClr val="000000"/>
                </a:solidFill>
              </a:rPr>
              <a:t>AbstractMap</a:t>
            </a:r>
            <a:r>
              <a:rPr lang="en-GB" sz="2400" dirty="0">
                <a:solidFill>
                  <a:srgbClr val="000000"/>
                </a:solidFill>
              </a:rPr>
              <a:t> class. </a:t>
            </a:r>
            <a:r>
              <a:rPr lang="en-GB" sz="2400" dirty="0" err="1">
                <a:solidFill>
                  <a:srgbClr val="000000"/>
                </a:solidFill>
              </a:rPr>
              <a:t>Hashtable</a:t>
            </a:r>
            <a:r>
              <a:rPr lang="en-GB" sz="2400" dirty="0">
                <a:solidFill>
                  <a:srgbClr val="000000"/>
                </a:solidFill>
              </a:rPr>
              <a:t> inherits Dictionary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48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Comparing Two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415536" cy="4536504"/>
          </a:xfrm>
        </p:spPr>
        <p:txBody>
          <a:bodyPr/>
          <a:lstStyle/>
          <a:p>
            <a:r>
              <a:rPr lang="en-GB" sz="2000" dirty="0"/>
              <a:t>The Java Object class provides the two important methods to compare two objects in Java, i.e. equals() and </a:t>
            </a:r>
            <a:r>
              <a:rPr lang="en-GB" sz="2000" dirty="0" err="1"/>
              <a:t>hashCode</a:t>
            </a:r>
            <a:r>
              <a:rPr lang="en-GB" sz="2000" dirty="0"/>
              <a:t>() method.</a:t>
            </a:r>
          </a:p>
          <a:p>
            <a:r>
              <a:rPr lang="en-GB" sz="2000" dirty="0" smtClean="0"/>
              <a:t>When </a:t>
            </a:r>
            <a:r>
              <a:rPr lang="en-GB" sz="2000" dirty="0"/>
              <a:t>we override the equals() method, it is necessary to override the </a:t>
            </a:r>
            <a:r>
              <a:rPr lang="en-GB" sz="2000" dirty="0" err="1"/>
              <a:t>hashCode</a:t>
            </a:r>
            <a:r>
              <a:rPr lang="en-GB" sz="2000" dirty="0"/>
              <a:t>() method. Overriding follow the convention for the </a:t>
            </a:r>
            <a:r>
              <a:rPr lang="en-GB" sz="2000" dirty="0" err="1"/>
              <a:t>hashCode</a:t>
            </a:r>
            <a:r>
              <a:rPr lang="en-GB" sz="2000" dirty="0"/>
              <a:t>() method that states, the equal object must have equal hash code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Java equals() Method:</a:t>
            </a:r>
          </a:p>
          <a:p>
            <a:pPr lvl="1"/>
            <a:r>
              <a:rPr lang="en-GB" sz="1600" dirty="0"/>
              <a:t>The equals() method of the Object class compare the equality of two objects. </a:t>
            </a:r>
            <a:endParaRPr lang="en-GB" sz="1600" dirty="0" smtClean="0"/>
          </a:p>
          <a:p>
            <a:pPr lvl="1"/>
            <a:r>
              <a:rPr lang="en-GB" sz="1600" dirty="0" smtClean="0"/>
              <a:t>The </a:t>
            </a:r>
            <a:r>
              <a:rPr lang="en-GB" sz="1600" dirty="0"/>
              <a:t>two objects will be equal if they share the same memory address</a:t>
            </a:r>
            <a:r>
              <a:rPr lang="en-GB" sz="1600" dirty="0" smtClean="0"/>
              <a:t>.</a:t>
            </a:r>
          </a:p>
          <a:p>
            <a:r>
              <a:rPr lang="en-GB" sz="2000" dirty="0" smtClean="0"/>
              <a:t>Syntax:</a:t>
            </a:r>
          </a:p>
          <a:p>
            <a:pPr lvl="1"/>
            <a:r>
              <a:rPr lang="en-GB" sz="1600" dirty="0" smtClean="0"/>
              <a:t>public </a:t>
            </a:r>
            <a:r>
              <a:rPr lang="en-GB" sz="1600" dirty="0" err="1"/>
              <a:t>boolean</a:t>
            </a:r>
            <a:r>
              <a:rPr lang="en-GB" sz="1600" dirty="0"/>
              <a:t> equals(Object </a:t>
            </a:r>
            <a:r>
              <a:rPr lang="en-GB" sz="1600" dirty="0" err="1"/>
              <a:t>obj</a:t>
            </a:r>
            <a:r>
              <a:rPr lang="en-GB" sz="1600" dirty="0"/>
              <a:t>) </a:t>
            </a:r>
            <a:endParaRPr lang="en-GB" sz="1600" dirty="0" smtClean="0"/>
          </a:p>
          <a:p>
            <a:r>
              <a:rPr lang="en-GB" sz="2000" dirty="0"/>
              <a:t>It is also possible that an object is equal to another given object, then the equals() method follow the equivalence relation to compare the objects.</a:t>
            </a:r>
          </a:p>
        </p:txBody>
      </p:sp>
    </p:spTree>
    <p:extLst>
      <p:ext uri="{BB962C8B-B14F-4D97-AF65-F5344CB8AC3E}">
        <p14:creationId xmlns:p14="http://schemas.microsoft.com/office/powerpoint/2010/main" val="12786723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Object Instance Comparison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844824"/>
            <a:ext cx="8352928" cy="472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221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Driver (main) Class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772816"/>
            <a:ext cx="7408363" cy="36004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31639" y="5733256"/>
            <a:ext cx="6760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do you expect to get in the way of output?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9538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Difference Between == Operator and equals()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000" dirty="0"/>
              <a:t>In Java, the == operator compares that two references are identical or not. </a:t>
            </a:r>
            <a:endParaRPr lang="en-GB" sz="2000" dirty="0" smtClean="0"/>
          </a:p>
          <a:p>
            <a:r>
              <a:rPr lang="en-GB" sz="2000" dirty="0" smtClean="0"/>
              <a:t>Whereas </a:t>
            </a:r>
            <a:r>
              <a:rPr lang="en-GB" sz="2000" dirty="0"/>
              <a:t>the equals() method compares two objects.</a:t>
            </a:r>
          </a:p>
          <a:p>
            <a:r>
              <a:rPr lang="en-GB" sz="2000" dirty="0" smtClean="0"/>
              <a:t>Objects </a:t>
            </a:r>
            <a:r>
              <a:rPr lang="en-GB" sz="2000" dirty="0"/>
              <a:t>are equal when they have the same state (usually comparing variables). </a:t>
            </a:r>
            <a:endParaRPr lang="en-GB" sz="2000" dirty="0" smtClean="0"/>
          </a:p>
          <a:p>
            <a:r>
              <a:rPr lang="en-GB" sz="2000" dirty="0" smtClean="0"/>
              <a:t>Objects </a:t>
            </a:r>
            <a:r>
              <a:rPr lang="en-GB" sz="2000" dirty="0"/>
              <a:t>are identical when they share the class identity.</a:t>
            </a:r>
          </a:p>
          <a:p>
            <a:r>
              <a:rPr lang="en-GB" sz="2000" dirty="0" smtClean="0"/>
              <a:t>For </a:t>
            </a:r>
            <a:r>
              <a:rPr lang="en-GB" sz="2000" dirty="0"/>
              <a:t>example, the expression obj1==obj2 tests the identity, not equality. </a:t>
            </a:r>
            <a:endParaRPr lang="en-GB" sz="2000" dirty="0" smtClean="0"/>
          </a:p>
          <a:p>
            <a:r>
              <a:rPr lang="en-GB" sz="2000" dirty="0" smtClean="0"/>
              <a:t>While </a:t>
            </a:r>
            <a:r>
              <a:rPr lang="en-GB" sz="2000" dirty="0"/>
              <a:t>the expression obj1.equals(obj2) compares equality.</a:t>
            </a:r>
          </a:p>
        </p:txBody>
      </p:sp>
    </p:spTree>
    <p:extLst>
      <p:ext uri="{BB962C8B-B14F-4D97-AF65-F5344CB8AC3E}">
        <p14:creationId xmlns:p14="http://schemas.microsoft.com/office/powerpoint/2010/main" val="2509276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Java </a:t>
            </a:r>
            <a:r>
              <a:rPr lang="en-GB" dirty="0" err="1" smtClean="0"/>
              <a:t>hashCode</a:t>
            </a:r>
            <a:r>
              <a:rPr lang="en-GB" dirty="0" smtClean="0"/>
              <a:t>()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000" dirty="0"/>
              <a:t>In Java, hash code is a 32-bit signed integer value. </a:t>
            </a:r>
            <a:endParaRPr lang="en-GB" sz="2000" dirty="0" smtClean="0"/>
          </a:p>
          <a:p>
            <a:r>
              <a:rPr lang="en-GB" sz="2000" dirty="0" smtClean="0"/>
              <a:t>It </a:t>
            </a:r>
            <a:r>
              <a:rPr lang="en-GB" sz="2000" dirty="0"/>
              <a:t>is a unique id provided by JVM to Java object. </a:t>
            </a:r>
            <a:endParaRPr lang="en-GB" sz="2000" dirty="0" smtClean="0"/>
          </a:p>
          <a:p>
            <a:r>
              <a:rPr lang="en-GB" sz="2000" dirty="0" smtClean="0"/>
              <a:t>Each </a:t>
            </a:r>
            <a:r>
              <a:rPr lang="en-GB" sz="2000" dirty="0"/>
              <a:t>Java object is associated with the hash code.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hash code is managed by a hash-based data structure, such as </a:t>
            </a:r>
            <a:r>
              <a:rPr lang="en-GB" sz="2000" dirty="0" err="1"/>
              <a:t>HashTable</a:t>
            </a:r>
            <a:r>
              <a:rPr lang="en-GB" sz="2000" dirty="0"/>
              <a:t>, </a:t>
            </a:r>
            <a:r>
              <a:rPr lang="en-GB" sz="2000" dirty="0" err="1"/>
              <a:t>HashSet</a:t>
            </a:r>
            <a:r>
              <a:rPr lang="en-GB" sz="2000" dirty="0"/>
              <a:t>, etc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GB" sz="2000" dirty="0"/>
              <a:t>Syntax</a:t>
            </a:r>
            <a:r>
              <a:rPr lang="en-GB" sz="2000" dirty="0" smtClean="0"/>
              <a:t>:</a:t>
            </a:r>
            <a:endParaRPr lang="en-GB" sz="2000" dirty="0"/>
          </a:p>
          <a:p>
            <a:pPr lvl="1"/>
            <a:r>
              <a:rPr lang="en-GB" sz="1600" dirty="0"/>
              <a:t>public 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hashCode</a:t>
            </a:r>
            <a:r>
              <a:rPr lang="en-GB" sz="1600" dirty="0"/>
              <a:t>() </a:t>
            </a:r>
            <a:endParaRPr lang="en-GB" sz="1600" dirty="0" smtClean="0"/>
          </a:p>
          <a:p>
            <a:r>
              <a:rPr lang="en-GB" sz="2000" dirty="0"/>
              <a:t>It returns a randomly generated hash code value of the object that is unique for each instance.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randomly generated value might change during the several executions of the program.</a:t>
            </a:r>
          </a:p>
        </p:txBody>
      </p:sp>
    </p:spTree>
    <p:extLst>
      <p:ext uri="{BB962C8B-B14F-4D97-AF65-F5344CB8AC3E}">
        <p14:creationId xmlns:p14="http://schemas.microsoft.com/office/powerpoint/2010/main" val="2234725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dirty="0" smtClean="0"/>
              <a:t>Java </a:t>
            </a:r>
            <a:r>
              <a:rPr lang="en-GB" dirty="0" err="1" smtClean="0"/>
              <a:t>hashCode</a:t>
            </a:r>
            <a:r>
              <a:rPr lang="en-GB" dirty="0" smtClean="0"/>
              <a:t>()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000" dirty="0"/>
              <a:t>The general contract for </a:t>
            </a:r>
            <a:r>
              <a:rPr lang="en-GB" sz="2000" dirty="0" err="1"/>
              <a:t>hashCode</a:t>
            </a:r>
            <a:r>
              <a:rPr lang="en-GB" sz="2000" dirty="0"/>
              <a:t> is:</a:t>
            </a:r>
          </a:p>
          <a:p>
            <a:pPr lvl="1"/>
            <a:r>
              <a:rPr lang="en-GB" sz="1600" dirty="0" smtClean="0"/>
              <a:t>When </a:t>
            </a:r>
            <a:r>
              <a:rPr lang="en-GB" sz="1600" dirty="0"/>
              <a:t>it is invoked more than once during the execution of an application, the </a:t>
            </a:r>
            <a:r>
              <a:rPr lang="en-GB" sz="1600" dirty="0" err="1"/>
              <a:t>hashCode</a:t>
            </a:r>
            <a:r>
              <a:rPr lang="en-GB" sz="1600" dirty="0"/>
              <a:t>() method will consistently return the same hash code (integer value). </a:t>
            </a:r>
            <a:endParaRPr lang="en-GB" sz="1600" dirty="0" smtClean="0"/>
          </a:p>
          <a:p>
            <a:pPr lvl="1"/>
            <a:r>
              <a:rPr lang="en-GB" sz="1600" dirty="0" smtClean="0"/>
              <a:t>If </a:t>
            </a:r>
            <a:r>
              <a:rPr lang="en-GB" sz="1600" dirty="0"/>
              <a:t>the two objects are equal according to the equals() method, then invoking the </a:t>
            </a:r>
            <a:r>
              <a:rPr lang="en-GB" sz="1600" dirty="0" err="1"/>
              <a:t>hashCode</a:t>
            </a:r>
            <a:r>
              <a:rPr lang="en-GB" sz="1600" dirty="0"/>
              <a:t>() method on these two objects must produce the same integer value.</a:t>
            </a:r>
          </a:p>
          <a:p>
            <a:pPr lvl="1"/>
            <a:r>
              <a:rPr lang="en-GB" sz="1600" dirty="0"/>
              <a:t>I</a:t>
            </a:r>
            <a:r>
              <a:rPr lang="en-GB" sz="1600" dirty="0" smtClean="0"/>
              <a:t>f </a:t>
            </a:r>
            <a:r>
              <a:rPr lang="en-GB" sz="1600" dirty="0"/>
              <a:t>the two objects are unequal according to equals() method, then invoking the </a:t>
            </a:r>
            <a:r>
              <a:rPr lang="en-GB" sz="1600" dirty="0" err="1"/>
              <a:t>hashCode</a:t>
            </a:r>
            <a:r>
              <a:rPr lang="en-GB" sz="1600" dirty="0"/>
              <a:t>() method on these two objects may produce distinct integer value. It means that it can produce the same hash code for both objects.</a:t>
            </a:r>
          </a:p>
        </p:txBody>
      </p:sp>
    </p:spTree>
    <p:extLst>
      <p:ext uri="{BB962C8B-B14F-4D97-AF65-F5344CB8AC3E}">
        <p14:creationId xmlns:p14="http://schemas.microsoft.com/office/powerpoint/2010/main" val="6323853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Example of the </a:t>
            </a:r>
            <a:r>
              <a:rPr lang="en-GB" dirty="0" err="1" smtClean="0"/>
              <a:t>hashCode</a:t>
            </a:r>
            <a:r>
              <a:rPr lang="en-GB" dirty="0" smtClean="0"/>
              <a:t>()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000" dirty="0"/>
              <a:t>In the following example, we have created two classes Employee.java and </a:t>
            </a:r>
            <a:r>
              <a:rPr lang="en-GB" sz="2000" dirty="0" smtClean="0"/>
              <a:t>EqualityDemo.java</a:t>
            </a:r>
            <a:r>
              <a:rPr lang="en-GB" sz="2000" dirty="0"/>
              <a:t>.</a:t>
            </a:r>
          </a:p>
          <a:p>
            <a:r>
              <a:rPr lang="en-GB" sz="2000" dirty="0" smtClean="0"/>
              <a:t>In </a:t>
            </a:r>
            <a:r>
              <a:rPr lang="en-GB" sz="2000" dirty="0"/>
              <a:t>the Employee class, we have defined two fields </a:t>
            </a:r>
            <a:r>
              <a:rPr lang="en-GB" sz="2000" dirty="0" err="1" smtClean="0"/>
              <a:t>empNo</a:t>
            </a:r>
            <a:r>
              <a:rPr lang="en-GB" sz="2000" dirty="0" smtClean="0"/>
              <a:t> </a:t>
            </a:r>
            <a:r>
              <a:rPr lang="en-GB" sz="2000" dirty="0"/>
              <a:t>of type </a:t>
            </a:r>
            <a:r>
              <a:rPr lang="en-GB" sz="2000" dirty="0" err="1"/>
              <a:t>int</a:t>
            </a:r>
            <a:r>
              <a:rPr lang="en-GB" sz="2000" dirty="0"/>
              <a:t> and name of type String. </a:t>
            </a:r>
            <a:endParaRPr lang="en-GB" sz="2000" dirty="0" smtClean="0"/>
          </a:p>
          <a:p>
            <a:r>
              <a:rPr lang="en-GB" sz="2000" dirty="0"/>
              <a:t> </a:t>
            </a:r>
            <a:r>
              <a:rPr lang="en-GB" sz="2000" dirty="0" smtClean="0"/>
              <a:t>After </a:t>
            </a:r>
            <a:r>
              <a:rPr lang="en-GB" sz="2000" dirty="0"/>
              <a:t>that, we have created a constructor of the Employee class and passes these two fields as a parameter.</a:t>
            </a:r>
          </a:p>
          <a:p>
            <a:r>
              <a:rPr lang="en-GB" sz="2000" dirty="0" smtClean="0"/>
              <a:t>To </a:t>
            </a:r>
            <a:r>
              <a:rPr lang="en-GB" sz="2000" dirty="0"/>
              <a:t>perform the comparison of objects, we have created a separate class named </a:t>
            </a:r>
            <a:r>
              <a:rPr lang="en-GB" sz="2000" dirty="0" err="1" smtClean="0"/>
              <a:t>EqualityDemo</a:t>
            </a:r>
            <a:r>
              <a:rPr lang="en-GB" sz="2000" dirty="0" smtClean="0"/>
              <a:t>. </a:t>
            </a:r>
          </a:p>
          <a:p>
            <a:r>
              <a:rPr lang="en-GB" sz="2000" dirty="0" smtClean="0"/>
              <a:t>In </a:t>
            </a:r>
            <a:r>
              <a:rPr lang="en-GB" sz="2000" dirty="0"/>
              <a:t>this class, we have created two instances of the Employee class i.e. emp1 and emp2. </a:t>
            </a:r>
            <a:endParaRPr lang="en-GB" sz="2000" dirty="0" smtClean="0"/>
          </a:p>
          <a:p>
            <a:r>
              <a:rPr lang="en-GB" sz="2000" dirty="0" smtClean="0"/>
              <a:t>After </a:t>
            </a:r>
            <a:r>
              <a:rPr lang="en-GB" sz="2000" dirty="0"/>
              <a:t>that, we have invoked the </a:t>
            </a:r>
            <a:r>
              <a:rPr lang="en-GB" sz="2000" dirty="0" err="1"/>
              <a:t>hashCode</a:t>
            </a:r>
            <a:r>
              <a:rPr lang="en-GB" sz="2000" dirty="0"/>
              <a:t>() method using objects. </a:t>
            </a:r>
            <a:endParaRPr lang="en-GB" sz="2000" dirty="0" smtClean="0"/>
          </a:p>
          <a:p>
            <a:r>
              <a:rPr lang="en-GB" sz="2000" dirty="0" smtClean="0"/>
              <a:t>We </a:t>
            </a:r>
            <a:r>
              <a:rPr lang="en-GB" sz="2000" dirty="0"/>
              <a:t>have stored the hash code value in the variable a and b, respectively.</a:t>
            </a:r>
          </a:p>
        </p:txBody>
      </p:sp>
    </p:spTree>
    <p:extLst>
      <p:ext uri="{BB962C8B-B14F-4D97-AF65-F5344CB8AC3E}">
        <p14:creationId xmlns:p14="http://schemas.microsoft.com/office/powerpoint/2010/main" val="16816335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548680"/>
            <a:ext cx="8280920" cy="530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7777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16631"/>
            <a:ext cx="8640960" cy="619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893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2132855"/>
            <a:ext cx="7488832" cy="335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2691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04800"/>
            <a:ext cx="8180462" cy="1143000"/>
          </a:xfrm>
        </p:spPr>
        <p:txBody>
          <a:bodyPr/>
          <a:lstStyle/>
          <a:p>
            <a:pPr algn="ctr"/>
            <a:r>
              <a:rPr lang="en-GB" dirty="0"/>
              <a:t>Overriding equals</a:t>
            </a:r>
            <a:r>
              <a:rPr lang="en-GB" dirty="0" smtClean="0"/>
              <a:t>() and </a:t>
            </a:r>
            <a:r>
              <a:rPr lang="en-GB" dirty="0" err="1" smtClean="0"/>
              <a:t>hashCode</a:t>
            </a:r>
            <a:r>
              <a:rPr lang="en-GB" dirty="0" smtClean="0"/>
              <a:t>()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835223"/>
          </a:xfrm>
        </p:spPr>
        <p:txBody>
          <a:bodyPr/>
          <a:lstStyle/>
          <a:p>
            <a:r>
              <a:rPr lang="en-GB" sz="2000" dirty="0"/>
              <a:t>We can override the equals() </a:t>
            </a:r>
            <a:r>
              <a:rPr lang="en-GB" sz="2000" dirty="0" smtClean="0"/>
              <a:t>and </a:t>
            </a:r>
            <a:r>
              <a:rPr lang="en-GB" sz="2000" dirty="0" err="1" smtClean="0"/>
              <a:t>hashCode</a:t>
            </a:r>
            <a:r>
              <a:rPr lang="en-GB" sz="2000" dirty="0" smtClean="0"/>
              <a:t>() methods </a:t>
            </a:r>
            <a:r>
              <a:rPr lang="en-GB" sz="2000" dirty="0"/>
              <a:t>in the following way if we want to provide own implementation.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864333"/>
            <a:ext cx="8391214" cy="3156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146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Overriding equals() and </a:t>
            </a:r>
            <a:r>
              <a:rPr lang="en-GB" dirty="0" err="1"/>
              <a:t>hashCode</a:t>
            </a:r>
            <a:r>
              <a:rPr lang="en-GB" dirty="0"/>
              <a:t>()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343528" cy="4536504"/>
          </a:xfrm>
        </p:spPr>
        <p:txBody>
          <a:bodyPr/>
          <a:lstStyle/>
          <a:p>
            <a:r>
              <a:rPr lang="en-GB" sz="1800" dirty="0"/>
              <a:t>In the following example, we have created two classes </a:t>
            </a:r>
            <a:r>
              <a:rPr lang="en-GB" sz="1800" dirty="0" smtClean="0"/>
              <a:t>EmployeeEqual.java </a:t>
            </a:r>
            <a:r>
              <a:rPr lang="en-GB" sz="1800" dirty="0"/>
              <a:t>and </a:t>
            </a:r>
            <a:r>
              <a:rPr lang="en-GB" sz="1800" dirty="0" smtClean="0"/>
              <a:t>EqualityDemo2.java (based on the previous example).</a:t>
            </a:r>
            <a:endParaRPr lang="en-GB" sz="1800" dirty="0"/>
          </a:p>
          <a:p>
            <a:r>
              <a:rPr lang="en-GB" sz="1800" dirty="0" smtClean="0"/>
              <a:t>In </a:t>
            </a:r>
            <a:r>
              <a:rPr lang="en-GB" sz="1800" dirty="0"/>
              <a:t>the </a:t>
            </a:r>
            <a:r>
              <a:rPr lang="en-GB" sz="1800" dirty="0" err="1" smtClean="0"/>
              <a:t>EmployeeEqual</a:t>
            </a:r>
            <a:r>
              <a:rPr lang="en-GB" sz="1800" dirty="0" smtClean="0"/>
              <a:t> </a:t>
            </a:r>
            <a:r>
              <a:rPr lang="en-GB" sz="1800" dirty="0"/>
              <a:t>class, we have defined two fields </a:t>
            </a:r>
            <a:r>
              <a:rPr lang="en-GB" sz="1800" dirty="0" err="1" smtClean="0"/>
              <a:t>empNo</a:t>
            </a:r>
            <a:r>
              <a:rPr lang="en-GB" sz="1800" dirty="0" smtClean="0"/>
              <a:t> </a:t>
            </a:r>
            <a:r>
              <a:rPr lang="en-GB" sz="1800" dirty="0"/>
              <a:t>of type </a:t>
            </a:r>
            <a:r>
              <a:rPr lang="en-GB" sz="1800" dirty="0" err="1"/>
              <a:t>int</a:t>
            </a:r>
            <a:r>
              <a:rPr lang="en-GB" sz="1800" dirty="0"/>
              <a:t> and name of type String. </a:t>
            </a:r>
            <a:endParaRPr lang="en-GB" sz="1800" dirty="0" smtClean="0"/>
          </a:p>
          <a:p>
            <a:r>
              <a:rPr lang="en-GB" sz="1800" dirty="0" smtClean="0"/>
              <a:t>After </a:t>
            </a:r>
            <a:r>
              <a:rPr lang="en-GB" sz="1800" dirty="0"/>
              <a:t>that, we have created a constructor of the Employee class and passes these two fields as a parameter.</a:t>
            </a:r>
          </a:p>
          <a:p>
            <a:r>
              <a:rPr lang="en-GB" sz="1800" dirty="0" smtClean="0"/>
              <a:t>To </a:t>
            </a:r>
            <a:r>
              <a:rPr lang="en-GB" sz="1800" dirty="0"/>
              <a:t>perform the comparison of objects, we have created a separate class named </a:t>
            </a:r>
            <a:r>
              <a:rPr lang="en-GB" sz="1800" dirty="0" smtClean="0"/>
              <a:t>EqualityDemo2. </a:t>
            </a:r>
          </a:p>
          <a:p>
            <a:r>
              <a:rPr lang="en-GB" sz="1800" dirty="0" smtClean="0"/>
              <a:t>In </a:t>
            </a:r>
            <a:r>
              <a:rPr lang="en-GB" sz="1800" dirty="0"/>
              <a:t>this class, we have created two instances of the </a:t>
            </a:r>
            <a:r>
              <a:rPr lang="en-GB" sz="1800" dirty="0" err="1" smtClean="0"/>
              <a:t>EmployeeEqual</a:t>
            </a:r>
            <a:r>
              <a:rPr lang="en-GB" sz="1800" dirty="0" smtClean="0"/>
              <a:t> </a:t>
            </a:r>
            <a:r>
              <a:rPr lang="en-GB" sz="1800" dirty="0"/>
              <a:t>class i.e. </a:t>
            </a:r>
            <a:r>
              <a:rPr lang="en-GB" sz="1800" dirty="0" smtClean="0"/>
              <a:t>empEqual1 </a:t>
            </a:r>
            <a:r>
              <a:rPr lang="en-GB" sz="1800" dirty="0"/>
              <a:t>and </a:t>
            </a:r>
            <a:r>
              <a:rPr lang="en-GB" sz="1800" dirty="0" smtClean="0"/>
              <a:t>empEqual2</a:t>
            </a:r>
            <a:r>
              <a:rPr lang="en-GB" sz="1800" dirty="0"/>
              <a:t>. </a:t>
            </a:r>
            <a:endParaRPr lang="en-GB" sz="1800" dirty="0" smtClean="0"/>
          </a:p>
          <a:p>
            <a:r>
              <a:rPr lang="en-GB" sz="1800" dirty="0" smtClean="0"/>
              <a:t>After </a:t>
            </a:r>
            <a:r>
              <a:rPr lang="en-GB" sz="1800" dirty="0"/>
              <a:t>that, we have invoked the </a:t>
            </a:r>
            <a:r>
              <a:rPr lang="en-GB" sz="1800" dirty="0" err="1"/>
              <a:t>hashCode</a:t>
            </a:r>
            <a:r>
              <a:rPr lang="en-GB" sz="1800" dirty="0"/>
              <a:t>() method using objects. </a:t>
            </a:r>
            <a:endParaRPr lang="en-GB" sz="1800" dirty="0" smtClean="0"/>
          </a:p>
          <a:p>
            <a:r>
              <a:rPr lang="en-GB" sz="1800" dirty="0" smtClean="0"/>
              <a:t>We </a:t>
            </a:r>
            <a:r>
              <a:rPr lang="en-GB" sz="1800" dirty="0"/>
              <a:t>have stored the hash code value in the variable </a:t>
            </a:r>
            <a:r>
              <a:rPr lang="en-GB" sz="1800" dirty="0" smtClean="0"/>
              <a:t>c </a:t>
            </a:r>
            <a:r>
              <a:rPr lang="en-GB" sz="1800" dirty="0"/>
              <a:t>and </a:t>
            </a:r>
            <a:r>
              <a:rPr lang="en-GB" sz="1800" dirty="0" smtClean="0"/>
              <a:t>d, </a:t>
            </a:r>
            <a:r>
              <a:rPr lang="en-GB" sz="1800" dirty="0"/>
              <a:t>respectively</a:t>
            </a:r>
            <a:r>
              <a:rPr lang="en-GB" sz="1800" dirty="0" smtClean="0"/>
              <a:t>.</a:t>
            </a:r>
          </a:p>
          <a:p>
            <a:r>
              <a:rPr lang="en-GB" sz="1800" dirty="0" smtClean="0"/>
              <a:t>Note the difference in output now we have overridden the two methods.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125967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8784976" cy="655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354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6632"/>
            <a:ext cx="8640960" cy="66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0765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916832"/>
            <a:ext cx="8352928" cy="457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0683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72816"/>
            <a:ext cx="8343528" cy="4608512"/>
          </a:xfrm>
        </p:spPr>
        <p:txBody>
          <a:bodyPr/>
          <a:lstStyle/>
          <a:p>
            <a:r>
              <a:rPr lang="en-GB" sz="2800" dirty="0" smtClean="0"/>
              <a:t>Implement the Java Code in the program:</a:t>
            </a:r>
          </a:p>
          <a:p>
            <a:pPr lvl="1"/>
            <a:r>
              <a:rPr lang="en-GB" sz="2400" dirty="0" smtClean="0"/>
              <a:t>Hash Map and Map.java in the Teams Program Directory.</a:t>
            </a:r>
          </a:p>
          <a:p>
            <a:pPr lvl="1"/>
            <a:r>
              <a:rPr lang="en-GB" sz="2400" dirty="0" smtClean="0"/>
              <a:t>Note the @Override methods:</a:t>
            </a:r>
          </a:p>
          <a:p>
            <a:pPr lvl="2"/>
            <a:r>
              <a:rPr lang="en-GB" sz="2000" dirty="0" err="1"/>
              <a:t>c</a:t>
            </a:r>
            <a:r>
              <a:rPr lang="en-GB" sz="2000" dirty="0" err="1" smtClean="0"/>
              <a:t>ompareTo</a:t>
            </a:r>
            <a:r>
              <a:rPr lang="en-GB" sz="2000" dirty="0" smtClean="0"/>
              <a:t>();</a:t>
            </a:r>
          </a:p>
          <a:p>
            <a:pPr lvl="2"/>
            <a:r>
              <a:rPr lang="en-GB" sz="2000" dirty="0" err="1" smtClean="0"/>
              <a:t>toString</a:t>
            </a:r>
            <a:r>
              <a:rPr lang="en-GB" sz="2000" dirty="0" smtClean="0"/>
              <a:t>();</a:t>
            </a:r>
          </a:p>
          <a:p>
            <a:pPr lvl="2"/>
            <a:r>
              <a:rPr lang="en-GB" sz="2000" dirty="0" err="1" smtClean="0"/>
              <a:t>hashCode</a:t>
            </a:r>
            <a:r>
              <a:rPr lang="en-GB" sz="2000" dirty="0" smtClean="0"/>
              <a:t>();</a:t>
            </a:r>
          </a:p>
          <a:p>
            <a:pPr lvl="2"/>
            <a:r>
              <a:rPr lang="en-GB" sz="2000" dirty="0"/>
              <a:t>e</a:t>
            </a:r>
            <a:r>
              <a:rPr lang="en-GB" sz="2000" dirty="0" smtClean="0"/>
              <a:t>quals();</a:t>
            </a:r>
          </a:p>
          <a:p>
            <a:pPr lvl="1"/>
            <a:r>
              <a:rPr lang="en-GB" sz="2400" dirty="0" smtClean="0"/>
              <a:t>Note the Map using Objects for:</a:t>
            </a:r>
          </a:p>
          <a:p>
            <a:pPr lvl="2"/>
            <a:r>
              <a:rPr lang="en-GB" sz="2000" dirty="0" smtClean="0"/>
              <a:t>Keys;</a:t>
            </a:r>
          </a:p>
          <a:p>
            <a:pPr lvl="2"/>
            <a:r>
              <a:rPr lang="en-GB" sz="2000" dirty="0" smtClean="0"/>
              <a:t>Data.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796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1472216651</TotalTime>
  <Words>1468</Words>
  <Application>Microsoft Office PowerPoint</Application>
  <PresentationFormat>On-screen Show (4:3)</PresentationFormat>
  <Paragraphs>152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MS PGothic</vt:lpstr>
      <vt:lpstr>MS PGothic</vt:lpstr>
      <vt:lpstr>Tahoma</vt:lpstr>
      <vt:lpstr>Wingdings</vt:lpstr>
      <vt:lpstr>Blends</vt:lpstr>
      <vt:lpstr>Topic 12 – HashTable &amp; HashMap Classes</vt:lpstr>
      <vt:lpstr>Hash Table Introduction</vt:lpstr>
      <vt:lpstr>Hash Table Introduction</vt:lpstr>
      <vt:lpstr>Hash Table Introduction</vt:lpstr>
      <vt:lpstr>HashTable Class </vt:lpstr>
      <vt:lpstr>HashTableDemo Program</vt:lpstr>
      <vt:lpstr>PowerPoint Presentation</vt:lpstr>
      <vt:lpstr>HashTableDemo Output</vt:lpstr>
      <vt:lpstr>Hash Map Introduction</vt:lpstr>
      <vt:lpstr>Hash Map Introduction</vt:lpstr>
      <vt:lpstr>HashMap Class</vt:lpstr>
      <vt:lpstr>HashMap Class</vt:lpstr>
      <vt:lpstr>PowerPoint Presentation</vt:lpstr>
      <vt:lpstr>HashMapDemo Output</vt:lpstr>
      <vt:lpstr>HashMapDemo Code Explained</vt:lpstr>
      <vt:lpstr>HashMapDemo Code Explained</vt:lpstr>
      <vt:lpstr>HashMap vs HashTable</vt:lpstr>
      <vt:lpstr>HashMap vs HashTable</vt:lpstr>
      <vt:lpstr>Comparing Two Objects</vt:lpstr>
      <vt:lpstr>Object Instance Comparison</vt:lpstr>
      <vt:lpstr>Driver (main) Class</vt:lpstr>
      <vt:lpstr>Difference Between == Operator and equals() Method</vt:lpstr>
      <vt:lpstr>Java hashCode() Method</vt:lpstr>
      <vt:lpstr>Java hashCode() Method</vt:lpstr>
      <vt:lpstr>Example of the hashCode() Method</vt:lpstr>
      <vt:lpstr>PowerPoint Presentation</vt:lpstr>
      <vt:lpstr>PowerPoint Presentation</vt:lpstr>
      <vt:lpstr>Sample Output</vt:lpstr>
      <vt:lpstr>Overriding equals() and hashCode() Methods</vt:lpstr>
      <vt:lpstr>Overriding equals() and hashCode() Methods</vt:lpstr>
      <vt:lpstr>PowerPoint Presentation</vt:lpstr>
      <vt:lpstr>PowerPoint Presentation</vt:lpstr>
      <vt:lpstr>Sample Output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154</cp:revision>
  <cp:lastPrinted>2019-03-08T07:57:02Z</cp:lastPrinted>
  <dcterms:created xsi:type="dcterms:W3CDTF">1996-12-09T10:09:10Z</dcterms:created>
  <dcterms:modified xsi:type="dcterms:W3CDTF">2021-03-05T08:24:58Z</dcterms:modified>
</cp:coreProperties>
</file>