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4"/>
    <p:sldMasterId id="2147483674" r:id="rId5"/>
    <p:sldMasterId id="2147483681" r:id="rId6"/>
  </p:sldMasterIdLst>
  <p:notesMasterIdLst>
    <p:notesMasterId r:id="rId26"/>
  </p:notesMasterIdLst>
  <p:handoutMasterIdLst>
    <p:handoutMasterId r:id="rId27"/>
  </p:handoutMasterIdLst>
  <p:sldIdLst>
    <p:sldId id="335" r:id="rId7"/>
    <p:sldId id="358" r:id="rId8"/>
    <p:sldId id="304" r:id="rId9"/>
    <p:sldId id="408" r:id="rId10"/>
    <p:sldId id="407" r:id="rId11"/>
    <p:sldId id="409" r:id="rId12"/>
    <p:sldId id="359" r:id="rId13"/>
    <p:sldId id="264" r:id="rId14"/>
    <p:sldId id="368" r:id="rId15"/>
    <p:sldId id="381" r:id="rId16"/>
    <p:sldId id="382" r:id="rId17"/>
    <p:sldId id="318" r:id="rId18"/>
    <p:sldId id="410" r:id="rId19"/>
    <p:sldId id="319" r:id="rId20"/>
    <p:sldId id="412" r:id="rId21"/>
    <p:sldId id="411" r:id="rId22"/>
    <p:sldId id="370" r:id="rId23"/>
    <p:sldId id="332" r:id="rId24"/>
    <p:sldId id="40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88" autoAdjust="0"/>
    <p:restoredTop sz="94343" autoAdjust="0"/>
  </p:normalViewPr>
  <p:slideViewPr>
    <p:cSldViewPr>
      <p:cViewPr varScale="1">
        <p:scale>
          <a:sx n="107" d="100"/>
          <a:sy n="107" d="100"/>
        </p:scale>
        <p:origin x="114" y="3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2010" y="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CAC716-3529-444A-B8CC-59E280386405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843071F-FC6C-4C6C-A15F-7756F74216A2}">
      <dgm:prSet/>
      <dgm:spPr/>
      <dgm:t>
        <a:bodyPr/>
        <a:lstStyle/>
        <a:p>
          <a:pPr rtl="0"/>
          <a:r>
            <a:rPr lang="cy-GB" b="1" noProof="0" dirty="0">
              <a:solidFill>
                <a:schemeClr val="tx1"/>
              </a:solidFill>
            </a:rPr>
            <a:t>Lefel israddedig</a:t>
          </a:r>
          <a:r>
            <a:rPr lang="cy-GB" b="1" noProof="0" dirty="0"/>
            <a:t>: </a:t>
          </a:r>
          <a:r>
            <a:rPr lang="cy-GB" noProof="0" dirty="0"/>
            <a:t>cefnogi eich pwyntiau gyda ffynonellau priodol ac awdurdodol</a:t>
          </a:r>
        </a:p>
      </dgm:t>
    </dgm:pt>
    <dgm:pt modelId="{8D4C0544-088D-49A4-B13B-36EC0BD09125}" type="parTrans" cxnId="{1C2D6D81-02ED-467F-A8BD-3FE1BBED7D68}">
      <dgm:prSet/>
      <dgm:spPr/>
      <dgm:t>
        <a:bodyPr/>
        <a:lstStyle/>
        <a:p>
          <a:endParaRPr lang="en-US"/>
        </a:p>
      </dgm:t>
    </dgm:pt>
    <dgm:pt modelId="{E6EFAFD2-A17A-4F21-A2F8-B3AAED2B4E74}" type="sibTrans" cxnId="{1C2D6D81-02ED-467F-A8BD-3FE1BBED7D68}">
      <dgm:prSet/>
      <dgm:spPr/>
      <dgm:t>
        <a:bodyPr/>
        <a:lstStyle/>
        <a:p>
          <a:endParaRPr lang="en-US"/>
        </a:p>
      </dgm:t>
    </dgm:pt>
    <dgm:pt modelId="{5175C20F-21A3-449C-A2A1-FF35E8F994F3}">
      <dgm:prSet/>
      <dgm:spPr/>
      <dgm:t>
        <a:bodyPr/>
        <a:lstStyle/>
        <a:p>
          <a:pPr rtl="0"/>
          <a:r>
            <a:rPr lang="cy-GB" b="1" noProof="0" dirty="0">
              <a:solidFill>
                <a:schemeClr val="tx1"/>
              </a:solidFill>
            </a:rPr>
            <a:t>Lefel Meistr: </a:t>
          </a:r>
          <a:r>
            <a:rPr lang="cy-GB" noProof="0" dirty="0"/>
            <a:t>dangos eich bod yn deall sut mae gwybodaeth yn cael ei chreu</a:t>
          </a:r>
        </a:p>
      </dgm:t>
    </dgm:pt>
    <dgm:pt modelId="{4EB734E4-F2AB-4477-B43C-C7826AF59C08}" type="parTrans" cxnId="{178C59CE-21ED-4B21-8F93-2364510CD7EC}">
      <dgm:prSet/>
      <dgm:spPr/>
      <dgm:t>
        <a:bodyPr/>
        <a:lstStyle/>
        <a:p>
          <a:endParaRPr lang="en-US"/>
        </a:p>
      </dgm:t>
    </dgm:pt>
    <dgm:pt modelId="{98C2614D-33AA-4CC7-831B-05666334D8C7}" type="sibTrans" cxnId="{178C59CE-21ED-4B21-8F93-2364510CD7EC}">
      <dgm:prSet/>
      <dgm:spPr/>
      <dgm:t>
        <a:bodyPr/>
        <a:lstStyle/>
        <a:p>
          <a:endParaRPr lang="en-US"/>
        </a:p>
      </dgm:t>
    </dgm:pt>
    <dgm:pt modelId="{B8C3530F-6BB7-4723-8CB4-68636B8C8C25}">
      <dgm:prSet/>
      <dgm:spPr/>
      <dgm:t>
        <a:bodyPr/>
        <a:lstStyle/>
        <a:p>
          <a:pPr rtl="0"/>
          <a:r>
            <a:rPr lang="cy-GB" b="1" noProof="0" dirty="0">
              <a:solidFill>
                <a:schemeClr val="tx1"/>
              </a:solidFill>
            </a:rPr>
            <a:t>Lefel PhD: </a:t>
          </a:r>
          <a:r>
            <a:rPr lang="cy-GB" noProof="0" dirty="0"/>
            <a:t>dangos y gallwch chi greu gwybodaeth newydd, wreiddiol</a:t>
          </a:r>
        </a:p>
      </dgm:t>
    </dgm:pt>
    <dgm:pt modelId="{B6940075-7943-4903-A5DC-684F65111B12}" type="parTrans" cxnId="{824F9184-B68B-46F2-8D67-5A5E1D8C1CDB}">
      <dgm:prSet/>
      <dgm:spPr/>
      <dgm:t>
        <a:bodyPr/>
        <a:lstStyle/>
        <a:p>
          <a:endParaRPr lang="en-US"/>
        </a:p>
      </dgm:t>
    </dgm:pt>
    <dgm:pt modelId="{727B80A0-C2F5-4CF8-8900-03178F1B3BF0}" type="sibTrans" cxnId="{824F9184-B68B-46F2-8D67-5A5E1D8C1CDB}">
      <dgm:prSet/>
      <dgm:spPr/>
      <dgm:t>
        <a:bodyPr/>
        <a:lstStyle/>
        <a:p>
          <a:endParaRPr lang="en-US"/>
        </a:p>
      </dgm:t>
    </dgm:pt>
    <dgm:pt modelId="{3EF8099D-0CD1-40B9-BC94-7636A50314EF}">
      <dgm:prSet/>
      <dgm:spPr/>
      <dgm:t>
        <a:bodyPr/>
        <a:lstStyle/>
        <a:p>
          <a:pPr rtl="0"/>
          <a:r>
            <a:rPr lang="cy-GB" b="1" noProof="0" dirty="0">
              <a:solidFill>
                <a:schemeClr val="tx1"/>
              </a:solidFill>
            </a:rPr>
            <a:t>Academydd proffesiynol: </a:t>
          </a:r>
          <a:r>
            <a:rPr lang="cy-GB" noProof="0" dirty="0"/>
            <a:t>adolygiad cymheiriaid, adeiladu corff cydlynol o’ch gwaith eich hun a sicrhau gwaith pobl eraill</a:t>
          </a:r>
        </a:p>
      </dgm:t>
    </dgm:pt>
    <dgm:pt modelId="{973834CA-94BC-417E-846C-093876F4F929}" type="parTrans" cxnId="{8203471D-5F9C-4DAF-B063-E883AC0CEFE5}">
      <dgm:prSet/>
      <dgm:spPr/>
      <dgm:t>
        <a:bodyPr/>
        <a:lstStyle/>
        <a:p>
          <a:endParaRPr lang="en-US"/>
        </a:p>
      </dgm:t>
    </dgm:pt>
    <dgm:pt modelId="{14FD2AE4-E16A-4D01-8BA5-674FFC9E8E7F}" type="sibTrans" cxnId="{8203471D-5F9C-4DAF-B063-E883AC0CEFE5}">
      <dgm:prSet/>
      <dgm:spPr/>
      <dgm:t>
        <a:bodyPr/>
        <a:lstStyle/>
        <a:p>
          <a:endParaRPr lang="en-US"/>
        </a:p>
      </dgm:t>
    </dgm:pt>
    <dgm:pt modelId="{685D08D2-48BA-45C9-96CA-A0B712DAB514}" type="pres">
      <dgm:prSet presAssocID="{BECAC716-3529-444A-B8CC-59E280386405}" presName="CompostProcess" presStyleCnt="0">
        <dgm:presLayoutVars>
          <dgm:dir/>
          <dgm:resizeHandles val="exact"/>
        </dgm:presLayoutVars>
      </dgm:prSet>
      <dgm:spPr/>
    </dgm:pt>
    <dgm:pt modelId="{C936D9C3-9978-4235-90D9-2EB5A4E5CF1E}" type="pres">
      <dgm:prSet presAssocID="{BECAC716-3529-444A-B8CC-59E280386405}" presName="arrow" presStyleLbl="bgShp" presStyleIdx="0" presStyleCnt="1" custLinFactNeighborX="170"/>
      <dgm:spPr/>
    </dgm:pt>
    <dgm:pt modelId="{4539CB34-A478-4A0C-A722-5E14C5C9FCA2}" type="pres">
      <dgm:prSet presAssocID="{BECAC716-3529-444A-B8CC-59E280386405}" presName="linearProcess" presStyleCnt="0"/>
      <dgm:spPr/>
    </dgm:pt>
    <dgm:pt modelId="{DCCD56C8-9376-41B2-A86E-1C0976407C4C}" type="pres">
      <dgm:prSet presAssocID="{6843071F-FC6C-4C6C-A15F-7756F74216A2}" presName="textNode" presStyleLbl="node1" presStyleIdx="0" presStyleCnt="4">
        <dgm:presLayoutVars>
          <dgm:bulletEnabled val="1"/>
        </dgm:presLayoutVars>
      </dgm:prSet>
      <dgm:spPr/>
    </dgm:pt>
    <dgm:pt modelId="{C9C7BD25-A72C-4595-8374-660B42A524C9}" type="pres">
      <dgm:prSet presAssocID="{E6EFAFD2-A17A-4F21-A2F8-B3AAED2B4E74}" presName="sibTrans" presStyleCnt="0"/>
      <dgm:spPr/>
    </dgm:pt>
    <dgm:pt modelId="{9214D6A5-614C-41A4-BBA3-9CA03FD7EFE1}" type="pres">
      <dgm:prSet presAssocID="{5175C20F-21A3-449C-A2A1-FF35E8F994F3}" presName="textNode" presStyleLbl="node1" presStyleIdx="1" presStyleCnt="4">
        <dgm:presLayoutVars>
          <dgm:bulletEnabled val="1"/>
        </dgm:presLayoutVars>
      </dgm:prSet>
      <dgm:spPr/>
    </dgm:pt>
    <dgm:pt modelId="{C0E38A27-CFF3-4F2F-9860-8D3039978266}" type="pres">
      <dgm:prSet presAssocID="{98C2614D-33AA-4CC7-831B-05666334D8C7}" presName="sibTrans" presStyleCnt="0"/>
      <dgm:spPr/>
    </dgm:pt>
    <dgm:pt modelId="{6ED4ACAC-2AAF-4382-A7AD-3963DBAB857D}" type="pres">
      <dgm:prSet presAssocID="{B8C3530F-6BB7-4723-8CB4-68636B8C8C25}" presName="textNode" presStyleLbl="node1" presStyleIdx="2" presStyleCnt="4">
        <dgm:presLayoutVars>
          <dgm:bulletEnabled val="1"/>
        </dgm:presLayoutVars>
      </dgm:prSet>
      <dgm:spPr/>
    </dgm:pt>
    <dgm:pt modelId="{B75C611D-5DC3-4209-BEF6-7D74EF954DFF}" type="pres">
      <dgm:prSet presAssocID="{727B80A0-C2F5-4CF8-8900-03178F1B3BF0}" presName="sibTrans" presStyleCnt="0"/>
      <dgm:spPr/>
    </dgm:pt>
    <dgm:pt modelId="{D5C80EB4-4EAB-45CF-AAC4-1EF83B880254}" type="pres">
      <dgm:prSet presAssocID="{3EF8099D-0CD1-40B9-BC94-7636A50314EF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8203471D-5F9C-4DAF-B063-E883AC0CEFE5}" srcId="{BECAC716-3529-444A-B8CC-59E280386405}" destId="{3EF8099D-0CD1-40B9-BC94-7636A50314EF}" srcOrd="3" destOrd="0" parTransId="{973834CA-94BC-417E-846C-093876F4F929}" sibTransId="{14FD2AE4-E16A-4D01-8BA5-674FFC9E8E7F}"/>
    <dgm:cxn modelId="{98ABCB3E-C759-4176-A1A0-A277BF73B0FD}" type="presOf" srcId="{6843071F-FC6C-4C6C-A15F-7756F74216A2}" destId="{DCCD56C8-9376-41B2-A86E-1C0976407C4C}" srcOrd="0" destOrd="0" presId="urn:microsoft.com/office/officeart/2005/8/layout/hProcess9"/>
    <dgm:cxn modelId="{92D43462-1540-4430-857B-3982176E34AD}" type="presOf" srcId="{5175C20F-21A3-449C-A2A1-FF35E8F994F3}" destId="{9214D6A5-614C-41A4-BBA3-9CA03FD7EFE1}" srcOrd="0" destOrd="0" presId="urn:microsoft.com/office/officeart/2005/8/layout/hProcess9"/>
    <dgm:cxn modelId="{1C2D6D81-02ED-467F-A8BD-3FE1BBED7D68}" srcId="{BECAC716-3529-444A-B8CC-59E280386405}" destId="{6843071F-FC6C-4C6C-A15F-7756F74216A2}" srcOrd="0" destOrd="0" parTransId="{8D4C0544-088D-49A4-B13B-36EC0BD09125}" sibTransId="{E6EFAFD2-A17A-4F21-A2F8-B3AAED2B4E74}"/>
    <dgm:cxn modelId="{824F9184-B68B-46F2-8D67-5A5E1D8C1CDB}" srcId="{BECAC716-3529-444A-B8CC-59E280386405}" destId="{B8C3530F-6BB7-4723-8CB4-68636B8C8C25}" srcOrd="2" destOrd="0" parTransId="{B6940075-7943-4903-A5DC-684F65111B12}" sibTransId="{727B80A0-C2F5-4CF8-8900-03178F1B3BF0}"/>
    <dgm:cxn modelId="{6D7743A4-5E28-4570-82CF-B0BD7ADDEDA8}" type="presOf" srcId="{B8C3530F-6BB7-4723-8CB4-68636B8C8C25}" destId="{6ED4ACAC-2AAF-4382-A7AD-3963DBAB857D}" srcOrd="0" destOrd="0" presId="urn:microsoft.com/office/officeart/2005/8/layout/hProcess9"/>
    <dgm:cxn modelId="{A2E3B1A4-0E47-4720-92C6-528BACE93089}" type="presOf" srcId="{3EF8099D-0CD1-40B9-BC94-7636A50314EF}" destId="{D5C80EB4-4EAB-45CF-AAC4-1EF83B880254}" srcOrd="0" destOrd="0" presId="urn:microsoft.com/office/officeart/2005/8/layout/hProcess9"/>
    <dgm:cxn modelId="{8E17A0AC-C676-4759-A72B-8A5A13BDBCFD}" type="presOf" srcId="{BECAC716-3529-444A-B8CC-59E280386405}" destId="{685D08D2-48BA-45C9-96CA-A0B712DAB514}" srcOrd="0" destOrd="0" presId="urn:microsoft.com/office/officeart/2005/8/layout/hProcess9"/>
    <dgm:cxn modelId="{178C59CE-21ED-4B21-8F93-2364510CD7EC}" srcId="{BECAC716-3529-444A-B8CC-59E280386405}" destId="{5175C20F-21A3-449C-A2A1-FF35E8F994F3}" srcOrd="1" destOrd="0" parTransId="{4EB734E4-F2AB-4477-B43C-C7826AF59C08}" sibTransId="{98C2614D-33AA-4CC7-831B-05666334D8C7}"/>
    <dgm:cxn modelId="{3ED4A3B8-B977-459E-9C3D-8BD9C7342DD4}" type="presParOf" srcId="{685D08D2-48BA-45C9-96CA-A0B712DAB514}" destId="{C936D9C3-9978-4235-90D9-2EB5A4E5CF1E}" srcOrd="0" destOrd="0" presId="urn:microsoft.com/office/officeart/2005/8/layout/hProcess9"/>
    <dgm:cxn modelId="{B8A6A150-5C01-461A-B311-7EE5B16317EF}" type="presParOf" srcId="{685D08D2-48BA-45C9-96CA-A0B712DAB514}" destId="{4539CB34-A478-4A0C-A722-5E14C5C9FCA2}" srcOrd="1" destOrd="0" presId="urn:microsoft.com/office/officeart/2005/8/layout/hProcess9"/>
    <dgm:cxn modelId="{D881C960-E138-4609-8873-B058046DCE2E}" type="presParOf" srcId="{4539CB34-A478-4A0C-A722-5E14C5C9FCA2}" destId="{DCCD56C8-9376-41B2-A86E-1C0976407C4C}" srcOrd="0" destOrd="0" presId="urn:microsoft.com/office/officeart/2005/8/layout/hProcess9"/>
    <dgm:cxn modelId="{54156B8E-2289-4242-A51C-6DA33694A153}" type="presParOf" srcId="{4539CB34-A478-4A0C-A722-5E14C5C9FCA2}" destId="{C9C7BD25-A72C-4595-8374-660B42A524C9}" srcOrd="1" destOrd="0" presId="urn:microsoft.com/office/officeart/2005/8/layout/hProcess9"/>
    <dgm:cxn modelId="{8D569986-A298-4519-9BAE-335970C26327}" type="presParOf" srcId="{4539CB34-A478-4A0C-A722-5E14C5C9FCA2}" destId="{9214D6A5-614C-41A4-BBA3-9CA03FD7EFE1}" srcOrd="2" destOrd="0" presId="urn:microsoft.com/office/officeart/2005/8/layout/hProcess9"/>
    <dgm:cxn modelId="{98CC692D-3FFF-499A-992A-525074254FE9}" type="presParOf" srcId="{4539CB34-A478-4A0C-A722-5E14C5C9FCA2}" destId="{C0E38A27-CFF3-4F2F-9860-8D3039978266}" srcOrd="3" destOrd="0" presId="urn:microsoft.com/office/officeart/2005/8/layout/hProcess9"/>
    <dgm:cxn modelId="{80471AC5-BD52-404A-8659-D0B470F06D6D}" type="presParOf" srcId="{4539CB34-A478-4A0C-A722-5E14C5C9FCA2}" destId="{6ED4ACAC-2AAF-4382-A7AD-3963DBAB857D}" srcOrd="4" destOrd="0" presId="urn:microsoft.com/office/officeart/2005/8/layout/hProcess9"/>
    <dgm:cxn modelId="{5973F1E6-1A18-4A32-87F5-99FD73C94385}" type="presParOf" srcId="{4539CB34-A478-4A0C-A722-5E14C5C9FCA2}" destId="{B75C611D-5DC3-4209-BEF6-7D74EF954DFF}" srcOrd="5" destOrd="0" presId="urn:microsoft.com/office/officeart/2005/8/layout/hProcess9"/>
    <dgm:cxn modelId="{A2947D8F-6A25-46F1-99AA-BC3633F3CD82}" type="presParOf" srcId="{4539CB34-A478-4A0C-A722-5E14C5C9FCA2}" destId="{D5C80EB4-4EAB-45CF-AAC4-1EF83B880254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ECAC716-3529-444A-B8CC-59E280386405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843071F-FC6C-4C6C-A15F-7756F74216A2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Undergraduate level</a:t>
          </a:r>
          <a:r>
            <a:rPr lang="en-US" b="1" dirty="0"/>
            <a:t>: </a:t>
          </a:r>
          <a:r>
            <a:rPr lang="en-US" dirty="0"/>
            <a:t>backing your points up with  appropriate, authoritative sources</a:t>
          </a:r>
          <a:endParaRPr lang="en-GB" dirty="0"/>
        </a:p>
      </dgm:t>
    </dgm:pt>
    <dgm:pt modelId="{8D4C0544-088D-49A4-B13B-36EC0BD09125}" type="parTrans" cxnId="{1C2D6D81-02ED-467F-A8BD-3FE1BBED7D68}">
      <dgm:prSet/>
      <dgm:spPr/>
      <dgm:t>
        <a:bodyPr/>
        <a:lstStyle/>
        <a:p>
          <a:endParaRPr lang="en-US"/>
        </a:p>
      </dgm:t>
    </dgm:pt>
    <dgm:pt modelId="{E6EFAFD2-A17A-4F21-A2F8-B3AAED2B4E74}" type="sibTrans" cxnId="{1C2D6D81-02ED-467F-A8BD-3FE1BBED7D68}">
      <dgm:prSet/>
      <dgm:spPr/>
      <dgm:t>
        <a:bodyPr/>
        <a:lstStyle/>
        <a:p>
          <a:endParaRPr lang="en-US"/>
        </a:p>
      </dgm:t>
    </dgm:pt>
    <dgm:pt modelId="{5175C20F-21A3-449C-A2A1-FF35E8F994F3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Masters Level: </a:t>
          </a:r>
          <a:r>
            <a:rPr lang="en-US" dirty="0"/>
            <a:t>demonstrating that you understand how knowledge is created</a:t>
          </a:r>
          <a:endParaRPr lang="en-GB" dirty="0"/>
        </a:p>
      </dgm:t>
    </dgm:pt>
    <dgm:pt modelId="{4EB734E4-F2AB-4477-B43C-C7826AF59C08}" type="parTrans" cxnId="{178C59CE-21ED-4B21-8F93-2364510CD7EC}">
      <dgm:prSet/>
      <dgm:spPr/>
      <dgm:t>
        <a:bodyPr/>
        <a:lstStyle/>
        <a:p>
          <a:endParaRPr lang="en-US"/>
        </a:p>
      </dgm:t>
    </dgm:pt>
    <dgm:pt modelId="{98C2614D-33AA-4CC7-831B-05666334D8C7}" type="sibTrans" cxnId="{178C59CE-21ED-4B21-8F93-2364510CD7EC}">
      <dgm:prSet/>
      <dgm:spPr/>
      <dgm:t>
        <a:bodyPr/>
        <a:lstStyle/>
        <a:p>
          <a:endParaRPr lang="en-US"/>
        </a:p>
      </dgm:t>
    </dgm:pt>
    <dgm:pt modelId="{B8C3530F-6BB7-4723-8CB4-68636B8C8C25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PhD Level: </a:t>
          </a:r>
          <a:r>
            <a:rPr lang="en-US" dirty="0"/>
            <a:t>demonstrating that you can create new, original knowledge</a:t>
          </a:r>
          <a:endParaRPr lang="en-GB" dirty="0"/>
        </a:p>
      </dgm:t>
    </dgm:pt>
    <dgm:pt modelId="{B6940075-7943-4903-A5DC-684F65111B12}" type="parTrans" cxnId="{824F9184-B68B-46F2-8D67-5A5E1D8C1CDB}">
      <dgm:prSet/>
      <dgm:spPr/>
      <dgm:t>
        <a:bodyPr/>
        <a:lstStyle/>
        <a:p>
          <a:endParaRPr lang="en-US"/>
        </a:p>
      </dgm:t>
    </dgm:pt>
    <dgm:pt modelId="{727B80A0-C2F5-4CF8-8900-03178F1B3BF0}" type="sibTrans" cxnId="{824F9184-B68B-46F2-8D67-5A5E1D8C1CDB}">
      <dgm:prSet/>
      <dgm:spPr/>
      <dgm:t>
        <a:bodyPr/>
        <a:lstStyle/>
        <a:p>
          <a:endParaRPr lang="en-US"/>
        </a:p>
      </dgm:t>
    </dgm:pt>
    <dgm:pt modelId="{3EF8099D-0CD1-40B9-BC94-7636A50314EF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Professional academic: </a:t>
          </a:r>
          <a:r>
            <a:rPr lang="en-US" dirty="0"/>
            <a:t>peer review, building a coherent body of work of your own and assuring others’ work</a:t>
          </a:r>
          <a:endParaRPr lang="en-GB" dirty="0"/>
        </a:p>
      </dgm:t>
    </dgm:pt>
    <dgm:pt modelId="{973834CA-94BC-417E-846C-093876F4F929}" type="parTrans" cxnId="{8203471D-5F9C-4DAF-B063-E883AC0CEFE5}">
      <dgm:prSet/>
      <dgm:spPr/>
      <dgm:t>
        <a:bodyPr/>
        <a:lstStyle/>
        <a:p>
          <a:endParaRPr lang="en-US"/>
        </a:p>
      </dgm:t>
    </dgm:pt>
    <dgm:pt modelId="{14FD2AE4-E16A-4D01-8BA5-674FFC9E8E7F}" type="sibTrans" cxnId="{8203471D-5F9C-4DAF-B063-E883AC0CEFE5}">
      <dgm:prSet/>
      <dgm:spPr/>
      <dgm:t>
        <a:bodyPr/>
        <a:lstStyle/>
        <a:p>
          <a:endParaRPr lang="en-US"/>
        </a:p>
      </dgm:t>
    </dgm:pt>
    <dgm:pt modelId="{685D08D2-48BA-45C9-96CA-A0B712DAB514}" type="pres">
      <dgm:prSet presAssocID="{BECAC716-3529-444A-B8CC-59E280386405}" presName="CompostProcess" presStyleCnt="0">
        <dgm:presLayoutVars>
          <dgm:dir/>
          <dgm:resizeHandles val="exact"/>
        </dgm:presLayoutVars>
      </dgm:prSet>
      <dgm:spPr/>
    </dgm:pt>
    <dgm:pt modelId="{C936D9C3-9978-4235-90D9-2EB5A4E5CF1E}" type="pres">
      <dgm:prSet presAssocID="{BECAC716-3529-444A-B8CC-59E280386405}" presName="arrow" presStyleLbl="bgShp" presStyleIdx="0" presStyleCnt="1" custLinFactNeighborX="170"/>
      <dgm:spPr/>
    </dgm:pt>
    <dgm:pt modelId="{4539CB34-A478-4A0C-A722-5E14C5C9FCA2}" type="pres">
      <dgm:prSet presAssocID="{BECAC716-3529-444A-B8CC-59E280386405}" presName="linearProcess" presStyleCnt="0"/>
      <dgm:spPr/>
    </dgm:pt>
    <dgm:pt modelId="{DCCD56C8-9376-41B2-A86E-1C0976407C4C}" type="pres">
      <dgm:prSet presAssocID="{6843071F-FC6C-4C6C-A15F-7756F74216A2}" presName="textNode" presStyleLbl="node1" presStyleIdx="0" presStyleCnt="4">
        <dgm:presLayoutVars>
          <dgm:bulletEnabled val="1"/>
        </dgm:presLayoutVars>
      </dgm:prSet>
      <dgm:spPr/>
    </dgm:pt>
    <dgm:pt modelId="{C9C7BD25-A72C-4595-8374-660B42A524C9}" type="pres">
      <dgm:prSet presAssocID="{E6EFAFD2-A17A-4F21-A2F8-B3AAED2B4E74}" presName="sibTrans" presStyleCnt="0"/>
      <dgm:spPr/>
    </dgm:pt>
    <dgm:pt modelId="{9214D6A5-614C-41A4-BBA3-9CA03FD7EFE1}" type="pres">
      <dgm:prSet presAssocID="{5175C20F-21A3-449C-A2A1-FF35E8F994F3}" presName="textNode" presStyleLbl="node1" presStyleIdx="1" presStyleCnt="4">
        <dgm:presLayoutVars>
          <dgm:bulletEnabled val="1"/>
        </dgm:presLayoutVars>
      </dgm:prSet>
      <dgm:spPr/>
    </dgm:pt>
    <dgm:pt modelId="{C0E38A27-CFF3-4F2F-9860-8D3039978266}" type="pres">
      <dgm:prSet presAssocID="{98C2614D-33AA-4CC7-831B-05666334D8C7}" presName="sibTrans" presStyleCnt="0"/>
      <dgm:spPr/>
    </dgm:pt>
    <dgm:pt modelId="{6ED4ACAC-2AAF-4382-A7AD-3963DBAB857D}" type="pres">
      <dgm:prSet presAssocID="{B8C3530F-6BB7-4723-8CB4-68636B8C8C25}" presName="textNode" presStyleLbl="node1" presStyleIdx="2" presStyleCnt="4">
        <dgm:presLayoutVars>
          <dgm:bulletEnabled val="1"/>
        </dgm:presLayoutVars>
      </dgm:prSet>
      <dgm:spPr/>
    </dgm:pt>
    <dgm:pt modelId="{B75C611D-5DC3-4209-BEF6-7D74EF954DFF}" type="pres">
      <dgm:prSet presAssocID="{727B80A0-C2F5-4CF8-8900-03178F1B3BF0}" presName="sibTrans" presStyleCnt="0"/>
      <dgm:spPr/>
    </dgm:pt>
    <dgm:pt modelId="{D5C80EB4-4EAB-45CF-AAC4-1EF83B880254}" type="pres">
      <dgm:prSet presAssocID="{3EF8099D-0CD1-40B9-BC94-7636A50314EF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8203471D-5F9C-4DAF-B063-E883AC0CEFE5}" srcId="{BECAC716-3529-444A-B8CC-59E280386405}" destId="{3EF8099D-0CD1-40B9-BC94-7636A50314EF}" srcOrd="3" destOrd="0" parTransId="{973834CA-94BC-417E-846C-093876F4F929}" sibTransId="{14FD2AE4-E16A-4D01-8BA5-674FFC9E8E7F}"/>
    <dgm:cxn modelId="{98ABCB3E-C759-4176-A1A0-A277BF73B0FD}" type="presOf" srcId="{6843071F-FC6C-4C6C-A15F-7756F74216A2}" destId="{DCCD56C8-9376-41B2-A86E-1C0976407C4C}" srcOrd="0" destOrd="0" presId="urn:microsoft.com/office/officeart/2005/8/layout/hProcess9"/>
    <dgm:cxn modelId="{92D43462-1540-4430-857B-3982176E34AD}" type="presOf" srcId="{5175C20F-21A3-449C-A2A1-FF35E8F994F3}" destId="{9214D6A5-614C-41A4-BBA3-9CA03FD7EFE1}" srcOrd="0" destOrd="0" presId="urn:microsoft.com/office/officeart/2005/8/layout/hProcess9"/>
    <dgm:cxn modelId="{1C2D6D81-02ED-467F-A8BD-3FE1BBED7D68}" srcId="{BECAC716-3529-444A-B8CC-59E280386405}" destId="{6843071F-FC6C-4C6C-A15F-7756F74216A2}" srcOrd="0" destOrd="0" parTransId="{8D4C0544-088D-49A4-B13B-36EC0BD09125}" sibTransId="{E6EFAFD2-A17A-4F21-A2F8-B3AAED2B4E74}"/>
    <dgm:cxn modelId="{824F9184-B68B-46F2-8D67-5A5E1D8C1CDB}" srcId="{BECAC716-3529-444A-B8CC-59E280386405}" destId="{B8C3530F-6BB7-4723-8CB4-68636B8C8C25}" srcOrd="2" destOrd="0" parTransId="{B6940075-7943-4903-A5DC-684F65111B12}" sibTransId="{727B80A0-C2F5-4CF8-8900-03178F1B3BF0}"/>
    <dgm:cxn modelId="{6D7743A4-5E28-4570-82CF-B0BD7ADDEDA8}" type="presOf" srcId="{B8C3530F-6BB7-4723-8CB4-68636B8C8C25}" destId="{6ED4ACAC-2AAF-4382-A7AD-3963DBAB857D}" srcOrd="0" destOrd="0" presId="urn:microsoft.com/office/officeart/2005/8/layout/hProcess9"/>
    <dgm:cxn modelId="{A2E3B1A4-0E47-4720-92C6-528BACE93089}" type="presOf" srcId="{3EF8099D-0CD1-40B9-BC94-7636A50314EF}" destId="{D5C80EB4-4EAB-45CF-AAC4-1EF83B880254}" srcOrd="0" destOrd="0" presId="urn:microsoft.com/office/officeart/2005/8/layout/hProcess9"/>
    <dgm:cxn modelId="{8E17A0AC-C676-4759-A72B-8A5A13BDBCFD}" type="presOf" srcId="{BECAC716-3529-444A-B8CC-59E280386405}" destId="{685D08D2-48BA-45C9-96CA-A0B712DAB514}" srcOrd="0" destOrd="0" presId="urn:microsoft.com/office/officeart/2005/8/layout/hProcess9"/>
    <dgm:cxn modelId="{178C59CE-21ED-4B21-8F93-2364510CD7EC}" srcId="{BECAC716-3529-444A-B8CC-59E280386405}" destId="{5175C20F-21A3-449C-A2A1-FF35E8F994F3}" srcOrd="1" destOrd="0" parTransId="{4EB734E4-F2AB-4477-B43C-C7826AF59C08}" sibTransId="{98C2614D-33AA-4CC7-831B-05666334D8C7}"/>
    <dgm:cxn modelId="{3ED4A3B8-B977-459E-9C3D-8BD9C7342DD4}" type="presParOf" srcId="{685D08D2-48BA-45C9-96CA-A0B712DAB514}" destId="{C936D9C3-9978-4235-90D9-2EB5A4E5CF1E}" srcOrd="0" destOrd="0" presId="urn:microsoft.com/office/officeart/2005/8/layout/hProcess9"/>
    <dgm:cxn modelId="{B8A6A150-5C01-461A-B311-7EE5B16317EF}" type="presParOf" srcId="{685D08D2-48BA-45C9-96CA-A0B712DAB514}" destId="{4539CB34-A478-4A0C-A722-5E14C5C9FCA2}" srcOrd="1" destOrd="0" presId="urn:microsoft.com/office/officeart/2005/8/layout/hProcess9"/>
    <dgm:cxn modelId="{D881C960-E138-4609-8873-B058046DCE2E}" type="presParOf" srcId="{4539CB34-A478-4A0C-A722-5E14C5C9FCA2}" destId="{DCCD56C8-9376-41B2-A86E-1C0976407C4C}" srcOrd="0" destOrd="0" presId="urn:microsoft.com/office/officeart/2005/8/layout/hProcess9"/>
    <dgm:cxn modelId="{54156B8E-2289-4242-A51C-6DA33694A153}" type="presParOf" srcId="{4539CB34-A478-4A0C-A722-5E14C5C9FCA2}" destId="{C9C7BD25-A72C-4595-8374-660B42A524C9}" srcOrd="1" destOrd="0" presId="urn:microsoft.com/office/officeart/2005/8/layout/hProcess9"/>
    <dgm:cxn modelId="{8D569986-A298-4519-9BAE-335970C26327}" type="presParOf" srcId="{4539CB34-A478-4A0C-A722-5E14C5C9FCA2}" destId="{9214D6A5-614C-41A4-BBA3-9CA03FD7EFE1}" srcOrd="2" destOrd="0" presId="urn:microsoft.com/office/officeart/2005/8/layout/hProcess9"/>
    <dgm:cxn modelId="{98CC692D-3FFF-499A-992A-525074254FE9}" type="presParOf" srcId="{4539CB34-A478-4A0C-A722-5E14C5C9FCA2}" destId="{C0E38A27-CFF3-4F2F-9860-8D3039978266}" srcOrd="3" destOrd="0" presId="urn:microsoft.com/office/officeart/2005/8/layout/hProcess9"/>
    <dgm:cxn modelId="{80471AC5-BD52-404A-8659-D0B470F06D6D}" type="presParOf" srcId="{4539CB34-A478-4A0C-A722-5E14C5C9FCA2}" destId="{6ED4ACAC-2AAF-4382-A7AD-3963DBAB857D}" srcOrd="4" destOrd="0" presId="urn:microsoft.com/office/officeart/2005/8/layout/hProcess9"/>
    <dgm:cxn modelId="{5973F1E6-1A18-4A32-87F5-99FD73C94385}" type="presParOf" srcId="{4539CB34-A478-4A0C-A722-5E14C5C9FCA2}" destId="{B75C611D-5DC3-4209-BEF6-7D74EF954DFF}" srcOrd="5" destOrd="0" presId="urn:microsoft.com/office/officeart/2005/8/layout/hProcess9"/>
    <dgm:cxn modelId="{A2947D8F-6A25-46F1-99AA-BC3633F3CD82}" type="presParOf" srcId="{4539CB34-A478-4A0C-A722-5E14C5C9FCA2}" destId="{D5C80EB4-4EAB-45CF-AAC4-1EF83B880254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663478C-2CB4-4D6C-9F8E-1062831860E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ACC9DC2-6D30-4B3D-BF2A-956302856292}">
      <dgm:prSet/>
      <dgm:spPr/>
      <dgm:t>
        <a:bodyPr/>
        <a:lstStyle/>
        <a:p>
          <a:pPr rtl="0"/>
          <a:r>
            <a:rPr lang="cy-GB" noProof="0" dirty="0"/>
            <a:t>Gallwch</a:t>
          </a:r>
          <a:r>
            <a:rPr lang="en-GB" dirty="0"/>
            <a:t>:</a:t>
          </a:r>
        </a:p>
      </dgm:t>
    </dgm:pt>
    <dgm:pt modelId="{06AB43B8-F829-4072-8F6B-F1DE35096458}" type="parTrans" cxnId="{19DCD966-1A92-4356-982B-D5D5BD063AD2}">
      <dgm:prSet/>
      <dgm:spPr/>
      <dgm:t>
        <a:bodyPr/>
        <a:lstStyle/>
        <a:p>
          <a:endParaRPr lang="en-US"/>
        </a:p>
      </dgm:t>
    </dgm:pt>
    <dgm:pt modelId="{EA55C98F-E97A-48FB-9299-1FAD5A190293}" type="sibTrans" cxnId="{19DCD966-1A92-4356-982B-D5D5BD063AD2}">
      <dgm:prSet/>
      <dgm:spPr/>
      <dgm:t>
        <a:bodyPr/>
        <a:lstStyle/>
        <a:p>
          <a:endParaRPr lang="en-US"/>
        </a:p>
      </dgm:t>
    </dgm:pt>
    <dgm:pt modelId="{A78D12AA-4350-4A7A-87F3-699018261B4C}">
      <dgm:prSet/>
      <dgm:spPr/>
      <dgm:t>
        <a:bodyPr/>
        <a:lstStyle/>
        <a:p>
          <a:pPr rtl="0"/>
          <a:r>
            <a:rPr lang="cy-GB" noProof="0" dirty="0"/>
            <a:t>Nodi syniadau</a:t>
          </a:r>
        </a:p>
      </dgm:t>
    </dgm:pt>
    <dgm:pt modelId="{A3510079-8D08-4CFA-ACD2-E55BB40F3719}" type="parTrans" cxnId="{3D25999B-F80E-4E83-9C8D-15AD2138A5BD}">
      <dgm:prSet/>
      <dgm:spPr/>
      <dgm:t>
        <a:bodyPr/>
        <a:lstStyle/>
        <a:p>
          <a:endParaRPr lang="en-US"/>
        </a:p>
      </dgm:t>
    </dgm:pt>
    <dgm:pt modelId="{280EF2F6-0F50-4514-84B0-F6B74D20CECC}" type="sibTrans" cxnId="{3D25999B-F80E-4E83-9C8D-15AD2138A5BD}">
      <dgm:prSet/>
      <dgm:spPr/>
      <dgm:t>
        <a:bodyPr/>
        <a:lstStyle/>
        <a:p>
          <a:endParaRPr lang="en-US"/>
        </a:p>
      </dgm:t>
    </dgm:pt>
    <dgm:pt modelId="{6FE6589C-3BD1-415E-9FF7-4C0E1161F851}">
      <dgm:prSet/>
      <dgm:spPr/>
      <dgm:t>
        <a:bodyPr/>
        <a:lstStyle/>
        <a:p>
          <a:pPr rtl="0"/>
          <a:r>
            <a:rPr lang="cy-GB" noProof="0" dirty="0"/>
            <a:t>Eu symud o gwmpas</a:t>
          </a:r>
        </a:p>
      </dgm:t>
    </dgm:pt>
    <dgm:pt modelId="{A75D800E-D983-42F5-8BAA-C30C52DCBFDA}" type="parTrans" cxnId="{0594BD61-FF60-401D-84B0-4A2B6C018268}">
      <dgm:prSet/>
      <dgm:spPr/>
      <dgm:t>
        <a:bodyPr/>
        <a:lstStyle/>
        <a:p>
          <a:endParaRPr lang="en-US"/>
        </a:p>
      </dgm:t>
    </dgm:pt>
    <dgm:pt modelId="{7B663436-52F3-4228-B664-2D0A4846FC4B}" type="sibTrans" cxnId="{0594BD61-FF60-401D-84B0-4A2B6C018268}">
      <dgm:prSet/>
      <dgm:spPr/>
      <dgm:t>
        <a:bodyPr/>
        <a:lstStyle/>
        <a:p>
          <a:endParaRPr lang="en-US"/>
        </a:p>
      </dgm:t>
    </dgm:pt>
    <dgm:pt modelId="{AB494B60-BD20-4DF9-B1A6-CFFC7A7B6643}">
      <dgm:prSet/>
      <dgm:spPr/>
      <dgm:t>
        <a:bodyPr/>
        <a:lstStyle/>
        <a:p>
          <a:pPr rtl="0"/>
          <a:r>
            <a:rPr lang="cy-GB" noProof="0" dirty="0"/>
            <a:t>Creu dolenni</a:t>
          </a:r>
        </a:p>
      </dgm:t>
    </dgm:pt>
    <dgm:pt modelId="{A35166FB-56C2-4602-8291-B30AA54AA21F}" type="parTrans" cxnId="{B0D9F2FA-897D-4436-92F5-61E3D3D14A96}">
      <dgm:prSet/>
      <dgm:spPr/>
      <dgm:t>
        <a:bodyPr/>
        <a:lstStyle/>
        <a:p>
          <a:endParaRPr lang="en-US"/>
        </a:p>
      </dgm:t>
    </dgm:pt>
    <dgm:pt modelId="{9853D51A-61B1-4FA4-A95F-64C725D32799}" type="sibTrans" cxnId="{B0D9F2FA-897D-4436-92F5-61E3D3D14A96}">
      <dgm:prSet/>
      <dgm:spPr/>
      <dgm:t>
        <a:bodyPr/>
        <a:lstStyle/>
        <a:p>
          <a:endParaRPr lang="en-US"/>
        </a:p>
      </dgm:t>
    </dgm:pt>
    <dgm:pt modelId="{8FE53FBC-C205-4404-94CF-24A6CB373192}">
      <dgm:prSet/>
      <dgm:spPr/>
      <dgm:t>
        <a:bodyPr/>
        <a:lstStyle/>
        <a:p>
          <a:pPr rtl="0"/>
          <a:r>
            <a:rPr lang="cy-GB" noProof="0" dirty="0"/>
            <a:t>Rhoi testun ar nodau</a:t>
          </a:r>
        </a:p>
      </dgm:t>
    </dgm:pt>
    <dgm:pt modelId="{9D962488-3013-4C9C-85A8-F5F5F55F352E}" type="parTrans" cxnId="{A2CA8510-8C89-4AF4-8307-DA5C19CF6D1F}">
      <dgm:prSet/>
      <dgm:spPr/>
      <dgm:t>
        <a:bodyPr/>
        <a:lstStyle/>
        <a:p>
          <a:endParaRPr lang="en-US"/>
        </a:p>
      </dgm:t>
    </dgm:pt>
    <dgm:pt modelId="{668C27A7-A87D-4BF4-9263-4E23663E1992}" type="sibTrans" cxnId="{A2CA8510-8C89-4AF4-8307-DA5C19CF6D1F}">
      <dgm:prSet/>
      <dgm:spPr/>
      <dgm:t>
        <a:bodyPr/>
        <a:lstStyle/>
        <a:p>
          <a:endParaRPr lang="en-US"/>
        </a:p>
      </dgm:t>
    </dgm:pt>
    <dgm:pt modelId="{27AF5AA1-01B5-46FE-9C8D-B7E6F0E866C3}">
      <dgm:prSet/>
      <dgm:spPr/>
      <dgm:t>
        <a:bodyPr/>
        <a:lstStyle/>
        <a:p>
          <a:pPr rtl="0"/>
          <a:r>
            <a:rPr lang="cy-GB" noProof="0" dirty="0"/>
            <a:t>Cyfnewid rhwng 'Diagram' ac 'Amlinelliad'</a:t>
          </a:r>
        </a:p>
      </dgm:t>
    </dgm:pt>
    <dgm:pt modelId="{2F27E132-51D2-4754-BA0B-8827F62E0121}" type="parTrans" cxnId="{F13F0CA6-364A-4396-B85A-08A0B193E2F6}">
      <dgm:prSet/>
      <dgm:spPr/>
      <dgm:t>
        <a:bodyPr/>
        <a:lstStyle/>
        <a:p>
          <a:endParaRPr lang="en-US"/>
        </a:p>
      </dgm:t>
    </dgm:pt>
    <dgm:pt modelId="{A10F55BC-BDC3-44DE-B39F-9071C4735BFC}" type="sibTrans" cxnId="{F13F0CA6-364A-4396-B85A-08A0B193E2F6}">
      <dgm:prSet/>
      <dgm:spPr/>
      <dgm:t>
        <a:bodyPr/>
        <a:lstStyle/>
        <a:p>
          <a:endParaRPr lang="en-US"/>
        </a:p>
      </dgm:t>
    </dgm:pt>
    <dgm:pt modelId="{9BD32480-8750-487E-B020-6E616843998E}">
      <dgm:prSet/>
      <dgm:spPr/>
      <dgm:t>
        <a:bodyPr/>
        <a:lstStyle/>
        <a:p>
          <a:pPr rtl="0"/>
          <a:r>
            <a:rPr lang="cy-GB" noProof="0" dirty="0"/>
            <a:t>Trosglwyddo i Word</a:t>
          </a:r>
        </a:p>
      </dgm:t>
    </dgm:pt>
    <dgm:pt modelId="{A3873A84-6D27-4C35-8A71-B6301541E582}" type="parTrans" cxnId="{09831C10-1E0E-490D-9440-6AC8B97F902C}">
      <dgm:prSet/>
      <dgm:spPr/>
      <dgm:t>
        <a:bodyPr/>
        <a:lstStyle/>
        <a:p>
          <a:endParaRPr lang="en-US"/>
        </a:p>
      </dgm:t>
    </dgm:pt>
    <dgm:pt modelId="{01D5D702-7533-4913-9BEB-6FB252B1D7FC}" type="sibTrans" cxnId="{09831C10-1E0E-490D-9440-6AC8B97F902C}">
      <dgm:prSet/>
      <dgm:spPr/>
      <dgm:t>
        <a:bodyPr/>
        <a:lstStyle/>
        <a:p>
          <a:endParaRPr lang="en-US"/>
        </a:p>
      </dgm:t>
    </dgm:pt>
    <dgm:pt modelId="{8D2F285B-F18A-4001-A27E-DC56B2F63EFA}" type="pres">
      <dgm:prSet presAssocID="{4663478C-2CB4-4D6C-9F8E-1062831860E3}" presName="linear" presStyleCnt="0">
        <dgm:presLayoutVars>
          <dgm:animLvl val="lvl"/>
          <dgm:resizeHandles val="exact"/>
        </dgm:presLayoutVars>
      </dgm:prSet>
      <dgm:spPr/>
    </dgm:pt>
    <dgm:pt modelId="{651391D3-CE93-4C66-A305-4953B032A03E}" type="pres">
      <dgm:prSet presAssocID="{FACC9DC2-6D30-4B3D-BF2A-956302856292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DF6E0EDA-7197-4781-867A-0343FBD60937}" type="pres">
      <dgm:prSet presAssocID="{FACC9DC2-6D30-4B3D-BF2A-956302856292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09831C10-1E0E-490D-9440-6AC8B97F902C}" srcId="{FACC9DC2-6D30-4B3D-BF2A-956302856292}" destId="{9BD32480-8750-487E-B020-6E616843998E}" srcOrd="5" destOrd="0" parTransId="{A3873A84-6D27-4C35-8A71-B6301541E582}" sibTransId="{01D5D702-7533-4913-9BEB-6FB252B1D7FC}"/>
    <dgm:cxn modelId="{A2CA8510-8C89-4AF4-8307-DA5C19CF6D1F}" srcId="{FACC9DC2-6D30-4B3D-BF2A-956302856292}" destId="{8FE53FBC-C205-4404-94CF-24A6CB373192}" srcOrd="3" destOrd="0" parTransId="{9D962488-3013-4C9C-85A8-F5F5F55F352E}" sibTransId="{668C27A7-A87D-4BF4-9263-4E23663E1992}"/>
    <dgm:cxn modelId="{D1FC0419-1B76-4B0D-858F-2D4AB1185258}" type="presOf" srcId="{4663478C-2CB4-4D6C-9F8E-1062831860E3}" destId="{8D2F285B-F18A-4001-A27E-DC56B2F63EFA}" srcOrd="0" destOrd="0" presId="urn:microsoft.com/office/officeart/2005/8/layout/vList2"/>
    <dgm:cxn modelId="{0594BD61-FF60-401D-84B0-4A2B6C018268}" srcId="{FACC9DC2-6D30-4B3D-BF2A-956302856292}" destId="{6FE6589C-3BD1-415E-9FF7-4C0E1161F851}" srcOrd="1" destOrd="0" parTransId="{A75D800E-D983-42F5-8BAA-C30C52DCBFDA}" sibTransId="{7B663436-52F3-4228-B664-2D0A4846FC4B}"/>
    <dgm:cxn modelId="{19DCD966-1A92-4356-982B-D5D5BD063AD2}" srcId="{4663478C-2CB4-4D6C-9F8E-1062831860E3}" destId="{FACC9DC2-6D30-4B3D-BF2A-956302856292}" srcOrd="0" destOrd="0" parTransId="{06AB43B8-F829-4072-8F6B-F1DE35096458}" sibTransId="{EA55C98F-E97A-48FB-9299-1FAD5A190293}"/>
    <dgm:cxn modelId="{35B16867-9E2C-44BF-8070-30AA33CD43E4}" type="presOf" srcId="{9BD32480-8750-487E-B020-6E616843998E}" destId="{DF6E0EDA-7197-4781-867A-0343FBD60937}" srcOrd="0" destOrd="5" presId="urn:microsoft.com/office/officeart/2005/8/layout/vList2"/>
    <dgm:cxn modelId="{E7BDCE49-AF53-4020-90A3-807A6B19045A}" type="presOf" srcId="{A78D12AA-4350-4A7A-87F3-699018261B4C}" destId="{DF6E0EDA-7197-4781-867A-0343FBD60937}" srcOrd="0" destOrd="0" presId="urn:microsoft.com/office/officeart/2005/8/layout/vList2"/>
    <dgm:cxn modelId="{693F094F-2185-4AA1-B1EB-3C1050AB61B5}" type="presOf" srcId="{FACC9DC2-6D30-4B3D-BF2A-956302856292}" destId="{651391D3-CE93-4C66-A305-4953B032A03E}" srcOrd="0" destOrd="0" presId="urn:microsoft.com/office/officeart/2005/8/layout/vList2"/>
    <dgm:cxn modelId="{D1157C96-3E8F-41CD-91D9-986E5E31050D}" type="presOf" srcId="{8FE53FBC-C205-4404-94CF-24A6CB373192}" destId="{DF6E0EDA-7197-4781-867A-0343FBD60937}" srcOrd="0" destOrd="3" presId="urn:microsoft.com/office/officeart/2005/8/layout/vList2"/>
    <dgm:cxn modelId="{3D25999B-F80E-4E83-9C8D-15AD2138A5BD}" srcId="{FACC9DC2-6D30-4B3D-BF2A-956302856292}" destId="{A78D12AA-4350-4A7A-87F3-699018261B4C}" srcOrd="0" destOrd="0" parTransId="{A3510079-8D08-4CFA-ACD2-E55BB40F3719}" sibTransId="{280EF2F6-0F50-4514-84B0-F6B74D20CECC}"/>
    <dgm:cxn modelId="{D568AEA5-0944-4DD8-AAF2-E758D2A439D7}" type="presOf" srcId="{AB494B60-BD20-4DF9-B1A6-CFFC7A7B6643}" destId="{DF6E0EDA-7197-4781-867A-0343FBD60937}" srcOrd="0" destOrd="2" presId="urn:microsoft.com/office/officeart/2005/8/layout/vList2"/>
    <dgm:cxn modelId="{F13F0CA6-364A-4396-B85A-08A0B193E2F6}" srcId="{FACC9DC2-6D30-4B3D-BF2A-956302856292}" destId="{27AF5AA1-01B5-46FE-9C8D-B7E6F0E866C3}" srcOrd="4" destOrd="0" parTransId="{2F27E132-51D2-4754-BA0B-8827F62E0121}" sibTransId="{A10F55BC-BDC3-44DE-B39F-9071C4735BFC}"/>
    <dgm:cxn modelId="{302E6DC6-5B2F-4AA3-A661-5C7C34779577}" type="presOf" srcId="{27AF5AA1-01B5-46FE-9C8D-B7E6F0E866C3}" destId="{DF6E0EDA-7197-4781-867A-0343FBD60937}" srcOrd="0" destOrd="4" presId="urn:microsoft.com/office/officeart/2005/8/layout/vList2"/>
    <dgm:cxn modelId="{05B1A7C6-CAC9-4E23-9205-B087541E0226}" type="presOf" srcId="{6FE6589C-3BD1-415E-9FF7-4C0E1161F851}" destId="{DF6E0EDA-7197-4781-867A-0343FBD60937}" srcOrd="0" destOrd="1" presId="urn:microsoft.com/office/officeart/2005/8/layout/vList2"/>
    <dgm:cxn modelId="{B0D9F2FA-897D-4436-92F5-61E3D3D14A96}" srcId="{FACC9DC2-6D30-4B3D-BF2A-956302856292}" destId="{AB494B60-BD20-4DF9-B1A6-CFFC7A7B6643}" srcOrd="2" destOrd="0" parTransId="{A35166FB-56C2-4602-8291-B30AA54AA21F}" sibTransId="{9853D51A-61B1-4FA4-A95F-64C725D32799}"/>
    <dgm:cxn modelId="{0839C66A-8164-4E20-8B9A-0AA0ADACC910}" type="presParOf" srcId="{8D2F285B-F18A-4001-A27E-DC56B2F63EFA}" destId="{651391D3-CE93-4C66-A305-4953B032A03E}" srcOrd="0" destOrd="0" presId="urn:microsoft.com/office/officeart/2005/8/layout/vList2"/>
    <dgm:cxn modelId="{7F04194B-B8E1-43FE-AEDA-63D58276847E}" type="presParOf" srcId="{8D2F285B-F18A-4001-A27E-DC56B2F63EFA}" destId="{DF6E0EDA-7197-4781-867A-0343FBD6093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663478C-2CB4-4D6C-9F8E-1062831860E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ACC9DC2-6D30-4B3D-BF2A-956302856292}">
      <dgm:prSet/>
      <dgm:spPr/>
      <dgm:t>
        <a:bodyPr/>
        <a:lstStyle/>
        <a:p>
          <a:pPr rtl="0"/>
          <a:r>
            <a:rPr lang="en-GB"/>
            <a:t>You can:</a:t>
          </a:r>
        </a:p>
      </dgm:t>
    </dgm:pt>
    <dgm:pt modelId="{06AB43B8-F829-4072-8F6B-F1DE35096458}" type="parTrans" cxnId="{19DCD966-1A92-4356-982B-D5D5BD063AD2}">
      <dgm:prSet/>
      <dgm:spPr/>
      <dgm:t>
        <a:bodyPr/>
        <a:lstStyle/>
        <a:p>
          <a:endParaRPr lang="en-US"/>
        </a:p>
      </dgm:t>
    </dgm:pt>
    <dgm:pt modelId="{EA55C98F-E97A-48FB-9299-1FAD5A190293}" type="sibTrans" cxnId="{19DCD966-1A92-4356-982B-D5D5BD063AD2}">
      <dgm:prSet/>
      <dgm:spPr/>
      <dgm:t>
        <a:bodyPr/>
        <a:lstStyle/>
        <a:p>
          <a:endParaRPr lang="en-US"/>
        </a:p>
      </dgm:t>
    </dgm:pt>
    <dgm:pt modelId="{A78D12AA-4350-4A7A-87F3-699018261B4C}">
      <dgm:prSet/>
      <dgm:spPr/>
      <dgm:t>
        <a:bodyPr/>
        <a:lstStyle/>
        <a:p>
          <a:pPr rtl="0"/>
          <a:r>
            <a:rPr lang="en-GB"/>
            <a:t>Jot down ideas</a:t>
          </a:r>
        </a:p>
      </dgm:t>
    </dgm:pt>
    <dgm:pt modelId="{A3510079-8D08-4CFA-ACD2-E55BB40F3719}" type="parTrans" cxnId="{3D25999B-F80E-4E83-9C8D-15AD2138A5BD}">
      <dgm:prSet/>
      <dgm:spPr/>
      <dgm:t>
        <a:bodyPr/>
        <a:lstStyle/>
        <a:p>
          <a:endParaRPr lang="en-US"/>
        </a:p>
      </dgm:t>
    </dgm:pt>
    <dgm:pt modelId="{280EF2F6-0F50-4514-84B0-F6B74D20CECC}" type="sibTrans" cxnId="{3D25999B-F80E-4E83-9C8D-15AD2138A5BD}">
      <dgm:prSet/>
      <dgm:spPr/>
      <dgm:t>
        <a:bodyPr/>
        <a:lstStyle/>
        <a:p>
          <a:endParaRPr lang="en-US"/>
        </a:p>
      </dgm:t>
    </dgm:pt>
    <dgm:pt modelId="{6FE6589C-3BD1-415E-9FF7-4C0E1161F851}">
      <dgm:prSet/>
      <dgm:spPr/>
      <dgm:t>
        <a:bodyPr/>
        <a:lstStyle/>
        <a:p>
          <a:pPr rtl="0"/>
          <a:r>
            <a:rPr lang="en-GB"/>
            <a:t>Move them around</a:t>
          </a:r>
        </a:p>
      </dgm:t>
    </dgm:pt>
    <dgm:pt modelId="{A75D800E-D983-42F5-8BAA-C30C52DCBFDA}" type="parTrans" cxnId="{0594BD61-FF60-401D-84B0-4A2B6C018268}">
      <dgm:prSet/>
      <dgm:spPr/>
      <dgm:t>
        <a:bodyPr/>
        <a:lstStyle/>
        <a:p>
          <a:endParaRPr lang="en-US"/>
        </a:p>
      </dgm:t>
    </dgm:pt>
    <dgm:pt modelId="{7B663436-52F3-4228-B664-2D0A4846FC4B}" type="sibTrans" cxnId="{0594BD61-FF60-401D-84B0-4A2B6C018268}">
      <dgm:prSet/>
      <dgm:spPr/>
      <dgm:t>
        <a:bodyPr/>
        <a:lstStyle/>
        <a:p>
          <a:endParaRPr lang="en-US"/>
        </a:p>
      </dgm:t>
    </dgm:pt>
    <dgm:pt modelId="{AB494B60-BD20-4DF9-B1A6-CFFC7A7B6643}">
      <dgm:prSet/>
      <dgm:spPr/>
      <dgm:t>
        <a:bodyPr/>
        <a:lstStyle/>
        <a:p>
          <a:pPr rtl="0"/>
          <a:r>
            <a:rPr lang="en-GB"/>
            <a:t>Create links</a:t>
          </a:r>
        </a:p>
      </dgm:t>
    </dgm:pt>
    <dgm:pt modelId="{A35166FB-56C2-4602-8291-B30AA54AA21F}" type="parTrans" cxnId="{B0D9F2FA-897D-4436-92F5-61E3D3D14A96}">
      <dgm:prSet/>
      <dgm:spPr/>
      <dgm:t>
        <a:bodyPr/>
        <a:lstStyle/>
        <a:p>
          <a:endParaRPr lang="en-US"/>
        </a:p>
      </dgm:t>
    </dgm:pt>
    <dgm:pt modelId="{9853D51A-61B1-4FA4-A95F-64C725D32799}" type="sibTrans" cxnId="{B0D9F2FA-897D-4436-92F5-61E3D3D14A96}">
      <dgm:prSet/>
      <dgm:spPr/>
      <dgm:t>
        <a:bodyPr/>
        <a:lstStyle/>
        <a:p>
          <a:endParaRPr lang="en-US"/>
        </a:p>
      </dgm:t>
    </dgm:pt>
    <dgm:pt modelId="{8FE53FBC-C205-4404-94CF-24A6CB373192}">
      <dgm:prSet/>
      <dgm:spPr/>
      <dgm:t>
        <a:bodyPr/>
        <a:lstStyle/>
        <a:p>
          <a:pPr rtl="0"/>
          <a:r>
            <a:rPr lang="en-GB"/>
            <a:t>Put text on nodes</a:t>
          </a:r>
        </a:p>
      </dgm:t>
    </dgm:pt>
    <dgm:pt modelId="{9D962488-3013-4C9C-85A8-F5F5F55F352E}" type="parTrans" cxnId="{A2CA8510-8C89-4AF4-8307-DA5C19CF6D1F}">
      <dgm:prSet/>
      <dgm:spPr/>
      <dgm:t>
        <a:bodyPr/>
        <a:lstStyle/>
        <a:p>
          <a:endParaRPr lang="en-US"/>
        </a:p>
      </dgm:t>
    </dgm:pt>
    <dgm:pt modelId="{668C27A7-A87D-4BF4-9263-4E23663E1992}" type="sibTrans" cxnId="{A2CA8510-8C89-4AF4-8307-DA5C19CF6D1F}">
      <dgm:prSet/>
      <dgm:spPr/>
      <dgm:t>
        <a:bodyPr/>
        <a:lstStyle/>
        <a:p>
          <a:endParaRPr lang="en-US"/>
        </a:p>
      </dgm:t>
    </dgm:pt>
    <dgm:pt modelId="{27AF5AA1-01B5-46FE-9C8D-B7E6F0E866C3}">
      <dgm:prSet/>
      <dgm:spPr/>
      <dgm:t>
        <a:bodyPr/>
        <a:lstStyle/>
        <a:p>
          <a:pPr rtl="0"/>
          <a:r>
            <a:rPr lang="en-GB"/>
            <a:t>Swap between ‘Diagram’ and ‘Outline’</a:t>
          </a:r>
        </a:p>
      </dgm:t>
    </dgm:pt>
    <dgm:pt modelId="{2F27E132-51D2-4754-BA0B-8827F62E0121}" type="parTrans" cxnId="{F13F0CA6-364A-4396-B85A-08A0B193E2F6}">
      <dgm:prSet/>
      <dgm:spPr/>
      <dgm:t>
        <a:bodyPr/>
        <a:lstStyle/>
        <a:p>
          <a:endParaRPr lang="en-US"/>
        </a:p>
      </dgm:t>
    </dgm:pt>
    <dgm:pt modelId="{A10F55BC-BDC3-44DE-B39F-9071C4735BFC}" type="sibTrans" cxnId="{F13F0CA6-364A-4396-B85A-08A0B193E2F6}">
      <dgm:prSet/>
      <dgm:spPr/>
      <dgm:t>
        <a:bodyPr/>
        <a:lstStyle/>
        <a:p>
          <a:endParaRPr lang="en-US"/>
        </a:p>
      </dgm:t>
    </dgm:pt>
    <dgm:pt modelId="{9BD32480-8750-487E-B020-6E616843998E}">
      <dgm:prSet/>
      <dgm:spPr/>
      <dgm:t>
        <a:bodyPr/>
        <a:lstStyle/>
        <a:p>
          <a:pPr rtl="0"/>
          <a:r>
            <a:rPr lang="en-GB"/>
            <a:t>Transfer to Word</a:t>
          </a:r>
        </a:p>
      </dgm:t>
    </dgm:pt>
    <dgm:pt modelId="{A3873A84-6D27-4C35-8A71-B6301541E582}" type="parTrans" cxnId="{09831C10-1E0E-490D-9440-6AC8B97F902C}">
      <dgm:prSet/>
      <dgm:spPr/>
      <dgm:t>
        <a:bodyPr/>
        <a:lstStyle/>
        <a:p>
          <a:endParaRPr lang="en-US"/>
        </a:p>
      </dgm:t>
    </dgm:pt>
    <dgm:pt modelId="{01D5D702-7533-4913-9BEB-6FB252B1D7FC}" type="sibTrans" cxnId="{09831C10-1E0E-490D-9440-6AC8B97F902C}">
      <dgm:prSet/>
      <dgm:spPr/>
      <dgm:t>
        <a:bodyPr/>
        <a:lstStyle/>
        <a:p>
          <a:endParaRPr lang="en-US"/>
        </a:p>
      </dgm:t>
    </dgm:pt>
    <dgm:pt modelId="{8D2F285B-F18A-4001-A27E-DC56B2F63EFA}" type="pres">
      <dgm:prSet presAssocID="{4663478C-2CB4-4D6C-9F8E-1062831860E3}" presName="linear" presStyleCnt="0">
        <dgm:presLayoutVars>
          <dgm:animLvl val="lvl"/>
          <dgm:resizeHandles val="exact"/>
        </dgm:presLayoutVars>
      </dgm:prSet>
      <dgm:spPr/>
    </dgm:pt>
    <dgm:pt modelId="{651391D3-CE93-4C66-A305-4953B032A03E}" type="pres">
      <dgm:prSet presAssocID="{FACC9DC2-6D30-4B3D-BF2A-956302856292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DF6E0EDA-7197-4781-867A-0343FBD60937}" type="pres">
      <dgm:prSet presAssocID="{FACC9DC2-6D30-4B3D-BF2A-956302856292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09831C10-1E0E-490D-9440-6AC8B97F902C}" srcId="{FACC9DC2-6D30-4B3D-BF2A-956302856292}" destId="{9BD32480-8750-487E-B020-6E616843998E}" srcOrd="5" destOrd="0" parTransId="{A3873A84-6D27-4C35-8A71-B6301541E582}" sibTransId="{01D5D702-7533-4913-9BEB-6FB252B1D7FC}"/>
    <dgm:cxn modelId="{A2CA8510-8C89-4AF4-8307-DA5C19CF6D1F}" srcId="{FACC9DC2-6D30-4B3D-BF2A-956302856292}" destId="{8FE53FBC-C205-4404-94CF-24A6CB373192}" srcOrd="3" destOrd="0" parTransId="{9D962488-3013-4C9C-85A8-F5F5F55F352E}" sibTransId="{668C27A7-A87D-4BF4-9263-4E23663E1992}"/>
    <dgm:cxn modelId="{D1FC0419-1B76-4B0D-858F-2D4AB1185258}" type="presOf" srcId="{4663478C-2CB4-4D6C-9F8E-1062831860E3}" destId="{8D2F285B-F18A-4001-A27E-DC56B2F63EFA}" srcOrd="0" destOrd="0" presId="urn:microsoft.com/office/officeart/2005/8/layout/vList2"/>
    <dgm:cxn modelId="{0594BD61-FF60-401D-84B0-4A2B6C018268}" srcId="{FACC9DC2-6D30-4B3D-BF2A-956302856292}" destId="{6FE6589C-3BD1-415E-9FF7-4C0E1161F851}" srcOrd="1" destOrd="0" parTransId="{A75D800E-D983-42F5-8BAA-C30C52DCBFDA}" sibTransId="{7B663436-52F3-4228-B664-2D0A4846FC4B}"/>
    <dgm:cxn modelId="{19DCD966-1A92-4356-982B-D5D5BD063AD2}" srcId="{4663478C-2CB4-4D6C-9F8E-1062831860E3}" destId="{FACC9DC2-6D30-4B3D-BF2A-956302856292}" srcOrd="0" destOrd="0" parTransId="{06AB43B8-F829-4072-8F6B-F1DE35096458}" sibTransId="{EA55C98F-E97A-48FB-9299-1FAD5A190293}"/>
    <dgm:cxn modelId="{35B16867-9E2C-44BF-8070-30AA33CD43E4}" type="presOf" srcId="{9BD32480-8750-487E-B020-6E616843998E}" destId="{DF6E0EDA-7197-4781-867A-0343FBD60937}" srcOrd="0" destOrd="5" presId="urn:microsoft.com/office/officeart/2005/8/layout/vList2"/>
    <dgm:cxn modelId="{E7BDCE49-AF53-4020-90A3-807A6B19045A}" type="presOf" srcId="{A78D12AA-4350-4A7A-87F3-699018261B4C}" destId="{DF6E0EDA-7197-4781-867A-0343FBD60937}" srcOrd="0" destOrd="0" presId="urn:microsoft.com/office/officeart/2005/8/layout/vList2"/>
    <dgm:cxn modelId="{693F094F-2185-4AA1-B1EB-3C1050AB61B5}" type="presOf" srcId="{FACC9DC2-6D30-4B3D-BF2A-956302856292}" destId="{651391D3-CE93-4C66-A305-4953B032A03E}" srcOrd="0" destOrd="0" presId="urn:microsoft.com/office/officeart/2005/8/layout/vList2"/>
    <dgm:cxn modelId="{D1157C96-3E8F-41CD-91D9-986E5E31050D}" type="presOf" srcId="{8FE53FBC-C205-4404-94CF-24A6CB373192}" destId="{DF6E0EDA-7197-4781-867A-0343FBD60937}" srcOrd="0" destOrd="3" presId="urn:microsoft.com/office/officeart/2005/8/layout/vList2"/>
    <dgm:cxn modelId="{3D25999B-F80E-4E83-9C8D-15AD2138A5BD}" srcId="{FACC9DC2-6D30-4B3D-BF2A-956302856292}" destId="{A78D12AA-4350-4A7A-87F3-699018261B4C}" srcOrd="0" destOrd="0" parTransId="{A3510079-8D08-4CFA-ACD2-E55BB40F3719}" sibTransId="{280EF2F6-0F50-4514-84B0-F6B74D20CECC}"/>
    <dgm:cxn modelId="{D568AEA5-0944-4DD8-AAF2-E758D2A439D7}" type="presOf" srcId="{AB494B60-BD20-4DF9-B1A6-CFFC7A7B6643}" destId="{DF6E0EDA-7197-4781-867A-0343FBD60937}" srcOrd="0" destOrd="2" presId="urn:microsoft.com/office/officeart/2005/8/layout/vList2"/>
    <dgm:cxn modelId="{F13F0CA6-364A-4396-B85A-08A0B193E2F6}" srcId="{FACC9DC2-6D30-4B3D-BF2A-956302856292}" destId="{27AF5AA1-01B5-46FE-9C8D-B7E6F0E866C3}" srcOrd="4" destOrd="0" parTransId="{2F27E132-51D2-4754-BA0B-8827F62E0121}" sibTransId="{A10F55BC-BDC3-44DE-B39F-9071C4735BFC}"/>
    <dgm:cxn modelId="{302E6DC6-5B2F-4AA3-A661-5C7C34779577}" type="presOf" srcId="{27AF5AA1-01B5-46FE-9C8D-B7E6F0E866C3}" destId="{DF6E0EDA-7197-4781-867A-0343FBD60937}" srcOrd="0" destOrd="4" presId="urn:microsoft.com/office/officeart/2005/8/layout/vList2"/>
    <dgm:cxn modelId="{05B1A7C6-CAC9-4E23-9205-B087541E0226}" type="presOf" srcId="{6FE6589C-3BD1-415E-9FF7-4C0E1161F851}" destId="{DF6E0EDA-7197-4781-867A-0343FBD60937}" srcOrd="0" destOrd="1" presId="urn:microsoft.com/office/officeart/2005/8/layout/vList2"/>
    <dgm:cxn modelId="{B0D9F2FA-897D-4436-92F5-61E3D3D14A96}" srcId="{FACC9DC2-6D30-4B3D-BF2A-956302856292}" destId="{AB494B60-BD20-4DF9-B1A6-CFFC7A7B6643}" srcOrd="2" destOrd="0" parTransId="{A35166FB-56C2-4602-8291-B30AA54AA21F}" sibTransId="{9853D51A-61B1-4FA4-A95F-64C725D32799}"/>
    <dgm:cxn modelId="{0839C66A-8164-4E20-8B9A-0AA0ADACC910}" type="presParOf" srcId="{8D2F285B-F18A-4001-A27E-DC56B2F63EFA}" destId="{651391D3-CE93-4C66-A305-4953B032A03E}" srcOrd="0" destOrd="0" presId="urn:microsoft.com/office/officeart/2005/8/layout/vList2"/>
    <dgm:cxn modelId="{7F04194B-B8E1-43FE-AEDA-63D58276847E}" type="presParOf" srcId="{8D2F285B-F18A-4001-A27E-DC56B2F63EFA}" destId="{DF6E0EDA-7197-4781-867A-0343FBD6093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36D9C3-9978-4235-90D9-2EB5A4E5CF1E}">
      <dsp:nvSpPr>
        <dsp:cNvPr id="0" name=""/>
        <dsp:cNvSpPr/>
      </dsp:nvSpPr>
      <dsp:spPr>
        <a:xfrm>
          <a:off x="648050" y="0"/>
          <a:ext cx="7205745" cy="468756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CD56C8-9376-41B2-A86E-1C0976407C4C}">
      <dsp:nvSpPr>
        <dsp:cNvPr id="0" name=""/>
        <dsp:cNvSpPr/>
      </dsp:nvSpPr>
      <dsp:spPr>
        <a:xfrm>
          <a:off x="4242" y="1406269"/>
          <a:ext cx="2040689" cy="18750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500" b="1" kern="1200" noProof="0" dirty="0">
              <a:solidFill>
                <a:schemeClr val="tx1"/>
              </a:solidFill>
            </a:rPr>
            <a:t>Lefel israddedig</a:t>
          </a:r>
          <a:r>
            <a:rPr lang="cy-GB" sz="1500" b="1" kern="1200" noProof="0" dirty="0"/>
            <a:t>: </a:t>
          </a:r>
          <a:r>
            <a:rPr lang="cy-GB" sz="1500" kern="1200" noProof="0" dirty="0"/>
            <a:t>cefnogi eich pwyntiau gyda ffynonellau priodol ac awdurdodol</a:t>
          </a:r>
        </a:p>
      </dsp:txBody>
      <dsp:txXfrm>
        <a:off x="95773" y="1497800"/>
        <a:ext cx="1857627" cy="1691964"/>
      </dsp:txXfrm>
    </dsp:sp>
    <dsp:sp modelId="{9214D6A5-614C-41A4-BBA3-9CA03FD7EFE1}">
      <dsp:nvSpPr>
        <dsp:cNvPr id="0" name=""/>
        <dsp:cNvSpPr/>
      </dsp:nvSpPr>
      <dsp:spPr>
        <a:xfrm>
          <a:off x="2146967" y="1406269"/>
          <a:ext cx="2040689" cy="18750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500" b="1" kern="1200" noProof="0" dirty="0">
              <a:solidFill>
                <a:schemeClr val="tx1"/>
              </a:solidFill>
            </a:rPr>
            <a:t>Lefel Meistr: </a:t>
          </a:r>
          <a:r>
            <a:rPr lang="cy-GB" sz="1500" kern="1200" noProof="0" dirty="0"/>
            <a:t>dangos eich bod yn deall sut mae gwybodaeth yn cael ei chreu</a:t>
          </a:r>
        </a:p>
      </dsp:txBody>
      <dsp:txXfrm>
        <a:off x="2238498" y="1497800"/>
        <a:ext cx="1857627" cy="1691964"/>
      </dsp:txXfrm>
    </dsp:sp>
    <dsp:sp modelId="{6ED4ACAC-2AAF-4382-A7AD-3963DBAB857D}">
      <dsp:nvSpPr>
        <dsp:cNvPr id="0" name=""/>
        <dsp:cNvSpPr/>
      </dsp:nvSpPr>
      <dsp:spPr>
        <a:xfrm>
          <a:off x="4289691" y="1406269"/>
          <a:ext cx="2040689" cy="18750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500" b="1" kern="1200" noProof="0" dirty="0">
              <a:solidFill>
                <a:schemeClr val="tx1"/>
              </a:solidFill>
            </a:rPr>
            <a:t>Lefel PhD: </a:t>
          </a:r>
          <a:r>
            <a:rPr lang="cy-GB" sz="1500" kern="1200" noProof="0" dirty="0"/>
            <a:t>dangos y gallwch chi greu gwybodaeth newydd, wreiddiol</a:t>
          </a:r>
        </a:p>
      </dsp:txBody>
      <dsp:txXfrm>
        <a:off x="4381222" y="1497800"/>
        <a:ext cx="1857627" cy="1691964"/>
      </dsp:txXfrm>
    </dsp:sp>
    <dsp:sp modelId="{D5C80EB4-4EAB-45CF-AAC4-1EF83B880254}">
      <dsp:nvSpPr>
        <dsp:cNvPr id="0" name=""/>
        <dsp:cNvSpPr/>
      </dsp:nvSpPr>
      <dsp:spPr>
        <a:xfrm>
          <a:off x="6432415" y="1406269"/>
          <a:ext cx="2040689" cy="18750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500" b="1" kern="1200" noProof="0" dirty="0">
              <a:solidFill>
                <a:schemeClr val="tx1"/>
              </a:solidFill>
            </a:rPr>
            <a:t>Academydd proffesiynol: </a:t>
          </a:r>
          <a:r>
            <a:rPr lang="cy-GB" sz="1500" kern="1200" noProof="0" dirty="0"/>
            <a:t>adolygiad cymheiriaid, adeiladu corff cydlynol o’ch gwaith eich hun a sicrhau gwaith pobl eraill</a:t>
          </a:r>
        </a:p>
      </dsp:txBody>
      <dsp:txXfrm>
        <a:off x="6523946" y="1497800"/>
        <a:ext cx="1857627" cy="16919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36D9C3-9978-4235-90D9-2EB5A4E5CF1E}">
      <dsp:nvSpPr>
        <dsp:cNvPr id="0" name=""/>
        <dsp:cNvSpPr/>
      </dsp:nvSpPr>
      <dsp:spPr>
        <a:xfrm>
          <a:off x="648050" y="0"/>
          <a:ext cx="7205745" cy="468756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CD56C8-9376-41B2-A86E-1C0976407C4C}">
      <dsp:nvSpPr>
        <dsp:cNvPr id="0" name=""/>
        <dsp:cNvSpPr/>
      </dsp:nvSpPr>
      <dsp:spPr>
        <a:xfrm>
          <a:off x="4242" y="1406269"/>
          <a:ext cx="2040689" cy="18750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</a:rPr>
            <a:t>Undergraduate level</a:t>
          </a:r>
          <a:r>
            <a:rPr lang="en-US" sz="1600" b="1" kern="1200" dirty="0"/>
            <a:t>: </a:t>
          </a:r>
          <a:r>
            <a:rPr lang="en-US" sz="1600" kern="1200" dirty="0"/>
            <a:t>backing your points up with  appropriate, authoritative sources</a:t>
          </a:r>
          <a:endParaRPr lang="en-GB" sz="1600" kern="1200" dirty="0"/>
        </a:p>
      </dsp:txBody>
      <dsp:txXfrm>
        <a:off x="95773" y="1497800"/>
        <a:ext cx="1857627" cy="1691964"/>
      </dsp:txXfrm>
    </dsp:sp>
    <dsp:sp modelId="{9214D6A5-614C-41A4-BBA3-9CA03FD7EFE1}">
      <dsp:nvSpPr>
        <dsp:cNvPr id="0" name=""/>
        <dsp:cNvSpPr/>
      </dsp:nvSpPr>
      <dsp:spPr>
        <a:xfrm>
          <a:off x="2146967" y="1406269"/>
          <a:ext cx="2040689" cy="18750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</a:rPr>
            <a:t>Masters Level: </a:t>
          </a:r>
          <a:r>
            <a:rPr lang="en-US" sz="1600" kern="1200" dirty="0"/>
            <a:t>demonstrating that you understand how knowledge is created</a:t>
          </a:r>
          <a:endParaRPr lang="en-GB" sz="1600" kern="1200" dirty="0"/>
        </a:p>
      </dsp:txBody>
      <dsp:txXfrm>
        <a:off x="2238498" y="1497800"/>
        <a:ext cx="1857627" cy="1691964"/>
      </dsp:txXfrm>
    </dsp:sp>
    <dsp:sp modelId="{6ED4ACAC-2AAF-4382-A7AD-3963DBAB857D}">
      <dsp:nvSpPr>
        <dsp:cNvPr id="0" name=""/>
        <dsp:cNvSpPr/>
      </dsp:nvSpPr>
      <dsp:spPr>
        <a:xfrm>
          <a:off x="4289691" y="1406269"/>
          <a:ext cx="2040689" cy="18750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</a:rPr>
            <a:t>PhD Level: </a:t>
          </a:r>
          <a:r>
            <a:rPr lang="en-US" sz="1600" kern="1200" dirty="0"/>
            <a:t>demonstrating that you can create new, original knowledge</a:t>
          </a:r>
          <a:endParaRPr lang="en-GB" sz="1600" kern="1200" dirty="0"/>
        </a:p>
      </dsp:txBody>
      <dsp:txXfrm>
        <a:off x="4381222" y="1497800"/>
        <a:ext cx="1857627" cy="1691964"/>
      </dsp:txXfrm>
    </dsp:sp>
    <dsp:sp modelId="{D5C80EB4-4EAB-45CF-AAC4-1EF83B880254}">
      <dsp:nvSpPr>
        <dsp:cNvPr id="0" name=""/>
        <dsp:cNvSpPr/>
      </dsp:nvSpPr>
      <dsp:spPr>
        <a:xfrm>
          <a:off x="6432415" y="1406269"/>
          <a:ext cx="2040689" cy="18750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</a:rPr>
            <a:t>Professional academic: </a:t>
          </a:r>
          <a:r>
            <a:rPr lang="en-US" sz="1600" kern="1200" dirty="0"/>
            <a:t>peer review, building a coherent body of work of your own and assuring others’ work</a:t>
          </a:r>
          <a:endParaRPr lang="en-GB" sz="1600" kern="1200" dirty="0"/>
        </a:p>
      </dsp:txBody>
      <dsp:txXfrm>
        <a:off x="6523946" y="1497800"/>
        <a:ext cx="1857627" cy="169196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1391D3-CE93-4C66-A305-4953B032A03E}">
      <dsp:nvSpPr>
        <dsp:cNvPr id="0" name=""/>
        <dsp:cNvSpPr/>
      </dsp:nvSpPr>
      <dsp:spPr>
        <a:xfrm>
          <a:off x="0" y="32675"/>
          <a:ext cx="8280920" cy="935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900" kern="1200" noProof="0" dirty="0"/>
            <a:t>Gallwch</a:t>
          </a:r>
          <a:r>
            <a:rPr lang="en-GB" sz="3900" kern="1200" dirty="0"/>
            <a:t>:</a:t>
          </a:r>
        </a:p>
      </dsp:txBody>
      <dsp:txXfrm>
        <a:off x="45663" y="78338"/>
        <a:ext cx="8189594" cy="844089"/>
      </dsp:txXfrm>
    </dsp:sp>
    <dsp:sp modelId="{DF6E0EDA-7197-4781-867A-0343FBD60937}">
      <dsp:nvSpPr>
        <dsp:cNvPr id="0" name=""/>
        <dsp:cNvSpPr/>
      </dsp:nvSpPr>
      <dsp:spPr>
        <a:xfrm>
          <a:off x="0" y="968090"/>
          <a:ext cx="8280920" cy="31484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2919" tIns="49530" rIns="277368" bIns="49530" numCol="1" spcCol="1270" anchor="t" anchorCtr="0">
          <a:noAutofit/>
        </a:bodyPr>
        <a:lstStyle/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y-GB" sz="3000" kern="1200" noProof="0" dirty="0"/>
            <a:t>Nodi syniadau</a:t>
          </a:r>
        </a:p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y-GB" sz="3000" kern="1200" noProof="0" dirty="0"/>
            <a:t>Eu symud o gwmpas</a:t>
          </a:r>
        </a:p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y-GB" sz="3000" kern="1200" noProof="0" dirty="0"/>
            <a:t>Creu dolenni</a:t>
          </a:r>
        </a:p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y-GB" sz="3000" kern="1200" noProof="0" dirty="0"/>
            <a:t>Rhoi testun ar nodau</a:t>
          </a:r>
        </a:p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y-GB" sz="3000" kern="1200" noProof="0" dirty="0"/>
            <a:t>Cyfnewid rhwng 'Diagram' ac 'Amlinelliad'</a:t>
          </a:r>
        </a:p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y-GB" sz="3000" kern="1200" noProof="0" dirty="0"/>
            <a:t>Trosglwyddo i Word</a:t>
          </a:r>
        </a:p>
      </dsp:txBody>
      <dsp:txXfrm>
        <a:off x="0" y="968090"/>
        <a:ext cx="8280920" cy="314847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1391D3-CE93-4C66-A305-4953B032A03E}">
      <dsp:nvSpPr>
        <dsp:cNvPr id="0" name=""/>
        <dsp:cNvSpPr/>
      </dsp:nvSpPr>
      <dsp:spPr>
        <a:xfrm>
          <a:off x="0" y="32675"/>
          <a:ext cx="8280920" cy="935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/>
            <a:t>You can:</a:t>
          </a:r>
        </a:p>
      </dsp:txBody>
      <dsp:txXfrm>
        <a:off x="45663" y="78338"/>
        <a:ext cx="8189594" cy="844089"/>
      </dsp:txXfrm>
    </dsp:sp>
    <dsp:sp modelId="{DF6E0EDA-7197-4781-867A-0343FBD60937}">
      <dsp:nvSpPr>
        <dsp:cNvPr id="0" name=""/>
        <dsp:cNvSpPr/>
      </dsp:nvSpPr>
      <dsp:spPr>
        <a:xfrm>
          <a:off x="0" y="968090"/>
          <a:ext cx="8280920" cy="31484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2919" tIns="49530" rIns="277368" bIns="49530" numCol="1" spcCol="1270" anchor="t" anchorCtr="0">
          <a:noAutofit/>
        </a:bodyPr>
        <a:lstStyle/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000" kern="1200"/>
            <a:t>Jot down ideas</a:t>
          </a:r>
        </a:p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000" kern="1200"/>
            <a:t>Move them around</a:t>
          </a:r>
        </a:p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000" kern="1200"/>
            <a:t>Create links</a:t>
          </a:r>
        </a:p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000" kern="1200"/>
            <a:t>Put text on nodes</a:t>
          </a:r>
        </a:p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000" kern="1200"/>
            <a:t>Swap between ‘Diagram’ and ‘Outline’</a:t>
          </a:r>
        </a:p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000" kern="1200"/>
            <a:t>Transfer to Word</a:t>
          </a:r>
        </a:p>
      </dsp:txBody>
      <dsp:txXfrm>
        <a:off x="0" y="968090"/>
        <a:ext cx="8280920" cy="31484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E58E99-CF8B-414D-9067-42EFA2661A0F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73400D-1125-4CCE-9DC0-5877F373F2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0162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>
            <a:extLst>
              <a:ext uri="{FF2B5EF4-FFF2-40B4-BE49-F238E27FC236}">
                <a16:creationId xmlns:a16="http://schemas.microsoft.com/office/drawing/2014/main" id="{961BF9AC-AAC6-91C0-87F8-1098577E94F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03F871D-A453-44F9-858B-3AD0C3DA1637}" type="slidenum">
              <a:rPr lang="en-US" altLang="en-US"/>
              <a:pPr>
                <a:spcBef>
                  <a:spcPct val="0"/>
                </a:spcBef>
              </a:pPr>
              <a:t>8</a:t>
            </a:fld>
            <a:endParaRPr lang="en-US" altLang="en-US"/>
          </a:p>
        </p:txBody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A1ACD8BD-398B-C16E-333D-50CEE6F852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>
            <a:extLst>
              <a:ext uri="{FF2B5EF4-FFF2-40B4-BE49-F238E27FC236}">
                <a16:creationId xmlns:a16="http://schemas.microsoft.com/office/drawing/2014/main" id="{44F55DB1-037D-2390-BC78-8EE33840B4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8730-AE93-FF0E-710A-F58BDEA4B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C8CAC4-FE14-692D-39DD-E8D37A7D6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89872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92FF-730A-3ACC-F2C1-FD23CD86F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8554D-302E-6091-A417-1F656929E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6408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79953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A8D8-3E08-E825-EEC7-DA6D9D83E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70BF-58AF-3C36-FB4C-29139C11C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8098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631763-20BB-AD5E-505E-1B10D5D9B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8098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10639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AB3A-AB48-2E71-E045-5905840D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3FA62-806F-8FBE-B4E4-05253FC07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2DAB3-9F42-9E68-2677-7F1BCD9DB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0807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676026-1C42-780C-0DA1-36F0677FB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FD8196-3603-CBCC-3637-B437E1B8CB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0807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7673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2A9CC-E3FD-E6D5-35FF-D4EBDDAB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3A581-13D0-8570-8E69-9821B85D7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457201"/>
            <a:ext cx="462915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F2BCBE-6ED5-3286-7E74-9AE28B2A2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12881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CEE0-7BAA-340E-518E-5EC828F3B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E6492-A546-CC16-D9B7-B3125889A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199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98CA9-D03F-6D93-BD5E-2BAE75F099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5443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724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rochure&#10;&#10;Description automatically generated with low confidence">
            <a:extLst>
              <a:ext uri="{FF2B5EF4-FFF2-40B4-BE49-F238E27FC236}">
                <a16:creationId xmlns:a16="http://schemas.microsoft.com/office/drawing/2014/main" id="{70687FFB-C9C8-95F0-A402-046B073284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172648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graphic design, font&#10;&#10;Description automatically generated">
            <a:extLst>
              <a:ext uri="{FF2B5EF4-FFF2-40B4-BE49-F238E27FC236}">
                <a16:creationId xmlns:a16="http://schemas.microsoft.com/office/drawing/2014/main" id="{D259B7C1-A8D7-F339-5012-17BB3E1361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038449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12B95-E5E9-0A88-2236-8231CA4F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218A4-832E-EF8D-0DFA-D359DCE4D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8DF01-6422-7867-AD66-61635F405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5CD24-C473-2E4F-9AE6-964E15D7F65F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AB7A4-DB46-D777-91C4-92DB57F61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D2823-7223-BDB7-2635-F1184CC9F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02E44-E074-904B-9870-14DEF89A79B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2DAAF22-B42F-17F3-6C35-7E6E3C1B711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301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724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studycrumb.com/literature-review-outline" TargetMode="Externa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studycrumb.com/literature-review-outline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d.ac.uk/iad" TargetMode="External"/><Relationship Id="rId2" Type="http://schemas.openxmlformats.org/officeDocument/2006/relationships/hyperlink" Target="https://doi.org/10.1177/0038038512437897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merald.com/insight/search?q=Kerry%20Shephard" TargetMode="External"/><Relationship Id="rId3" Type="http://schemas.openxmlformats.org/officeDocument/2006/relationships/hyperlink" Target="https://twp.duke.edu/sites/twp.duke.edu/files/file-attachments/first-person.original.pdf" TargetMode="External"/><Relationship Id="rId7" Type="http://schemas.openxmlformats.org/officeDocument/2006/relationships/hyperlink" Target="https://doi.org/10.1177/00218863231177486" TargetMode="External"/><Relationship Id="rId12" Type="http://schemas.openxmlformats.org/officeDocument/2006/relationships/hyperlink" Target="https://www.theneuron.ai/write/statements/positionality-statement" TargetMode="External"/><Relationship Id="rId2" Type="http://schemas.openxmlformats.org/officeDocument/2006/relationships/hyperlink" Target="https://www.brandeis.edu/writing-program/resources/faculty/wi-instructor-resources/first-person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imeshighereducation.com/campus/what-affective-learning-and-how-can-it-foster-engagement-and-critical-thinking" TargetMode="External"/><Relationship Id="rId11" Type="http://schemas.openxmlformats.org/officeDocument/2006/relationships/hyperlink" Target="https://doi.org/10.1007/978-3-031-33291-3_8" TargetMode="External"/><Relationship Id="rId5" Type="http://schemas.openxmlformats.org/officeDocument/2006/relationships/hyperlink" Target="https://doi.org/10.1177/0038038512437897" TargetMode="External"/><Relationship Id="rId10" Type="http://schemas.openxmlformats.org/officeDocument/2006/relationships/hyperlink" Target="https://doi.org/10.1108/14676370810842201" TargetMode="External"/><Relationship Id="rId4" Type="http://schemas.openxmlformats.org/officeDocument/2006/relationships/hyperlink" Target="http://www.ed.ac.uk/iad" TargetMode="External"/><Relationship Id="rId9" Type="http://schemas.openxmlformats.org/officeDocument/2006/relationships/hyperlink" Target="https://www.emerald.com/insight/publication/issn/1467-637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y-GB" dirty="0"/>
              <a:t>Adolygiad Llenyddiaeth </a:t>
            </a:r>
            <a:r>
              <a:rPr lang="en-GB" dirty="0">
                <a:solidFill>
                  <a:schemeClr val="accent1"/>
                </a:solidFill>
              </a:rPr>
              <a:t>Literature Review 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Planning and Structure </a:t>
            </a:r>
          </a:p>
        </p:txBody>
      </p:sp>
    </p:spTree>
    <p:extLst>
      <p:ext uri="{BB962C8B-B14F-4D97-AF65-F5344CB8AC3E}">
        <p14:creationId xmlns:p14="http://schemas.microsoft.com/office/powerpoint/2010/main" val="1443272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04BD94B-1D85-3CF8-65DD-113049276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Nod/</a:t>
            </a:r>
            <a:r>
              <a:rPr lang="en-GB" dirty="0">
                <a:solidFill>
                  <a:schemeClr val="accent1"/>
                </a:solidFill>
              </a:rPr>
              <a:t>Aim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2919641-DF40-2C8E-D88E-225EF4CC26E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y-GB" dirty="0">
                <a:solidFill>
                  <a:schemeClr val="accent1"/>
                </a:solidFill>
              </a:rPr>
              <a:t>Archwilio’r Gwaith o gynllunio a strwythuro adolygiad llenyddiaeth yn effeithiol</a:t>
            </a:r>
            <a:r>
              <a:rPr lang="en-GB" dirty="0">
                <a:solidFill>
                  <a:schemeClr val="accent1"/>
                </a:solidFill>
              </a:rPr>
              <a:t>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801E76D-1AA4-42E0-7F4B-8FB626379A8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To explore effective planning and structuring of a literature review.</a:t>
            </a:r>
          </a:p>
        </p:txBody>
      </p:sp>
    </p:spTree>
    <p:extLst>
      <p:ext uri="{BB962C8B-B14F-4D97-AF65-F5344CB8AC3E}">
        <p14:creationId xmlns:p14="http://schemas.microsoft.com/office/powerpoint/2010/main" val="3086981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1515609496"/>
              </p:ext>
            </p:extLst>
          </p:nvPr>
        </p:nvGraphicFramePr>
        <p:xfrm>
          <a:off x="251521" y="980728"/>
          <a:ext cx="8477348" cy="46875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43000"/>
          </a:xfrm>
        </p:spPr>
        <p:txBody>
          <a:bodyPr/>
          <a:lstStyle/>
          <a:p>
            <a:r>
              <a:rPr lang="cy-GB" dirty="0"/>
              <a:t>Pwrpas Adolygiad Llenyddiaeth</a:t>
            </a:r>
          </a:p>
        </p:txBody>
      </p:sp>
    </p:spTree>
    <p:extLst>
      <p:ext uri="{BB962C8B-B14F-4D97-AF65-F5344CB8AC3E}">
        <p14:creationId xmlns:p14="http://schemas.microsoft.com/office/powerpoint/2010/main" val="99036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E03AC0-9F6D-D1CB-11C0-2CF5A1BC3C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D8547EFA-3390-FBE9-2DFC-9F6CEABF5772}"/>
              </a:ext>
            </a:extLst>
          </p:cNvPr>
          <p:cNvGraphicFramePr/>
          <p:nvPr/>
        </p:nvGraphicFramePr>
        <p:xfrm>
          <a:off x="251521" y="980728"/>
          <a:ext cx="8477348" cy="46875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itle 8">
            <a:extLst>
              <a:ext uri="{FF2B5EF4-FFF2-40B4-BE49-F238E27FC236}">
                <a16:creationId xmlns:a16="http://schemas.microsoft.com/office/drawing/2014/main" id="{56193CEA-3830-3D29-7EDA-6163EB7B63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43000"/>
          </a:xfrm>
        </p:spPr>
        <p:txBody>
          <a:bodyPr/>
          <a:lstStyle/>
          <a:p>
            <a:r>
              <a:rPr lang="en-GB" dirty="0"/>
              <a:t>Purpose of a Literature Review </a:t>
            </a:r>
          </a:p>
        </p:txBody>
      </p:sp>
    </p:spTree>
    <p:extLst>
      <p:ext uri="{BB962C8B-B14F-4D97-AF65-F5344CB8AC3E}">
        <p14:creationId xmlns:p14="http://schemas.microsoft.com/office/powerpoint/2010/main" val="2278149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541054-DB95-4BB0-628A-140EAADE8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Sgiliau academaidd trefn uwch : Sgiliau Gwybyddol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ED372-77E5-3C03-325A-1077081E56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y-GB" sz="1900" b="1" kern="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Dadansoddi</a:t>
            </a:r>
            <a:r>
              <a:rPr lang="cy-GB" sz="19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: </a:t>
            </a:r>
            <a:r>
              <a:rPr lang="cy-GB" sz="1900" kern="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Rhannu gwybodaeth yn ddarnau i ddeall ei strwythur a'i berthnasoedd</a:t>
            </a:r>
            <a:r>
              <a:rPr lang="cy-GB" sz="19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y-GB" sz="1900" b="1" kern="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Gwerthuso</a:t>
            </a:r>
            <a:r>
              <a:rPr lang="cy-GB" sz="19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: </a:t>
            </a:r>
            <a:r>
              <a:rPr lang="cy-GB" sz="1900" kern="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Gwneud dyfarniadau yn seiliedig ar feini prawf a safonau, megis asesu hygrededd ffynonellau neu ansawdd dadleuon</a:t>
            </a:r>
            <a:r>
              <a:rPr lang="cy-GB" sz="19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y-GB" sz="1900" b="1" kern="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Synthesis</a:t>
            </a:r>
            <a:r>
              <a:rPr lang="cy-GB" sz="19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: </a:t>
            </a:r>
            <a:r>
              <a:rPr lang="cy-GB" sz="1900" kern="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Cyfuno syniadau gwahanol i ffurfio cyfanwaith newydd, megis creu damcaniaeth neu fodel newydd</a:t>
            </a:r>
            <a:r>
              <a:rPr lang="cy-GB" sz="19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y-GB" sz="1900" b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Cymhwyso</a:t>
            </a:r>
            <a:r>
              <a:rPr lang="cy-GB" sz="19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: </a:t>
            </a:r>
            <a:r>
              <a:rPr lang="cy-GB" sz="1900" kern="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Defnyddio gwybodaeth mewn sefyllfaoedd newydd, megis cymhwyso cysyniadau damcaniaethol i broblemau ymarferol</a:t>
            </a:r>
            <a:r>
              <a:rPr lang="cy-GB" sz="19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y-GB" sz="1900" b="1" kern="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Meddwl yn feirniadol</a:t>
            </a:r>
            <a:r>
              <a:rPr lang="cy-GB" sz="19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: </a:t>
            </a:r>
            <a:r>
              <a:rPr lang="cy-GB" sz="1900" kern="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Cwestiynu rhagdybiaethau, gwerthuso tystiolaeth, a dod i gasgliadau yn seiliedig ar resymu rhesymegol</a:t>
            </a:r>
            <a:r>
              <a:rPr lang="cy-GB" sz="19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y-GB" sz="1900" b="1" kern="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Datrys Problemau</a:t>
            </a:r>
            <a:r>
              <a:rPr lang="cy-GB" sz="19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: </a:t>
            </a:r>
            <a:r>
              <a:rPr lang="cy-GB" sz="1900" kern="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Nodi problemau, cynhyrchu atebion, a gwerthuso eu heffeithiolrwydd</a:t>
            </a:r>
            <a:r>
              <a:rPr lang="cy-GB" sz="19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y-GB" sz="1900" b="1" kern="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Creadigrwydd</a:t>
            </a:r>
            <a:r>
              <a:rPr lang="cy-GB" sz="19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: </a:t>
            </a:r>
            <a:r>
              <a:rPr lang="cy-GB" sz="1900" kern="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Cynhyrchu syniadau a dulliau gweithredu newydd, yn aml drwy feddwl y tu allan i’r blwch.</a:t>
            </a:r>
            <a:endParaRPr lang="cy-GB" sz="1900" kern="100" dirty="0">
              <a:effectLst/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9370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D9F9C6-AD46-CACE-445E-B29480A4E4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49DEE0-EBB3-14B1-41D9-71C2093FF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Higher order academic skills : Cognitive Skills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B1C8D8-76C5-958B-E567-F90EA6E5A3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Analysis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: Breaking down information into parts to understand its structure and relationships.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Evaluation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: Making judgments based on criteria and standards, such as assessing the credibility of sources or the quality of arguments.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Synthesis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: Combining different ideas to form a new whole, such as creating a new theory or model.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Application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: Using knowledge in new situations, such as applying theoretical concepts to practical problems.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Critical Thinking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: Questioning assumptions, evaluating evidence, and drawing conclusions based on logical reasoning.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Problem-Solving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: Identifying problems, generating solutions, and evaluating their effectiveness.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Creativity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: Generating new ideas and approaches, often by thinking outside the box.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63177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99A5595-DE2C-EFCE-B98B-9ACF4884BF1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y-GB" dirty="0"/>
              <a:t>Cynllunio a Strwythur </a:t>
            </a:r>
            <a:r>
              <a:rPr lang="en-GB" dirty="0">
                <a:solidFill>
                  <a:schemeClr val="accent1"/>
                </a:solidFill>
              </a:rPr>
              <a:t>/Planning and Structure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E6D986AD-07B1-7937-9315-E36B92490DC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5203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00FFDFF1-E2E7-4AD9-C502-DD36C9EFE5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y-GB" altLang="en-US" sz="4400" dirty="0"/>
              <a:t>Cynllunio</a:t>
            </a:r>
            <a:r>
              <a:rPr lang="en-US" altLang="en-US" sz="4400" dirty="0"/>
              <a:t> /</a:t>
            </a:r>
            <a:r>
              <a:rPr lang="en-US" altLang="en-US" sz="4400" dirty="0">
                <a:solidFill>
                  <a:schemeClr val="accent1"/>
                </a:solidFill>
              </a:rPr>
              <a:t>Planning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22894220-71BC-8B79-543A-FBC9A49BE5AB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y-GB" altLang="en-US" dirty="0"/>
              <a:t>Ffocws</a:t>
            </a:r>
          </a:p>
          <a:p>
            <a:pPr lvl="1"/>
            <a:r>
              <a:rPr lang="cy-GB" altLang="en-US" dirty="0"/>
              <a:t>Beth yw'r traethawd ymchwil penodol, y broblem, neu'r cwestiwn ymchwil y mae fy adolygiad llenyddiaeth yn helpu i'w ddiffinio?</a:t>
            </a:r>
          </a:p>
          <a:p>
            <a:r>
              <a:rPr lang="cy-GB" altLang="en-US" dirty="0"/>
              <a:t>Nodi ffocws sy'n eich galluogi i:</a:t>
            </a:r>
          </a:p>
          <a:p>
            <a:pPr lvl="1"/>
            <a:r>
              <a:rPr lang="cy-GB" altLang="en-US" dirty="0"/>
              <a:t>Drefnu a chategoreiddio gwybodaeth</a:t>
            </a:r>
          </a:p>
          <a:p>
            <a:pPr lvl="1"/>
            <a:r>
              <a:rPr lang="cy-GB" altLang="en-US" dirty="0"/>
              <a:t>Dileu gwybodaeth amherthnasol</a:t>
            </a:r>
          </a:p>
          <a:p>
            <a:r>
              <a:rPr lang="cy-GB" altLang="en-US" dirty="0"/>
              <a:t>Math</a:t>
            </a:r>
          </a:p>
          <a:p>
            <a:pPr lvl="1"/>
            <a:r>
              <a:rPr lang="cy-GB" altLang="en-US" dirty="0"/>
              <a:t>Pa fath o adolygiad llenyddiaeth ydw i'n ei gynnal?</a:t>
            </a:r>
          </a:p>
          <a:p>
            <a:pPr lvl="1"/>
            <a:r>
              <a:rPr lang="cy-GB" altLang="en-US" dirty="0"/>
              <a:t>Damcaniaeth; Methodoleg; Polisi; Meintiol; Ansoddol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ABA83C9-AA9A-0AD7-F197-032C421EB43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altLang="en-US" sz="2400" dirty="0">
                <a:solidFill>
                  <a:schemeClr val="accent1"/>
                </a:solidFill>
              </a:rPr>
              <a:t>Focus</a:t>
            </a:r>
          </a:p>
          <a:p>
            <a:pPr lvl="1"/>
            <a:r>
              <a:rPr lang="en-US" altLang="en-US" dirty="0">
                <a:solidFill>
                  <a:schemeClr val="accent1"/>
                </a:solidFill>
              </a:rPr>
              <a:t>What is the specific thesis, problem, or research question that my literature review helps to define?</a:t>
            </a:r>
          </a:p>
          <a:p>
            <a:pPr lvl="1"/>
            <a:r>
              <a:rPr lang="en-US" altLang="en-US" dirty="0">
                <a:solidFill>
                  <a:schemeClr val="accent1"/>
                </a:solidFill>
              </a:rPr>
              <a:t>Identifying a focus that allows you to:</a:t>
            </a:r>
          </a:p>
          <a:p>
            <a:pPr lvl="2"/>
            <a:r>
              <a:rPr lang="en-US" altLang="en-US" sz="2400" dirty="0">
                <a:solidFill>
                  <a:schemeClr val="accent1"/>
                </a:solidFill>
              </a:rPr>
              <a:t>Sort and categorize information</a:t>
            </a:r>
          </a:p>
          <a:p>
            <a:pPr lvl="2"/>
            <a:r>
              <a:rPr lang="en-US" altLang="en-US" sz="2400" dirty="0">
                <a:solidFill>
                  <a:schemeClr val="accent1"/>
                </a:solidFill>
              </a:rPr>
              <a:t>Eliminate irrelevant information</a:t>
            </a:r>
          </a:p>
          <a:p>
            <a:r>
              <a:rPr lang="en-US" altLang="en-US" sz="2400" dirty="0">
                <a:solidFill>
                  <a:schemeClr val="accent1"/>
                </a:solidFill>
              </a:rPr>
              <a:t>Type</a:t>
            </a:r>
          </a:p>
          <a:p>
            <a:pPr lvl="1"/>
            <a:r>
              <a:rPr lang="en-US" altLang="en-US" dirty="0">
                <a:solidFill>
                  <a:schemeClr val="accent1"/>
                </a:solidFill>
              </a:rPr>
              <a:t>What type of literature review am I conducting?</a:t>
            </a:r>
          </a:p>
          <a:p>
            <a:pPr lvl="1"/>
            <a:r>
              <a:rPr lang="en-US" altLang="en-US" dirty="0">
                <a:solidFill>
                  <a:schemeClr val="accent1"/>
                </a:solidFill>
              </a:rPr>
              <a:t>Theory; Methodology; Policy; Quantitative; Qualitative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C382616-2FA2-739B-8D9A-E825C9EDD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Strwythur</a:t>
            </a:r>
            <a:r>
              <a:rPr lang="en-GB" dirty="0"/>
              <a:t> /</a:t>
            </a:r>
            <a:r>
              <a:rPr lang="en-GB" dirty="0">
                <a:solidFill>
                  <a:schemeClr val="accent1"/>
                </a:solidFill>
              </a:rPr>
              <a:t>Structure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8D7746-D6EC-F0FF-0AAD-A56EB0E4B6A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y-GB" dirty="0"/>
              <a:t>Sut byddwch chi'n trefnu'r wybodaeth?</a:t>
            </a:r>
          </a:p>
          <a:p>
            <a:pPr lvl="1"/>
            <a:r>
              <a:rPr lang="cy-GB" dirty="0"/>
              <a:t>Yn gronolegol?</a:t>
            </a:r>
          </a:p>
          <a:p>
            <a:pPr lvl="1"/>
            <a:r>
              <a:rPr lang="cy-GB" b="1" dirty="0">
                <a:solidFill>
                  <a:schemeClr val="accent2"/>
                </a:solidFill>
              </a:rPr>
              <a:t>Yn thematig?</a:t>
            </a:r>
          </a:p>
          <a:p>
            <a:pPr lvl="1"/>
            <a:r>
              <a:rPr lang="cy-GB" dirty="0"/>
              <a:t>Yn ôl tueddiadau/dulliau/technegau?</a:t>
            </a:r>
          </a:p>
          <a:p>
            <a:pPr lvl="1"/>
            <a:r>
              <a:rPr lang="cy-GB" dirty="0"/>
              <a:t>Trafodaethau/dadleuon mawr?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F57B45D-EE21-31FF-9136-DE75BC29D90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chemeClr val="accent1"/>
                </a:solidFill>
              </a:rPr>
              <a:t>How will you organise the information?</a:t>
            </a:r>
          </a:p>
          <a:p>
            <a:pPr lvl="1"/>
            <a:r>
              <a:rPr lang="en-GB" dirty="0">
                <a:solidFill>
                  <a:schemeClr val="accent1"/>
                </a:solidFill>
              </a:rPr>
              <a:t>Chronologically?</a:t>
            </a:r>
          </a:p>
          <a:p>
            <a:pPr lvl="1"/>
            <a:r>
              <a:rPr lang="en-GB" b="1" dirty="0">
                <a:solidFill>
                  <a:schemeClr val="accent1"/>
                </a:solidFill>
              </a:rPr>
              <a:t>Thematically?</a:t>
            </a:r>
          </a:p>
          <a:p>
            <a:pPr lvl="1"/>
            <a:r>
              <a:rPr lang="en-GB" dirty="0">
                <a:solidFill>
                  <a:schemeClr val="accent1"/>
                </a:solidFill>
              </a:rPr>
              <a:t>By trends/approaches/techniques?</a:t>
            </a:r>
          </a:p>
          <a:p>
            <a:pPr lvl="1"/>
            <a:r>
              <a:rPr lang="en-GB" dirty="0">
                <a:solidFill>
                  <a:schemeClr val="accent1"/>
                </a:solidFill>
              </a:rPr>
              <a:t>Major debates/controversies?</a:t>
            </a:r>
          </a:p>
          <a:p>
            <a:r>
              <a:rPr lang="en-GB" dirty="0">
                <a:hlinkClick r:id="rId2"/>
              </a:rPr>
              <a:t>https://studycrumb.com/literature-review-outline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195102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3EBE6-0B15-7B37-6FEC-65C1592BD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https://studycrumb.com/literature-review-outline]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52AC9E-F149-7195-408C-61183C4D08A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y-GB" dirty="0"/>
              <a:t>Rhagymadrodd</a:t>
            </a:r>
          </a:p>
          <a:p>
            <a:pPr lvl="1"/>
            <a:r>
              <a:rPr lang="cy-GB" dirty="0"/>
              <a:t>Yn bachu'r darllenydd ac yn cynnig trosolwg o'ch pwnc.</a:t>
            </a:r>
          </a:p>
          <a:p>
            <a:r>
              <a:rPr lang="cy-GB" dirty="0"/>
              <a:t>Corff</a:t>
            </a:r>
          </a:p>
          <a:p>
            <a:pPr lvl="1"/>
            <a:r>
              <a:rPr lang="cy-GB" dirty="0"/>
              <a:t>Yn cynnwys penawdau, is-benawdau, a pharagraffau ar gyfer mapio'ch dadl.</a:t>
            </a:r>
          </a:p>
          <a:p>
            <a:r>
              <a:rPr lang="cy-GB" dirty="0"/>
              <a:t>Casgliadau</a:t>
            </a:r>
          </a:p>
          <a:p>
            <a:pPr lvl="1"/>
            <a:r>
              <a:rPr lang="cy-GB" dirty="0"/>
              <a:t>Yn crynhoi eich pwyntiau allweddol, yn cyflwyno’ch dadl a’ch barn am y pwnc. Yn nodi ac yn cysylltu â’r bennod nesaf, beth yw’r </a:t>
            </a:r>
            <a:r>
              <a:rPr lang="cy-GB" dirty="0" err="1"/>
              <a:t>arwyddocad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599ED2-2035-4497-2402-76BAB28B718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>
                <a:solidFill>
                  <a:schemeClr val="accent1"/>
                </a:solidFill>
              </a:rPr>
              <a:t>Introduction</a:t>
            </a:r>
          </a:p>
          <a:p>
            <a:pPr lvl="1"/>
            <a:r>
              <a:rPr lang="en-GB" dirty="0">
                <a:solidFill>
                  <a:schemeClr val="accent1"/>
                </a:solidFill>
              </a:rPr>
              <a:t>Hooks the reader and offers an overview of your topic.</a:t>
            </a:r>
          </a:p>
          <a:p>
            <a:r>
              <a:rPr lang="en-GB" dirty="0">
                <a:solidFill>
                  <a:schemeClr val="accent1"/>
                </a:solidFill>
              </a:rPr>
              <a:t>Body </a:t>
            </a:r>
          </a:p>
          <a:p>
            <a:pPr lvl="1"/>
            <a:r>
              <a:rPr lang="en-GB" dirty="0">
                <a:solidFill>
                  <a:schemeClr val="accent1"/>
                </a:solidFill>
              </a:rPr>
              <a:t>Comprises headings, subheadings, and paragraphs for mapping out your argument.</a:t>
            </a:r>
          </a:p>
          <a:p>
            <a:r>
              <a:rPr lang="en-GB" dirty="0">
                <a:solidFill>
                  <a:schemeClr val="accent1"/>
                </a:solidFill>
              </a:rPr>
              <a:t>Conclusion</a:t>
            </a:r>
          </a:p>
          <a:p>
            <a:pPr lvl="1"/>
            <a:r>
              <a:rPr lang="en-GB" dirty="0">
                <a:solidFill>
                  <a:schemeClr val="accent1"/>
                </a:solidFill>
              </a:rPr>
              <a:t>Summarizes your key points, presents your argument and your view on the topic. </a:t>
            </a:r>
            <a:r>
              <a:rPr lang="en-GB" dirty="0" err="1">
                <a:solidFill>
                  <a:schemeClr val="accent1"/>
                </a:solidFill>
              </a:rPr>
              <a:t>Identfies</a:t>
            </a:r>
            <a:r>
              <a:rPr lang="en-GB" dirty="0">
                <a:solidFill>
                  <a:schemeClr val="accent1"/>
                </a:solidFill>
              </a:rPr>
              <a:t> and links to next chapter, what is the significance </a:t>
            </a:r>
          </a:p>
        </p:txBody>
      </p:sp>
    </p:spTree>
    <p:extLst>
      <p:ext uri="{BB962C8B-B14F-4D97-AF65-F5344CB8AC3E}">
        <p14:creationId xmlns:p14="http://schemas.microsoft.com/office/powerpoint/2010/main" val="3161140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8F31BE5-D889-276B-15B2-58C228AF2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8AA439-DB14-A338-09A6-DE6C5C2211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https://studycrumb.com/literature-review-outline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29289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y-GB" altLang="en-US" dirty="0"/>
              <a:t>Meddalwedd mapio meddwl: Ysbrydoliaeth</a:t>
            </a:r>
            <a:endParaRPr lang="cy-GB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4048236"/>
              </p:ext>
            </p:extLst>
          </p:nvPr>
        </p:nvGraphicFramePr>
        <p:xfrm>
          <a:off x="467544" y="1556792"/>
          <a:ext cx="8280920" cy="4149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895432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DB7BE0-4FE4-7224-BF4E-DDB27B730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DF242-89B6-6C43-7A96-33C8C35CF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 dirty="0"/>
              <a:t>Mind-mapping software  : Inspiration</a:t>
            </a:r>
            <a:endParaRPr lang="en-GB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26BEF8D-3818-01DB-8B87-A31DD016EE04}"/>
              </a:ext>
            </a:extLst>
          </p:cNvPr>
          <p:cNvGraphicFramePr/>
          <p:nvPr/>
        </p:nvGraphicFramePr>
        <p:xfrm>
          <a:off x="467544" y="1556792"/>
          <a:ext cx="8280920" cy="4149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54707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1828" y="16228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‘</a:t>
            </a:r>
            <a:r>
              <a:rPr lang="en-GB" sz="2700" dirty="0"/>
              <a:t>Self-esteem and obesity in children and adolescents’ map </a:t>
            </a:r>
            <a:r>
              <a:rPr lang="cy-GB" sz="2700" dirty="0"/>
              <a:t>meddwl (yn seiliedig ar </a:t>
            </a:r>
            <a:r>
              <a:rPr lang="en-GB" sz="2700" dirty="0"/>
              <a:t>French, Storey a Perry, 2000</a:t>
            </a:r>
            <a:r>
              <a:rPr lang="en-GB" dirty="0"/>
              <a:t>)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312607" y="1484784"/>
            <a:ext cx="8518785" cy="5094684"/>
            <a:chOff x="467544" y="1515244"/>
            <a:chExt cx="8518785" cy="5094684"/>
          </a:xfrm>
        </p:grpSpPr>
        <p:sp>
          <p:nvSpPr>
            <p:cNvPr id="3" name="Rounded Rectangle 2"/>
            <p:cNvSpPr/>
            <p:nvPr/>
          </p:nvSpPr>
          <p:spPr>
            <a:xfrm>
              <a:off x="3816149" y="2848190"/>
              <a:ext cx="2160240" cy="13716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Self-esteem and obesity in children and adolescents</a:t>
              </a:r>
            </a:p>
          </p:txBody>
        </p:sp>
        <p:sp>
          <p:nvSpPr>
            <p:cNvPr id="4" name="Rounded Rectangle 3"/>
            <p:cNvSpPr/>
            <p:nvPr/>
          </p:nvSpPr>
          <p:spPr>
            <a:xfrm>
              <a:off x="3991315" y="1515244"/>
              <a:ext cx="1595028" cy="943683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y-GB" sz="16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</a:rPr>
                <a:t>Cyflwyniad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6090667" y="1635907"/>
              <a:ext cx="1309601" cy="914400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4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</a:rPr>
                <a:t>Cwestiynau</a:t>
              </a:r>
              <a:r>
                <a:rPr lang="en-GB" sz="14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</a:rPr>
                <a:t> </a:t>
              </a:r>
              <a:r>
                <a:rPr lang="en-GB" sz="14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</a:rPr>
                <a:t>allweddol</a:t>
              </a:r>
              <a:endParaRPr lang="en-GB" sz="14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7684491" y="2489388"/>
              <a:ext cx="1207990" cy="42671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200" b="1" dirty="0" err="1">
                  <a:solidFill>
                    <a:schemeClr val="tx1"/>
                  </a:solidFill>
                </a:rPr>
                <a:t>Cwestiwn</a:t>
              </a:r>
              <a:r>
                <a:rPr lang="en-GB" sz="1200" b="1" dirty="0">
                  <a:solidFill>
                    <a:schemeClr val="tx1"/>
                  </a:solidFill>
                </a:rPr>
                <a:t> 2</a:t>
              </a: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6491820" y="3914652"/>
              <a:ext cx="1741420" cy="914400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y-GB" sz="1600" b="1" dirty="0">
                  <a:solidFill>
                    <a:schemeClr val="tx1"/>
                  </a:solidFill>
                </a:rPr>
                <a:t>Hunan-barch: Theori a mesuriadau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4015215" y="4493790"/>
              <a:ext cx="1706488" cy="914400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y-GB" sz="1600" b="1" dirty="0">
                  <a:solidFill>
                    <a:schemeClr val="tx1"/>
                  </a:solidFill>
                </a:rPr>
                <a:t>Hunan-barch a gordewdra</a:t>
              </a: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6418163" y="4988005"/>
              <a:ext cx="1472157" cy="926282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y-GB" sz="1400" b="1" dirty="0">
                  <a:solidFill>
                    <a:schemeClr val="tx1"/>
                  </a:solidFill>
                </a:rPr>
                <a:t>Plant 3-6 oed</a:t>
              </a: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4450249" y="5674709"/>
              <a:ext cx="1615097" cy="914400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y-GB" sz="1400" b="1" dirty="0">
                  <a:solidFill>
                    <a:schemeClr val="tx1"/>
                  </a:solidFill>
                </a:rPr>
                <a:t>Plant 7-12 oed</a:t>
              </a: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2094368" y="4076371"/>
              <a:ext cx="1393304" cy="948349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y-GB" sz="1400" b="1" dirty="0">
                  <a:solidFill>
                    <a:schemeClr val="tx1"/>
                  </a:solidFill>
                </a:rPr>
                <a:t>Plant 13-18 oed</a:t>
              </a: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1387679" y="2001727"/>
              <a:ext cx="1607041" cy="914400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y-GB" sz="1600" b="1" dirty="0">
                  <a:solidFill>
                    <a:schemeClr val="tx1"/>
                  </a:solidFill>
                </a:rPr>
                <a:t>Crynodeb</a:t>
              </a: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6228184" y="2784661"/>
              <a:ext cx="1172084" cy="409297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200" b="1" dirty="0" err="1">
                  <a:solidFill>
                    <a:schemeClr val="tx1"/>
                  </a:solidFill>
                </a:rPr>
                <a:t>Cwestiwn</a:t>
              </a:r>
              <a:r>
                <a:rPr lang="en-GB" sz="1200" b="1" dirty="0">
                  <a:solidFill>
                    <a:schemeClr val="tx1"/>
                  </a:solidFill>
                </a:rPr>
                <a:t> 4</a:t>
              </a:r>
            </a:p>
          </p:txBody>
        </p:sp>
        <p:cxnSp>
          <p:nvCxnSpPr>
            <p:cNvPr id="14" name="Straight Arrow Connector 13"/>
            <p:cNvCxnSpPr>
              <a:endCxn id="4" idx="2"/>
            </p:cNvCxnSpPr>
            <p:nvPr/>
          </p:nvCxnSpPr>
          <p:spPr>
            <a:xfrm flipV="1">
              <a:off x="4788829" y="2458927"/>
              <a:ext cx="0" cy="419724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>
              <a:stCxn id="3" idx="3"/>
              <a:endCxn id="7" idx="0"/>
            </p:cNvCxnSpPr>
            <p:nvPr/>
          </p:nvCxnSpPr>
          <p:spPr>
            <a:xfrm>
              <a:off x="5976389" y="3533990"/>
              <a:ext cx="1386141" cy="380662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>
              <a:endCxn id="8" idx="0"/>
            </p:cNvCxnSpPr>
            <p:nvPr/>
          </p:nvCxnSpPr>
          <p:spPr>
            <a:xfrm>
              <a:off x="4866975" y="4219790"/>
              <a:ext cx="1484" cy="27400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Arrow Connector 16"/>
            <p:cNvCxnSpPr>
              <a:stCxn id="3" idx="1"/>
            </p:cNvCxnSpPr>
            <p:nvPr/>
          </p:nvCxnSpPr>
          <p:spPr>
            <a:xfrm>
              <a:off x="3816149" y="3533990"/>
              <a:ext cx="914400" cy="9144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/>
            <p:nvPr/>
          </p:nvCxnSpPr>
          <p:spPr>
            <a:xfrm>
              <a:off x="3816149" y="3651158"/>
              <a:ext cx="914400" cy="9144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 flipH="1" flipV="1">
              <a:off x="2994720" y="2489388"/>
              <a:ext cx="821430" cy="70457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>
              <a:stCxn id="4" idx="3"/>
            </p:cNvCxnSpPr>
            <p:nvPr/>
          </p:nvCxnSpPr>
          <p:spPr>
            <a:xfrm flipV="1">
              <a:off x="5586343" y="1987085"/>
              <a:ext cx="426178" cy="1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>
              <a:off x="5721703" y="4988005"/>
              <a:ext cx="650517" cy="420185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Arrow Connector 21"/>
            <p:cNvCxnSpPr>
              <a:stCxn id="8" idx="2"/>
              <a:endCxn id="10" idx="0"/>
            </p:cNvCxnSpPr>
            <p:nvPr/>
          </p:nvCxnSpPr>
          <p:spPr>
            <a:xfrm>
              <a:off x="4868459" y="5408190"/>
              <a:ext cx="389339" cy="266519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 flipH="1" flipV="1">
              <a:off x="3465514" y="4565558"/>
              <a:ext cx="539019" cy="42244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/>
            <p:nvPr/>
          </p:nvCxnSpPr>
          <p:spPr>
            <a:xfrm flipH="1">
              <a:off x="6838749" y="2561373"/>
              <a:ext cx="188137" cy="2232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25" name="Straight Arrow Connector 24"/>
            <p:cNvCxnSpPr/>
            <p:nvPr/>
          </p:nvCxnSpPr>
          <p:spPr>
            <a:xfrm>
              <a:off x="7400268" y="2204864"/>
              <a:ext cx="888218" cy="254063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26" name="Rounded Rectangle 25"/>
            <p:cNvSpPr/>
            <p:nvPr/>
          </p:nvSpPr>
          <p:spPr>
            <a:xfrm>
              <a:off x="7684491" y="1635908"/>
              <a:ext cx="1301838" cy="457199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200" b="1" dirty="0" err="1">
                  <a:solidFill>
                    <a:schemeClr val="tx1"/>
                  </a:solidFill>
                </a:rPr>
                <a:t>Cwestiwn</a:t>
              </a:r>
              <a:r>
                <a:rPr lang="en-GB" sz="1200" b="1" dirty="0">
                  <a:solidFill>
                    <a:schemeClr val="tx1"/>
                  </a:solidFill>
                </a:rPr>
                <a:t> 1</a:t>
              </a:r>
            </a:p>
          </p:txBody>
        </p:sp>
        <p:cxnSp>
          <p:nvCxnSpPr>
            <p:cNvPr id="27" name="Straight Arrow Connector 26"/>
            <p:cNvCxnSpPr>
              <a:stCxn id="5" idx="3"/>
              <a:endCxn id="26" idx="1"/>
            </p:cNvCxnSpPr>
            <p:nvPr/>
          </p:nvCxnSpPr>
          <p:spPr>
            <a:xfrm flipV="1">
              <a:off x="7400268" y="1864508"/>
              <a:ext cx="284223" cy="22859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28" name="Rounded Rectangle 27"/>
            <p:cNvSpPr/>
            <p:nvPr/>
          </p:nvSpPr>
          <p:spPr>
            <a:xfrm>
              <a:off x="7684491" y="3193958"/>
              <a:ext cx="1097498" cy="45720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200" b="1" dirty="0" err="1"/>
                <a:t>Cwestiwn</a:t>
              </a:r>
              <a:r>
                <a:rPr lang="en-GB" sz="1200" b="1" dirty="0"/>
                <a:t> 3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7400268" y="2489388"/>
              <a:ext cx="444109" cy="70457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30" name="Rounded Rectangle 29"/>
            <p:cNvSpPr/>
            <p:nvPr/>
          </p:nvSpPr>
          <p:spPr>
            <a:xfrm>
              <a:off x="2592190" y="5170668"/>
              <a:ext cx="1142916" cy="680254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y-GB" sz="1200" b="1" dirty="0">
                  <a:solidFill>
                    <a:schemeClr val="tx1"/>
                  </a:solidFill>
                </a:rPr>
                <a:t>Astudiaethau triniaeth</a:t>
              </a: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2915815" y="5949280"/>
              <a:ext cx="1099399" cy="660648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200" b="1" dirty="0" err="1"/>
                <a:t>Astudiaethau</a:t>
              </a:r>
              <a:r>
                <a:rPr lang="en-GB" sz="1200" b="1" dirty="0"/>
                <a:t> </a:t>
              </a:r>
              <a:r>
                <a:rPr lang="en-GB" sz="1200" b="1" dirty="0" err="1"/>
                <a:t>trawsadrannol</a:t>
              </a:r>
              <a:endParaRPr lang="en-GB" sz="1200" b="1" dirty="0"/>
            </a:p>
          </p:txBody>
        </p:sp>
        <p:cxnSp>
          <p:nvCxnSpPr>
            <p:cNvPr id="32" name="Straight Arrow Connector 31"/>
            <p:cNvCxnSpPr>
              <a:stCxn id="10" idx="1"/>
            </p:cNvCxnSpPr>
            <p:nvPr/>
          </p:nvCxnSpPr>
          <p:spPr>
            <a:xfrm flipH="1" flipV="1">
              <a:off x="3735106" y="5510795"/>
              <a:ext cx="715143" cy="62111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3" name="Straight Arrow Connector 32"/>
            <p:cNvCxnSpPr>
              <a:stCxn id="10" idx="1"/>
              <a:endCxn id="31" idx="3"/>
            </p:cNvCxnSpPr>
            <p:nvPr/>
          </p:nvCxnSpPr>
          <p:spPr>
            <a:xfrm flipH="1">
              <a:off x="4015214" y="6131909"/>
              <a:ext cx="435035" cy="14769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34" name="Rounded Rectangle 33"/>
            <p:cNvSpPr/>
            <p:nvPr/>
          </p:nvSpPr>
          <p:spPr>
            <a:xfrm>
              <a:off x="1378487" y="3281852"/>
              <a:ext cx="1159042" cy="629668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200" b="1" dirty="0">
                <a:solidFill>
                  <a:schemeClr val="tx1"/>
                </a:solidFill>
              </a:endParaRPr>
            </a:p>
            <a:p>
              <a:pPr algn="ctr"/>
              <a:r>
                <a:rPr lang="cy-GB" sz="1200" b="1" dirty="0">
                  <a:solidFill>
                    <a:schemeClr val="tx1"/>
                  </a:solidFill>
                </a:rPr>
                <a:t>Astudiaethau triniaeth</a:t>
              </a:r>
              <a:endParaRPr lang="cy-GB" dirty="0"/>
            </a:p>
          </p:txBody>
        </p:sp>
        <p:sp>
          <p:nvSpPr>
            <p:cNvPr id="35" name="Rounded Rectangle 34"/>
            <p:cNvSpPr/>
            <p:nvPr/>
          </p:nvSpPr>
          <p:spPr>
            <a:xfrm>
              <a:off x="467544" y="4219791"/>
              <a:ext cx="1296144" cy="609262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y-GB" sz="1200" b="1" dirty="0"/>
                <a:t>Darpar astudiaethau</a:t>
              </a:r>
            </a:p>
          </p:txBody>
        </p:sp>
        <p:sp>
          <p:nvSpPr>
            <p:cNvPr id="36" name="Rounded Rectangle 35"/>
            <p:cNvSpPr/>
            <p:nvPr/>
          </p:nvSpPr>
          <p:spPr>
            <a:xfrm>
              <a:off x="827584" y="5024720"/>
              <a:ext cx="1130424" cy="796632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200" b="1" dirty="0"/>
            </a:p>
            <a:p>
              <a:pPr algn="ctr"/>
              <a:r>
                <a:rPr lang="cy-GB" sz="1200" b="1" dirty="0"/>
                <a:t>Astudiaethau trawsadrannol</a:t>
              </a:r>
              <a:endParaRPr lang="cy-GB" dirty="0"/>
            </a:p>
          </p:txBody>
        </p:sp>
        <p:cxnSp>
          <p:nvCxnSpPr>
            <p:cNvPr id="37" name="Straight Arrow Connector 36"/>
            <p:cNvCxnSpPr>
              <a:endCxn id="36" idx="3"/>
            </p:cNvCxnSpPr>
            <p:nvPr/>
          </p:nvCxnSpPr>
          <p:spPr>
            <a:xfrm flipH="1">
              <a:off x="1958008" y="5024720"/>
              <a:ext cx="237728" cy="39831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8" name="Straight Arrow Connector 37"/>
            <p:cNvCxnSpPr>
              <a:stCxn id="11" idx="1"/>
              <a:endCxn id="35" idx="3"/>
            </p:cNvCxnSpPr>
            <p:nvPr/>
          </p:nvCxnSpPr>
          <p:spPr>
            <a:xfrm flipH="1" flipV="1">
              <a:off x="1763688" y="4524422"/>
              <a:ext cx="330680" cy="2612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9" name="Straight Arrow Connector 38"/>
            <p:cNvCxnSpPr>
              <a:stCxn id="11" idx="0"/>
              <a:endCxn id="34" idx="3"/>
            </p:cNvCxnSpPr>
            <p:nvPr/>
          </p:nvCxnSpPr>
          <p:spPr>
            <a:xfrm flipH="1" flipV="1">
              <a:off x="2537529" y="3596686"/>
              <a:ext cx="253491" cy="47968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419975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6E8CD5-C07B-980E-1646-8126AB1AB5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9A5E8-5869-051D-8A9F-7224421BD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7944" y="25076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‘</a:t>
            </a:r>
            <a:r>
              <a:rPr lang="en-GB" sz="2700" dirty="0"/>
              <a:t>Self-esteem and obesity in children and adolescents’ </a:t>
            </a:r>
            <a:r>
              <a:rPr lang="en-GB" sz="2700" dirty="0" err="1"/>
              <a:t>mindmap</a:t>
            </a:r>
            <a:r>
              <a:rPr lang="en-GB" sz="2700" dirty="0"/>
              <a:t> (based on French, Storey  and Perry, 2000</a:t>
            </a:r>
            <a:r>
              <a:rPr lang="en-GB" dirty="0"/>
              <a:t>)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3E2EFA3F-D26E-C647-EBDD-876BFBC3E757}"/>
              </a:ext>
            </a:extLst>
          </p:cNvPr>
          <p:cNvGrpSpPr/>
          <p:nvPr/>
        </p:nvGrpSpPr>
        <p:grpSpPr>
          <a:xfrm>
            <a:off x="312607" y="1484784"/>
            <a:ext cx="8518785" cy="5094684"/>
            <a:chOff x="467544" y="1515244"/>
            <a:chExt cx="8518785" cy="5094684"/>
          </a:xfrm>
        </p:grpSpPr>
        <p:sp>
          <p:nvSpPr>
            <p:cNvPr id="3" name="Rounded Rectangle 2">
              <a:extLst>
                <a:ext uri="{FF2B5EF4-FFF2-40B4-BE49-F238E27FC236}">
                  <a16:creationId xmlns:a16="http://schemas.microsoft.com/office/drawing/2014/main" id="{A7954744-81DC-8930-876A-7E9200C9E6D6}"/>
                </a:ext>
              </a:extLst>
            </p:cNvPr>
            <p:cNvSpPr/>
            <p:nvPr/>
          </p:nvSpPr>
          <p:spPr>
            <a:xfrm>
              <a:off x="3816149" y="2848190"/>
              <a:ext cx="2160240" cy="13716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Self-esteem and obesity in children and adolescents</a:t>
              </a:r>
            </a:p>
          </p:txBody>
        </p:sp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AFDC9B3B-956A-00CD-0998-3450B84974E3}"/>
                </a:ext>
              </a:extLst>
            </p:cNvPr>
            <p:cNvSpPr/>
            <p:nvPr/>
          </p:nvSpPr>
          <p:spPr>
            <a:xfrm>
              <a:off x="3991315" y="1515244"/>
              <a:ext cx="1595028" cy="943683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</a:rPr>
                <a:t>Introduction</a:t>
              </a:r>
            </a:p>
          </p:txBody>
        </p:sp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9B24E3F2-E837-1FCE-A79A-F91F5EC9B68C}"/>
                </a:ext>
              </a:extLst>
            </p:cNvPr>
            <p:cNvSpPr/>
            <p:nvPr/>
          </p:nvSpPr>
          <p:spPr>
            <a:xfrm>
              <a:off x="6090667" y="1635907"/>
              <a:ext cx="1309601" cy="914400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4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</a:rPr>
                <a:t>Key questions</a:t>
              </a:r>
            </a:p>
          </p:txBody>
        </p:sp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918B04D3-F37D-10BC-273B-5826B5B2BD8E}"/>
                </a:ext>
              </a:extLst>
            </p:cNvPr>
            <p:cNvSpPr/>
            <p:nvPr/>
          </p:nvSpPr>
          <p:spPr>
            <a:xfrm>
              <a:off x="7684491" y="2489388"/>
              <a:ext cx="1207990" cy="42671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200" b="1" dirty="0">
                  <a:solidFill>
                    <a:schemeClr val="tx1"/>
                  </a:solidFill>
                </a:rPr>
                <a:t>Question 2</a:t>
              </a:r>
            </a:p>
          </p:txBody>
        </p:sp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8EE58206-5C6D-72A0-3D7D-0DFADEFA28D3}"/>
                </a:ext>
              </a:extLst>
            </p:cNvPr>
            <p:cNvSpPr/>
            <p:nvPr/>
          </p:nvSpPr>
          <p:spPr>
            <a:xfrm>
              <a:off x="6491820" y="3914652"/>
              <a:ext cx="1741420" cy="914400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600" b="1" dirty="0">
                  <a:solidFill>
                    <a:schemeClr val="tx1"/>
                  </a:solidFill>
                </a:rPr>
                <a:t>Self-esteem: Theory and measurements</a:t>
              </a:r>
            </a:p>
          </p:txBody>
        </p:sp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BDFA63F1-7203-A105-6CAC-0974091E33FF}"/>
                </a:ext>
              </a:extLst>
            </p:cNvPr>
            <p:cNvSpPr/>
            <p:nvPr/>
          </p:nvSpPr>
          <p:spPr>
            <a:xfrm>
              <a:off x="4015215" y="4493790"/>
              <a:ext cx="1706488" cy="914400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600" b="1" dirty="0">
                  <a:solidFill>
                    <a:schemeClr val="tx1"/>
                  </a:solidFill>
                </a:rPr>
                <a:t>Self-esteem and obesity</a:t>
              </a:r>
            </a:p>
          </p:txBody>
        </p:sp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FFB5C484-4B2C-0445-047D-A703E7D17B19}"/>
                </a:ext>
              </a:extLst>
            </p:cNvPr>
            <p:cNvSpPr/>
            <p:nvPr/>
          </p:nvSpPr>
          <p:spPr>
            <a:xfrm>
              <a:off x="6372220" y="4975014"/>
              <a:ext cx="1472157" cy="926282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</a:rPr>
                <a:t>Children aged 3-6 years</a:t>
              </a:r>
            </a:p>
          </p:txBody>
        </p:sp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3602FFEF-2301-7B8E-0C12-6BFEC93446E3}"/>
                </a:ext>
              </a:extLst>
            </p:cNvPr>
            <p:cNvSpPr/>
            <p:nvPr/>
          </p:nvSpPr>
          <p:spPr>
            <a:xfrm>
              <a:off x="4450249" y="5674709"/>
              <a:ext cx="1615097" cy="914400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</a:rPr>
                <a:t>Children aged 7-12 years</a:t>
              </a:r>
            </a:p>
          </p:txBody>
        </p:sp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1EAF1C7B-2B00-BC92-4913-2058BA4991D2}"/>
                </a:ext>
              </a:extLst>
            </p:cNvPr>
            <p:cNvSpPr/>
            <p:nvPr/>
          </p:nvSpPr>
          <p:spPr>
            <a:xfrm>
              <a:off x="2094368" y="4076371"/>
              <a:ext cx="1393304" cy="948349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</a:rPr>
                <a:t>Children aged 13-18 years</a:t>
              </a:r>
            </a:p>
          </p:txBody>
        </p:sp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81D4B750-3983-8B4E-D91B-919C2B5D2E7D}"/>
                </a:ext>
              </a:extLst>
            </p:cNvPr>
            <p:cNvSpPr/>
            <p:nvPr/>
          </p:nvSpPr>
          <p:spPr>
            <a:xfrm>
              <a:off x="1387679" y="2001727"/>
              <a:ext cx="1607041" cy="914400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600" b="1" dirty="0">
                  <a:solidFill>
                    <a:schemeClr val="tx1"/>
                  </a:solidFill>
                </a:rPr>
                <a:t>Summary</a:t>
              </a:r>
            </a:p>
          </p:txBody>
        </p:sp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8877DB3D-67E2-9F61-4DED-C25CF86AED27}"/>
                </a:ext>
              </a:extLst>
            </p:cNvPr>
            <p:cNvSpPr/>
            <p:nvPr/>
          </p:nvSpPr>
          <p:spPr>
            <a:xfrm>
              <a:off x="6228184" y="2784661"/>
              <a:ext cx="1172084" cy="409297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200" b="1" dirty="0">
                  <a:solidFill>
                    <a:schemeClr val="tx1"/>
                  </a:solidFill>
                </a:rPr>
                <a:t>Question 4</a:t>
              </a: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C69C134B-D4CA-828E-2544-B7A005FD0CD0}"/>
                </a:ext>
              </a:extLst>
            </p:cNvPr>
            <p:cNvCxnSpPr>
              <a:endCxn id="4" idx="2"/>
            </p:cNvCxnSpPr>
            <p:nvPr/>
          </p:nvCxnSpPr>
          <p:spPr>
            <a:xfrm flipV="1">
              <a:off x="4788829" y="2458927"/>
              <a:ext cx="0" cy="419724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040A58BA-C785-E9DB-B977-305775023FC6}"/>
                </a:ext>
              </a:extLst>
            </p:cNvPr>
            <p:cNvCxnSpPr>
              <a:stCxn id="3" idx="3"/>
              <a:endCxn id="7" idx="0"/>
            </p:cNvCxnSpPr>
            <p:nvPr/>
          </p:nvCxnSpPr>
          <p:spPr>
            <a:xfrm>
              <a:off x="5976389" y="3533990"/>
              <a:ext cx="1386141" cy="380662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4CFD974F-A3B8-EF1A-7766-90D383FE2BCD}"/>
                </a:ext>
              </a:extLst>
            </p:cNvPr>
            <p:cNvCxnSpPr>
              <a:endCxn id="8" idx="0"/>
            </p:cNvCxnSpPr>
            <p:nvPr/>
          </p:nvCxnSpPr>
          <p:spPr>
            <a:xfrm>
              <a:off x="4866975" y="4219790"/>
              <a:ext cx="1484" cy="27400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4BE48862-55AC-5BE3-1CA4-40E9C6B48116}"/>
                </a:ext>
              </a:extLst>
            </p:cNvPr>
            <p:cNvCxnSpPr>
              <a:stCxn id="3" idx="1"/>
            </p:cNvCxnSpPr>
            <p:nvPr/>
          </p:nvCxnSpPr>
          <p:spPr>
            <a:xfrm>
              <a:off x="3816149" y="3533990"/>
              <a:ext cx="914400" cy="9144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36CB5C07-DCA5-ED5C-212E-632EBE8D92A1}"/>
                </a:ext>
              </a:extLst>
            </p:cNvPr>
            <p:cNvCxnSpPr/>
            <p:nvPr/>
          </p:nvCxnSpPr>
          <p:spPr>
            <a:xfrm>
              <a:off x="3816149" y="3651158"/>
              <a:ext cx="914400" cy="9144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0A9793A4-EA15-7B51-3230-3029CB75A3A9}"/>
                </a:ext>
              </a:extLst>
            </p:cNvPr>
            <p:cNvCxnSpPr/>
            <p:nvPr/>
          </p:nvCxnSpPr>
          <p:spPr>
            <a:xfrm flipH="1" flipV="1">
              <a:off x="2994720" y="2489388"/>
              <a:ext cx="821430" cy="70457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CC725877-A660-CC45-0019-442C382671CF}"/>
                </a:ext>
              </a:extLst>
            </p:cNvPr>
            <p:cNvCxnSpPr>
              <a:stCxn id="4" idx="3"/>
            </p:cNvCxnSpPr>
            <p:nvPr/>
          </p:nvCxnSpPr>
          <p:spPr>
            <a:xfrm flipV="1">
              <a:off x="5586343" y="1987085"/>
              <a:ext cx="426178" cy="1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B255ED2F-6501-5DE1-6FF0-ABC592C3FD35}"/>
                </a:ext>
              </a:extLst>
            </p:cNvPr>
            <p:cNvCxnSpPr/>
            <p:nvPr/>
          </p:nvCxnSpPr>
          <p:spPr>
            <a:xfrm>
              <a:off x="5721703" y="4988005"/>
              <a:ext cx="650517" cy="420185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CACE34F3-CB9B-2E91-390D-4D6B89F5CB77}"/>
                </a:ext>
              </a:extLst>
            </p:cNvPr>
            <p:cNvCxnSpPr>
              <a:stCxn id="8" idx="2"/>
              <a:endCxn id="10" idx="0"/>
            </p:cNvCxnSpPr>
            <p:nvPr/>
          </p:nvCxnSpPr>
          <p:spPr>
            <a:xfrm>
              <a:off x="4868459" y="5408190"/>
              <a:ext cx="389339" cy="266519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099C65BE-DB78-51E4-3193-90CF53BBCFA9}"/>
                </a:ext>
              </a:extLst>
            </p:cNvPr>
            <p:cNvCxnSpPr/>
            <p:nvPr/>
          </p:nvCxnSpPr>
          <p:spPr>
            <a:xfrm flipH="1" flipV="1">
              <a:off x="3465514" y="4565558"/>
              <a:ext cx="539019" cy="42244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53E6663F-3F0A-FC02-DA72-57A8B020C79F}"/>
                </a:ext>
              </a:extLst>
            </p:cNvPr>
            <p:cNvCxnSpPr/>
            <p:nvPr/>
          </p:nvCxnSpPr>
          <p:spPr>
            <a:xfrm flipH="1">
              <a:off x="6838749" y="2561373"/>
              <a:ext cx="188137" cy="2232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7443DA5D-9271-F0B4-13D6-F78D1CE663E6}"/>
                </a:ext>
              </a:extLst>
            </p:cNvPr>
            <p:cNvCxnSpPr/>
            <p:nvPr/>
          </p:nvCxnSpPr>
          <p:spPr>
            <a:xfrm>
              <a:off x="7400268" y="2204864"/>
              <a:ext cx="888218" cy="254063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26" name="Rounded Rectangle 25">
              <a:extLst>
                <a:ext uri="{FF2B5EF4-FFF2-40B4-BE49-F238E27FC236}">
                  <a16:creationId xmlns:a16="http://schemas.microsoft.com/office/drawing/2014/main" id="{06E30C8D-B5E6-54F3-1D05-8B076CC55D1E}"/>
                </a:ext>
              </a:extLst>
            </p:cNvPr>
            <p:cNvSpPr/>
            <p:nvPr/>
          </p:nvSpPr>
          <p:spPr>
            <a:xfrm>
              <a:off x="7684491" y="1635908"/>
              <a:ext cx="1301838" cy="457199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200" b="1" dirty="0">
                  <a:solidFill>
                    <a:schemeClr val="tx1"/>
                  </a:solidFill>
                </a:rPr>
                <a:t>Question 1</a:t>
              </a:r>
            </a:p>
          </p:txBody>
        </p: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3F4F2EFE-B29E-337B-3153-DC37FC11177A}"/>
                </a:ext>
              </a:extLst>
            </p:cNvPr>
            <p:cNvCxnSpPr>
              <a:stCxn id="5" idx="3"/>
              <a:endCxn id="26" idx="1"/>
            </p:cNvCxnSpPr>
            <p:nvPr/>
          </p:nvCxnSpPr>
          <p:spPr>
            <a:xfrm flipV="1">
              <a:off x="7400268" y="1864508"/>
              <a:ext cx="284223" cy="22859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28" name="Rounded Rectangle 27">
              <a:extLst>
                <a:ext uri="{FF2B5EF4-FFF2-40B4-BE49-F238E27FC236}">
                  <a16:creationId xmlns:a16="http://schemas.microsoft.com/office/drawing/2014/main" id="{B539DF43-DB7A-D5A9-63B2-EB633BA20EA1}"/>
                </a:ext>
              </a:extLst>
            </p:cNvPr>
            <p:cNvSpPr/>
            <p:nvPr/>
          </p:nvSpPr>
          <p:spPr>
            <a:xfrm>
              <a:off x="7684491" y="3193958"/>
              <a:ext cx="1097498" cy="45720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200" b="1" dirty="0"/>
                <a:t>Question 3</a:t>
              </a:r>
            </a:p>
          </p:txBody>
        </p: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167492D1-394E-2975-5745-952E3D9E3E51}"/>
                </a:ext>
              </a:extLst>
            </p:cNvPr>
            <p:cNvCxnSpPr/>
            <p:nvPr/>
          </p:nvCxnSpPr>
          <p:spPr>
            <a:xfrm>
              <a:off x="7400268" y="2489388"/>
              <a:ext cx="444109" cy="70457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30" name="Rounded Rectangle 29">
              <a:extLst>
                <a:ext uri="{FF2B5EF4-FFF2-40B4-BE49-F238E27FC236}">
                  <a16:creationId xmlns:a16="http://schemas.microsoft.com/office/drawing/2014/main" id="{D1C2CAD9-67D7-5CB1-DCC9-DBCA1B9C0507}"/>
                </a:ext>
              </a:extLst>
            </p:cNvPr>
            <p:cNvSpPr/>
            <p:nvPr/>
          </p:nvSpPr>
          <p:spPr>
            <a:xfrm>
              <a:off x="2592190" y="5170668"/>
              <a:ext cx="1142916" cy="680254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200" b="1" dirty="0">
                  <a:solidFill>
                    <a:schemeClr val="tx1"/>
                  </a:solidFill>
                </a:rPr>
                <a:t>Treatment studies</a:t>
              </a:r>
            </a:p>
          </p:txBody>
        </p:sp>
        <p:sp>
          <p:nvSpPr>
            <p:cNvPr id="31" name="Rounded Rectangle 30">
              <a:extLst>
                <a:ext uri="{FF2B5EF4-FFF2-40B4-BE49-F238E27FC236}">
                  <a16:creationId xmlns:a16="http://schemas.microsoft.com/office/drawing/2014/main" id="{CA08A287-B2CB-15B5-EC6C-E8D9D1F8B0ED}"/>
                </a:ext>
              </a:extLst>
            </p:cNvPr>
            <p:cNvSpPr/>
            <p:nvPr/>
          </p:nvSpPr>
          <p:spPr>
            <a:xfrm>
              <a:off x="2915815" y="5949280"/>
              <a:ext cx="1099399" cy="660648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200" b="1" dirty="0"/>
                <a:t>Cross sectional studies</a:t>
              </a:r>
            </a:p>
          </p:txBody>
        </p: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6971B502-6E47-96A3-7C0F-44E6677B8E70}"/>
                </a:ext>
              </a:extLst>
            </p:cNvPr>
            <p:cNvCxnSpPr>
              <a:stCxn id="10" idx="1"/>
            </p:cNvCxnSpPr>
            <p:nvPr/>
          </p:nvCxnSpPr>
          <p:spPr>
            <a:xfrm flipH="1" flipV="1">
              <a:off x="3735106" y="5510795"/>
              <a:ext cx="715143" cy="62111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5CC0BDFF-F960-0C70-09ED-83E1D6B8463A}"/>
                </a:ext>
              </a:extLst>
            </p:cNvPr>
            <p:cNvCxnSpPr>
              <a:stCxn id="10" idx="1"/>
              <a:endCxn id="31" idx="3"/>
            </p:cNvCxnSpPr>
            <p:nvPr/>
          </p:nvCxnSpPr>
          <p:spPr>
            <a:xfrm flipH="1">
              <a:off x="4015214" y="6131909"/>
              <a:ext cx="435035" cy="14769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34" name="Rounded Rectangle 33">
              <a:extLst>
                <a:ext uri="{FF2B5EF4-FFF2-40B4-BE49-F238E27FC236}">
                  <a16:creationId xmlns:a16="http://schemas.microsoft.com/office/drawing/2014/main" id="{55F039B2-6D8F-816C-A8B2-A595B15C5576}"/>
                </a:ext>
              </a:extLst>
            </p:cNvPr>
            <p:cNvSpPr/>
            <p:nvPr/>
          </p:nvSpPr>
          <p:spPr>
            <a:xfrm>
              <a:off x="1324726" y="3284984"/>
              <a:ext cx="1159042" cy="629668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200" b="1" dirty="0">
                <a:solidFill>
                  <a:schemeClr val="tx1"/>
                </a:solidFill>
              </a:endParaRPr>
            </a:p>
            <a:p>
              <a:pPr algn="ctr"/>
              <a:r>
                <a:rPr lang="en-GB" sz="1200" b="1" dirty="0">
                  <a:solidFill>
                    <a:schemeClr val="tx1"/>
                  </a:solidFill>
                </a:rPr>
                <a:t>Treatment studies</a:t>
              </a:r>
            </a:p>
            <a:p>
              <a:pPr algn="ctr"/>
              <a:endParaRPr lang="en-GB" dirty="0"/>
            </a:p>
          </p:txBody>
        </p:sp>
        <p:sp>
          <p:nvSpPr>
            <p:cNvPr id="35" name="Rounded Rectangle 34">
              <a:extLst>
                <a:ext uri="{FF2B5EF4-FFF2-40B4-BE49-F238E27FC236}">
                  <a16:creationId xmlns:a16="http://schemas.microsoft.com/office/drawing/2014/main" id="{49070E8D-FCF8-C2E8-CE32-5527C6A9FF0E}"/>
                </a:ext>
              </a:extLst>
            </p:cNvPr>
            <p:cNvSpPr/>
            <p:nvPr/>
          </p:nvSpPr>
          <p:spPr>
            <a:xfrm>
              <a:off x="467544" y="4219791"/>
              <a:ext cx="1296144" cy="609262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200" b="1" dirty="0"/>
                <a:t>Prospective studies</a:t>
              </a:r>
            </a:p>
          </p:txBody>
        </p:sp>
        <p:sp>
          <p:nvSpPr>
            <p:cNvPr id="36" name="Rounded Rectangle 35">
              <a:extLst>
                <a:ext uri="{FF2B5EF4-FFF2-40B4-BE49-F238E27FC236}">
                  <a16:creationId xmlns:a16="http://schemas.microsoft.com/office/drawing/2014/main" id="{0967CCA0-24E0-4850-C672-666F8D4DC555}"/>
                </a:ext>
              </a:extLst>
            </p:cNvPr>
            <p:cNvSpPr/>
            <p:nvPr/>
          </p:nvSpPr>
          <p:spPr>
            <a:xfrm>
              <a:off x="827584" y="5024720"/>
              <a:ext cx="1130424" cy="796632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200" b="1" dirty="0"/>
            </a:p>
            <a:p>
              <a:pPr algn="ctr"/>
              <a:r>
                <a:rPr lang="en-GB" sz="1200" b="1" dirty="0"/>
                <a:t>Cross sectional studies</a:t>
              </a:r>
            </a:p>
            <a:p>
              <a:pPr algn="ctr"/>
              <a:endParaRPr lang="en-GB" dirty="0"/>
            </a:p>
          </p:txBody>
        </p: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4CF2F27F-D2C7-50EE-886A-14ADC40A2748}"/>
                </a:ext>
              </a:extLst>
            </p:cNvPr>
            <p:cNvCxnSpPr>
              <a:endCxn id="36" idx="3"/>
            </p:cNvCxnSpPr>
            <p:nvPr/>
          </p:nvCxnSpPr>
          <p:spPr>
            <a:xfrm flipH="1">
              <a:off x="1958008" y="5024720"/>
              <a:ext cx="237728" cy="39831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8" name="Straight Arrow Connector 37">
              <a:extLst>
                <a:ext uri="{FF2B5EF4-FFF2-40B4-BE49-F238E27FC236}">
                  <a16:creationId xmlns:a16="http://schemas.microsoft.com/office/drawing/2014/main" id="{632FE9DF-5B79-BC75-DB47-9BE8DDB02AB3}"/>
                </a:ext>
              </a:extLst>
            </p:cNvPr>
            <p:cNvCxnSpPr>
              <a:stCxn id="11" idx="1"/>
              <a:endCxn id="35" idx="3"/>
            </p:cNvCxnSpPr>
            <p:nvPr/>
          </p:nvCxnSpPr>
          <p:spPr>
            <a:xfrm flipH="1" flipV="1">
              <a:off x="1763688" y="4524422"/>
              <a:ext cx="330680" cy="2612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2586BE11-0056-3C6B-1E0D-BE88536553F0}"/>
                </a:ext>
              </a:extLst>
            </p:cNvPr>
            <p:cNvCxnSpPr>
              <a:stCxn id="11" idx="0"/>
              <a:endCxn id="34" idx="3"/>
            </p:cNvCxnSpPr>
            <p:nvPr/>
          </p:nvCxnSpPr>
          <p:spPr>
            <a:xfrm flipH="1" flipV="1">
              <a:off x="2483768" y="3599818"/>
              <a:ext cx="307252" cy="476553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455944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407DAE-FB13-18DC-6DD8-1B825CAB72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6E4EA60-D258-249E-A896-087912770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‘Self-esteem and obesity in children and adolescents’ outline (based on French, Storey  </a:t>
            </a:r>
            <a:br>
              <a:rPr lang="en-GB" sz="2400" dirty="0">
                <a:solidFill>
                  <a:schemeClr val="accent1"/>
                </a:solidFill>
              </a:rPr>
            </a:br>
            <a:r>
              <a:rPr lang="en-GB" sz="2400" dirty="0">
                <a:solidFill>
                  <a:schemeClr val="accent1"/>
                </a:solidFill>
              </a:rPr>
              <a:t>and Perry, 2000)</a:t>
            </a:r>
            <a:br>
              <a:rPr lang="en-GB" dirty="0"/>
            </a:br>
            <a:endParaRPr lang="en-GB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E358A75-D8E9-E774-ABB2-59A909D2FFE6}"/>
              </a:ext>
            </a:extLst>
          </p:cNvPr>
          <p:cNvSpPr txBox="1">
            <a:spLocks/>
          </p:cNvSpPr>
          <p:nvPr/>
        </p:nvSpPr>
        <p:spPr>
          <a:xfrm>
            <a:off x="395536" y="1196752"/>
            <a:ext cx="8386515" cy="460851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y-GB" sz="1200" b="1" dirty="0"/>
              <a:t>Cyflwyniad: Cwestiynau allweddol</a:t>
            </a:r>
          </a:p>
          <a:p>
            <a:pPr marL="0" indent="0">
              <a:buFont typeface="Arial" pitchFamily="34" charset="0"/>
              <a:buNone/>
            </a:pPr>
            <a:r>
              <a:rPr lang="cy-GB" sz="1200" b="1" dirty="0"/>
              <a:t>1) Ydy hunan-barch isel yn un o nodweddion cyson plant a phobl ifanc sydd dros eu pwysau?</a:t>
            </a:r>
          </a:p>
          <a:p>
            <a:pPr marL="0" indent="0">
              <a:buFont typeface="Arial" pitchFamily="34" charset="0"/>
              <a:buNone/>
            </a:pPr>
            <a:r>
              <a:rPr lang="cy-GB" sz="1200" b="1" dirty="0"/>
              <a:t>2) Ydy’r cysylltiad rhwng gordewdra a hunan-barch yn benodol i agweddau ar ymddangosiad corfforol neu ai hunan-barch byd-eang sy'n effeithio arnynt?</a:t>
            </a:r>
          </a:p>
          <a:p>
            <a:pPr marL="0" indent="0">
              <a:buFont typeface="Arial" pitchFamily="34" charset="0"/>
              <a:buNone/>
            </a:pPr>
            <a:r>
              <a:rPr lang="cy-GB" sz="1200" b="1" dirty="0"/>
              <a:t>3) Ydy hunan-barch cychwynnol uchel yn amddiffyn rhag datblygiad gordewdra yn y dyfodol?</a:t>
            </a:r>
          </a:p>
          <a:p>
            <a:pPr marL="0" indent="0">
              <a:buFont typeface="Arial" pitchFamily="34" charset="0"/>
              <a:buNone/>
            </a:pPr>
            <a:r>
              <a:rPr lang="cy-GB" sz="1200" b="1" dirty="0"/>
              <a:t>4) Ydy newidiadau mewn hunan-barch yn rhagfynegi colli rhagor o bwysau mewn rhaglenni triniaeth ar gyfer plant a phobl ifanc gordew?</a:t>
            </a:r>
          </a:p>
          <a:p>
            <a:pPr marL="0" indent="0">
              <a:buFont typeface="Arial" pitchFamily="34" charset="0"/>
              <a:buNone/>
            </a:pPr>
            <a:endParaRPr lang="cy-GB" sz="1200" b="1" dirty="0"/>
          </a:p>
          <a:p>
            <a:pPr marL="0" indent="0">
              <a:buFont typeface="Arial" pitchFamily="34" charset="0"/>
              <a:buNone/>
            </a:pPr>
            <a:r>
              <a:rPr lang="cy-GB" sz="1200" b="1" dirty="0"/>
              <a:t>  Hunan-barch: Theori a mesur</a:t>
            </a:r>
          </a:p>
          <a:p>
            <a:pPr marL="0" indent="0">
              <a:buFont typeface="Arial" pitchFamily="34" charset="0"/>
              <a:buNone/>
            </a:pPr>
            <a:r>
              <a:rPr lang="cy-GB" sz="1200" b="1" dirty="0"/>
              <a:t>    </a:t>
            </a:r>
          </a:p>
          <a:p>
            <a:pPr marL="0" indent="0">
              <a:buFont typeface="Arial" pitchFamily="34" charset="0"/>
              <a:buNone/>
            </a:pPr>
            <a:r>
              <a:rPr lang="cy-GB" sz="1200" b="1" dirty="0"/>
              <a:t>  Hunan-barch a gordewdra: Plant 3 i 6 oed</a:t>
            </a:r>
          </a:p>
          <a:p>
            <a:pPr marL="0" indent="0">
              <a:buFont typeface="Arial" pitchFamily="34" charset="0"/>
              <a:buNone/>
            </a:pPr>
            <a:endParaRPr lang="cy-GB" sz="1200" b="1" dirty="0"/>
          </a:p>
          <a:p>
            <a:pPr marL="0" indent="0">
              <a:buFont typeface="Arial" pitchFamily="34" charset="0"/>
              <a:buNone/>
            </a:pPr>
            <a:r>
              <a:rPr lang="cy-GB" sz="1200" b="1" dirty="0"/>
              <a:t>Plant 7 i 12 oed</a:t>
            </a:r>
          </a:p>
          <a:p>
            <a:pPr marL="0" indent="0">
              <a:buFont typeface="Arial" pitchFamily="34" charset="0"/>
              <a:buNone/>
            </a:pPr>
            <a:r>
              <a:rPr lang="cy-GB" sz="1200" b="1" dirty="0"/>
              <a:t>        Astudiaethau </a:t>
            </a:r>
            <a:r>
              <a:rPr lang="cy-GB" sz="1200" b="1" dirty="0" err="1"/>
              <a:t>trawsdoriadol</a:t>
            </a:r>
            <a:endParaRPr lang="cy-GB" sz="1200" b="1" dirty="0"/>
          </a:p>
          <a:p>
            <a:pPr marL="0" indent="0">
              <a:buFont typeface="Arial" pitchFamily="34" charset="0"/>
              <a:buNone/>
            </a:pPr>
            <a:r>
              <a:rPr lang="cy-GB" sz="1200" b="1" dirty="0"/>
              <a:t>        Astudiaethau triniaeth</a:t>
            </a:r>
          </a:p>
          <a:p>
            <a:pPr marL="0" indent="0">
              <a:buFont typeface="Arial" pitchFamily="34" charset="0"/>
              <a:buNone/>
            </a:pPr>
            <a:endParaRPr lang="cy-GB" sz="1200" b="1" dirty="0"/>
          </a:p>
          <a:p>
            <a:pPr marL="0" indent="0">
              <a:buFont typeface="Arial" pitchFamily="34" charset="0"/>
              <a:buNone/>
            </a:pPr>
            <a:r>
              <a:rPr lang="cy-GB" sz="1200" b="1" dirty="0"/>
              <a:t>Plant 13 i 18 oed</a:t>
            </a:r>
          </a:p>
          <a:p>
            <a:pPr marL="0" indent="0">
              <a:buFont typeface="Arial" pitchFamily="34" charset="0"/>
              <a:buNone/>
            </a:pPr>
            <a:r>
              <a:rPr lang="cy-GB" sz="1200" b="1" dirty="0"/>
              <a:t>        Astudiaethau </a:t>
            </a:r>
            <a:r>
              <a:rPr lang="cy-GB" sz="1200" b="1" dirty="0" err="1"/>
              <a:t>trawsdoriadol</a:t>
            </a:r>
            <a:endParaRPr lang="cy-GB" sz="1200" b="1" dirty="0"/>
          </a:p>
          <a:p>
            <a:pPr marL="0" indent="0">
              <a:buFont typeface="Arial" pitchFamily="34" charset="0"/>
              <a:buNone/>
            </a:pPr>
            <a:r>
              <a:rPr lang="cy-GB" sz="1200" b="1" dirty="0"/>
              <a:t>        Darpar astudiaethau</a:t>
            </a:r>
          </a:p>
          <a:p>
            <a:pPr marL="0" indent="0">
              <a:buFont typeface="Arial" pitchFamily="34" charset="0"/>
              <a:buNone/>
            </a:pPr>
            <a:r>
              <a:rPr lang="cy-GB" sz="1200" b="1" dirty="0"/>
              <a:t>        Astudiaethau triniaeth</a:t>
            </a:r>
          </a:p>
          <a:p>
            <a:pPr marL="0" indent="0">
              <a:buFont typeface="Arial" pitchFamily="34" charset="0"/>
              <a:buNone/>
            </a:pPr>
            <a:endParaRPr lang="cy-GB" sz="1200" b="1" dirty="0"/>
          </a:p>
          <a:p>
            <a:pPr marL="0" indent="0">
              <a:buFont typeface="Arial" pitchFamily="34" charset="0"/>
              <a:buNone/>
            </a:pPr>
            <a:r>
              <a:rPr lang="cy-GB" sz="1200" b="1" dirty="0"/>
              <a:t>Crynodeb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057516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‘Self-esteem and obesity in children and adolescents’ outline (based on French, Storey  </a:t>
            </a:r>
            <a:br>
              <a:rPr lang="en-GB" sz="2400" dirty="0">
                <a:solidFill>
                  <a:schemeClr val="accent1"/>
                </a:solidFill>
              </a:rPr>
            </a:br>
            <a:r>
              <a:rPr lang="en-GB" sz="2400" dirty="0">
                <a:solidFill>
                  <a:schemeClr val="accent1"/>
                </a:solidFill>
              </a:rPr>
              <a:t>and Perry, 2000)</a:t>
            </a:r>
            <a:br>
              <a:rPr lang="en-GB" dirty="0"/>
            </a:br>
            <a:endParaRPr lang="en-GB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95536" y="1196752"/>
            <a:ext cx="8386515" cy="460851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GB" sz="1200" b="1" dirty="0"/>
              <a:t>Introduction: Key questions</a:t>
            </a:r>
          </a:p>
          <a:p>
            <a:pPr marL="400050" lvl="1" indent="0">
              <a:buFont typeface="Arial" pitchFamily="34" charset="0"/>
              <a:buNone/>
            </a:pPr>
            <a:r>
              <a:rPr lang="en-GB" sz="1200" dirty="0"/>
              <a:t>1) Is low self-esteem consistently characteristic of overweight children and adolescents? </a:t>
            </a:r>
          </a:p>
          <a:p>
            <a:pPr marL="400050" lvl="1" indent="0">
              <a:buFont typeface="Arial" pitchFamily="34" charset="0"/>
              <a:buNone/>
            </a:pPr>
            <a:r>
              <a:rPr lang="en-GB" sz="1200" dirty="0"/>
              <a:t>2) Is the association between obesity and self-esteem specific to aspects of physical appearance or is it more global self-esteem that is affected?</a:t>
            </a:r>
          </a:p>
          <a:p>
            <a:pPr marL="400050" lvl="1" indent="0">
              <a:buFont typeface="Arial" pitchFamily="34" charset="0"/>
              <a:buNone/>
            </a:pPr>
            <a:r>
              <a:rPr lang="en-GB" sz="1200" dirty="0"/>
              <a:t>3) Is high initial self-esteem protective against the future development of obesity?</a:t>
            </a:r>
          </a:p>
          <a:p>
            <a:pPr marL="400050" lvl="1" indent="0">
              <a:buFont typeface="Arial" pitchFamily="34" charset="0"/>
              <a:buNone/>
            </a:pPr>
            <a:r>
              <a:rPr lang="en-GB" sz="1200" dirty="0"/>
              <a:t>4) Are changes in self-esteem predictive of greater weight loss in treatment programs for obese children and adolescents?</a:t>
            </a:r>
          </a:p>
          <a:p>
            <a:pPr marL="400050" lvl="1" indent="0">
              <a:buFont typeface="Arial" pitchFamily="34" charset="0"/>
              <a:buNone/>
            </a:pPr>
            <a:r>
              <a:rPr lang="en-GB" sz="1200" dirty="0"/>
              <a:t>	</a:t>
            </a:r>
          </a:p>
          <a:p>
            <a:pPr marL="0" indent="0">
              <a:buFont typeface="Arial" pitchFamily="34" charset="0"/>
              <a:buNone/>
            </a:pPr>
            <a:r>
              <a:rPr lang="en-GB" sz="1200" dirty="0"/>
              <a:t>  </a:t>
            </a:r>
            <a:r>
              <a:rPr lang="en-GB" sz="1200" b="1" dirty="0"/>
              <a:t>Self-esteem: Theory and measurement</a:t>
            </a:r>
          </a:p>
          <a:p>
            <a:pPr marL="0" indent="0">
              <a:buFont typeface="Arial" pitchFamily="34" charset="0"/>
              <a:buNone/>
            </a:pPr>
            <a:r>
              <a:rPr lang="en-GB" sz="1200" dirty="0"/>
              <a:t>    	</a:t>
            </a:r>
          </a:p>
          <a:p>
            <a:pPr marL="0" indent="0">
              <a:buFont typeface="Arial" pitchFamily="34" charset="0"/>
              <a:buNone/>
            </a:pPr>
            <a:r>
              <a:rPr lang="en-GB" sz="1200" dirty="0"/>
              <a:t>  </a:t>
            </a:r>
            <a:r>
              <a:rPr lang="en-GB" sz="1200" b="1" dirty="0"/>
              <a:t>Self-esteem and obesity: Children age 3 to 6 years</a:t>
            </a:r>
          </a:p>
          <a:p>
            <a:pPr marL="0" indent="0">
              <a:buFont typeface="Arial" pitchFamily="34" charset="0"/>
              <a:buNone/>
            </a:pPr>
            <a:endParaRPr lang="en-GB" sz="1200" b="1" dirty="0"/>
          </a:p>
          <a:p>
            <a:pPr marL="0" indent="0">
              <a:buFont typeface="Arial" pitchFamily="34" charset="0"/>
              <a:buNone/>
            </a:pPr>
            <a:r>
              <a:rPr lang="en-GB" sz="1200" b="1" dirty="0"/>
              <a:t>Children 7 to 12 years</a:t>
            </a:r>
          </a:p>
          <a:p>
            <a:pPr marL="0" indent="0">
              <a:buFont typeface="Arial" pitchFamily="34" charset="0"/>
              <a:buNone/>
            </a:pPr>
            <a:r>
              <a:rPr lang="en-GB" sz="1200" b="1" dirty="0"/>
              <a:t>        </a:t>
            </a:r>
            <a:r>
              <a:rPr lang="en-GB" sz="1200" dirty="0"/>
              <a:t>Cross-sectional studies</a:t>
            </a:r>
          </a:p>
          <a:p>
            <a:pPr marL="0" indent="0">
              <a:buFont typeface="Arial" pitchFamily="34" charset="0"/>
              <a:buNone/>
            </a:pPr>
            <a:r>
              <a:rPr lang="en-GB" sz="1200" dirty="0"/>
              <a:t>        Treatment studies</a:t>
            </a:r>
          </a:p>
          <a:p>
            <a:pPr marL="0" indent="0">
              <a:buFont typeface="Arial" pitchFamily="34" charset="0"/>
              <a:buNone/>
            </a:pPr>
            <a:endParaRPr lang="en-GB" sz="1200" dirty="0"/>
          </a:p>
          <a:p>
            <a:pPr marL="0" indent="0">
              <a:buFont typeface="Arial" pitchFamily="34" charset="0"/>
              <a:buNone/>
            </a:pPr>
            <a:r>
              <a:rPr lang="en-GB" sz="1200" b="1" dirty="0"/>
              <a:t>Children 13 to 18 year</a:t>
            </a:r>
          </a:p>
          <a:p>
            <a:pPr marL="0" indent="0">
              <a:buFont typeface="Arial" pitchFamily="34" charset="0"/>
              <a:buNone/>
            </a:pPr>
            <a:r>
              <a:rPr lang="en-GB" sz="1200" b="1" dirty="0"/>
              <a:t>        </a:t>
            </a:r>
            <a:r>
              <a:rPr lang="en-GB" sz="1200" dirty="0"/>
              <a:t>Cross-sectional studies</a:t>
            </a:r>
          </a:p>
          <a:p>
            <a:pPr marL="0" indent="0">
              <a:buFont typeface="Arial" pitchFamily="34" charset="0"/>
              <a:buNone/>
            </a:pPr>
            <a:r>
              <a:rPr lang="en-GB" sz="1200" dirty="0"/>
              <a:t>        Prospective studies</a:t>
            </a:r>
          </a:p>
          <a:p>
            <a:pPr marL="0" indent="0">
              <a:buFont typeface="Arial" pitchFamily="34" charset="0"/>
              <a:buNone/>
            </a:pPr>
            <a:r>
              <a:rPr lang="en-GB" sz="1200" dirty="0"/>
              <a:t>        Treatment studies</a:t>
            </a:r>
            <a:endParaRPr lang="en-GB" sz="1200" b="1" dirty="0"/>
          </a:p>
          <a:p>
            <a:pPr marL="0" indent="0">
              <a:buFont typeface="Arial" pitchFamily="34" charset="0"/>
              <a:buNone/>
            </a:pPr>
            <a:endParaRPr lang="en-GB" sz="1200" b="1" dirty="0"/>
          </a:p>
          <a:p>
            <a:pPr marL="0" indent="0">
              <a:buFont typeface="Arial" pitchFamily="34" charset="0"/>
              <a:buNone/>
            </a:pPr>
            <a:r>
              <a:rPr lang="en-GB" sz="1200" b="1" dirty="0"/>
              <a:t>Summary</a:t>
            </a:r>
          </a:p>
          <a:p>
            <a:pPr marL="0" indent="0">
              <a:buFont typeface="Arial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10641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Darllen pellach </a:t>
            </a:r>
            <a:r>
              <a:rPr lang="en-GB" dirty="0"/>
              <a:t>/ </a:t>
            </a:r>
            <a:r>
              <a:rPr lang="en-GB" dirty="0">
                <a:solidFill>
                  <a:schemeClr val="accent1"/>
                </a:solidFill>
              </a:rPr>
              <a:t>Further Reading 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251520" y="1180066"/>
            <a:ext cx="8496944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GB" sz="2400" dirty="0"/>
          </a:p>
          <a:p>
            <a:pPr>
              <a:spcAft>
                <a:spcPts val="400"/>
              </a:spcAft>
            </a:pP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CASP, (2020) </a:t>
            </a:r>
            <a:r>
              <a:rPr lang="en-GB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Casp</a:t>
            </a:r>
            <a:r>
              <a:rPr lang="en-GB" sz="18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Checklists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https://casp-uk.net/casp-tools-checklists/ (Accessed 29</a:t>
            </a:r>
            <a:r>
              <a:rPr lang="en-GB" sz="18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 2020) 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400"/>
              </a:spcAft>
            </a:pP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Casp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-UK, (2017) Critical Appraisal Skills Programme: Making sense of evidence. [online] Available at: http://www.casp-uk.net/casp-tools-checklists (Accessed 15th March 2018)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400"/>
              </a:spcAft>
            </a:pPr>
            <a:r>
              <a:rPr lang="en-GB" sz="1800" dirty="0">
                <a:solidFill>
                  <a:srgbClr val="000000"/>
                </a:solidFill>
                <a:latin typeface="Roboto" panose="02000000000000000000" pitchFamily="2" charset="0"/>
              </a:rPr>
              <a:t>Davies, P. (2012) '‘Me’, ‘Me’, ‘Me’: The Use of the First Person in Academic Writing and Some Reflections on Subjective Analyses of Personal Experiences', </a:t>
            </a:r>
            <a:r>
              <a:rPr lang="en-GB" sz="1800" i="1" dirty="0">
                <a:solidFill>
                  <a:srgbClr val="000000"/>
                </a:solidFill>
                <a:latin typeface="Roboto" panose="02000000000000000000" pitchFamily="2" charset="0"/>
              </a:rPr>
              <a:t>Sociology, </a:t>
            </a:r>
            <a:r>
              <a:rPr lang="en-GB" sz="1800" dirty="0">
                <a:solidFill>
                  <a:srgbClr val="000000"/>
                </a:solidFill>
                <a:latin typeface="Roboto" panose="02000000000000000000" pitchFamily="2" charset="0"/>
              </a:rPr>
              <a:t>46(4), pp. 744–752 Available at: </a:t>
            </a:r>
            <a:r>
              <a:rPr lang="en-GB" sz="1800" dirty="0">
                <a:solidFill>
                  <a:srgbClr val="0066CC"/>
                </a:solidFill>
                <a:latin typeface="Roboto" panose="02000000000000000000" pitchFamily="2" charset="0"/>
                <a:hlinkClick r:id="rId2"/>
              </a:rPr>
              <a:t>https://doi.org/10.1177/0038038512437897</a:t>
            </a:r>
            <a:r>
              <a:rPr lang="en-GB" sz="1800" dirty="0">
                <a:solidFill>
                  <a:srgbClr val="000000"/>
                </a:solidFill>
                <a:latin typeface="Roboto" panose="02000000000000000000" pitchFamily="2" charset="0"/>
              </a:rPr>
              <a:t>.</a:t>
            </a:r>
            <a:endParaRPr lang="en-GB" sz="1800" dirty="0"/>
          </a:p>
          <a:p>
            <a:pPr>
              <a:spcAft>
                <a:spcPts val="400"/>
              </a:spcAft>
            </a:pPr>
            <a:r>
              <a:rPr lang="en-GB" sz="1800" dirty="0">
                <a:solidFill>
                  <a:srgbClr val="3A3A3A"/>
                </a:solidFill>
                <a:latin typeface="Source Sans Pro" panose="020B0503030403020204" pitchFamily="34" charset="0"/>
              </a:rPr>
              <a:t>Efron, &amp; </a:t>
            </a:r>
            <a:r>
              <a:rPr lang="en-GB" sz="1800" dirty="0" err="1">
                <a:solidFill>
                  <a:srgbClr val="3A3A3A"/>
                </a:solidFill>
                <a:latin typeface="Source Sans Pro" panose="020B0503030403020204" pitchFamily="34" charset="0"/>
              </a:rPr>
              <a:t>Ravid</a:t>
            </a:r>
            <a:r>
              <a:rPr lang="en-GB" sz="1800" dirty="0">
                <a:solidFill>
                  <a:srgbClr val="3A3A3A"/>
                </a:solidFill>
                <a:latin typeface="Source Sans Pro" panose="020B0503030403020204" pitchFamily="34" charset="0"/>
              </a:rPr>
              <a:t>, R. (2019). </a:t>
            </a:r>
            <a:r>
              <a:rPr lang="en-GB" sz="1800" i="1" dirty="0">
                <a:solidFill>
                  <a:srgbClr val="3A3A3A"/>
                </a:solidFill>
                <a:latin typeface="Source Sans Pro" panose="020B0503030403020204" pitchFamily="34" charset="0"/>
              </a:rPr>
              <a:t>Writing the literature review : a practical guide</a:t>
            </a:r>
            <a:r>
              <a:rPr lang="en-GB" sz="1800" dirty="0">
                <a:solidFill>
                  <a:srgbClr val="3A3A3A"/>
                </a:solidFill>
                <a:latin typeface="Source Sans Pro" panose="020B0503030403020204" pitchFamily="34" charset="0"/>
              </a:rPr>
              <a:t>. Guilford Press.</a:t>
            </a:r>
          </a:p>
          <a:p>
            <a:pPr>
              <a:spcAft>
                <a:spcPts val="400"/>
              </a:spcAft>
            </a:pPr>
            <a:r>
              <a:rPr lang="en-GB" sz="1800" dirty="0">
                <a:solidFill>
                  <a:srgbClr val="3A3A3A"/>
                </a:solidFill>
                <a:latin typeface="Source Sans Pro" panose="020B0604020202020204" pitchFamily="34" charset="0"/>
              </a:rPr>
              <a:t>Gaw, A (2024). How to write a literature review. [Online]. Available at: </a:t>
            </a:r>
            <a:r>
              <a:rPr lang="en-GB" sz="1800" dirty="0">
                <a:solidFill>
                  <a:srgbClr val="3A3A3A"/>
                </a:solidFill>
                <a:latin typeface="Source Sans Pro" panose="020B0604020202020204" pitchFamily="34" charset="0"/>
                <a:hlinkClick r:id="rId3"/>
              </a:rPr>
              <a:t>www.ed.ac.uk/iad</a:t>
            </a:r>
            <a:r>
              <a:rPr lang="en-GB" sz="1800" dirty="0">
                <a:solidFill>
                  <a:srgbClr val="3A3A3A"/>
                </a:solidFill>
                <a:latin typeface="Source Sans Pro" panose="020B0604020202020204" pitchFamily="34" charset="0"/>
              </a:rPr>
              <a:t>   (Accessed October, 2024)</a:t>
            </a:r>
            <a:endParaRPr lang="en-GB" sz="1800" dirty="0"/>
          </a:p>
          <a:p>
            <a:pPr>
              <a:spcAft>
                <a:spcPts val="400"/>
              </a:spcAft>
            </a:pPr>
            <a:r>
              <a:rPr lang="en-GB" sz="1800" b="0" i="0" dirty="0">
                <a:solidFill>
                  <a:srgbClr val="3A3A3A"/>
                </a:solidFill>
                <a:effectLst/>
                <a:latin typeface="Source Sans Pro" panose="020B0604020202020204" pitchFamily="34" charset="0"/>
              </a:rPr>
              <a:t>Katz. (2018). </a:t>
            </a:r>
            <a:r>
              <a:rPr lang="en-GB" sz="1800" b="0" i="1" dirty="0">
                <a:solidFill>
                  <a:srgbClr val="3A3A3A"/>
                </a:solidFill>
                <a:effectLst/>
                <a:latin typeface="Source Sans Pro" panose="020B0604020202020204" pitchFamily="34" charset="0"/>
              </a:rPr>
              <a:t>Critical thinking and persuasive writing for postgraduates</a:t>
            </a:r>
            <a:r>
              <a:rPr lang="en-GB" sz="1800" b="0" i="0" dirty="0">
                <a:solidFill>
                  <a:srgbClr val="3A3A3A"/>
                </a:solidFill>
                <a:effectLst/>
                <a:latin typeface="Source Sans Pro" panose="020B0604020202020204" pitchFamily="34" charset="0"/>
              </a:rPr>
              <a:t>. Palgrave.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5966262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214F3-993E-EACC-B3D2-2087EC36C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Cyfeiriadau</a:t>
            </a:r>
            <a:r>
              <a:rPr lang="en-GB" dirty="0"/>
              <a:t> /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3B72DA-BF73-7E6F-A7DF-7B37A2ED81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72816"/>
            <a:ext cx="7886700" cy="3640897"/>
          </a:xfrm>
        </p:spPr>
        <p:txBody>
          <a:bodyPr>
            <a:normAutofit fontScale="32500" lnSpcReduction="20000"/>
          </a:bodyPr>
          <a:lstStyle/>
          <a:p>
            <a:r>
              <a:rPr lang="en-GB" dirty="0">
                <a:solidFill>
                  <a:srgbClr val="000000"/>
                </a:solidFill>
              </a:rPr>
              <a:t>Allan, H.T. and Arber, A. (2018) </a:t>
            </a:r>
            <a:r>
              <a:rPr lang="en-GB" i="1" dirty="0">
                <a:solidFill>
                  <a:srgbClr val="000000"/>
                </a:solidFill>
              </a:rPr>
              <a:t>Emotions and Reflexivity in Health &amp; Social Care Field Research</a:t>
            </a:r>
            <a:r>
              <a:rPr lang="en-GB" dirty="0">
                <a:solidFill>
                  <a:srgbClr val="000000"/>
                </a:solidFill>
              </a:rPr>
              <a:t>. 1st </a:t>
            </a:r>
            <a:r>
              <a:rPr lang="en-GB" dirty="0" err="1">
                <a:solidFill>
                  <a:srgbClr val="000000"/>
                </a:solidFill>
              </a:rPr>
              <a:t>edn</a:t>
            </a:r>
            <a:r>
              <a:rPr lang="en-GB" dirty="0">
                <a:solidFill>
                  <a:srgbClr val="000000"/>
                </a:solidFill>
              </a:rPr>
              <a:t>. Cham: Springer International Publishing.</a:t>
            </a:r>
            <a:endParaRPr lang="en-GB" dirty="0"/>
          </a:p>
          <a:p>
            <a:r>
              <a:rPr lang="en-GB" dirty="0"/>
              <a:t>Bloom, B.S. and </a:t>
            </a:r>
            <a:r>
              <a:rPr lang="en-GB" dirty="0" err="1"/>
              <a:t>Krathwol</a:t>
            </a:r>
            <a:r>
              <a:rPr lang="en-GB" dirty="0"/>
              <a:t>, D.R. (1956), Taxonomy of Educational Objectives: The Classification of Educational Goals, David McKay, New York, NY. </a:t>
            </a:r>
          </a:p>
          <a:p>
            <a:r>
              <a:rPr lang="en-GB" dirty="0"/>
              <a:t>Bloom, B.S., Hastings, J.T. and </a:t>
            </a:r>
            <a:r>
              <a:rPr lang="en-GB" dirty="0" err="1"/>
              <a:t>Madaus</a:t>
            </a:r>
            <a:r>
              <a:rPr lang="en-GB" dirty="0"/>
              <a:t>, G.F. (1971), Handbook on Formative and Summative Evaluation of Student Learning, McGraw-Hill, New York, NY</a:t>
            </a:r>
          </a:p>
          <a:p>
            <a:r>
              <a:rPr lang="en-GB" dirty="0">
                <a:solidFill>
                  <a:srgbClr val="3A3A3A"/>
                </a:solidFill>
              </a:rPr>
              <a:t>Brandeis University (2024) </a:t>
            </a:r>
            <a:r>
              <a:rPr lang="en-GB" dirty="0">
                <a:hlinkClick r:id="rId2"/>
              </a:rPr>
              <a:t>The First Person in Academic Writing | Writing Intensive Instructor Resources | Resources for Faculty | Writing Resources | Brandeis University</a:t>
            </a:r>
            <a:r>
              <a:rPr lang="en-GB" dirty="0"/>
              <a:t> [Online] November 2024.</a:t>
            </a:r>
            <a:endParaRPr lang="en-GB" dirty="0">
              <a:solidFill>
                <a:srgbClr val="3A3A3A"/>
              </a:solidFill>
            </a:endParaRPr>
          </a:p>
          <a:p>
            <a:r>
              <a:rPr lang="en-GB" dirty="0">
                <a:solidFill>
                  <a:srgbClr val="3A3A3A"/>
                </a:solidFill>
              </a:rPr>
              <a:t>Duke University (2024) </a:t>
            </a:r>
            <a:r>
              <a:rPr lang="en-GB" dirty="0">
                <a:hlinkClick r:id="rId3"/>
              </a:rPr>
              <a:t>first-person.original.pdf</a:t>
            </a:r>
            <a:r>
              <a:rPr lang="en-GB" dirty="0"/>
              <a:t> [Online] November 2024</a:t>
            </a:r>
            <a:endParaRPr lang="en-GB" dirty="0">
              <a:solidFill>
                <a:srgbClr val="3A3A3A"/>
              </a:solidFill>
            </a:endParaRPr>
          </a:p>
          <a:p>
            <a:r>
              <a:rPr lang="en-GB" dirty="0">
                <a:solidFill>
                  <a:srgbClr val="3A3A3A"/>
                </a:solidFill>
              </a:rPr>
              <a:t>Gaw, A (2024). How to write a literature review. [Online]. Available at: </a:t>
            </a:r>
            <a:r>
              <a:rPr lang="en-GB" dirty="0">
                <a:solidFill>
                  <a:srgbClr val="3A3A3A"/>
                </a:solidFill>
                <a:hlinkClick r:id="rId4"/>
              </a:rPr>
              <a:t>www.ed.ac.uk/iad</a:t>
            </a:r>
            <a:r>
              <a:rPr lang="en-GB" dirty="0">
                <a:solidFill>
                  <a:srgbClr val="3A3A3A"/>
                </a:solidFill>
              </a:rPr>
              <a:t>   (Accessed October, 2024)</a:t>
            </a:r>
            <a:endParaRPr lang="en-GB" dirty="0"/>
          </a:p>
          <a:p>
            <a:r>
              <a:rPr lang="en-GB" dirty="0"/>
              <a:t>Mahadeo, J,D &amp; Nepal R. (2023) Online: </a:t>
            </a:r>
            <a:r>
              <a:rPr lang="en-GB" sz="2800" dirty="0">
                <a:solidFill>
                  <a:srgbClr val="000000"/>
                </a:solidFill>
              </a:rPr>
              <a:t>Davies, P. (2012) '‘Me’, ‘Me’, ‘Me’: The Use of the First Person in Academic Writing and Some Reflections on Subjective Analyses of Personal Experiences', </a:t>
            </a:r>
            <a:r>
              <a:rPr lang="en-GB" sz="2800" i="1" dirty="0">
                <a:solidFill>
                  <a:srgbClr val="000000"/>
                </a:solidFill>
              </a:rPr>
              <a:t>Sociology, </a:t>
            </a:r>
            <a:r>
              <a:rPr lang="en-GB" sz="2800" dirty="0">
                <a:solidFill>
                  <a:srgbClr val="000000"/>
                </a:solidFill>
              </a:rPr>
              <a:t>46(4), pp. 744–752 Available at: </a:t>
            </a:r>
            <a:r>
              <a:rPr lang="en-GB" sz="2800" dirty="0">
                <a:solidFill>
                  <a:srgbClr val="0066CC"/>
                </a:solidFill>
                <a:hlinkClick r:id="rId5"/>
              </a:rPr>
              <a:t>https://doi.org/10.1177/0038038512437897</a:t>
            </a:r>
            <a:r>
              <a:rPr lang="en-GB" sz="2800" dirty="0">
                <a:solidFill>
                  <a:srgbClr val="000000"/>
                </a:solidFill>
              </a:rPr>
              <a:t>.</a:t>
            </a:r>
            <a:endParaRPr lang="en-GB" sz="4400" dirty="0"/>
          </a:p>
          <a:p>
            <a:r>
              <a:rPr lang="en-GB" dirty="0"/>
              <a:t>(</a:t>
            </a:r>
            <a:r>
              <a:rPr lang="en-GB" dirty="0">
                <a:hlinkClick r:id="rId6"/>
              </a:rPr>
              <a:t>https://www.timeshighereducation.com/campus/what-affective-learning-and-how-can-it-foster-engagement-and-critical-thinking</a:t>
            </a:r>
            <a:r>
              <a:rPr lang="en-GB" dirty="0"/>
              <a:t>.</a:t>
            </a:r>
          </a:p>
          <a:p>
            <a:r>
              <a:rPr lang="en-GB" dirty="0">
                <a:solidFill>
                  <a:srgbClr val="3A3A3A"/>
                </a:solidFill>
              </a:rPr>
              <a:t>McKenzie, J., &amp; </a:t>
            </a:r>
            <a:r>
              <a:rPr lang="en-GB" dirty="0" err="1">
                <a:solidFill>
                  <a:srgbClr val="3A3A3A"/>
                </a:solidFill>
              </a:rPr>
              <a:t>Bartunek</a:t>
            </a:r>
            <a:r>
              <a:rPr lang="en-GB" dirty="0">
                <a:solidFill>
                  <a:srgbClr val="3A3A3A"/>
                </a:solidFill>
              </a:rPr>
              <a:t>, J. (2023). Mirror, Mirror Outside My Wall: Reflexive Impacts of Insider/Outsider Collaborative Inquiry on the Insider Researcher. </a:t>
            </a:r>
            <a:r>
              <a:rPr lang="en-GB" i="1" dirty="0">
                <a:solidFill>
                  <a:srgbClr val="3A3A3A"/>
                </a:solidFill>
              </a:rPr>
              <a:t>The Journal of Applied </a:t>
            </a:r>
            <a:r>
              <a:rPr lang="en-GB" i="1" dirty="0" err="1">
                <a:solidFill>
                  <a:srgbClr val="3A3A3A"/>
                </a:solidFill>
              </a:rPr>
              <a:t>Behavioral</a:t>
            </a:r>
            <a:r>
              <a:rPr lang="en-GB" i="1" dirty="0">
                <a:solidFill>
                  <a:srgbClr val="3A3A3A"/>
                </a:solidFill>
              </a:rPr>
              <a:t> Science</a:t>
            </a:r>
            <a:r>
              <a:rPr lang="en-GB" dirty="0">
                <a:solidFill>
                  <a:srgbClr val="3A3A3A"/>
                </a:solidFill>
              </a:rPr>
              <a:t>, </a:t>
            </a:r>
            <a:r>
              <a:rPr lang="en-GB" i="1" dirty="0">
                <a:solidFill>
                  <a:srgbClr val="3A3A3A"/>
                </a:solidFill>
              </a:rPr>
              <a:t>59</a:t>
            </a:r>
            <a:r>
              <a:rPr lang="en-GB" dirty="0">
                <a:solidFill>
                  <a:srgbClr val="3A3A3A"/>
                </a:solidFill>
              </a:rPr>
              <a:t>(4), 714–739. </a:t>
            </a:r>
            <a:r>
              <a:rPr lang="en-GB" dirty="0">
                <a:solidFill>
                  <a:srgbClr val="3A3A3A"/>
                </a:solidFill>
                <a:hlinkClick r:id="rId7"/>
              </a:rPr>
              <a:t>https://doi.org/10.1177/00218863231177486</a:t>
            </a:r>
            <a:endParaRPr lang="en-GB" dirty="0">
              <a:solidFill>
                <a:srgbClr val="3A3A3A"/>
              </a:solidFill>
            </a:endParaRPr>
          </a:p>
          <a:p>
            <a:r>
              <a:rPr lang="en-GB" dirty="0">
                <a:solidFill>
                  <a:srgbClr val="222222"/>
                </a:solidFill>
                <a:latin typeface="Merriweather Sans" pitchFamily="2" charset="0"/>
              </a:rPr>
              <a:t>Parson, L. (2019). Considering Positionality: The Ethics of Conducting Research with Marginalized Groups. In: Strunk, K.K., Locke, L.A. (eds) Research Methods for Social Justice and Equity in Education. Palgrave Macmillan, Cham. https://doi.org/10.1007/978-3-030-05900-2_2</a:t>
            </a:r>
            <a:endParaRPr lang="en-GB" dirty="0">
              <a:solidFill>
                <a:srgbClr val="007377"/>
              </a:solidFill>
            </a:endParaRPr>
          </a:p>
          <a:p>
            <a:r>
              <a:rPr lang="en-GB" u="sng" dirty="0">
                <a:solidFill>
                  <a:srgbClr val="007377"/>
                </a:solidFill>
                <a:hlinkClick r:id="rId8" tooltip="Kerry Shephard"/>
              </a:rPr>
              <a:t>Shephard, K.</a:t>
            </a:r>
            <a:r>
              <a:rPr lang="en-GB" dirty="0"/>
              <a:t> (2008), "Higher education for sustainability: seeking affective learning outcomes", </a:t>
            </a:r>
            <a:r>
              <a:rPr lang="en-GB" i="1" dirty="0">
                <a:solidFill>
                  <a:srgbClr val="007377"/>
                </a:solidFill>
                <a:hlinkClick r:id="rId9"/>
              </a:rPr>
              <a:t>International Journal of Sustainability in Higher Education</a:t>
            </a:r>
            <a:r>
              <a:rPr lang="en-GB" dirty="0"/>
              <a:t>, Vol. 9 No. 1, pp. 87-98. </a:t>
            </a:r>
            <a:r>
              <a:rPr lang="en-GB" dirty="0">
                <a:solidFill>
                  <a:srgbClr val="007377"/>
                </a:solidFill>
                <a:hlinkClick r:id="rId10" tooltip="DOI: https://doi.org/10.1108/14676370810842201"/>
              </a:rPr>
              <a:t>https://doi.org/10.1108/14676370810842201</a:t>
            </a:r>
            <a:endParaRPr lang="en-GB" dirty="0">
              <a:solidFill>
                <a:srgbClr val="007377"/>
              </a:solidFill>
            </a:endParaRPr>
          </a:p>
          <a:p>
            <a:r>
              <a:rPr lang="en-GB" b="0" i="0" dirty="0" err="1">
                <a:solidFill>
                  <a:srgbClr val="222222"/>
                </a:solidFill>
                <a:effectLst/>
              </a:rPr>
              <a:t>Türkmen</a:t>
            </a:r>
            <a:r>
              <a:rPr lang="en-GB" b="0" i="0" dirty="0">
                <a:solidFill>
                  <a:srgbClr val="222222"/>
                </a:solidFill>
                <a:effectLst/>
              </a:rPr>
              <a:t>, G. (2023). Reflexivity and Positionality in Qualitative Research: On Being an Outsider in the Field. In: </a:t>
            </a:r>
            <a:r>
              <a:rPr lang="en-GB" b="0" i="0" dirty="0" err="1">
                <a:solidFill>
                  <a:srgbClr val="222222"/>
                </a:solidFill>
                <a:effectLst/>
              </a:rPr>
              <a:t>Şen</a:t>
            </a:r>
            <a:r>
              <a:rPr lang="en-GB" b="0" i="0" dirty="0">
                <a:solidFill>
                  <a:srgbClr val="222222"/>
                </a:solidFill>
                <a:effectLst/>
              </a:rPr>
              <a:t>, E., Sandal </a:t>
            </a:r>
            <a:r>
              <a:rPr lang="en-GB" b="0" i="0" dirty="0" err="1">
                <a:solidFill>
                  <a:srgbClr val="222222"/>
                </a:solidFill>
                <a:effectLst/>
              </a:rPr>
              <a:t>Önal</a:t>
            </a:r>
            <a:r>
              <a:rPr lang="en-GB" b="0" i="0" dirty="0">
                <a:solidFill>
                  <a:srgbClr val="222222"/>
                </a:solidFill>
                <a:effectLst/>
              </a:rPr>
              <a:t>, E., </a:t>
            </a:r>
            <a:r>
              <a:rPr lang="en-GB" b="0" i="0" dirty="0" err="1">
                <a:solidFill>
                  <a:srgbClr val="222222"/>
                </a:solidFill>
                <a:effectLst/>
              </a:rPr>
              <a:t>Sefa</a:t>
            </a:r>
            <a:r>
              <a:rPr lang="en-GB" b="0" i="0" dirty="0">
                <a:solidFill>
                  <a:srgbClr val="222222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222222"/>
                </a:solidFill>
                <a:effectLst/>
              </a:rPr>
              <a:t>Uysal</a:t>
            </a:r>
            <a:r>
              <a:rPr lang="en-GB" b="0" i="0" dirty="0">
                <a:solidFill>
                  <a:srgbClr val="222222"/>
                </a:solidFill>
                <a:effectLst/>
              </a:rPr>
              <a:t>, M., </a:t>
            </a:r>
            <a:r>
              <a:rPr lang="en-GB" b="0" i="0" dirty="0" err="1">
                <a:solidFill>
                  <a:srgbClr val="222222"/>
                </a:solidFill>
                <a:effectLst/>
              </a:rPr>
              <a:t>Acar</a:t>
            </a:r>
            <a:r>
              <a:rPr lang="en-GB" b="0" i="0" dirty="0">
                <a:solidFill>
                  <a:srgbClr val="222222"/>
                </a:solidFill>
                <a:effectLst/>
              </a:rPr>
              <a:t>, Y.G. (eds) The Political Psychology of Kurds in Turkey. Palgrave Studies in Political Psychology. Palgrave Macmillan, Cham. </a:t>
            </a:r>
            <a:r>
              <a:rPr lang="en-GB" b="0" i="0" dirty="0">
                <a:solidFill>
                  <a:srgbClr val="222222"/>
                </a:solidFill>
                <a:effectLst/>
                <a:hlinkClick r:id="rId11"/>
              </a:rPr>
              <a:t>https://doi.org/10.1007/978-3-031-33291-3_8</a:t>
            </a:r>
            <a:endParaRPr lang="en-GB" b="0" i="0" dirty="0">
              <a:solidFill>
                <a:srgbClr val="222222"/>
              </a:solidFill>
              <a:effectLst/>
            </a:endParaRPr>
          </a:p>
          <a:p>
            <a:r>
              <a:rPr lang="en-GB" dirty="0">
                <a:solidFill>
                  <a:srgbClr val="222222"/>
                </a:solidFill>
                <a:hlinkClick r:id="rId12"/>
              </a:rPr>
              <a:t>The Neuron  </a:t>
            </a:r>
            <a:r>
              <a:rPr lang="en-GB" dirty="0">
                <a:hlinkClick r:id="rId12"/>
              </a:rPr>
              <a:t>How to Write a Positionality Statement: A Step-by-Step Guide | The Neuron</a:t>
            </a:r>
            <a:r>
              <a:rPr lang="en-GB" dirty="0">
                <a:solidFill>
                  <a:srgbClr val="3A3A3A"/>
                </a:solidFill>
              </a:rPr>
              <a:t> [online] November 2024</a:t>
            </a:r>
            <a:endParaRPr lang="en-GB" dirty="0">
              <a:solidFill>
                <a:srgbClr val="007377"/>
              </a:solidFill>
            </a:endParaRPr>
          </a:p>
          <a:p>
            <a:endParaRPr lang="en-GB" b="0" i="0" dirty="0">
              <a:solidFill>
                <a:srgbClr val="222222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850729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Slid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Accessib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purl.org/dc/elements/1.1/"/>
    <ds:schemaRef ds:uri="http://schemas.microsoft.com/office/2006/metadata/properties"/>
    <ds:schemaRef ds:uri="303dbf9b-b85b-46a0-94f1-894078c07ecd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UWTSD_Powerpoint Template Standard_2023 Accessible example</Template>
  <TotalTime>2572</TotalTime>
  <Words>1908</Words>
  <Application>Microsoft Office PowerPoint</Application>
  <PresentationFormat>On-screen Show (4:3)</PresentationFormat>
  <Paragraphs>198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19</vt:i4>
      </vt:variant>
    </vt:vector>
  </HeadingPairs>
  <TitlesOfParts>
    <vt:vector size="29" baseType="lpstr">
      <vt:lpstr>Arial</vt:lpstr>
      <vt:lpstr>Calibri</vt:lpstr>
      <vt:lpstr>Calibri Light</vt:lpstr>
      <vt:lpstr>Merriweather Sans</vt:lpstr>
      <vt:lpstr>Roboto</vt:lpstr>
      <vt:lpstr>Source Sans Pro</vt:lpstr>
      <vt:lpstr>Wingdings</vt:lpstr>
      <vt:lpstr>Title Slide 2</vt:lpstr>
      <vt:lpstr>Title Slide 4</vt:lpstr>
      <vt:lpstr>Accessible 2</vt:lpstr>
      <vt:lpstr>Adolygiad Llenyddiaeth Literature Review  </vt:lpstr>
      <vt:lpstr>Nod/Aim</vt:lpstr>
      <vt:lpstr>Pwrpas Adolygiad Llenyddiaeth</vt:lpstr>
      <vt:lpstr>Purpose of a Literature Review </vt:lpstr>
      <vt:lpstr>Sgiliau academaidd trefn uwch : Sgiliau Gwybyddol</vt:lpstr>
      <vt:lpstr>Higher order academic skills : Cognitive Skills </vt:lpstr>
      <vt:lpstr>Cynllunio a Strwythur /Planning and Structure</vt:lpstr>
      <vt:lpstr>Cynllunio /Planning</vt:lpstr>
      <vt:lpstr>Strwythur /Structure </vt:lpstr>
      <vt:lpstr>https://studycrumb.com/literature-review-outline] </vt:lpstr>
      <vt:lpstr>PowerPoint Presentation</vt:lpstr>
      <vt:lpstr>Meddalwedd mapio meddwl: Ysbrydoliaeth</vt:lpstr>
      <vt:lpstr>Mind-mapping software  : Inspiration</vt:lpstr>
      <vt:lpstr>‘Self-esteem and obesity in children and adolescents’ map meddwl (yn seiliedig ar French, Storey a Perry, 2000)</vt:lpstr>
      <vt:lpstr>‘Self-esteem and obesity in children and adolescents’ mindmap (based on French, Storey  and Perry, 2000)</vt:lpstr>
      <vt:lpstr>‘Self-esteem and obesity in children and adolescents’ outline (based on French, Storey   and Perry, 2000) </vt:lpstr>
      <vt:lpstr>‘Self-esteem and obesity in children and adolescents’ outline (based on French, Storey   and Perry, 2000) </vt:lpstr>
      <vt:lpstr>Darllen pellach / Further Reading </vt:lpstr>
      <vt:lpstr>Cyfeiriadau / 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Geraint Lloyd</cp:lastModifiedBy>
  <cp:revision>80</cp:revision>
  <dcterms:created xsi:type="dcterms:W3CDTF">2015-04-14T15:21:28Z</dcterms:created>
  <dcterms:modified xsi:type="dcterms:W3CDTF">2025-01-17T16:52:52Z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