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sldIdLst>
    <p:sldId id="256" r:id="rId2"/>
    <p:sldId id="257" r:id="rId3"/>
    <p:sldId id="259" r:id="rId4"/>
    <p:sldId id="268" r:id="rId5"/>
    <p:sldId id="261" r:id="rId6"/>
    <p:sldId id="269" r:id="rId7"/>
    <p:sldId id="270" r:id="rId8"/>
    <p:sldId id="271" r:id="rId9"/>
    <p:sldId id="272" r:id="rId10"/>
    <p:sldId id="266" r:id="rId11"/>
    <p:sldId id="27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05"/>
  </p:normalViewPr>
  <p:slideViewPr>
    <p:cSldViewPr snapToGrid="0" snapToObjects="1">
      <p:cViewPr varScale="1">
        <p:scale>
          <a:sx n="108" d="100"/>
          <a:sy n="108" d="100"/>
        </p:scale>
        <p:origin x="73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44D386-740F-4D10-B39E-0AA7C9E2C4C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559647B-7FF6-4B63-A4BB-54A8CDD01360}">
      <dgm:prSet/>
      <dgm:spPr/>
      <dgm:t>
        <a:bodyPr/>
        <a:lstStyle/>
        <a:p>
          <a:r>
            <a:rPr lang="en-GB" baseline="0"/>
            <a:t>Chronic pain has been defined as pain that lasts at least 12 weeks. Chronic pain tends to affect 1 in 5 people, it can affect all ages and all parts of the body. Chronic pain can be anything from headaches, back pains to cancer pains and neurogenic pains. (Cirino, 2017). </a:t>
          </a:r>
          <a:endParaRPr lang="en-US"/>
        </a:p>
      </dgm:t>
    </dgm:pt>
    <dgm:pt modelId="{576E70AE-8041-426B-9877-E565DC35B91B}" type="parTrans" cxnId="{EC418265-A245-4E5B-A127-E9D4B4858931}">
      <dgm:prSet/>
      <dgm:spPr/>
      <dgm:t>
        <a:bodyPr/>
        <a:lstStyle/>
        <a:p>
          <a:endParaRPr lang="en-US"/>
        </a:p>
      </dgm:t>
    </dgm:pt>
    <dgm:pt modelId="{11DBE190-9467-48DE-A43D-A7BBE88934FB}" type="sibTrans" cxnId="{EC418265-A245-4E5B-A127-E9D4B4858931}">
      <dgm:prSet/>
      <dgm:spPr/>
      <dgm:t>
        <a:bodyPr/>
        <a:lstStyle/>
        <a:p>
          <a:endParaRPr lang="en-US"/>
        </a:p>
      </dgm:t>
    </dgm:pt>
    <dgm:pt modelId="{903BDB47-6950-438D-A280-64AF9D808036}">
      <dgm:prSet/>
      <dgm:spPr/>
      <dgm:t>
        <a:bodyPr/>
        <a:lstStyle/>
        <a:p>
          <a:r>
            <a:rPr lang="en-GB" baseline="0" dirty="0"/>
            <a:t>The TENS machine is said to help reduce pain levels of those suffering with chronic pain syndromes such as Fibromyalgia. fibromyalgia is a long term condition that causes a widespread of pain throughout ones body. </a:t>
          </a:r>
          <a:endParaRPr lang="en-US" dirty="0"/>
        </a:p>
      </dgm:t>
    </dgm:pt>
    <dgm:pt modelId="{EA8B2394-E380-4CE4-A8CE-1A8F58FC3368}" type="parTrans" cxnId="{BF64C277-FC17-426C-8BFF-A67199DD8CAF}">
      <dgm:prSet/>
      <dgm:spPr/>
      <dgm:t>
        <a:bodyPr/>
        <a:lstStyle/>
        <a:p>
          <a:endParaRPr lang="en-US"/>
        </a:p>
      </dgm:t>
    </dgm:pt>
    <dgm:pt modelId="{3F790F80-0489-4DCF-8F8E-A94F39980070}" type="sibTrans" cxnId="{BF64C277-FC17-426C-8BFF-A67199DD8CAF}">
      <dgm:prSet/>
      <dgm:spPr/>
      <dgm:t>
        <a:bodyPr/>
        <a:lstStyle/>
        <a:p>
          <a:endParaRPr lang="en-US"/>
        </a:p>
      </dgm:t>
    </dgm:pt>
    <dgm:pt modelId="{1EAB5B20-5F7D-4AB6-993D-15CAE0F2F52D}" type="pres">
      <dgm:prSet presAssocID="{0644D386-740F-4D10-B39E-0AA7C9E2C4C3}" presName="root" presStyleCnt="0">
        <dgm:presLayoutVars>
          <dgm:dir/>
          <dgm:resizeHandles val="exact"/>
        </dgm:presLayoutVars>
      </dgm:prSet>
      <dgm:spPr/>
    </dgm:pt>
    <dgm:pt modelId="{0ED620FA-3316-44C6-95BD-3174E9589762}" type="pres">
      <dgm:prSet presAssocID="{B559647B-7FF6-4B63-A4BB-54A8CDD01360}" presName="compNode" presStyleCnt="0"/>
      <dgm:spPr/>
    </dgm:pt>
    <dgm:pt modelId="{A6DA9565-831C-4371-8A6C-8B1D4CD54BD4}" type="pres">
      <dgm:prSet presAssocID="{B559647B-7FF6-4B63-A4BB-54A8CDD01360}" presName="bgRect" presStyleLbl="bgShp" presStyleIdx="0" presStyleCnt="2"/>
      <dgm:spPr/>
    </dgm:pt>
    <dgm:pt modelId="{ED8026F1-2C5E-4A02-A472-940DDB0DE1DA}" type="pres">
      <dgm:prSet presAssocID="{B559647B-7FF6-4B63-A4BB-54A8CDD0136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264E7E17-7665-407E-AA04-6EDE88644610}" type="pres">
      <dgm:prSet presAssocID="{B559647B-7FF6-4B63-A4BB-54A8CDD01360}" presName="spaceRect" presStyleCnt="0"/>
      <dgm:spPr/>
    </dgm:pt>
    <dgm:pt modelId="{7A9D6CA7-A4C2-48B1-8B75-F301F3578330}" type="pres">
      <dgm:prSet presAssocID="{B559647B-7FF6-4B63-A4BB-54A8CDD01360}" presName="parTx" presStyleLbl="revTx" presStyleIdx="0" presStyleCnt="2">
        <dgm:presLayoutVars>
          <dgm:chMax val="0"/>
          <dgm:chPref val="0"/>
        </dgm:presLayoutVars>
      </dgm:prSet>
      <dgm:spPr/>
    </dgm:pt>
    <dgm:pt modelId="{63B6A5F5-A6FE-491C-94E4-F2766ACEBA8A}" type="pres">
      <dgm:prSet presAssocID="{11DBE190-9467-48DE-A43D-A7BBE88934FB}" presName="sibTrans" presStyleCnt="0"/>
      <dgm:spPr/>
    </dgm:pt>
    <dgm:pt modelId="{BE2E39E4-5C3D-4DCB-B19D-187370D99577}" type="pres">
      <dgm:prSet presAssocID="{903BDB47-6950-438D-A280-64AF9D808036}" presName="compNode" presStyleCnt="0"/>
      <dgm:spPr/>
    </dgm:pt>
    <dgm:pt modelId="{1A95FA2F-93AE-4482-82D2-D98D0A1FB14D}" type="pres">
      <dgm:prSet presAssocID="{903BDB47-6950-438D-A280-64AF9D808036}" presName="bgRect" presStyleLbl="bgShp" presStyleIdx="1" presStyleCnt="2"/>
      <dgm:spPr/>
    </dgm:pt>
    <dgm:pt modelId="{F3CB0AA2-8B9D-441D-9903-2D8BBC520CFF}" type="pres">
      <dgm:prSet presAssocID="{903BDB47-6950-438D-A280-64AF9D80803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tor"/>
        </a:ext>
      </dgm:extLst>
    </dgm:pt>
    <dgm:pt modelId="{B9B76BFE-8004-47A1-BD13-8F97BDD1AE62}" type="pres">
      <dgm:prSet presAssocID="{903BDB47-6950-438D-A280-64AF9D808036}" presName="spaceRect" presStyleCnt="0"/>
      <dgm:spPr/>
    </dgm:pt>
    <dgm:pt modelId="{5F861026-4924-4CB4-9831-AB03DC22554D}" type="pres">
      <dgm:prSet presAssocID="{903BDB47-6950-438D-A280-64AF9D808036}" presName="parTx" presStyleLbl="revTx" presStyleIdx="1" presStyleCnt="2">
        <dgm:presLayoutVars>
          <dgm:chMax val="0"/>
          <dgm:chPref val="0"/>
        </dgm:presLayoutVars>
      </dgm:prSet>
      <dgm:spPr/>
    </dgm:pt>
  </dgm:ptLst>
  <dgm:cxnLst>
    <dgm:cxn modelId="{EC418265-A245-4E5B-A127-E9D4B4858931}" srcId="{0644D386-740F-4D10-B39E-0AA7C9E2C4C3}" destId="{B559647B-7FF6-4B63-A4BB-54A8CDD01360}" srcOrd="0" destOrd="0" parTransId="{576E70AE-8041-426B-9877-E565DC35B91B}" sibTransId="{11DBE190-9467-48DE-A43D-A7BBE88934FB}"/>
    <dgm:cxn modelId="{BF64C277-FC17-426C-8BFF-A67199DD8CAF}" srcId="{0644D386-740F-4D10-B39E-0AA7C9E2C4C3}" destId="{903BDB47-6950-438D-A280-64AF9D808036}" srcOrd="1" destOrd="0" parTransId="{EA8B2394-E380-4CE4-A8CE-1A8F58FC3368}" sibTransId="{3F790F80-0489-4DCF-8F8E-A94F39980070}"/>
    <dgm:cxn modelId="{471BD9A2-9526-466E-8086-000CEDDAC664}" type="presOf" srcId="{B559647B-7FF6-4B63-A4BB-54A8CDD01360}" destId="{7A9D6CA7-A4C2-48B1-8B75-F301F3578330}" srcOrd="0" destOrd="0" presId="urn:microsoft.com/office/officeart/2018/2/layout/IconVerticalSolidList"/>
    <dgm:cxn modelId="{FE62E5C5-31BE-4E55-8BB8-3FE0ECE58358}" type="presOf" srcId="{903BDB47-6950-438D-A280-64AF9D808036}" destId="{5F861026-4924-4CB4-9831-AB03DC22554D}" srcOrd="0" destOrd="0" presId="urn:microsoft.com/office/officeart/2018/2/layout/IconVerticalSolidList"/>
    <dgm:cxn modelId="{37FAD0D7-687A-4451-A879-38B639974A26}" type="presOf" srcId="{0644D386-740F-4D10-B39E-0AA7C9E2C4C3}" destId="{1EAB5B20-5F7D-4AB6-993D-15CAE0F2F52D}" srcOrd="0" destOrd="0" presId="urn:microsoft.com/office/officeart/2018/2/layout/IconVerticalSolidList"/>
    <dgm:cxn modelId="{69A0FC52-DDE6-4DDE-A327-CEF70FC3391E}" type="presParOf" srcId="{1EAB5B20-5F7D-4AB6-993D-15CAE0F2F52D}" destId="{0ED620FA-3316-44C6-95BD-3174E9589762}" srcOrd="0" destOrd="0" presId="urn:microsoft.com/office/officeart/2018/2/layout/IconVerticalSolidList"/>
    <dgm:cxn modelId="{51F310A5-97E9-4680-A9F6-0209A9FFFCC9}" type="presParOf" srcId="{0ED620FA-3316-44C6-95BD-3174E9589762}" destId="{A6DA9565-831C-4371-8A6C-8B1D4CD54BD4}" srcOrd="0" destOrd="0" presId="urn:microsoft.com/office/officeart/2018/2/layout/IconVerticalSolidList"/>
    <dgm:cxn modelId="{52CCD331-BB1E-451C-8606-4B3FEDE2EABB}" type="presParOf" srcId="{0ED620FA-3316-44C6-95BD-3174E9589762}" destId="{ED8026F1-2C5E-4A02-A472-940DDB0DE1DA}" srcOrd="1" destOrd="0" presId="urn:microsoft.com/office/officeart/2018/2/layout/IconVerticalSolidList"/>
    <dgm:cxn modelId="{08B587B8-36A5-4739-99CC-2706FE93BD17}" type="presParOf" srcId="{0ED620FA-3316-44C6-95BD-3174E9589762}" destId="{264E7E17-7665-407E-AA04-6EDE88644610}" srcOrd="2" destOrd="0" presId="urn:microsoft.com/office/officeart/2018/2/layout/IconVerticalSolidList"/>
    <dgm:cxn modelId="{29973638-12CE-4F56-BC83-B0B1DAAB937C}" type="presParOf" srcId="{0ED620FA-3316-44C6-95BD-3174E9589762}" destId="{7A9D6CA7-A4C2-48B1-8B75-F301F3578330}" srcOrd="3" destOrd="0" presId="urn:microsoft.com/office/officeart/2018/2/layout/IconVerticalSolidList"/>
    <dgm:cxn modelId="{EDB48D7A-1FF4-4151-BDF7-2592BA65F0EA}" type="presParOf" srcId="{1EAB5B20-5F7D-4AB6-993D-15CAE0F2F52D}" destId="{63B6A5F5-A6FE-491C-94E4-F2766ACEBA8A}" srcOrd="1" destOrd="0" presId="urn:microsoft.com/office/officeart/2018/2/layout/IconVerticalSolidList"/>
    <dgm:cxn modelId="{8652B11C-DDC8-45EE-A3F5-3CF08B743BCB}" type="presParOf" srcId="{1EAB5B20-5F7D-4AB6-993D-15CAE0F2F52D}" destId="{BE2E39E4-5C3D-4DCB-B19D-187370D99577}" srcOrd="2" destOrd="0" presId="urn:microsoft.com/office/officeart/2018/2/layout/IconVerticalSolidList"/>
    <dgm:cxn modelId="{4C130DC0-347A-4ADD-AA3B-6EC470366696}" type="presParOf" srcId="{BE2E39E4-5C3D-4DCB-B19D-187370D99577}" destId="{1A95FA2F-93AE-4482-82D2-D98D0A1FB14D}" srcOrd="0" destOrd="0" presId="urn:microsoft.com/office/officeart/2018/2/layout/IconVerticalSolidList"/>
    <dgm:cxn modelId="{55BEB494-4A60-4F71-949F-283445193055}" type="presParOf" srcId="{BE2E39E4-5C3D-4DCB-B19D-187370D99577}" destId="{F3CB0AA2-8B9D-441D-9903-2D8BBC520CFF}" srcOrd="1" destOrd="0" presId="urn:microsoft.com/office/officeart/2018/2/layout/IconVerticalSolidList"/>
    <dgm:cxn modelId="{D734074B-4643-40B8-91BE-AFE90B48C4CD}" type="presParOf" srcId="{BE2E39E4-5C3D-4DCB-B19D-187370D99577}" destId="{B9B76BFE-8004-47A1-BD13-8F97BDD1AE62}" srcOrd="2" destOrd="0" presId="urn:microsoft.com/office/officeart/2018/2/layout/IconVerticalSolidList"/>
    <dgm:cxn modelId="{7A6FDA19-DE33-4274-B215-05571A4657CC}" type="presParOf" srcId="{BE2E39E4-5C3D-4DCB-B19D-187370D99577}" destId="{5F861026-4924-4CB4-9831-AB03DC22554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B054BC-0DE3-4265-BD4E-2E3540D12814}" type="doc">
      <dgm:prSet loTypeId="urn:microsoft.com/office/officeart/2005/8/layout/process4" loCatId="process" qsTypeId="urn:microsoft.com/office/officeart/2005/8/quickstyle/simple2" qsCatId="simple" csTypeId="urn:microsoft.com/office/officeart/2005/8/colors/colorful1" csCatId="colorful" phldr="1"/>
      <dgm:spPr/>
      <dgm:t>
        <a:bodyPr/>
        <a:lstStyle/>
        <a:p>
          <a:endParaRPr lang="en-US"/>
        </a:p>
      </dgm:t>
    </dgm:pt>
    <dgm:pt modelId="{AA42D13D-6329-4E4C-9C38-AFDD7000FDAE}">
      <dgm:prSet/>
      <dgm:spPr/>
      <dgm:t>
        <a:bodyPr/>
        <a:lstStyle/>
        <a:p>
          <a:r>
            <a:rPr lang="en-US"/>
            <a:t>Despite the TENS machine being exceedingly benefitical for many different individuals, there are some contraindications of the tens machine. </a:t>
          </a:r>
        </a:p>
      </dgm:t>
    </dgm:pt>
    <dgm:pt modelId="{6CB2D850-4DF0-4F1E-8F7D-E1CF053D3ABB}" type="parTrans" cxnId="{BFB96719-AFA8-4660-AF62-A13224E7E192}">
      <dgm:prSet/>
      <dgm:spPr/>
      <dgm:t>
        <a:bodyPr/>
        <a:lstStyle/>
        <a:p>
          <a:endParaRPr lang="en-US"/>
        </a:p>
      </dgm:t>
    </dgm:pt>
    <dgm:pt modelId="{308EC583-D53C-458A-981E-5D614B2E16D2}" type="sibTrans" cxnId="{BFB96719-AFA8-4660-AF62-A13224E7E192}">
      <dgm:prSet/>
      <dgm:spPr/>
      <dgm:t>
        <a:bodyPr/>
        <a:lstStyle/>
        <a:p>
          <a:endParaRPr lang="en-US"/>
        </a:p>
      </dgm:t>
    </dgm:pt>
    <dgm:pt modelId="{F39AA088-7DFF-4BCA-B604-567C327D9B6A}">
      <dgm:prSet/>
      <dgm:spPr/>
      <dgm:t>
        <a:bodyPr/>
        <a:lstStyle/>
        <a:p>
          <a:r>
            <a:rPr lang="en-US"/>
            <a:t>Those who have epilepsy should not use the TENS machine as the electrical current could trigger an epilepsy episode</a:t>
          </a:r>
        </a:p>
      </dgm:t>
    </dgm:pt>
    <dgm:pt modelId="{E3F4601D-5E76-4A94-8F37-081CE0C29E2C}" type="parTrans" cxnId="{2B261785-273F-41CA-8F89-6ED41CD8A91C}">
      <dgm:prSet/>
      <dgm:spPr/>
      <dgm:t>
        <a:bodyPr/>
        <a:lstStyle/>
        <a:p>
          <a:endParaRPr lang="en-US"/>
        </a:p>
      </dgm:t>
    </dgm:pt>
    <dgm:pt modelId="{390C77C0-2F55-4A0F-AF6A-48AA083D46A8}" type="sibTrans" cxnId="{2B261785-273F-41CA-8F89-6ED41CD8A91C}">
      <dgm:prSet/>
      <dgm:spPr/>
      <dgm:t>
        <a:bodyPr/>
        <a:lstStyle/>
        <a:p>
          <a:endParaRPr lang="en-US"/>
        </a:p>
      </dgm:t>
    </dgm:pt>
    <dgm:pt modelId="{AB126885-B057-4DFB-81FA-761619D93405}">
      <dgm:prSet/>
      <dgm:spPr/>
      <dgm:t>
        <a:bodyPr/>
        <a:lstStyle/>
        <a:p>
          <a:r>
            <a:rPr lang="en-US" dirty="0"/>
            <a:t>Those with </a:t>
          </a:r>
          <a:r>
            <a:rPr lang="en-GB" dirty="0"/>
            <a:t>Lymphedema should also stay away from the use of a TENS machine, the reason for this is being TENS treatment affects the circulatory system and potentially cause problems for the lymphatic system and cause even more fluid retention.</a:t>
          </a:r>
          <a:endParaRPr lang="en-US" dirty="0"/>
        </a:p>
      </dgm:t>
    </dgm:pt>
    <dgm:pt modelId="{4332E293-0931-409E-A265-66C974EF151E}" type="parTrans" cxnId="{2FADE978-B51B-4A8F-839E-9780B8AC4023}">
      <dgm:prSet/>
      <dgm:spPr/>
      <dgm:t>
        <a:bodyPr/>
        <a:lstStyle/>
        <a:p>
          <a:endParaRPr lang="en-US"/>
        </a:p>
      </dgm:t>
    </dgm:pt>
    <dgm:pt modelId="{C58C59DD-DA52-480B-BFD1-ED471D9C8879}" type="sibTrans" cxnId="{2FADE978-B51B-4A8F-839E-9780B8AC4023}">
      <dgm:prSet/>
      <dgm:spPr/>
      <dgm:t>
        <a:bodyPr/>
        <a:lstStyle/>
        <a:p>
          <a:endParaRPr lang="en-US"/>
        </a:p>
      </dgm:t>
    </dgm:pt>
    <dgm:pt modelId="{F7907B90-1E10-454C-88D6-786656F29A10}" type="pres">
      <dgm:prSet presAssocID="{5EB054BC-0DE3-4265-BD4E-2E3540D12814}" presName="Name0" presStyleCnt="0">
        <dgm:presLayoutVars>
          <dgm:dir/>
          <dgm:animLvl val="lvl"/>
          <dgm:resizeHandles val="exact"/>
        </dgm:presLayoutVars>
      </dgm:prSet>
      <dgm:spPr/>
    </dgm:pt>
    <dgm:pt modelId="{4739E470-8717-514C-88A6-D34B25921E71}" type="pres">
      <dgm:prSet presAssocID="{AB126885-B057-4DFB-81FA-761619D93405}" presName="boxAndChildren" presStyleCnt="0"/>
      <dgm:spPr/>
    </dgm:pt>
    <dgm:pt modelId="{72DC2F61-A9CC-CF41-BEFE-54ED7086046D}" type="pres">
      <dgm:prSet presAssocID="{AB126885-B057-4DFB-81FA-761619D93405}" presName="parentTextBox" presStyleLbl="node1" presStyleIdx="0" presStyleCnt="3"/>
      <dgm:spPr/>
    </dgm:pt>
    <dgm:pt modelId="{62121F9D-1F1A-2E4A-B90A-ED262DD65F5D}" type="pres">
      <dgm:prSet presAssocID="{390C77C0-2F55-4A0F-AF6A-48AA083D46A8}" presName="sp" presStyleCnt="0"/>
      <dgm:spPr/>
    </dgm:pt>
    <dgm:pt modelId="{168A9182-D2C1-7346-8979-212D544D1398}" type="pres">
      <dgm:prSet presAssocID="{F39AA088-7DFF-4BCA-B604-567C327D9B6A}" presName="arrowAndChildren" presStyleCnt="0"/>
      <dgm:spPr/>
    </dgm:pt>
    <dgm:pt modelId="{B13D3D62-05F1-264B-A52A-971BD7EFD115}" type="pres">
      <dgm:prSet presAssocID="{F39AA088-7DFF-4BCA-B604-567C327D9B6A}" presName="parentTextArrow" presStyleLbl="node1" presStyleIdx="1" presStyleCnt="3"/>
      <dgm:spPr/>
    </dgm:pt>
    <dgm:pt modelId="{8E245634-272E-EB44-9CE3-1567617ED312}" type="pres">
      <dgm:prSet presAssocID="{308EC583-D53C-458A-981E-5D614B2E16D2}" presName="sp" presStyleCnt="0"/>
      <dgm:spPr/>
    </dgm:pt>
    <dgm:pt modelId="{612FE7E5-6A09-FB4E-8E88-0203705223BD}" type="pres">
      <dgm:prSet presAssocID="{AA42D13D-6329-4E4C-9C38-AFDD7000FDAE}" presName="arrowAndChildren" presStyleCnt="0"/>
      <dgm:spPr/>
    </dgm:pt>
    <dgm:pt modelId="{4D55B314-3F84-4943-A8E3-892238E70460}" type="pres">
      <dgm:prSet presAssocID="{AA42D13D-6329-4E4C-9C38-AFDD7000FDAE}" presName="parentTextArrow" presStyleLbl="node1" presStyleIdx="2" presStyleCnt="3"/>
      <dgm:spPr/>
    </dgm:pt>
  </dgm:ptLst>
  <dgm:cxnLst>
    <dgm:cxn modelId="{BFB96719-AFA8-4660-AF62-A13224E7E192}" srcId="{5EB054BC-0DE3-4265-BD4E-2E3540D12814}" destId="{AA42D13D-6329-4E4C-9C38-AFDD7000FDAE}" srcOrd="0" destOrd="0" parTransId="{6CB2D850-4DF0-4F1E-8F7D-E1CF053D3ABB}" sibTransId="{308EC583-D53C-458A-981E-5D614B2E16D2}"/>
    <dgm:cxn modelId="{75BB794F-FEF9-3046-B723-3A4E1236DFAF}" type="presOf" srcId="{5EB054BC-0DE3-4265-BD4E-2E3540D12814}" destId="{F7907B90-1E10-454C-88D6-786656F29A10}" srcOrd="0" destOrd="0" presId="urn:microsoft.com/office/officeart/2005/8/layout/process4"/>
    <dgm:cxn modelId="{2FADE978-B51B-4A8F-839E-9780B8AC4023}" srcId="{5EB054BC-0DE3-4265-BD4E-2E3540D12814}" destId="{AB126885-B057-4DFB-81FA-761619D93405}" srcOrd="2" destOrd="0" parTransId="{4332E293-0931-409E-A265-66C974EF151E}" sibTransId="{C58C59DD-DA52-480B-BFD1-ED471D9C8879}"/>
    <dgm:cxn modelId="{B93D307A-069D-0347-8D26-AC5B533B5302}" type="presOf" srcId="{F39AA088-7DFF-4BCA-B604-567C327D9B6A}" destId="{B13D3D62-05F1-264B-A52A-971BD7EFD115}" srcOrd="0" destOrd="0" presId="urn:microsoft.com/office/officeart/2005/8/layout/process4"/>
    <dgm:cxn modelId="{2B261785-273F-41CA-8F89-6ED41CD8A91C}" srcId="{5EB054BC-0DE3-4265-BD4E-2E3540D12814}" destId="{F39AA088-7DFF-4BCA-B604-567C327D9B6A}" srcOrd="1" destOrd="0" parTransId="{E3F4601D-5E76-4A94-8F37-081CE0C29E2C}" sibTransId="{390C77C0-2F55-4A0F-AF6A-48AA083D46A8}"/>
    <dgm:cxn modelId="{D20A6B89-505C-8444-9527-F89446E13EE4}" type="presOf" srcId="{AA42D13D-6329-4E4C-9C38-AFDD7000FDAE}" destId="{4D55B314-3F84-4943-A8E3-892238E70460}" srcOrd="0" destOrd="0" presId="urn:microsoft.com/office/officeart/2005/8/layout/process4"/>
    <dgm:cxn modelId="{1F6725B0-3107-D145-AFAE-575546538E77}" type="presOf" srcId="{AB126885-B057-4DFB-81FA-761619D93405}" destId="{72DC2F61-A9CC-CF41-BEFE-54ED7086046D}" srcOrd="0" destOrd="0" presId="urn:microsoft.com/office/officeart/2005/8/layout/process4"/>
    <dgm:cxn modelId="{8DC2BDEA-D1C9-8C4E-8ECB-199588ED8378}" type="presParOf" srcId="{F7907B90-1E10-454C-88D6-786656F29A10}" destId="{4739E470-8717-514C-88A6-D34B25921E71}" srcOrd="0" destOrd="0" presId="urn:microsoft.com/office/officeart/2005/8/layout/process4"/>
    <dgm:cxn modelId="{0FB0BA48-3E2A-1348-A895-EFBC4FEC9A12}" type="presParOf" srcId="{4739E470-8717-514C-88A6-D34B25921E71}" destId="{72DC2F61-A9CC-CF41-BEFE-54ED7086046D}" srcOrd="0" destOrd="0" presId="urn:microsoft.com/office/officeart/2005/8/layout/process4"/>
    <dgm:cxn modelId="{A8DEBD01-028C-6D45-A322-A07A39A31D62}" type="presParOf" srcId="{F7907B90-1E10-454C-88D6-786656F29A10}" destId="{62121F9D-1F1A-2E4A-B90A-ED262DD65F5D}" srcOrd="1" destOrd="0" presId="urn:microsoft.com/office/officeart/2005/8/layout/process4"/>
    <dgm:cxn modelId="{328CE238-8338-274B-91A7-E7231DF6B1DC}" type="presParOf" srcId="{F7907B90-1E10-454C-88D6-786656F29A10}" destId="{168A9182-D2C1-7346-8979-212D544D1398}" srcOrd="2" destOrd="0" presId="urn:microsoft.com/office/officeart/2005/8/layout/process4"/>
    <dgm:cxn modelId="{369E29EF-4376-D441-987F-DC0568301F4C}" type="presParOf" srcId="{168A9182-D2C1-7346-8979-212D544D1398}" destId="{B13D3D62-05F1-264B-A52A-971BD7EFD115}" srcOrd="0" destOrd="0" presId="urn:microsoft.com/office/officeart/2005/8/layout/process4"/>
    <dgm:cxn modelId="{40F0547F-8F85-A84A-8FF5-B8F190E5EE24}" type="presParOf" srcId="{F7907B90-1E10-454C-88D6-786656F29A10}" destId="{8E245634-272E-EB44-9CE3-1567617ED312}" srcOrd="3" destOrd="0" presId="urn:microsoft.com/office/officeart/2005/8/layout/process4"/>
    <dgm:cxn modelId="{7C5DAE3D-1519-C64B-BE03-C6DF099749E3}" type="presParOf" srcId="{F7907B90-1E10-454C-88D6-786656F29A10}" destId="{612FE7E5-6A09-FB4E-8E88-0203705223BD}" srcOrd="4" destOrd="0" presId="urn:microsoft.com/office/officeart/2005/8/layout/process4"/>
    <dgm:cxn modelId="{7C4226EE-88C7-B340-9B18-5535CA5D29BD}" type="presParOf" srcId="{612FE7E5-6A09-FB4E-8E88-0203705223BD}" destId="{4D55B314-3F84-4943-A8E3-892238E70460}"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DA9565-831C-4371-8A6C-8B1D4CD54BD4}">
      <dsp:nvSpPr>
        <dsp:cNvPr id="0" name=""/>
        <dsp:cNvSpPr/>
      </dsp:nvSpPr>
      <dsp:spPr>
        <a:xfrm>
          <a:off x="0" y="906398"/>
          <a:ext cx="6506304" cy="167335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8026F1-2C5E-4A02-A472-940DDB0DE1DA}">
      <dsp:nvSpPr>
        <dsp:cNvPr id="0" name=""/>
        <dsp:cNvSpPr/>
      </dsp:nvSpPr>
      <dsp:spPr>
        <a:xfrm>
          <a:off x="506188" y="1282903"/>
          <a:ext cx="920343" cy="9203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7A9D6CA7-A4C2-48B1-8B75-F301F3578330}">
      <dsp:nvSpPr>
        <dsp:cNvPr id="0" name=""/>
        <dsp:cNvSpPr/>
      </dsp:nvSpPr>
      <dsp:spPr>
        <a:xfrm>
          <a:off x="1932721" y="906398"/>
          <a:ext cx="4573582" cy="16733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096" tIns="177096" rIns="177096" bIns="177096" numCol="1" spcCol="1270" anchor="ctr" anchorCtr="0">
          <a:noAutofit/>
        </a:bodyPr>
        <a:lstStyle/>
        <a:p>
          <a:pPr marL="0" lvl="0" indent="0" algn="l" defTabSz="711200">
            <a:lnSpc>
              <a:spcPct val="90000"/>
            </a:lnSpc>
            <a:spcBef>
              <a:spcPct val="0"/>
            </a:spcBef>
            <a:spcAft>
              <a:spcPct val="35000"/>
            </a:spcAft>
            <a:buNone/>
          </a:pPr>
          <a:r>
            <a:rPr lang="en-GB" sz="1600" kern="1200" baseline="0"/>
            <a:t>Chronic pain has been defined as pain that lasts at least 12 weeks. Chronic pain tends to affect 1 in 5 people, it can affect all ages and all parts of the body. Chronic pain can be anything from headaches, back pains to cancer pains and neurogenic pains. (Cirino, 2017). </a:t>
          </a:r>
          <a:endParaRPr lang="en-US" sz="1600" kern="1200"/>
        </a:p>
      </dsp:txBody>
      <dsp:txXfrm>
        <a:off x="1932721" y="906398"/>
        <a:ext cx="4573582" cy="1673352"/>
      </dsp:txXfrm>
    </dsp:sp>
    <dsp:sp modelId="{1A95FA2F-93AE-4482-82D2-D98D0A1FB14D}">
      <dsp:nvSpPr>
        <dsp:cNvPr id="0" name=""/>
        <dsp:cNvSpPr/>
      </dsp:nvSpPr>
      <dsp:spPr>
        <a:xfrm>
          <a:off x="0" y="2998089"/>
          <a:ext cx="6506304" cy="167335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CB0AA2-8B9D-441D-9903-2D8BBC520CFF}">
      <dsp:nvSpPr>
        <dsp:cNvPr id="0" name=""/>
        <dsp:cNvSpPr/>
      </dsp:nvSpPr>
      <dsp:spPr>
        <a:xfrm>
          <a:off x="506188" y="3374593"/>
          <a:ext cx="920343" cy="9203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5F861026-4924-4CB4-9831-AB03DC22554D}">
      <dsp:nvSpPr>
        <dsp:cNvPr id="0" name=""/>
        <dsp:cNvSpPr/>
      </dsp:nvSpPr>
      <dsp:spPr>
        <a:xfrm>
          <a:off x="1932721" y="2998089"/>
          <a:ext cx="4573582" cy="16733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096" tIns="177096" rIns="177096" bIns="177096" numCol="1" spcCol="1270" anchor="ctr" anchorCtr="0">
          <a:noAutofit/>
        </a:bodyPr>
        <a:lstStyle/>
        <a:p>
          <a:pPr marL="0" lvl="0" indent="0" algn="l" defTabSz="711200">
            <a:lnSpc>
              <a:spcPct val="90000"/>
            </a:lnSpc>
            <a:spcBef>
              <a:spcPct val="0"/>
            </a:spcBef>
            <a:spcAft>
              <a:spcPct val="35000"/>
            </a:spcAft>
            <a:buNone/>
          </a:pPr>
          <a:r>
            <a:rPr lang="en-GB" sz="1600" kern="1200" baseline="0" dirty="0"/>
            <a:t>The TENS machine is said to help reduce pain levels of those suffering with chronic pain syndromes such as Fibromyalgia. fibromyalgia is a long term condition that causes a widespread of pain throughout ones body. </a:t>
          </a:r>
          <a:endParaRPr lang="en-US" sz="1600" kern="1200" dirty="0"/>
        </a:p>
      </dsp:txBody>
      <dsp:txXfrm>
        <a:off x="1932721" y="2998089"/>
        <a:ext cx="4573582" cy="16733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DC2F61-A9CC-CF41-BEFE-54ED7086046D}">
      <dsp:nvSpPr>
        <dsp:cNvPr id="0" name=""/>
        <dsp:cNvSpPr/>
      </dsp:nvSpPr>
      <dsp:spPr>
        <a:xfrm>
          <a:off x="0" y="4198690"/>
          <a:ext cx="5959475" cy="1378104"/>
        </a:xfrm>
        <a:prstGeom prst="rect">
          <a:avLst/>
        </a:prstGeom>
        <a:solidFill>
          <a:schemeClr val="accent2">
            <a:hueOff val="0"/>
            <a:satOff val="0"/>
            <a:lumOff val="0"/>
            <a:alphaOff val="0"/>
          </a:schemeClr>
        </a:solidFill>
        <a:ln w="19050" cap="flat" cmpd="sng" algn="in">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t>Those with </a:t>
          </a:r>
          <a:r>
            <a:rPr lang="en-GB" sz="1700" kern="1200" dirty="0"/>
            <a:t>Lymphedema should also stay away from the use of a TENS machine, the reason for this is being TENS treatment affects the circulatory system and potentially cause problems for the lymphatic system and cause even more fluid retention.</a:t>
          </a:r>
          <a:endParaRPr lang="en-US" sz="1700" kern="1200" dirty="0"/>
        </a:p>
      </dsp:txBody>
      <dsp:txXfrm>
        <a:off x="0" y="4198690"/>
        <a:ext cx="5959475" cy="1378104"/>
      </dsp:txXfrm>
    </dsp:sp>
    <dsp:sp modelId="{B13D3D62-05F1-264B-A52A-971BD7EFD115}">
      <dsp:nvSpPr>
        <dsp:cNvPr id="0" name=""/>
        <dsp:cNvSpPr/>
      </dsp:nvSpPr>
      <dsp:spPr>
        <a:xfrm rot="10800000">
          <a:off x="0" y="2099838"/>
          <a:ext cx="5959475" cy="2119524"/>
        </a:xfrm>
        <a:prstGeom prst="upArrowCallout">
          <a:avLst/>
        </a:prstGeom>
        <a:solidFill>
          <a:schemeClr val="accent3">
            <a:hueOff val="0"/>
            <a:satOff val="0"/>
            <a:lumOff val="0"/>
            <a:alphaOff val="0"/>
          </a:schemeClr>
        </a:solidFill>
        <a:ln w="19050" cap="flat" cmpd="sng" algn="in">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a:t>Those who have epilepsy should not use the TENS machine as the electrical current could trigger an epilepsy episode</a:t>
          </a:r>
        </a:p>
      </dsp:txBody>
      <dsp:txXfrm rot="10800000">
        <a:off x="0" y="2099838"/>
        <a:ext cx="5959475" cy="1377203"/>
      </dsp:txXfrm>
    </dsp:sp>
    <dsp:sp modelId="{4D55B314-3F84-4943-A8E3-892238E70460}">
      <dsp:nvSpPr>
        <dsp:cNvPr id="0" name=""/>
        <dsp:cNvSpPr/>
      </dsp:nvSpPr>
      <dsp:spPr>
        <a:xfrm rot="10800000">
          <a:off x="0" y="985"/>
          <a:ext cx="5959475" cy="2119524"/>
        </a:xfrm>
        <a:prstGeom prst="upArrowCallout">
          <a:avLst/>
        </a:prstGeom>
        <a:solidFill>
          <a:schemeClr val="accent4">
            <a:hueOff val="0"/>
            <a:satOff val="0"/>
            <a:lumOff val="0"/>
            <a:alphaOff val="0"/>
          </a:schemeClr>
        </a:solidFill>
        <a:ln w="19050" cap="flat" cmpd="sng" algn="in">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a:t>Despite the TENS machine being exceedingly benefitical for many different individuals, there are some contraindications of the tens machine. </a:t>
          </a:r>
        </a:p>
      </dsp:txBody>
      <dsp:txXfrm rot="10800000">
        <a:off x="0" y="985"/>
        <a:ext cx="5959475" cy="137720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5A7E98-013F-9840-B109-7A9A183F11DF}" type="datetimeFigureOut">
              <a:rPr lang="en-US" smtClean="0"/>
              <a:t>4/19/20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BC6C3F-5B21-964B-948D-0394C6258B48}" type="slidenum">
              <a:rPr lang="en-US" smtClean="0"/>
              <a:t>‹#›</a:t>
            </a:fld>
            <a:endParaRPr lang="en-US"/>
          </a:p>
        </p:txBody>
      </p:sp>
    </p:spTree>
    <p:extLst>
      <p:ext uri="{BB962C8B-B14F-4D97-AF65-F5344CB8AC3E}">
        <p14:creationId xmlns:p14="http://schemas.microsoft.com/office/powerpoint/2010/main" val="2192764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BC6C3F-5B21-964B-948D-0394C6258B48}" type="slidenum">
              <a:rPr lang="en-US" smtClean="0"/>
              <a:t>3</a:t>
            </a:fld>
            <a:endParaRPr lang="en-US"/>
          </a:p>
        </p:txBody>
      </p:sp>
    </p:spTree>
    <p:extLst>
      <p:ext uri="{BB962C8B-B14F-4D97-AF65-F5344CB8AC3E}">
        <p14:creationId xmlns:p14="http://schemas.microsoft.com/office/powerpoint/2010/main" val="361578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0BC6C3F-5B21-964B-948D-0394C6258B48}" type="slidenum">
              <a:rPr lang="en-US" smtClean="0"/>
              <a:t>7</a:t>
            </a:fld>
            <a:endParaRPr lang="en-US"/>
          </a:p>
        </p:txBody>
      </p:sp>
    </p:spTree>
    <p:extLst>
      <p:ext uri="{BB962C8B-B14F-4D97-AF65-F5344CB8AC3E}">
        <p14:creationId xmlns:p14="http://schemas.microsoft.com/office/powerpoint/2010/main" val="211657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E4F91F3F-0AE6-1542-ABB2-934BC514D56B}" type="datetimeFigureOut">
              <a:rPr lang="en-US" smtClean="0"/>
              <a:t>4/19/20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4B367725-FCBB-F848-BD14-143E5BC7C94B}"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44890171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4F91F3F-0AE6-1542-ABB2-934BC514D56B}" type="datetimeFigureOut">
              <a:rPr lang="en-US" smtClean="0"/>
              <a:t>4/19/20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2747514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E4F91F3F-0AE6-1542-ABB2-934BC514D56B}" type="datetimeFigureOut">
              <a:rPr lang="en-US" smtClean="0"/>
              <a:t>4/19/20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4B367725-FCBB-F848-BD14-143E5BC7C94B}"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381145991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4F91F3F-0AE6-1542-ABB2-934BC514D56B}" type="datetimeFigureOut">
              <a:rPr lang="en-US" smtClean="0"/>
              <a:t>4/19/20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3853328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4F91F3F-0AE6-1542-ABB2-934BC514D56B}" type="datetimeFigureOut">
              <a:rPr lang="en-US" smtClean="0"/>
              <a:t>4/19/20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591884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4F91F3F-0AE6-1542-ABB2-934BC514D56B}" type="datetimeFigureOut">
              <a:rPr lang="en-US" smtClean="0"/>
              <a:t>4/19/20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3247344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F91F3F-0AE6-1542-ABB2-934BC514D56B}" type="datetimeFigureOut">
              <a:rPr lang="en-US" smtClean="0"/>
              <a:t>4/19/20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971472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E4F91F3F-0AE6-1542-ABB2-934BC514D56B}" type="datetimeFigureOut">
              <a:rPr lang="en-US" smtClean="0"/>
              <a:t>4/19/20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4B367725-FCBB-F848-BD14-143E5BC7C94B}"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20485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E4F91F3F-0AE6-1542-ABB2-934BC514D56B}" type="datetimeFigureOut">
              <a:rPr lang="en-US" smtClean="0"/>
              <a:t>4/19/20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4B367725-FCBB-F848-BD14-143E5BC7C94B}"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3804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4F91F3F-0AE6-1542-ABB2-934BC514D56B}" type="datetimeFigureOut">
              <a:rPr lang="en-US" smtClean="0"/>
              <a:t>4/19/20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259009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4F91F3F-0AE6-1542-ABB2-934BC514D56B}" type="datetimeFigureOut">
              <a:rPr lang="en-US" smtClean="0"/>
              <a:t>4/19/20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367725-FCBB-F848-BD14-143E5BC7C94B}" type="slidenum">
              <a:rPr lang="en-US" smtClean="0"/>
              <a:t>‹#›</a:t>
            </a:fld>
            <a:endParaRPr lang="en-US"/>
          </a:p>
        </p:txBody>
      </p:sp>
    </p:spTree>
    <p:extLst>
      <p:ext uri="{BB962C8B-B14F-4D97-AF65-F5344CB8AC3E}">
        <p14:creationId xmlns:p14="http://schemas.microsoft.com/office/powerpoint/2010/main" val="980784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E4F91F3F-0AE6-1542-ABB2-934BC514D56B}" type="datetimeFigureOut">
              <a:rPr lang="en-US" smtClean="0"/>
              <a:t>4/19/20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4B367725-FCBB-F848-BD14-143E5BC7C94B}"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092569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F1CF-273C-8C46-82FB-50353C887351}"/>
              </a:ext>
            </a:extLst>
          </p:cNvPr>
          <p:cNvSpPr>
            <a:spLocks noGrp="1"/>
          </p:cNvSpPr>
          <p:nvPr>
            <p:ph type="ctrTitle"/>
          </p:nvPr>
        </p:nvSpPr>
        <p:spPr/>
        <p:txBody>
          <a:bodyPr/>
          <a:lstStyle/>
          <a:p>
            <a:r>
              <a:rPr lang="en-US" dirty="0"/>
              <a:t>The TENS Machine </a:t>
            </a:r>
          </a:p>
        </p:txBody>
      </p:sp>
      <p:sp>
        <p:nvSpPr>
          <p:cNvPr id="3" name="Subtitle 2">
            <a:extLst>
              <a:ext uri="{FF2B5EF4-FFF2-40B4-BE49-F238E27FC236}">
                <a16:creationId xmlns:a16="http://schemas.microsoft.com/office/drawing/2014/main" id="{2423F15F-7131-ED4B-9BE8-F713C97AF07E}"/>
              </a:ext>
            </a:extLst>
          </p:cNvPr>
          <p:cNvSpPr>
            <a:spLocks noGrp="1"/>
          </p:cNvSpPr>
          <p:nvPr>
            <p:ph type="subTitle" idx="1"/>
          </p:nvPr>
        </p:nvSpPr>
        <p:spPr/>
        <p:txBody>
          <a:bodyPr/>
          <a:lstStyle/>
          <a:p>
            <a:r>
              <a:rPr lang="en-US" dirty="0"/>
              <a:t>Abbie Hill.</a:t>
            </a:r>
          </a:p>
        </p:txBody>
      </p:sp>
    </p:spTree>
    <p:extLst>
      <p:ext uri="{BB962C8B-B14F-4D97-AF65-F5344CB8AC3E}">
        <p14:creationId xmlns:p14="http://schemas.microsoft.com/office/powerpoint/2010/main" val="1444115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D868099-6145-4BC0-A5EA-74BEF1776B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FE5B09-F700-B24C-82A5-6B06CC825AE4}"/>
              </a:ext>
            </a:extLst>
          </p:cNvPr>
          <p:cNvSpPr>
            <a:spLocks noGrp="1"/>
          </p:cNvSpPr>
          <p:nvPr>
            <p:ph type="title"/>
          </p:nvPr>
        </p:nvSpPr>
        <p:spPr>
          <a:xfrm>
            <a:off x="8471424" y="1110882"/>
            <a:ext cx="3053039" cy="1060817"/>
          </a:xfrm>
        </p:spPr>
        <p:txBody>
          <a:bodyPr vert="horz" lIns="91440" tIns="45720" rIns="91440" bIns="45720" rtlCol="0" anchor="b">
            <a:normAutofit/>
          </a:bodyPr>
          <a:lstStyle/>
          <a:p>
            <a:r>
              <a:rPr lang="en-US" sz="2000"/>
              <a:t>What does the TENS machine stand for and what is the tens machine?</a:t>
            </a:r>
          </a:p>
        </p:txBody>
      </p:sp>
      <p:pic>
        <p:nvPicPr>
          <p:cNvPr id="4" name="Picture 3">
            <a:extLst>
              <a:ext uri="{FF2B5EF4-FFF2-40B4-BE49-F238E27FC236}">
                <a16:creationId xmlns:a16="http://schemas.microsoft.com/office/drawing/2014/main" id="{2C48C8C7-281E-7544-B3EA-7A5F4E271D42}"/>
              </a:ext>
            </a:extLst>
          </p:cNvPr>
          <p:cNvPicPr>
            <a:picLocks noChangeAspect="1"/>
          </p:cNvPicPr>
          <p:nvPr/>
        </p:nvPicPr>
        <p:blipFill>
          <a:blip r:embed="rId2"/>
          <a:stretch>
            <a:fillRect/>
          </a:stretch>
        </p:blipFill>
        <p:spPr>
          <a:xfrm>
            <a:off x="925451" y="640080"/>
            <a:ext cx="6318027" cy="5577840"/>
          </a:xfrm>
          <a:prstGeom prst="rect">
            <a:avLst/>
          </a:prstGeom>
        </p:spPr>
      </p:pic>
      <p:sp>
        <p:nvSpPr>
          <p:cNvPr id="3" name="TextBox 2">
            <a:extLst>
              <a:ext uri="{FF2B5EF4-FFF2-40B4-BE49-F238E27FC236}">
                <a16:creationId xmlns:a16="http://schemas.microsoft.com/office/drawing/2014/main" id="{8094B1C3-B996-944B-A24D-CC2092995310}"/>
              </a:ext>
            </a:extLst>
          </p:cNvPr>
          <p:cNvSpPr txBox="1"/>
          <p:nvPr/>
        </p:nvSpPr>
        <p:spPr>
          <a:xfrm>
            <a:off x="8471423" y="2286000"/>
            <a:ext cx="3053039" cy="3931920"/>
          </a:xfrm>
          <a:prstGeom prst="rect">
            <a:avLst/>
          </a:prstGeom>
        </p:spPr>
        <p:txBody>
          <a:bodyPr vert="horz" lIns="91440" tIns="45720" rIns="91440" bIns="45720" rtlCol="0">
            <a:normAutofit/>
          </a:bodyPr>
          <a:lstStyle/>
          <a:p>
            <a:pPr marL="384048" indent="-384048" defTabSz="914400">
              <a:lnSpc>
                <a:spcPct val="94000"/>
              </a:lnSpc>
              <a:spcAft>
                <a:spcPts val="200"/>
              </a:spcAft>
              <a:buFont typeface="Franklin Gothic Book" panose="020B0503020102020204" pitchFamily="34" charset="0"/>
            </a:pPr>
            <a:r>
              <a:rPr lang="en-US" sz="1600" dirty="0">
                <a:solidFill>
                  <a:schemeClr val="tx2"/>
                </a:solidFill>
              </a:rPr>
              <a:t>The tens machine stands for transcutaneous electrical nerved stimulation. The TENS machine is a form of pain treatment that is used via a low voltage electric current that relieves pain. </a:t>
            </a:r>
          </a:p>
          <a:p>
            <a:pPr marL="384048" indent="-384048" defTabSz="914400">
              <a:lnSpc>
                <a:spcPct val="94000"/>
              </a:lnSpc>
              <a:spcAft>
                <a:spcPts val="200"/>
              </a:spcAft>
              <a:buFont typeface="Franklin Gothic Book" panose="020B0503020102020204" pitchFamily="34" charset="0"/>
            </a:pPr>
            <a:endParaRPr lang="en-US" sz="1600" dirty="0">
              <a:solidFill>
                <a:schemeClr val="tx2"/>
              </a:solidFill>
            </a:endParaRPr>
          </a:p>
          <a:p>
            <a:pPr marL="384048" indent="-384048" defTabSz="914400">
              <a:lnSpc>
                <a:spcPct val="94000"/>
              </a:lnSpc>
              <a:spcAft>
                <a:spcPts val="200"/>
              </a:spcAft>
              <a:buFont typeface="Franklin Gothic Book" panose="020B0503020102020204" pitchFamily="34" charset="0"/>
            </a:pPr>
            <a:r>
              <a:rPr lang="en-US" sz="1600" dirty="0">
                <a:solidFill>
                  <a:schemeClr val="tx2"/>
                </a:solidFill>
              </a:rPr>
              <a:t>The TENS machine is typically a small battery operated device that attaches to an individual via wires connected to a sticky electrode pads.</a:t>
            </a:r>
          </a:p>
          <a:p>
            <a:pPr marL="384048" indent="-384048" defTabSz="914400">
              <a:lnSpc>
                <a:spcPct val="94000"/>
              </a:lnSpc>
              <a:spcAft>
                <a:spcPts val="200"/>
              </a:spcAft>
              <a:buFont typeface="Franklin Gothic Book" panose="020B0503020102020204" pitchFamily="34" charset="0"/>
            </a:pPr>
            <a:endParaRPr lang="en-US" sz="1600" dirty="0">
              <a:solidFill>
                <a:schemeClr val="tx2"/>
              </a:solidFill>
            </a:endParaRPr>
          </a:p>
          <a:p>
            <a:pPr marL="384048" indent="-384048" defTabSz="914400">
              <a:lnSpc>
                <a:spcPct val="94000"/>
              </a:lnSpc>
              <a:spcAft>
                <a:spcPts val="200"/>
              </a:spcAft>
              <a:buFont typeface="Franklin Gothic Book" panose="020B0503020102020204" pitchFamily="34" charset="0"/>
            </a:pPr>
            <a:r>
              <a:rPr lang="en-US" sz="1600" dirty="0" err="1">
                <a:solidFill>
                  <a:schemeClr val="tx2"/>
                </a:solidFill>
              </a:rPr>
              <a:t>Rull</a:t>
            </a:r>
            <a:r>
              <a:rPr lang="en-US" sz="1600" dirty="0">
                <a:solidFill>
                  <a:schemeClr val="tx2"/>
                </a:solidFill>
              </a:rPr>
              <a:t> (2018). </a:t>
            </a:r>
          </a:p>
        </p:txBody>
      </p:sp>
      <p:sp>
        <p:nvSpPr>
          <p:cNvPr id="11" name="Freeform 6">
            <a:extLst>
              <a:ext uri="{FF2B5EF4-FFF2-40B4-BE49-F238E27FC236}">
                <a16:creationId xmlns:a16="http://schemas.microsoft.com/office/drawing/2014/main" id="{CC1026F7-DECB-49B4-A565-518BBA445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983434" y="640080"/>
            <a:ext cx="2296028" cy="3674981"/>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66958277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61D8973-EAA9-459A-AF59-BBB4233D6C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3BC23B-C53D-C548-A4DA-7AAC1E8C224C}"/>
              </a:ext>
            </a:extLst>
          </p:cNvPr>
          <p:cNvSpPr>
            <a:spLocks noGrp="1"/>
          </p:cNvSpPr>
          <p:nvPr>
            <p:ph type="title"/>
          </p:nvPr>
        </p:nvSpPr>
        <p:spPr>
          <a:xfrm>
            <a:off x="784743" y="685800"/>
            <a:ext cx="5793475" cy="1485900"/>
          </a:xfrm>
        </p:spPr>
        <p:txBody>
          <a:bodyPr>
            <a:normAutofit/>
          </a:bodyPr>
          <a:lstStyle/>
          <a:p>
            <a:r>
              <a:rPr lang="en-US" b="1" dirty="0"/>
              <a:t>History of the TENS machine.</a:t>
            </a:r>
          </a:p>
        </p:txBody>
      </p:sp>
      <p:sp>
        <p:nvSpPr>
          <p:cNvPr id="3" name="Content Placeholder 2">
            <a:extLst>
              <a:ext uri="{FF2B5EF4-FFF2-40B4-BE49-F238E27FC236}">
                <a16:creationId xmlns:a16="http://schemas.microsoft.com/office/drawing/2014/main" id="{E4CCC0EB-6178-E04C-8E74-258E94DD807C}"/>
              </a:ext>
            </a:extLst>
          </p:cNvPr>
          <p:cNvSpPr>
            <a:spLocks noGrp="1"/>
          </p:cNvSpPr>
          <p:nvPr>
            <p:ph idx="1"/>
          </p:nvPr>
        </p:nvSpPr>
        <p:spPr>
          <a:xfrm>
            <a:off x="784743" y="2286000"/>
            <a:ext cx="5793475" cy="3581400"/>
          </a:xfrm>
        </p:spPr>
        <p:txBody>
          <a:bodyPr>
            <a:normAutofit/>
          </a:bodyPr>
          <a:lstStyle/>
          <a:p>
            <a:r>
              <a:rPr lang="en-US" dirty="0"/>
              <a:t>It is said that the concept of the TENS machine and using electric shock waves to treat pain was first oriented from the ancient Rome times. </a:t>
            </a:r>
          </a:p>
          <a:p>
            <a:r>
              <a:rPr lang="en-US" dirty="0"/>
              <a:t>Back in ancient Rome times, a well known doctor known as Suribonuis Largus found that by placing an electric fish on an individual with pain seemed to help control the pain levels. However, it was unknown as to why this seemed to work so well, but this was still considered as an exceedingly important discovery  (Rebecca, 2015).</a:t>
            </a:r>
          </a:p>
        </p:txBody>
      </p:sp>
      <p:sp>
        <p:nvSpPr>
          <p:cNvPr id="13" name="Rectangle 12">
            <a:extLst>
              <a:ext uri="{FF2B5EF4-FFF2-40B4-BE49-F238E27FC236}">
                <a16:creationId xmlns:a16="http://schemas.microsoft.com/office/drawing/2014/main" id="{FBEA8A33-C0D0-416D-8359-724B8828C7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Content Placeholder 3">
            <a:extLst>
              <a:ext uri="{FF2B5EF4-FFF2-40B4-BE49-F238E27FC236}">
                <a16:creationId xmlns:a16="http://schemas.microsoft.com/office/drawing/2014/main" id="{5FC6E11E-D20A-204D-90E6-BCD273AB6731}"/>
              </a:ext>
            </a:extLst>
          </p:cNvPr>
          <p:cNvPicPr>
            <a:picLocks noChangeAspect="1"/>
          </p:cNvPicPr>
          <p:nvPr/>
        </p:nvPicPr>
        <p:blipFill rotWithShape="1">
          <a:blip r:embed="rId3"/>
          <a:srcRect l="20171" r="39761"/>
          <a:stretch/>
        </p:blipFill>
        <p:spPr>
          <a:xfrm>
            <a:off x="7612261" y="0"/>
            <a:ext cx="4579739" cy="6857990"/>
          </a:xfrm>
          <a:prstGeom prst="rect">
            <a:avLst/>
          </a:prstGeom>
        </p:spPr>
      </p:pic>
    </p:spTree>
    <p:extLst>
      <p:ext uri="{BB962C8B-B14F-4D97-AF65-F5344CB8AC3E}">
        <p14:creationId xmlns:p14="http://schemas.microsoft.com/office/powerpoint/2010/main" val="494479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96282C0-351C-48EE-A89D-D662C5DB2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703A86-6CB1-C84F-BC26-61630DEB4D9B}"/>
              </a:ext>
            </a:extLst>
          </p:cNvPr>
          <p:cNvSpPr>
            <a:spLocks noGrp="1"/>
          </p:cNvSpPr>
          <p:nvPr>
            <p:ph type="title"/>
          </p:nvPr>
        </p:nvSpPr>
        <p:spPr>
          <a:xfrm>
            <a:off x="5100824" y="685800"/>
            <a:ext cx="6176776" cy="1485900"/>
          </a:xfrm>
        </p:spPr>
        <p:txBody>
          <a:bodyPr>
            <a:normAutofit/>
          </a:bodyPr>
          <a:lstStyle/>
          <a:p>
            <a:r>
              <a:rPr lang="en-US" dirty="0"/>
              <a:t>Clyde Normal Shealy </a:t>
            </a:r>
          </a:p>
        </p:txBody>
      </p:sp>
      <p:pic>
        <p:nvPicPr>
          <p:cNvPr id="4" name="Picture 3">
            <a:extLst>
              <a:ext uri="{FF2B5EF4-FFF2-40B4-BE49-F238E27FC236}">
                <a16:creationId xmlns:a16="http://schemas.microsoft.com/office/drawing/2014/main" id="{75249AE1-6BD2-B941-97AF-96E344F25ABF}"/>
              </a:ext>
            </a:extLst>
          </p:cNvPr>
          <p:cNvPicPr>
            <a:picLocks noChangeAspect="1"/>
          </p:cNvPicPr>
          <p:nvPr/>
        </p:nvPicPr>
        <p:blipFill rotWithShape="1">
          <a:blip r:embed="rId2"/>
          <a:srcRect l="21113" r="15114"/>
          <a:stretch/>
        </p:blipFill>
        <p:spPr>
          <a:xfrm>
            <a:off x="-12719" y="-20309"/>
            <a:ext cx="4386264" cy="6877933"/>
          </a:xfrm>
          <a:prstGeom prst="rect">
            <a:avLst/>
          </a:prstGeom>
        </p:spPr>
      </p:pic>
      <p:sp>
        <p:nvSpPr>
          <p:cNvPr id="11" name="Rectangle 10">
            <a:extLst>
              <a:ext uri="{FF2B5EF4-FFF2-40B4-BE49-F238E27FC236}">
                <a16:creationId xmlns:a16="http://schemas.microsoft.com/office/drawing/2014/main" id="{1B35EC73-2F87-44A7-B231-91053659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354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965CB46A-1C37-894B-967E-C010FDCFAC8E}"/>
              </a:ext>
            </a:extLst>
          </p:cNvPr>
          <p:cNvSpPr>
            <a:spLocks noGrp="1"/>
          </p:cNvSpPr>
          <p:nvPr>
            <p:ph idx="1"/>
          </p:nvPr>
        </p:nvSpPr>
        <p:spPr>
          <a:xfrm>
            <a:off x="5100824" y="2286000"/>
            <a:ext cx="6176776" cy="3581400"/>
          </a:xfrm>
        </p:spPr>
        <p:txBody>
          <a:bodyPr>
            <a:normAutofit/>
          </a:bodyPr>
          <a:lstStyle/>
          <a:p>
            <a:r>
              <a:rPr lang="en-US" dirty="0"/>
              <a:t>The modern day TENS machine was first created by an American neurosurgeon known as Clyde Normal Shealy. Clyde Norman Shealy spent three of his years studying away at university, which eventually led him to developing the TENS machine back in 1974. </a:t>
            </a:r>
          </a:p>
          <a:p>
            <a:endParaRPr lang="en-US" dirty="0"/>
          </a:p>
          <a:p>
            <a:endParaRPr lang="en-US" dirty="0"/>
          </a:p>
          <a:p>
            <a:endParaRPr lang="en-US" dirty="0"/>
          </a:p>
        </p:txBody>
      </p:sp>
    </p:spTree>
    <p:extLst>
      <p:ext uri="{BB962C8B-B14F-4D97-AF65-F5344CB8AC3E}">
        <p14:creationId xmlns:p14="http://schemas.microsoft.com/office/powerpoint/2010/main" val="25989315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A4C03-BA77-7F43-91A6-341DF1B79F3F}"/>
              </a:ext>
            </a:extLst>
          </p:cNvPr>
          <p:cNvSpPr>
            <a:spLocks noGrp="1"/>
          </p:cNvSpPr>
          <p:nvPr>
            <p:ph type="title"/>
          </p:nvPr>
        </p:nvSpPr>
        <p:spPr/>
        <p:txBody>
          <a:bodyPr/>
          <a:lstStyle/>
          <a:p>
            <a:r>
              <a:rPr lang="en-US" b="1" dirty="0"/>
              <a:t>What conditions can be managed by a tens machine? </a:t>
            </a:r>
          </a:p>
        </p:txBody>
      </p:sp>
      <p:sp>
        <p:nvSpPr>
          <p:cNvPr id="4" name="Oval 3">
            <a:extLst>
              <a:ext uri="{FF2B5EF4-FFF2-40B4-BE49-F238E27FC236}">
                <a16:creationId xmlns:a16="http://schemas.microsoft.com/office/drawing/2014/main" id="{80A221EE-36E9-5D42-9EE1-BDE80DCDAD98}"/>
              </a:ext>
            </a:extLst>
          </p:cNvPr>
          <p:cNvSpPr/>
          <p:nvPr/>
        </p:nvSpPr>
        <p:spPr>
          <a:xfrm>
            <a:off x="4777839" y="3087584"/>
            <a:ext cx="2636322" cy="21850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F6E07B6-1AF6-714D-8B11-8C40C76A1077}"/>
              </a:ext>
            </a:extLst>
          </p:cNvPr>
          <p:cNvSpPr txBox="1"/>
          <p:nvPr/>
        </p:nvSpPr>
        <p:spPr>
          <a:xfrm>
            <a:off x="5759532" y="3995448"/>
            <a:ext cx="1163782" cy="369332"/>
          </a:xfrm>
          <a:prstGeom prst="rect">
            <a:avLst/>
          </a:prstGeom>
          <a:noFill/>
        </p:spPr>
        <p:txBody>
          <a:bodyPr wrap="square" rtlCol="0">
            <a:spAutoFit/>
          </a:bodyPr>
          <a:lstStyle/>
          <a:p>
            <a:r>
              <a:rPr lang="en-US" dirty="0"/>
              <a:t>TENS </a:t>
            </a:r>
          </a:p>
        </p:txBody>
      </p:sp>
      <p:sp>
        <p:nvSpPr>
          <p:cNvPr id="7" name="Oval 6">
            <a:extLst>
              <a:ext uri="{FF2B5EF4-FFF2-40B4-BE49-F238E27FC236}">
                <a16:creationId xmlns:a16="http://schemas.microsoft.com/office/drawing/2014/main" id="{2D76811C-9733-6C45-890E-68EE19C8E097}"/>
              </a:ext>
            </a:extLst>
          </p:cNvPr>
          <p:cNvSpPr/>
          <p:nvPr/>
        </p:nvSpPr>
        <p:spPr>
          <a:xfrm>
            <a:off x="7449787" y="2615839"/>
            <a:ext cx="2111829" cy="1204747"/>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D2355AC1-8E33-2447-B56A-6B2655D2A4EE}"/>
              </a:ext>
            </a:extLst>
          </p:cNvPr>
          <p:cNvSpPr/>
          <p:nvPr/>
        </p:nvSpPr>
        <p:spPr>
          <a:xfrm>
            <a:off x="7212281" y="4784858"/>
            <a:ext cx="2254332" cy="1354684"/>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FAACDDCC-1CCB-6046-93B2-18B05B9C86F3}"/>
              </a:ext>
            </a:extLst>
          </p:cNvPr>
          <p:cNvSpPr/>
          <p:nvPr/>
        </p:nvSpPr>
        <p:spPr>
          <a:xfrm>
            <a:off x="9502239" y="3538847"/>
            <a:ext cx="2254332" cy="1354684"/>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F2E800C4-5AE2-164C-A236-BFDDC2640238}"/>
              </a:ext>
            </a:extLst>
          </p:cNvPr>
          <p:cNvSpPr/>
          <p:nvPr/>
        </p:nvSpPr>
        <p:spPr>
          <a:xfrm>
            <a:off x="2232562" y="2873829"/>
            <a:ext cx="2327564" cy="112161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8804CE63-EE4D-1E47-A233-75BB17E08DA7}"/>
              </a:ext>
            </a:extLst>
          </p:cNvPr>
          <p:cNvSpPr/>
          <p:nvPr/>
        </p:nvSpPr>
        <p:spPr>
          <a:xfrm>
            <a:off x="1430976" y="4151025"/>
            <a:ext cx="2327564" cy="1121619"/>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78A336C-CF16-3D42-8B25-F02EFF652B60}"/>
              </a:ext>
            </a:extLst>
          </p:cNvPr>
          <p:cNvSpPr/>
          <p:nvPr/>
        </p:nvSpPr>
        <p:spPr>
          <a:xfrm>
            <a:off x="3123211" y="5272644"/>
            <a:ext cx="2636321" cy="1235034"/>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5126D18-78CE-F346-8909-5780E7B77050}"/>
              </a:ext>
            </a:extLst>
          </p:cNvPr>
          <p:cNvSpPr txBox="1"/>
          <p:nvPr/>
        </p:nvSpPr>
        <p:spPr>
          <a:xfrm>
            <a:off x="2872842" y="3220884"/>
            <a:ext cx="1187532" cy="369332"/>
          </a:xfrm>
          <a:prstGeom prst="rect">
            <a:avLst/>
          </a:prstGeom>
          <a:noFill/>
        </p:spPr>
        <p:txBody>
          <a:bodyPr wrap="square" rtlCol="0">
            <a:spAutoFit/>
          </a:bodyPr>
          <a:lstStyle/>
          <a:p>
            <a:r>
              <a:rPr lang="en-US" dirty="0"/>
              <a:t>Arthritis</a:t>
            </a:r>
          </a:p>
        </p:txBody>
      </p:sp>
      <p:sp>
        <p:nvSpPr>
          <p:cNvPr id="14" name="TextBox 13">
            <a:extLst>
              <a:ext uri="{FF2B5EF4-FFF2-40B4-BE49-F238E27FC236}">
                <a16:creationId xmlns:a16="http://schemas.microsoft.com/office/drawing/2014/main" id="{EDA910DA-CABC-2A40-B7E2-A68C8B91CC9C}"/>
              </a:ext>
            </a:extLst>
          </p:cNvPr>
          <p:cNvSpPr txBox="1"/>
          <p:nvPr/>
        </p:nvSpPr>
        <p:spPr>
          <a:xfrm>
            <a:off x="8063345" y="2873829"/>
            <a:ext cx="1211283" cy="646331"/>
          </a:xfrm>
          <a:prstGeom prst="rect">
            <a:avLst/>
          </a:prstGeom>
          <a:noFill/>
        </p:spPr>
        <p:txBody>
          <a:bodyPr wrap="square" rtlCol="0">
            <a:spAutoFit/>
          </a:bodyPr>
          <a:lstStyle/>
          <a:p>
            <a:r>
              <a:rPr lang="en-US" dirty="0"/>
              <a:t>Period pains</a:t>
            </a:r>
          </a:p>
        </p:txBody>
      </p:sp>
      <p:sp>
        <p:nvSpPr>
          <p:cNvPr id="15" name="TextBox 14">
            <a:extLst>
              <a:ext uri="{FF2B5EF4-FFF2-40B4-BE49-F238E27FC236}">
                <a16:creationId xmlns:a16="http://schemas.microsoft.com/office/drawing/2014/main" id="{78BED423-D390-BD49-8BE1-20EE5FE88CC1}"/>
              </a:ext>
            </a:extLst>
          </p:cNvPr>
          <p:cNvSpPr txBox="1"/>
          <p:nvPr/>
        </p:nvSpPr>
        <p:spPr>
          <a:xfrm>
            <a:off x="10129652" y="3995448"/>
            <a:ext cx="1223158" cy="369332"/>
          </a:xfrm>
          <a:prstGeom prst="rect">
            <a:avLst/>
          </a:prstGeom>
          <a:noFill/>
        </p:spPr>
        <p:txBody>
          <a:bodyPr wrap="square" rtlCol="0">
            <a:spAutoFit/>
          </a:bodyPr>
          <a:lstStyle/>
          <a:p>
            <a:r>
              <a:rPr lang="en-US" dirty="0"/>
              <a:t>Knee pain</a:t>
            </a:r>
          </a:p>
        </p:txBody>
      </p:sp>
      <p:sp>
        <p:nvSpPr>
          <p:cNvPr id="16" name="TextBox 15">
            <a:extLst>
              <a:ext uri="{FF2B5EF4-FFF2-40B4-BE49-F238E27FC236}">
                <a16:creationId xmlns:a16="http://schemas.microsoft.com/office/drawing/2014/main" id="{67BCB6A3-4D3A-AD44-8C5A-5B62C2FE779A}"/>
              </a:ext>
            </a:extLst>
          </p:cNvPr>
          <p:cNvSpPr txBox="1"/>
          <p:nvPr/>
        </p:nvSpPr>
        <p:spPr>
          <a:xfrm>
            <a:off x="7733805" y="5217434"/>
            <a:ext cx="1211283" cy="369332"/>
          </a:xfrm>
          <a:prstGeom prst="rect">
            <a:avLst/>
          </a:prstGeom>
          <a:noFill/>
        </p:spPr>
        <p:txBody>
          <a:bodyPr wrap="square" rtlCol="0">
            <a:spAutoFit/>
          </a:bodyPr>
          <a:lstStyle/>
          <a:p>
            <a:r>
              <a:rPr lang="en-US" dirty="0"/>
              <a:t>Back pain</a:t>
            </a:r>
          </a:p>
        </p:txBody>
      </p:sp>
      <p:sp>
        <p:nvSpPr>
          <p:cNvPr id="17" name="TextBox 16">
            <a:extLst>
              <a:ext uri="{FF2B5EF4-FFF2-40B4-BE49-F238E27FC236}">
                <a16:creationId xmlns:a16="http://schemas.microsoft.com/office/drawing/2014/main" id="{47CE1098-E214-D84F-AD31-48236873B399}"/>
              </a:ext>
            </a:extLst>
          </p:cNvPr>
          <p:cNvSpPr txBox="1"/>
          <p:nvPr/>
        </p:nvSpPr>
        <p:spPr>
          <a:xfrm>
            <a:off x="3719945" y="5598318"/>
            <a:ext cx="1442852" cy="646331"/>
          </a:xfrm>
          <a:prstGeom prst="rect">
            <a:avLst/>
          </a:prstGeom>
          <a:noFill/>
        </p:spPr>
        <p:txBody>
          <a:bodyPr wrap="square" rtlCol="0">
            <a:spAutoFit/>
          </a:bodyPr>
          <a:lstStyle/>
          <a:p>
            <a:r>
              <a:rPr lang="en-US" dirty="0"/>
              <a:t>Chronic pain syndromes. </a:t>
            </a:r>
          </a:p>
        </p:txBody>
      </p:sp>
      <p:sp>
        <p:nvSpPr>
          <p:cNvPr id="18" name="TextBox 17">
            <a:extLst>
              <a:ext uri="{FF2B5EF4-FFF2-40B4-BE49-F238E27FC236}">
                <a16:creationId xmlns:a16="http://schemas.microsoft.com/office/drawing/2014/main" id="{CE7299A7-24DA-334E-97AD-C8A639474B1C}"/>
              </a:ext>
            </a:extLst>
          </p:cNvPr>
          <p:cNvSpPr txBox="1"/>
          <p:nvPr/>
        </p:nvSpPr>
        <p:spPr>
          <a:xfrm>
            <a:off x="2133600" y="4364780"/>
            <a:ext cx="1246909" cy="646331"/>
          </a:xfrm>
          <a:prstGeom prst="rect">
            <a:avLst/>
          </a:prstGeom>
          <a:noFill/>
        </p:spPr>
        <p:txBody>
          <a:bodyPr wrap="square" rtlCol="0">
            <a:spAutoFit/>
          </a:bodyPr>
          <a:lstStyle/>
          <a:p>
            <a:r>
              <a:rPr lang="en-US" dirty="0"/>
              <a:t>Labor pains</a:t>
            </a:r>
          </a:p>
        </p:txBody>
      </p:sp>
    </p:spTree>
    <p:extLst>
      <p:ext uri="{BB962C8B-B14F-4D97-AF65-F5344CB8AC3E}">
        <p14:creationId xmlns:p14="http://schemas.microsoft.com/office/powerpoint/2010/main" val="2656969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BC9609-A8AF-411F-A9E0-C3B93C894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56B19F-1C33-C94B-8A1F-148F75E96D53}"/>
              </a:ext>
            </a:extLst>
          </p:cNvPr>
          <p:cNvSpPr>
            <a:spLocks noGrp="1"/>
          </p:cNvSpPr>
          <p:nvPr>
            <p:ph type="title"/>
          </p:nvPr>
        </p:nvSpPr>
        <p:spPr>
          <a:xfrm>
            <a:off x="640080" y="639704"/>
            <a:ext cx="3299579" cy="5577840"/>
          </a:xfrm>
        </p:spPr>
        <p:txBody>
          <a:bodyPr anchor="ctr">
            <a:normAutofit/>
          </a:bodyPr>
          <a:lstStyle/>
          <a:p>
            <a:pPr algn="ctr"/>
            <a:r>
              <a:rPr lang="en-US" dirty="0"/>
              <a:t>Chronic pain and the TENS machine </a:t>
            </a:r>
            <a:endParaRPr lang="en-US"/>
          </a:p>
        </p:txBody>
      </p:sp>
      <p:graphicFrame>
        <p:nvGraphicFramePr>
          <p:cNvPr id="5" name="Content Placeholder 2">
            <a:extLst>
              <a:ext uri="{FF2B5EF4-FFF2-40B4-BE49-F238E27FC236}">
                <a16:creationId xmlns:a16="http://schemas.microsoft.com/office/drawing/2014/main" id="{60A52F15-7193-4988-A02B-366D473C040A}"/>
              </a:ext>
            </a:extLst>
          </p:cNvPr>
          <p:cNvGraphicFramePr>
            <a:graphicFrameLocks noGrp="1"/>
          </p:cNvGraphicFramePr>
          <p:nvPr>
            <p:ph idx="1"/>
            <p:extLst>
              <p:ext uri="{D42A27DB-BD31-4B8C-83A1-F6EECF244321}">
                <p14:modId xmlns:p14="http://schemas.microsoft.com/office/powerpoint/2010/main" val="3234679340"/>
              </p:ext>
            </p:extLst>
          </p:nvPr>
        </p:nvGraphicFramePr>
        <p:xfrm>
          <a:off x="4901472" y="639705"/>
          <a:ext cx="6506304"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0580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9">
            <a:extLst>
              <a:ext uri="{FF2B5EF4-FFF2-40B4-BE49-F238E27FC236}">
                <a16:creationId xmlns:a16="http://schemas.microsoft.com/office/drawing/2014/main" id="{62DAC179-C790-4427-B1A0-AF7E55B8E6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7FD907-24F6-CC4C-8403-3C94E7C1A464}"/>
              </a:ext>
            </a:extLst>
          </p:cNvPr>
          <p:cNvSpPr>
            <a:spLocks noGrp="1"/>
          </p:cNvSpPr>
          <p:nvPr>
            <p:ph type="title"/>
          </p:nvPr>
        </p:nvSpPr>
        <p:spPr>
          <a:xfrm>
            <a:off x="8252340" y="639704"/>
            <a:ext cx="3299579" cy="5577840"/>
          </a:xfrm>
        </p:spPr>
        <p:txBody>
          <a:bodyPr anchor="ctr">
            <a:normAutofit/>
          </a:bodyPr>
          <a:lstStyle/>
          <a:p>
            <a:r>
              <a:rPr lang="en-US" sz="3100"/>
              <a:t>Contraindications of the TENS machine</a:t>
            </a:r>
          </a:p>
        </p:txBody>
      </p:sp>
      <p:sp useBgFill="1">
        <p:nvSpPr>
          <p:cNvPr id="12" name="Rectangle 11">
            <a:extLst>
              <a:ext uri="{FF2B5EF4-FFF2-40B4-BE49-F238E27FC236}">
                <a16:creationId xmlns:a16="http://schemas.microsoft.com/office/drawing/2014/main" id="{EA392D87-3787-45D6-976E-B85674C0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8366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EFE8E04-DEE3-49FD-89A2-285FAD1CB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35A51473-6D0E-4205-9059-688F253003B5}"/>
              </a:ext>
            </a:extLst>
          </p:cNvPr>
          <p:cNvGraphicFramePr>
            <a:graphicFrameLocks noGrp="1"/>
          </p:cNvGraphicFramePr>
          <p:nvPr>
            <p:ph idx="1"/>
            <p:extLst>
              <p:ext uri="{D42A27DB-BD31-4B8C-83A1-F6EECF244321}">
                <p14:modId xmlns:p14="http://schemas.microsoft.com/office/powerpoint/2010/main" val="2454910404"/>
              </p:ext>
            </p:extLst>
          </p:nvPr>
        </p:nvGraphicFramePr>
        <p:xfrm>
          <a:off x="784225" y="639763"/>
          <a:ext cx="5959475" cy="55777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F654F3F6-F5BF-1F4F-8E97-4358D520923C}"/>
              </a:ext>
            </a:extLst>
          </p:cNvPr>
          <p:cNvSpPr txBox="1"/>
          <p:nvPr/>
        </p:nvSpPr>
        <p:spPr>
          <a:xfrm>
            <a:off x="296884" y="6364789"/>
            <a:ext cx="2707574" cy="369332"/>
          </a:xfrm>
          <a:prstGeom prst="rect">
            <a:avLst/>
          </a:prstGeom>
          <a:noFill/>
        </p:spPr>
        <p:txBody>
          <a:bodyPr wrap="square" rtlCol="0">
            <a:spAutoFit/>
          </a:bodyPr>
          <a:lstStyle/>
          <a:p>
            <a:r>
              <a:rPr lang="en-US" dirty="0"/>
              <a:t>Wright (2012) </a:t>
            </a:r>
          </a:p>
        </p:txBody>
      </p:sp>
    </p:spTree>
    <p:extLst>
      <p:ext uri="{BB962C8B-B14F-4D97-AF65-F5344CB8AC3E}">
        <p14:creationId xmlns:p14="http://schemas.microsoft.com/office/powerpoint/2010/main" val="330198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C64BC-E681-D04B-9483-33FDF40A3012}"/>
              </a:ext>
            </a:extLst>
          </p:cNvPr>
          <p:cNvSpPr>
            <a:spLocks noGrp="1"/>
          </p:cNvSpPr>
          <p:nvPr>
            <p:ph type="title"/>
          </p:nvPr>
        </p:nvSpPr>
        <p:spPr>
          <a:xfrm>
            <a:off x="1276598" y="305789"/>
            <a:ext cx="3282695" cy="1485900"/>
          </a:xfrm>
        </p:spPr>
        <p:txBody>
          <a:bodyPr>
            <a:normAutofit/>
          </a:bodyPr>
          <a:lstStyle/>
          <a:p>
            <a:r>
              <a:rPr lang="en-US" sz="2400" dirty="0"/>
              <a:t>How does the TENS machine compare to traditional medical treatments. </a:t>
            </a:r>
          </a:p>
        </p:txBody>
      </p:sp>
      <p:sp>
        <p:nvSpPr>
          <p:cNvPr id="3" name="Content Placeholder 2">
            <a:extLst>
              <a:ext uri="{FF2B5EF4-FFF2-40B4-BE49-F238E27FC236}">
                <a16:creationId xmlns:a16="http://schemas.microsoft.com/office/drawing/2014/main" id="{4C148AFF-2461-E543-8F34-ACFAF70C9A12}"/>
              </a:ext>
            </a:extLst>
          </p:cNvPr>
          <p:cNvSpPr>
            <a:spLocks noGrp="1"/>
          </p:cNvSpPr>
          <p:nvPr>
            <p:ph idx="1"/>
          </p:nvPr>
        </p:nvSpPr>
        <p:spPr>
          <a:xfrm>
            <a:off x="1276599" y="1791689"/>
            <a:ext cx="3282694" cy="3581400"/>
          </a:xfrm>
        </p:spPr>
        <p:txBody>
          <a:bodyPr>
            <a:noAutofit/>
          </a:bodyPr>
          <a:lstStyle/>
          <a:p>
            <a:r>
              <a:rPr lang="en-US" sz="1400" dirty="0"/>
              <a:t>The tens machine is considered to be a better option for pain relief that traditional medical treatments. </a:t>
            </a:r>
          </a:p>
          <a:p>
            <a:r>
              <a:rPr lang="en-US" sz="1400" dirty="0"/>
              <a:t>Those living with chronic pain syndromes, especially young people often rely on medications and pain killers to help manage their pain levels. However, medications and painkillers are not always the best option for the future. In the long run, medications tend to do more harm than they do good and cause possibly cause more health compilations. </a:t>
            </a:r>
          </a:p>
          <a:p>
            <a:r>
              <a:rPr lang="en-US" sz="1400" dirty="0"/>
              <a:t>Whereas using the TENS device doesn’t give you the same problem that medication does, it is a more natural form of pain relief which if used correctly, will cause no future implications. </a:t>
            </a:r>
          </a:p>
          <a:p>
            <a:endParaRPr lang="en-US" sz="1400" dirty="0"/>
          </a:p>
          <a:p>
            <a:r>
              <a:rPr lang="en-US" sz="1400" dirty="0"/>
              <a:t>(Collins, 2015). </a:t>
            </a:r>
          </a:p>
        </p:txBody>
      </p:sp>
      <p:pic>
        <p:nvPicPr>
          <p:cNvPr id="4" name="Picture 3">
            <a:extLst>
              <a:ext uri="{FF2B5EF4-FFF2-40B4-BE49-F238E27FC236}">
                <a16:creationId xmlns:a16="http://schemas.microsoft.com/office/drawing/2014/main" id="{3BA77A2F-5275-A345-AE5D-262BEBDCE32C}"/>
              </a:ext>
            </a:extLst>
          </p:cNvPr>
          <p:cNvPicPr>
            <a:picLocks noChangeAspect="1"/>
          </p:cNvPicPr>
          <p:nvPr/>
        </p:nvPicPr>
        <p:blipFill>
          <a:blip r:embed="rId2"/>
          <a:stretch>
            <a:fillRect/>
          </a:stretch>
        </p:blipFill>
        <p:spPr>
          <a:xfrm>
            <a:off x="5031467" y="825080"/>
            <a:ext cx="6517065" cy="4887798"/>
          </a:xfrm>
          <a:prstGeom prst="rect">
            <a:avLst/>
          </a:prstGeom>
        </p:spPr>
      </p:pic>
    </p:spTree>
    <p:extLst>
      <p:ext uri="{BB962C8B-B14F-4D97-AF65-F5344CB8AC3E}">
        <p14:creationId xmlns:p14="http://schemas.microsoft.com/office/powerpoint/2010/main" val="1526629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B98F5-2162-A140-A5E1-8321900D39F2}"/>
              </a:ext>
            </a:extLst>
          </p:cNvPr>
          <p:cNvSpPr>
            <a:spLocks noGrp="1"/>
          </p:cNvSpPr>
          <p:nvPr>
            <p:ph type="title"/>
          </p:nvPr>
        </p:nvSpPr>
        <p:spPr/>
        <p:txBody>
          <a:bodyPr/>
          <a:lstStyle/>
          <a:p>
            <a:r>
              <a:rPr lang="en-US" dirty="0"/>
              <a:t>Where the TENS machine can be used </a:t>
            </a:r>
          </a:p>
        </p:txBody>
      </p:sp>
      <p:sp>
        <p:nvSpPr>
          <p:cNvPr id="3" name="Content Placeholder 2">
            <a:extLst>
              <a:ext uri="{FF2B5EF4-FFF2-40B4-BE49-F238E27FC236}">
                <a16:creationId xmlns:a16="http://schemas.microsoft.com/office/drawing/2014/main" id="{B6351B8A-5548-CF4F-8E4C-47A1268B66C0}"/>
              </a:ext>
            </a:extLst>
          </p:cNvPr>
          <p:cNvSpPr>
            <a:spLocks noGrp="1"/>
          </p:cNvSpPr>
          <p:nvPr>
            <p:ph idx="1"/>
          </p:nvPr>
        </p:nvSpPr>
        <p:spPr/>
        <p:txBody>
          <a:bodyPr>
            <a:normAutofit fontScale="85000" lnSpcReduction="10000"/>
          </a:bodyPr>
          <a:lstStyle/>
          <a:p>
            <a:r>
              <a:rPr lang="en-US" dirty="0"/>
              <a:t>The TENS machine can be used anywhere, it such a compatible and small device that can be used for on the go. However, the TENS machine can often be found within different services. </a:t>
            </a:r>
          </a:p>
          <a:p>
            <a:r>
              <a:rPr lang="en-US" dirty="0"/>
              <a:t>The TENS machine can be used during early labor pains either at home or at the hospital, it is recommended that the TENS machine only be used for the early stages of labor to help relieve the shock of pain.</a:t>
            </a:r>
          </a:p>
          <a:p>
            <a:r>
              <a:rPr lang="en-US" dirty="0"/>
              <a:t>The TENS machine can also be used within physiotherapy sessions, a physiotherapist may use a TENS machine for around 20 minutes on an individual during their session. </a:t>
            </a:r>
          </a:p>
          <a:p>
            <a:r>
              <a:rPr lang="en-US" dirty="0"/>
              <a:t> A TENS machine can either be loaned from the NHS or can be bought by anyone via online stores. </a:t>
            </a:r>
          </a:p>
          <a:p>
            <a:pPr marL="0" indent="0">
              <a:buNone/>
            </a:pPr>
            <a:endParaRPr lang="en-GB" dirty="0"/>
          </a:p>
          <a:p>
            <a:pPr marL="0" indent="0">
              <a:buNone/>
            </a:pPr>
            <a:endParaRPr lang="en-GB" dirty="0"/>
          </a:p>
          <a:p>
            <a:pPr marL="0" indent="0">
              <a:buNone/>
            </a:pPr>
            <a:r>
              <a:rPr lang="en-GB" dirty="0"/>
              <a:t>(Chartered society of physiotherapy, 2015).</a:t>
            </a:r>
          </a:p>
          <a:p>
            <a:endParaRPr lang="en-US" dirty="0"/>
          </a:p>
        </p:txBody>
      </p:sp>
    </p:spTree>
    <p:extLst>
      <p:ext uri="{BB962C8B-B14F-4D97-AF65-F5344CB8AC3E}">
        <p14:creationId xmlns:p14="http://schemas.microsoft.com/office/powerpoint/2010/main" val="1418940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086F9-FE47-164E-AFE6-779759B10863}"/>
              </a:ext>
            </a:extLst>
          </p:cNvPr>
          <p:cNvSpPr>
            <a:spLocks noGrp="1"/>
          </p:cNvSpPr>
          <p:nvPr>
            <p:ph type="title"/>
          </p:nvPr>
        </p:nvSpPr>
        <p:spPr/>
        <p:txBody>
          <a:bodyPr/>
          <a:lstStyle/>
          <a:p>
            <a:r>
              <a:rPr lang="en-US" b="1" dirty="0"/>
              <a:t>Conclusion! </a:t>
            </a:r>
          </a:p>
        </p:txBody>
      </p:sp>
      <p:pic>
        <p:nvPicPr>
          <p:cNvPr id="4" name="Content Placeholder 3">
            <a:extLst>
              <a:ext uri="{FF2B5EF4-FFF2-40B4-BE49-F238E27FC236}">
                <a16:creationId xmlns:a16="http://schemas.microsoft.com/office/drawing/2014/main" id="{62A6DDA6-954A-6B44-B788-332FD8FBA5B5}"/>
              </a:ext>
            </a:extLst>
          </p:cNvPr>
          <p:cNvPicPr>
            <a:picLocks noGrp="1" noChangeAspect="1"/>
          </p:cNvPicPr>
          <p:nvPr>
            <p:ph idx="1"/>
          </p:nvPr>
        </p:nvPicPr>
        <p:blipFill>
          <a:blip r:embed="rId2"/>
          <a:stretch>
            <a:fillRect/>
          </a:stretch>
        </p:blipFill>
        <p:spPr>
          <a:xfrm>
            <a:off x="8090148" y="778496"/>
            <a:ext cx="3289300" cy="2463800"/>
          </a:xfrm>
          <a:prstGeom prst="rect">
            <a:avLst/>
          </a:prstGeom>
        </p:spPr>
      </p:pic>
      <p:sp>
        <p:nvSpPr>
          <p:cNvPr id="5" name="TextBox 4">
            <a:extLst>
              <a:ext uri="{FF2B5EF4-FFF2-40B4-BE49-F238E27FC236}">
                <a16:creationId xmlns:a16="http://schemas.microsoft.com/office/drawing/2014/main" id="{3D51EB98-4DCB-B84E-8D41-C638D13452D0}"/>
              </a:ext>
            </a:extLst>
          </p:cNvPr>
          <p:cNvSpPr txBox="1"/>
          <p:nvPr/>
        </p:nvSpPr>
        <p:spPr>
          <a:xfrm>
            <a:off x="1371600" y="1536174"/>
            <a:ext cx="5296394" cy="4524315"/>
          </a:xfrm>
          <a:prstGeom prst="rect">
            <a:avLst/>
          </a:prstGeom>
          <a:noFill/>
        </p:spPr>
        <p:txBody>
          <a:bodyPr wrap="square" rtlCol="0">
            <a:spAutoFit/>
          </a:bodyPr>
          <a:lstStyle/>
          <a:p>
            <a:r>
              <a:rPr lang="en-US" sz="2400" b="1" dirty="0">
                <a:solidFill>
                  <a:srgbClr val="002060"/>
                </a:solidFill>
              </a:rPr>
              <a:t>The TENS machine is considered to be an exceedingly beneficial device, helping to reduce pain levels of those with chronic or acute pain without the requirement of medication. It can be placed throughout the body to help control pain levels in different areas of the body. It is a small and portable device that can be used on the go as well as at home. The TENS machine has more arguments for than it does for against, this proving its usefulness. </a:t>
            </a:r>
          </a:p>
        </p:txBody>
      </p:sp>
    </p:spTree>
    <p:extLst>
      <p:ext uri="{BB962C8B-B14F-4D97-AF65-F5344CB8AC3E}">
        <p14:creationId xmlns:p14="http://schemas.microsoft.com/office/powerpoint/2010/main" val="3702355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3367E-6ED9-4B45-982F-0FE404994231}"/>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69E6C6EA-F23D-7949-9A1F-31806BC176E9}"/>
              </a:ext>
            </a:extLst>
          </p:cNvPr>
          <p:cNvSpPr>
            <a:spLocks noGrp="1"/>
          </p:cNvSpPr>
          <p:nvPr>
            <p:ph idx="1"/>
          </p:nvPr>
        </p:nvSpPr>
        <p:spPr>
          <a:xfrm>
            <a:off x="1371600" y="2286000"/>
            <a:ext cx="9601200" cy="3581400"/>
          </a:xfrm>
        </p:spPr>
        <p:txBody>
          <a:bodyPr>
            <a:normAutofit lnSpcReduction="10000"/>
          </a:bodyPr>
          <a:lstStyle/>
          <a:p>
            <a:r>
              <a:rPr lang="en-GB" sz="1400" dirty="0">
                <a:latin typeface="Arial" panose="020B0604020202020204" pitchFamily="34" charset="0"/>
                <a:cs typeface="Arial" panose="020B0604020202020204" pitchFamily="34" charset="0"/>
              </a:rPr>
              <a:t>Cirino, E., 2017. Causes of chronic pain. [online] Available at: &lt;https://</a:t>
            </a:r>
            <a:r>
              <a:rPr lang="en-GB" sz="1400" dirty="0" err="1">
                <a:latin typeface="Arial" panose="020B0604020202020204" pitchFamily="34" charset="0"/>
                <a:cs typeface="Arial" panose="020B0604020202020204" pitchFamily="34" charset="0"/>
              </a:rPr>
              <a:t>www.healthline.com</a:t>
            </a:r>
            <a:r>
              <a:rPr lang="en-GB" sz="1400" dirty="0">
                <a:latin typeface="Arial" panose="020B0604020202020204" pitchFamily="34" charset="0"/>
                <a:cs typeface="Arial" panose="020B0604020202020204" pitchFamily="34" charset="0"/>
              </a:rPr>
              <a:t>/health/chronic-pain&gt; [Accessed 1 April 2020].</a:t>
            </a:r>
          </a:p>
          <a:p>
            <a:r>
              <a:rPr lang="en-GB" sz="1400" dirty="0">
                <a:latin typeface="Arial" panose="020B0604020202020204" pitchFamily="34" charset="0"/>
                <a:cs typeface="Arial" panose="020B0604020202020204" pitchFamily="34" charset="0"/>
              </a:rPr>
              <a:t>Vance, C., Dailey, D. and </a:t>
            </a:r>
            <a:r>
              <a:rPr lang="en-GB" sz="1400" dirty="0" err="1">
                <a:latin typeface="Arial" panose="020B0604020202020204" pitchFamily="34" charset="0"/>
                <a:cs typeface="Arial" panose="020B0604020202020204" pitchFamily="34" charset="0"/>
              </a:rPr>
              <a:t>Sulka</a:t>
            </a:r>
            <a:r>
              <a:rPr lang="en-GB" sz="1400" dirty="0">
                <a:latin typeface="Arial" panose="020B0604020202020204" pitchFamily="34" charset="0"/>
                <a:cs typeface="Arial" panose="020B0604020202020204" pitchFamily="34" charset="0"/>
              </a:rPr>
              <a:t>, K., 2014. Using TENS for pain control. the state of evidence, [online] Available at: &lt;https://</a:t>
            </a:r>
            <a:r>
              <a:rPr lang="en-GB" sz="1400" dirty="0" err="1">
                <a:latin typeface="Arial" panose="020B0604020202020204" pitchFamily="34" charset="0"/>
                <a:cs typeface="Arial" panose="020B0604020202020204" pitchFamily="34" charset="0"/>
              </a:rPr>
              <a:t>www.ncbi.nlm.nih.gov</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pmc</a:t>
            </a:r>
            <a:r>
              <a:rPr lang="en-GB" sz="1400" dirty="0">
                <a:latin typeface="Arial" panose="020B0604020202020204" pitchFamily="34" charset="0"/>
                <a:cs typeface="Arial" panose="020B0604020202020204" pitchFamily="34" charset="0"/>
              </a:rPr>
              <a:t>/articles/PMC4186747/&gt; [Accessed 1 April 2020].</a:t>
            </a:r>
          </a:p>
          <a:p>
            <a:r>
              <a:rPr lang="en-GB" sz="1400" dirty="0">
                <a:latin typeface="Arial" panose="020B0604020202020204" pitchFamily="34" charset="0"/>
                <a:cs typeface="Arial" panose="020B0604020202020204" pitchFamily="34" charset="0"/>
              </a:rPr>
              <a:t>Wright, A., 2012. Exploring the evidence for using TENS to relieve pain. [online] Available at: &lt;https://</a:t>
            </a:r>
            <a:r>
              <a:rPr lang="en-GB" sz="1400" dirty="0" err="1">
                <a:latin typeface="Arial" panose="020B0604020202020204" pitchFamily="34" charset="0"/>
                <a:cs typeface="Arial" panose="020B0604020202020204" pitchFamily="34" charset="0"/>
              </a:rPr>
              <a:t>www.nursingtimes.net</a:t>
            </a:r>
            <a:r>
              <a:rPr lang="en-GB" sz="1400" dirty="0">
                <a:latin typeface="Arial" panose="020B0604020202020204" pitchFamily="34" charset="0"/>
                <a:cs typeface="Arial" panose="020B0604020202020204" pitchFamily="34" charset="0"/>
              </a:rPr>
              <a:t>/clinical-archive/pain-management/exploring-the-evidence-for-using-tens-to-relieve-pain-09-03-2012/&gt; [Accessed 1 April 2020].</a:t>
            </a:r>
          </a:p>
          <a:p>
            <a:r>
              <a:rPr lang="en-GB" sz="1400" dirty="0">
                <a:latin typeface="Arial" panose="020B0604020202020204" pitchFamily="34" charset="0"/>
                <a:cs typeface="Arial" panose="020B0604020202020204" pitchFamily="34" charset="0"/>
              </a:rPr>
              <a:t>Rebecca, S., 2015. The History of the TENS device. [online] Available at: &lt;https://</a:t>
            </a:r>
            <a:r>
              <a:rPr lang="en-GB" sz="1400" dirty="0" err="1">
                <a:latin typeface="Arial" panose="020B0604020202020204" pitchFamily="34" charset="0"/>
                <a:cs typeface="Arial" panose="020B0604020202020204" pitchFamily="34" charset="0"/>
              </a:rPr>
              <a:t>www.utopiagear.com</a:t>
            </a:r>
            <a:r>
              <a:rPr lang="en-GB" sz="1400" dirty="0">
                <a:latin typeface="Arial" panose="020B0604020202020204" pitchFamily="34" charset="0"/>
                <a:cs typeface="Arial" panose="020B0604020202020204" pitchFamily="34" charset="0"/>
              </a:rPr>
              <a:t>/blog/the-history-of-the-tens-device/&gt; [Accessed 1 April 2020].</a:t>
            </a:r>
          </a:p>
          <a:p>
            <a:r>
              <a:rPr lang="en-GB" sz="1400" dirty="0">
                <a:latin typeface="Arial" panose="020B0604020202020204" pitchFamily="34" charset="0"/>
                <a:cs typeface="Arial" panose="020B0604020202020204" pitchFamily="34" charset="0"/>
              </a:rPr>
              <a:t>Collins, S., 2015. Are we taking some medicines for too long. WebMD, [online] Available at: &lt;https://</a:t>
            </a:r>
            <a:r>
              <a:rPr lang="en-GB" sz="1400" dirty="0" err="1">
                <a:latin typeface="Arial" panose="020B0604020202020204" pitchFamily="34" charset="0"/>
                <a:cs typeface="Arial" panose="020B0604020202020204" pitchFamily="34" charset="0"/>
              </a:rPr>
              <a:t>www.webmd.com</a:t>
            </a:r>
            <a:r>
              <a:rPr lang="en-GB" sz="1400" dirty="0">
                <a:latin typeface="Arial" panose="020B0604020202020204" pitchFamily="34" charset="0"/>
                <a:cs typeface="Arial" panose="020B0604020202020204" pitchFamily="34" charset="0"/>
              </a:rPr>
              <a:t>/drug-medication/news/20150717/medications-too-long#1&gt; [Accessed 19 April 2020].</a:t>
            </a:r>
          </a:p>
          <a:p>
            <a:r>
              <a:rPr lang="en-GB" sz="1400" dirty="0">
                <a:latin typeface="Arial" panose="020B0604020202020204" pitchFamily="34" charset="0"/>
                <a:cs typeface="Arial" panose="020B0604020202020204" pitchFamily="34" charset="0"/>
              </a:rPr>
              <a:t>Wright, J., 2015. Physio Findings: TENS Benefits For Pain Relief. [online] Chartered society of physiotherapy. Available at: &lt;https://</a:t>
            </a:r>
            <a:r>
              <a:rPr lang="en-GB" sz="1400" dirty="0" err="1">
                <a:latin typeface="Arial" panose="020B0604020202020204" pitchFamily="34" charset="0"/>
                <a:cs typeface="Arial" panose="020B0604020202020204" pitchFamily="34" charset="0"/>
              </a:rPr>
              <a:t>www.csp.org.uk</a:t>
            </a:r>
            <a:r>
              <a:rPr lang="en-GB" sz="1400" dirty="0">
                <a:latin typeface="Arial" panose="020B0604020202020204" pitchFamily="34" charset="0"/>
                <a:cs typeface="Arial" panose="020B0604020202020204" pitchFamily="34" charset="0"/>
              </a:rPr>
              <a:t>/frontline/article/physio-findings-virtual-reality-exercise-tens-benefits-pain-relief&gt; [Accessed 1 April 2020].</a:t>
            </a:r>
          </a:p>
          <a:p>
            <a:pPr marL="0" indent="0">
              <a:buNone/>
            </a:pPr>
            <a:endParaRPr lang="en-GB" dirty="0"/>
          </a:p>
          <a:p>
            <a:endParaRPr lang="en-GB" dirty="0"/>
          </a:p>
          <a:p>
            <a:endParaRPr lang="en-US" dirty="0"/>
          </a:p>
          <a:p>
            <a:endParaRPr lang="en-US" dirty="0"/>
          </a:p>
        </p:txBody>
      </p:sp>
    </p:spTree>
    <p:extLst>
      <p:ext uri="{BB962C8B-B14F-4D97-AF65-F5344CB8AC3E}">
        <p14:creationId xmlns:p14="http://schemas.microsoft.com/office/powerpoint/2010/main" val="987836036"/>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865</Words>
  <Application>Microsoft Macintosh PowerPoint</Application>
  <PresentationFormat>Widescreen</PresentationFormat>
  <Paragraphs>57</Paragraphs>
  <Slides>11</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Franklin Gothic Book</vt:lpstr>
      <vt:lpstr>Crop</vt:lpstr>
      <vt:lpstr>The TENS Machine </vt:lpstr>
      <vt:lpstr>What does the TENS machine stand for and what is the tens machine?</vt:lpstr>
      <vt:lpstr>History of the TENS machine.</vt:lpstr>
      <vt:lpstr>Clyde Normal Shealy </vt:lpstr>
      <vt:lpstr>What conditions can be managed by a tens machine? </vt:lpstr>
      <vt:lpstr>Chronic pain and the TENS machine </vt:lpstr>
      <vt:lpstr>Contraindications of the TENS machine</vt:lpstr>
      <vt:lpstr>How does the TENS machine compare to traditional medical treatments. </vt:lpstr>
      <vt:lpstr>Where the TENS machine can be used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TENS Machine </dc:title>
  <dc:creator>Abbie Hill (1800825)</dc:creator>
  <cp:lastModifiedBy>Abbie Hill (1800825)</cp:lastModifiedBy>
  <cp:revision>4</cp:revision>
  <dcterms:created xsi:type="dcterms:W3CDTF">2020-04-02T00:35:05Z</dcterms:created>
  <dcterms:modified xsi:type="dcterms:W3CDTF">2020-04-19T17:16:09Z</dcterms:modified>
</cp:coreProperties>
</file>