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>
  <p:sldMasterIdLst>
    <p:sldMasterId id="2147483648" r:id="rId1"/>
  </p:sldMasterIdLst>
  <p:notesMasterIdLst>
    <p:notesMasterId r:id="rId16"/>
  </p:notesMasterIdLst>
  <p:sldIdLst>
    <p:sldId id="256" r:id="rId2"/>
    <p:sldId id="258" r:id="rId3"/>
    <p:sldId id="257" r:id="rId4"/>
    <p:sldId id="259" r:id="rId5"/>
    <p:sldId id="260" r:id="rId6"/>
    <p:sldId id="262" r:id="rId7"/>
    <p:sldId id="261" r:id="rId8"/>
    <p:sldId id="263" r:id="rId9"/>
    <p:sldId id="264" r:id="rId10"/>
    <p:sldId id="265" r:id="rId11"/>
    <p:sldId id="266" r:id="rId12"/>
    <p:sldId id="267" r:id="rId13"/>
    <p:sldId id="268" r:id="rId14"/>
    <p:sldId id="269" r:id="rId15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9" d="100"/>
          <a:sy n="109" d="100"/>
        </p:scale>
        <p:origin x="1674" y="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F2E712D-9642-4C1B-9899-E0E4FD65BA76}" type="datetimeFigureOut">
              <a:rPr lang="en-GB" smtClean="0"/>
              <a:t>14/03/2019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987B363-C438-4C15-AF14-2C91F31E8B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108724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987B363-C438-4C15-AF14-2C91F31E8B88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06450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7B5A37-3A61-4538-837D-EB300A7797BB}" type="datetimeFigureOut">
              <a:rPr lang="en-GB" smtClean="0"/>
              <a:t>14/03/2019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B3995E-EBFE-47C1-A467-8F0B7EE9F84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47354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7B5A37-3A61-4538-837D-EB300A7797BB}" type="datetimeFigureOut">
              <a:rPr lang="en-GB" smtClean="0"/>
              <a:t>14/03/2019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B3995E-EBFE-47C1-A467-8F0B7EE9F84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386861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7B5A37-3A61-4538-837D-EB300A7797BB}" type="datetimeFigureOut">
              <a:rPr lang="en-GB" smtClean="0"/>
              <a:t>14/03/2019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B3995E-EBFE-47C1-A467-8F0B7EE9F84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132597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7B5A37-3A61-4538-837D-EB300A7797BB}" type="datetimeFigureOut">
              <a:rPr lang="en-GB" smtClean="0"/>
              <a:t>14/03/2019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B3995E-EBFE-47C1-A467-8F0B7EE9F84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107397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7B5A37-3A61-4538-837D-EB300A7797BB}" type="datetimeFigureOut">
              <a:rPr lang="en-GB" smtClean="0"/>
              <a:t>14/03/2019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B3995E-EBFE-47C1-A467-8F0B7EE9F84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853238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7B5A37-3A61-4538-837D-EB300A7797BB}" type="datetimeFigureOut">
              <a:rPr lang="en-GB" smtClean="0"/>
              <a:t>14/03/2019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B3995E-EBFE-47C1-A467-8F0B7EE9F84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43629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7B5A37-3A61-4538-837D-EB300A7797BB}" type="datetimeFigureOut">
              <a:rPr lang="en-GB" smtClean="0"/>
              <a:t>14/03/2019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B3995E-EBFE-47C1-A467-8F0B7EE9F84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35616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7B5A37-3A61-4538-837D-EB300A7797BB}" type="datetimeFigureOut">
              <a:rPr lang="en-GB" smtClean="0"/>
              <a:t>14/03/2019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B3995E-EBFE-47C1-A467-8F0B7EE9F84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064828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7B5A37-3A61-4538-837D-EB300A7797BB}" type="datetimeFigureOut">
              <a:rPr lang="en-GB" smtClean="0"/>
              <a:t>14/03/2019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B3995E-EBFE-47C1-A467-8F0B7EE9F84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764818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7B5A37-3A61-4538-837D-EB300A7797BB}" type="datetimeFigureOut">
              <a:rPr lang="en-GB" smtClean="0"/>
              <a:t>14/03/2019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B3995E-EBFE-47C1-A467-8F0B7EE9F84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318745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7B5A37-3A61-4538-837D-EB300A7797BB}" type="datetimeFigureOut">
              <a:rPr lang="en-GB" smtClean="0"/>
              <a:t>14/03/2019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B3995E-EBFE-47C1-A467-8F0B7EE9F84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193755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D7B5A37-3A61-4538-837D-EB300A7797BB}" type="datetimeFigureOut">
              <a:rPr lang="en-GB" smtClean="0"/>
              <a:t>14/03/2019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0B3995E-EBFE-47C1-A467-8F0B7EE9F84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455349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Decision Trees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34397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Decision Trees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Can perform both classification and regression tasks.</a:t>
            </a:r>
          </a:p>
          <a:p>
            <a:r>
              <a:rPr lang="en-GB" dirty="0"/>
              <a:t>Can fit complex datasets (be careful about overfitting!)</a:t>
            </a:r>
          </a:p>
          <a:p>
            <a:r>
              <a:rPr lang="en-GB" dirty="0"/>
              <a:t>A decision tree classifier will look at a training set and then build a classifier to predict a new response to previously unknown data.</a:t>
            </a:r>
          </a:p>
          <a:p>
            <a:r>
              <a:rPr lang="en-GB" dirty="0"/>
              <a:t>A decision tree looks at each attribute and splits the training data into subsets recursively to produce a decision tree. </a:t>
            </a:r>
          </a:p>
        </p:txBody>
      </p:sp>
    </p:spTree>
    <p:extLst>
      <p:ext uri="{BB962C8B-B14F-4D97-AF65-F5344CB8AC3E}">
        <p14:creationId xmlns:p14="http://schemas.microsoft.com/office/powerpoint/2010/main" val="17363475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By Example</a:t>
            </a:r>
            <a:r>
              <a:rPr lang="en-GB" dirty="0"/>
              <a:t/>
            </a:r>
            <a:br>
              <a:rPr lang="en-GB" dirty="0"/>
            </a:br>
            <a:r>
              <a:rPr lang="en-GB" b="1" dirty="0"/>
              <a:t>Predict if Lara wins or loses (again)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We used Naïve Bayes in previous lectures to help decide whether or not she will beat an opponent in a fight.  Now we will use a </a:t>
            </a:r>
            <a:r>
              <a:rPr lang="en-GB" b="1" i="1" dirty="0"/>
              <a:t>decision tree </a:t>
            </a:r>
            <a:r>
              <a:rPr lang="en-GB" dirty="0"/>
              <a:t>to answer the same question.</a:t>
            </a:r>
          </a:p>
          <a:p>
            <a:pPr marL="0" indent="0">
              <a:buNone/>
            </a:pPr>
            <a:r>
              <a:rPr lang="en-GB" dirty="0"/>
              <a:t>Recall the probability tables we produced last time* gave us an estimate of the probability of winning or losing.  We’ll start with that table and illustrate how a decision tree works.</a:t>
            </a:r>
          </a:p>
        </p:txBody>
      </p:sp>
    </p:spTree>
    <p:extLst>
      <p:ext uri="{BB962C8B-B14F-4D97-AF65-F5344CB8AC3E}">
        <p14:creationId xmlns:p14="http://schemas.microsoft.com/office/powerpoint/2010/main" val="14281997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0"/>
            <a:ext cx="8229600" cy="1143000"/>
          </a:xfrm>
        </p:spPr>
        <p:txBody>
          <a:bodyPr>
            <a:normAutofit/>
          </a:bodyPr>
          <a:lstStyle/>
          <a:p>
            <a:r>
              <a:rPr lang="en-GB" sz="3600" b="1" dirty="0"/>
              <a:t>Lara’s previous results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33220990"/>
              </p:ext>
            </p:extLst>
          </p:nvPr>
        </p:nvGraphicFramePr>
        <p:xfrm>
          <a:off x="827584" y="908720"/>
          <a:ext cx="7488833" cy="5727216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589589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138603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299458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539026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539026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1383131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</a:tblGrid>
              <a:tr h="77726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Fight</a:t>
                      </a:r>
                      <a:endParaRPr lang="en-GB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Character Type</a:t>
                      </a:r>
                      <a:endParaRPr lang="en-GB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Opponent’s Fitness</a:t>
                      </a:r>
                      <a:endParaRPr lang="en-GB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 dirty="0">
                          <a:effectLst/>
                        </a:rPr>
                        <a:t>Opponent’s Skill</a:t>
                      </a:r>
                      <a:endParaRPr lang="en-GB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Opponent’s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Strength</a:t>
                      </a:r>
                      <a:endParaRPr lang="en-GB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Win?</a:t>
                      </a:r>
                      <a:endParaRPr lang="en-GB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3929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1</a:t>
                      </a:r>
                      <a:endParaRPr lang="en-GB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 dirty="0">
                          <a:effectLst/>
                        </a:rPr>
                        <a:t>orc</a:t>
                      </a:r>
                      <a:endParaRPr lang="en-GB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high</a:t>
                      </a:r>
                      <a:endParaRPr lang="en-GB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high</a:t>
                      </a:r>
                      <a:endParaRPr lang="en-GB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weak</a:t>
                      </a:r>
                      <a:endParaRPr lang="en-GB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no</a:t>
                      </a:r>
                      <a:endParaRPr lang="en-GB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3929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2</a:t>
                      </a:r>
                      <a:endParaRPr lang="en-GB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 dirty="0">
                          <a:effectLst/>
                        </a:rPr>
                        <a:t>orc</a:t>
                      </a:r>
                      <a:endParaRPr lang="en-GB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high</a:t>
                      </a:r>
                      <a:endParaRPr lang="en-GB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high</a:t>
                      </a:r>
                      <a:endParaRPr lang="en-GB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strong</a:t>
                      </a:r>
                      <a:endParaRPr lang="en-GB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no</a:t>
                      </a:r>
                      <a:endParaRPr lang="en-GB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3929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</a:rPr>
                        <a:t>3</a:t>
                      </a:r>
                      <a:endParaRPr lang="en-GB" sz="1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 dirty="0">
                          <a:solidFill>
                            <a:srgbClr val="FF0000"/>
                          </a:solidFill>
                          <a:effectLst/>
                        </a:rPr>
                        <a:t>orc</a:t>
                      </a:r>
                      <a:endParaRPr lang="en-GB" sz="18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solidFill>
                            <a:srgbClr val="FF0000"/>
                          </a:solidFill>
                          <a:effectLst/>
                        </a:rPr>
                        <a:t>medium</a:t>
                      </a:r>
                      <a:endParaRPr lang="en-GB" sz="18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solidFill>
                            <a:srgbClr val="FF0000"/>
                          </a:solidFill>
                          <a:effectLst/>
                        </a:rPr>
                        <a:t>high</a:t>
                      </a:r>
                      <a:endParaRPr lang="en-GB" sz="18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solidFill>
                            <a:srgbClr val="FF0000"/>
                          </a:solidFill>
                          <a:effectLst/>
                        </a:rPr>
                        <a:t>weak</a:t>
                      </a:r>
                      <a:endParaRPr lang="en-GB" sz="180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solidFill>
                            <a:srgbClr val="FF0000"/>
                          </a:solidFill>
                          <a:effectLst/>
                        </a:rPr>
                        <a:t>yes</a:t>
                      </a:r>
                      <a:endParaRPr lang="en-GB" sz="180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3929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4</a:t>
                      </a:r>
                      <a:endParaRPr lang="en-GB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 dirty="0">
                          <a:solidFill>
                            <a:srgbClr val="FF0000"/>
                          </a:solidFill>
                          <a:effectLst/>
                        </a:rPr>
                        <a:t>orc</a:t>
                      </a:r>
                      <a:endParaRPr lang="en-GB" sz="18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solidFill>
                            <a:srgbClr val="FF0000"/>
                          </a:solidFill>
                          <a:effectLst/>
                        </a:rPr>
                        <a:t>low</a:t>
                      </a:r>
                      <a:endParaRPr lang="en-GB" sz="18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solidFill>
                            <a:srgbClr val="FF0000"/>
                          </a:solidFill>
                          <a:effectLst/>
                        </a:rPr>
                        <a:t>high</a:t>
                      </a:r>
                      <a:endParaRPr lang="en-GB" sz="18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solidFill>
                            <a:srgbClr val="FF0000"/>
                          </a:solidFill>
                          <a:effectLst/>
                        </a:rPr>
                        <a:t>weak</a:t>
                      </a:r>
                      <a:endParaRPr lang="en-GB" sz="180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solidFill>
                            <a:srgbClr val="FF0000"/>
                          </a:solidFill>
                          <a:effectLst/>
                        </a:rPr>
                        <a:t>yes</a:t>
                      </a:r>
                      <a:endParaRPr lang="en-GB" sz="180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3929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5</a:t>
                      </a:r>
                      <a:endParaRPr lang="en-GB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 dirty="0">
                          <a:solidFill>
                            <a:srgbClr val="FF0000"/>
                          </a:solidFill>
                          <a:effectLst/>
                        </a:rPr>
                        <a:t>human</a:t>
                      </a:r>
                      <a:endParaRPr lang="en-GB" sz="18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solidFill>
                            <a:srgbClr val="FF0000"/>
                          </a:solidFill>
                          <a:effectLst/>
                        </a:rPr>
                        <a:t>low</a:t>
                      </a:r>
                      <a:endParaRPr lang="en-GB" sz="18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solidFill>
                            <a:srgbClr val="FF0000"/>
                          </a:solidFill>
                          <a:effectLst/>
                        </a:rPr>
                        <a:t>normal</a:t>
                      </a:r>
                      <a:endParaRPr lang="en-GB" sz="18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solidFill>
                            <a:srgbClr val="FF0000"/>
                          </a:solidFill>
                          <a:effectLst/>
                        </a:rPr>
                        <a:t>weak</a:t>
                      </a:r>
                      <a:endParaRPr lang="en-GB" sz="18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solidFill>
                            <a:srgbClr val="FF0000"/>
                          </a:solidFill>
                          <a:effectLst/>
                        </a:rPr>
                        <a:t>yes</a:t>
                      </a:r>
                      <a:endParaRPr lang="en-GB" sz="18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3929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6</a:t>
                      </a:r>
                      <a:endParaRPr lang="en-GB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 dirty="0">
                          <a:effectLst/>
                        </a:rPr>
                        <a:t>human</a:t>
                      </a:r>
                      <a:endParaRPr lang="en-GB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low</a:t>
                      </a:r>
                      <a:endParaRPr lang="en-GB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normal</a:t>
                      </a:r>
                      <a:endParaRPr lang="en-GB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strong</a:t>
                      </a:r>
                      <a:endParaRPr lang="en-GB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no</a:t>
                      </a:r>
                      <a:endParaRPr lang="en-GB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33929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</a:rPr>
                        <a:t>7</a:t>
                      </a:r>
                      <a:endParaRPr lang="en-GB" sz="1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 dirty="0">
                          <a:solidFill>
                            <a:srgbClr val="FF0000"/>
                          </a:solidFill>
                          <a:effectLst/>
                        </a:rPr>
                        <a:t>orc</a:t>
                      </a:r>
                      <a:endParaRPr lang="en-GB" sz="18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solidFill>
                            <a:srgbClr val="FF0000"/>
                          </a:solidFill>
                          <a:effectLst/>
                        </a:rPr>
                        <a:t>medium</a:t>
                      </a:r>
                      <a:endParaRPr lang="en-GB" sz="18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solidFill>
                            <a:srgbClr val="FF0000"/>
                          </a:solidFill>
                          <a:effectLst/>
                        </a:rPr>
                        <a:t>normal</a:t>
                      </a:r>
                      <a:endParaRPr lang="en-GB" sz="18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solidFill>
                            <a:srgbClr val="FF0000"/>
                          </a:solidFill>
                          <a:effectLst/>
                        </a:rPr>
                        <a:t>strong</a:t>
                      </a:r>
                      <a:endParaRPr lang="en-GB" sz="18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solidFill>
                            <a:srgbClr val="FF0000"/>
                          </a:solidFill>
                          <a:effectLst/>
                        </a:rPr>
                        <a:t>yes</a:t>
                      </a:r>
                      <a:endParaRPr lang="en-GB" sz="18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33929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8</a:t>
                      </a:r>
                      <a:endParaRPr lang="en-GB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 dirty="0">
                          <a:effectLst/>
                        </a:rPr>
                        <a:t>ogre</a:t>
                      </a:r>
                      <a:endParaRPr lang="en-GB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high</a:t>
                      </a:r>
                      <a:endParaRPr lang="en-GB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high</a:t>
                      </a:r>
                      <a:endParaRPr lang="en-GB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weak</a:t>
                      </a:r>
                      <a:endParaRPr lang="en-GB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no</a:t>
                      </a:r>
                      <a:endParaRPr lang="en-GB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33929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9</a:t>
                      </a:r>
                      <a:endParaRPr lang="en-GB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 dirty="0">
                          <a:solidFill>
                            <a:srgbClr val="FF0000"/>
                          </a:solidFill>
                          <a:effectLst/>
                        </a:rPr>
                        <a:t>ogre</a:t>
                      </a:r>
                      <a:endParaRPr lang="en-GB" sz="18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solidFill>
                            <a:srgbClr val="FF0000"/>
                          </a:solidFill>
                          <a:effectLst/>
                        </a:rPr>
                        <a:t>high</a:t>
                      </a:r>
                      <a:endParaRPr lang="en-GB" sz="18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solidFill>
                            <a:srgbClr val="FF0000"/>
                          </a:solidFill>
                          <a:effectLst/>
                        </a:rPr>
                        <a:t>normal</a:t>
                      </a:r>
                      <a:endParaRPr lang="en-GB" sz="18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solidFill>
                            <a:srgbClr val="FF0000"/>
                          </a:solidFill>
                          <a:effectLst/>
                        </a:rPr>
                        <a:t>weak</a:t>
                      </a:r>
                      <a:endParaRPr lang="en-GB" sz="18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solidFill>
                            <a:srgbClr val="FF0000"/>
                          </a:solidFill>
                          <a:effectLst/>
                        </a:rPr>
                        <a:t>yes</a:t>
                      </a:r>
                      <a:endParaRPr lang="en-GB" sz="18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33929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10</a:t>
                      </a:r>
                      <a:endParaRPr lang="en-GB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 dirty="0">
                          <a:solidFill>
                            <a:srgbClr val="FF0000"/>
                          </a:solidFill>
                          <a:effectLst/>
                        </a:rPr>
                        <a:t>human</a:t>
                      </a:r>
                      <a:endParaRPr lang="en-GB" sz="18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solidFill>
                            <a:srgbClr val="FF0000"/>
                          </a:solidFill>
                          <a:effectLst/>
                        </a:rPr>
                        <a:t>low</a:t>
                      </a:r>
                      <a:endParaRPr lang="en-GB" sz="18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solidFill>
                            <a:srgbClr val="FF0000"/>
                          </a:solidFill>
                          <a:effectLst/>
                        </a:rPr>
                        <a:t>normal</a:t>
                      </a:r>
                      <a:endParaRPr lang="en-GB" sz="18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solidFill>
                            <a:srgbClr val="FF0000"/>
                          </a:solidFill>
                          <a:effectLst/>
                        </a:rPr>
                        <a:t>weak</a:t>
                      </a:r>
                      <a:endParaRPr lang="en-GB" sz="18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solidFill>
                            <a:srgbClr val="FF0000"/>
                          </a:solidFill>
                          <a:effectLst/>
                        </a:rPr>
                        <a:t>yes</a:t>
                      </a:r>
                      <a:endParaRPr lang="en-GB" sz="18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  <a:tr h="33929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11</a:t>
                      </a:r>
                      <a:endParaRPr lang="en-GB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 dirty="0">
                          <a:solidFill>
                            <a:srgbClr val="FF0000"/>
                          </a:solidFill>
                          <a:effectLst/>
                        </a:rPr>
                        <a:t>ogre</a:t>
                      </a:r>
                      <a:endParaRPr lang="en-GB" sz="18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solidFill>
                            <a:srgbClr val="FF0000"/>
                          </a:solidFill>
                          <a:effectLst/>
                        </a:rPr>
                        <a:t>high</a:t>
                      </a:r>
                      <a:endParaRPr lang="en-GB" sz="18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solidFill>
                            <a:srgbClr val="FF0000"/>
                          </a:solidFill>
                          <a:effectLst/>
                        </a:rPr>
                        <a:t>normal</a:t>
                      </a:r>
                      <a:endParaRPr lang="en-GB" sz="18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solidFill>
                            <a:srgbClr val="FF0000"/>
                          </a:solidFill>
                          <a:effectLst/>
                        </a:rPr>
                        <a:t>strong</a:t>
                      </a:r>
                      <a:endParaRPr lang="en-GB" sz="18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solidFill>
                            <a:srgbClr val="FF0000"/>
                          </a:solidFill>
                          <a:effectLst/>
                        </a:rPr>
                        <a:t>yes</a:t>
                      </a:r>
                      <a:endParaRPr lang="en-GB" sz="18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extLst>
                  <a:ext uri="{0D108BD9-81ED-4DB2-BD59-A6C34878D82A}">
                    <a16:rowId xmlns:a16="http://schemas.microsoft.com/office/drawing/2014/main" val="10011"/>
                  </a:ext>
                </a:extLst>
              </a:tr>
              <a:tr h="33929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12</a:t>
                      </a:r>
                      <a:endParaRPr lang="en-GB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 dirty="0">
                          <a:solidFill>
                            <a:srgbClr val="FF0000"/>
                          </a:solidFill>
                          <a:effectLst/>
                        </a:rPr>
                        <a:t>human</a:t>
                      </a:r>
                      <a:endParaRPr lang="en-GB" sz="18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solidFill>
                            <a:srgbClr val="FF0000"/>
                          </a:solidFill>
                          <a:effectLst/>
                        </a:rPr>
                        <a:t>medium</a:t>
                      </a:r>
                      <a:endParaRPr lang="en-GB" sz="180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solidFill>
                            <a:srgbClr val="FF0000"/>
                          </a:solidFill>
                          <a:effectLst/>
                        </a:rPr>
                        <a:t>high</a:t>
                      </a:r>
                      <a:endParaRPr lang="en-GB" sz="18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solidFill>
                            <a:srgbClr val="FF0000"/>
                          </a:solidFill>
                          <a:effectLst/>
                        </a:rPr>
                        <a:t>strong</a:t>
                      </a:r>
                      <a:endParaRPr lang="en-GB" sz="18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solidFill>
                            <a:srgbClr val="FF0000"/>
                          </a:solidFill>
                          <a:effectLst/>
                        </a:rPr>
                        <a:t>yes</a:t>
                      </a:r>
                      <a:endParaRPr lang="en-GB" sz="18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extLst>
                  <a:ext uri="{0D108BD9-81ED-4DB2-BD59-A6C34878D82A}">
                    <a16:rowId xmlns:a16="http://schemas.microsoft.com/office/drawing/2014/main" val="10012"/>
                  </a:ext>
                </a:extLst>
              </a:tr>
              <a:tr h="33929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</a:rPr>
                        <a:t>13</a:t>
                      </a:r>
                      <a:endParaRPr lang="en-GB" sz="1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>
                          <a:solidFill>
                            <a:srgbClr val="FF0000"/>
                          </a:solidFill>
                          <a:effectLst/>
                        </a:rPr>
                        <a:t>orc</a:t>
                      </a:r>
                      <a:endParaRPr lang="en-GB" sz="180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solidFill>
                            <a:srgbClr val="FF0000"/>
                          </a:solidFill>
                          <a:effectLst/>
                        </a:rPr>
                        <a:t>medium</a:t>
                      </a:r>
                      <a:endParaRPr lang="en-GB" sz="18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solidFill>
                            <a:srgbClr val="FF0000"/>
                          </a:solidFill>
                          <a:effectLst/>
                        </a:rPr>
                        <a:t>normal</a:t>
                      </a:r>
                      <a:endParaRPr lang="en-GB" sz="18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solidFill>
                            <a:srgbClr val="FF0000"/>
                          </a:solidFill>
                          <a:effectLst/>
                        </a:rPr>
                        <a:t>weak</a:t>
                      </a:r>
                      <a:endParaRPr lang="en-GB" sz="18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solidFill>
                            <a:srgbClr val="FF0000"/>
                          </a:solidFill>
                          <a:effectLst/>
                        </a:rPr>
                        <a:t>yes</a:t>
                      </a:r>
                      <a:endParaRPr lang="en-GB" sz="18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extLst>
                  <a:ext uri="{0D108BD9-81ED-4DB2-BD59-A6C34878D82A}">
                    <a16:rowId xmlns:a16="http://schemas.microsoft.com/office/drawing/2014/main" val="10013"/>
                  </a:ext>
                </a:extLst>
              </a:tr>
              <a:tr h="33929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14</a:t>
                      </a:r>
                      <a:endParaRPr lang="en-GB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 dirty="0">
                          <a:effectLst/>
                        </a:rPr>
                        <a:t>human</a:t>
                      </a:r>
                      <a:endParaRPr lang="en-GB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low</a:t>
                      </a:r>
                      <a:endParaRPr lang="en-GB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high</a:t>
                      </a:r>
                      <a:endParaRPr lang="en-GB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strong</a:t>
                      </a:r>
                      <a:endParaRPr lang="en-GB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no</a:t>
                      </a:r>
                      <a:endParaRPr lang="en-GB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extLst>
                  <a:ext uri="{0D108BD9-81ED-4DB2-BD59-A6C34878D82A}">
                    <a16:rowId xmlns:a16="http://schemas.microsoft.com/office/drawing/2014/main" val="1001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4175509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5" name="Flowchart: Alternate Process 84"/>
          <p:cNvSpPr/>
          <p:nvPr/>
        </p:nvSpPr>
        <p:spPr>
          <a:xfrm>
            <a:off x="3894545" y="63266"/>
            <a:ext cx="1025320" cy="684656"/>
          </a:xfrm>
          <a:prstGeom prst="flowChartAlternate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Fitness</a:t>
            </a:r>
          </a:p>
          <a:p>
            <a:pPr algn="ctr"/>
            <a:r>
              <a:rPr lang="en-GB" sz="1400" dirty="0"/>
              <a:t>9 Yes/5 No</a:t>
            </a:r>
          </a:p>
        </p:txBody>
      </p:sp>
      <p:sp>
        <p:nvSpPr>
          <p:cNvPr id="86" name="Flowchart: Alternate Process 85"/>
          <p:cNvSpPr/>
          <p:nvPr/>
        </p:nvSpPr>
        <p:spPr>
          <a:xfrm>
            <a:off x="6393577" y="1894131"/>
            <a:ext cx="1068869" cy="980494"/>
          </a:xfrm>
          <a:prstGeom prst="flowChartAlternate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  <a:p>
            <a:pPr algn="ctr"/>
            <a:r>
              <a:rPr lang="en-GB" dirty="0"/>
              <a:t>Low</a:t>
            </a:r>
          </a:p>
          <a:p>
            <a:pPr algn="ctr"/>
            <a:r>
              <a:rPr lang="en-GB" sz="1400" dirty="0"/>
              <a:t>3 Yes/2 No</a:t>
            </a:r>
          </a:p>
          <a:p>
            <a:pPr algn="ctr"/>
            <a:r>
              <a:rPr lang="en-GB" sz="1400" dirty="0"/>
              <a:t>Split further</a:t>
            </a:r>
          </a:p>
          <a:p>
            <a:pPr algn="ctr"/>
            <a:endParaRPr lang="en-GB" dirty="0"/>
          </a:p>
        </p:txBody>
      </p:sp>
      <p:sp>
        <p:nvSpPr>
          <p:cNvPr id="87" name="Flowchart: Alternate Process 86"/>
          <p:cNvSpPr/>
          <p:nvPr/>
        </p:nvSpPr>
        <p:spPr>
          <a:xfrm>
            <a:off x="3800642" y="1381803"/>
            <a:ext cx="1213125" cy="829397"/>
          </a:xfrm>
          <a:prstGeom prst="flowChartAlternate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  <a:p>
            <a:pPr algn="ctr"/>
            <a:r>
              <a:rPr lang="en-GB" dirty="0"/>
              <a:t>Medium</a:t>
            </a:r>
          </a:p>
          <a:p>
            <a:pPr algn="ctr"/>
            <a:r>
              <a:rPr lang="en-GB" sz="1400" dirty="0"/>
              <a:t>4 Yes/0 No</a:t>
            </a:r>
          </a:p>
          <a:p>
            <a:pPr algn="ctr"/>
            <a:r>
              <a:rPr lang="en-GB" sz="1400" dirty="0"/>
              <a:t>Pure Subset</a:t>
            </a:r>
          </a:p>
          <a:p>
            <a:pPr algn="ctr"/>
            <a:endParaRPr lang="en-GB" dirty="0"/>
          </a:p>
        </p:txBody>
      </p:sp>
      <p:sp>
        <p:nvSpPr>
          <p:cNvPr id="88" name="Flowchart: Alternate Process 87"/>
          <p:cNvSpPr/>
          <p:nvPr/>
        </p:nvSpPr>
        <p:spPr>
          <a:xfrm>
            <a:off x="1472107" y="1894131"/>
            <a:ext cx="1112513" cy="1027840"/>
          </a:xfrm>
          <a:prstGeom prst="flowChartAlternate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High</a:t>
            </a:r>
          </a:p>
          <a:p>
            <a:pPr algn="ctr"/>
            <a:r>
              <a:rPr lang="en-GB" sz="1400" dirty="0"/>
              <a:t>2 Yes/3 No</a:t>
            </a:r>
          </a:p>
          <a:p>
            <a:pPr algn="ctr"/>
            <a:r>
              <a:rPr lang="en-GB" sz="1400" dirty="0"/>
              <a:t>Split further</a:t>
            </a:r>
          </a:p>
        </p:txBody>
      </p:sp>
      <p:cxnSp>
        <p:nvCxnSpPr>
          <p:cNvPr id="89" name="Straight Arrow Connector 88"/>
          <p:cNvCxnSpPr>
            <a:stCxn id="85" idx="2"/>
            <a:endCxn id="88" idx="0"/>
          </p:cNvCxnSpPr>
          <p:nvPr/>
        </p:nvCxnSpPr>
        <p:spPr>
          <a:xfrm flipH="1">
            <a:off x="2028364" y="747922"/>
            <a:ext cx="2378841" cy="1146209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0" name="Straight Arrow Connector 89"/>
          <p:cNvCxnSpPr>
            <a:stCxn id="85" idx="2"/>
            <a:endCxn id="87" idx="0"/>
          </p:cNvCxnSpPr>
          <p:nvPr/>
        </p:nvCxnSpPr>
        <p:spPr>
          <a:xfrm>
            <a:off x="4407205" y="747922"/>
            <a:ext cx="0" cy="633881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1" name="Straight Arrow Connector 90"/>
          <p:cNvCxnSpPr>
            <a:stCxn id="85" idx="2"/>
            <a:endCxn id="86" idx="0"/>
          </p:cNvCxnSpPr>
          <p:nvPr/>
        </p:nvCxnSpPr>
        <p:spPr>
          <a:xfrm>
            <a:off x="4407205" y="747922"/>
            <a:ext cx="2520807" cy="1146209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92" name="Table 9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45021274"/>
              </p:ext>
            </p:extLst>
          </p:nvPr>
        </p:nvGraphicFramePr>
        <p:xfrm>
          <a:off x="2793177" y="2347937"/>
          <a:ext cx="3420905" cy="1277328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435659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75422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59494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520573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669308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446205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</a:tblGrid>
              <a:tr h="28368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Fight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Character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Fitness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200" b="1" dirty="0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 Skill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Strength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Win</a:t>
                      </a:r>
                      <a:r>
                        <a:rPr lang="en-GB" sz="1200" dirty="0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?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3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200" dirty="0">
                          <a:effectLst/>
                        </a:rPr>
                        <a:t>orc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medium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high</a:t>
                      </a:r>
                      <a:endParaRPr lang="en-GB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weak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yes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7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200" dirty="0">
                          <a:effectLst/>
                        </a:rPr>
                        <a:t>orc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medium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normal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strong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yes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12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200" dirty="0">
                          <a:solidFill>
                            <a:srgbClr val="FF0000"/>
                          </a:solidFill>
                          <a:effectLst/>
                        </a:rPr>
                        <a:t>human</a:t>
                      </a:r>
                      <a:endParaRPr lang="en-GB" sz="12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solidFill>
                            <a:srgbClr val="FF0000"/>
                          </a:solidFill>
                          <a:effectLst/>
                        </a:rPr>
                        <a:t>medium</a:t>
                      </a:r>
                      <a:endParaRPr lang="en-GB" sz="120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rgbClr val="FF0000"/>
                          </a:solidFill>
                          <a:effectLst/>
                        </a:rPr>
                        <a:t>high</a:t>
                      </a:r>
                      <a:endParaRPr lang="en-GB" sz="12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rgbClr val="FF0000"/>
                          </a:solidFill>
                          <a:effectLst/>
                        </a:rPr>
                        <a:t>strong</a:t>
                      </a:r>
                      <a:endParaRPr lang="en-GB" sz="12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rgbClr val="FF0000"/>
                          </a:solidFill>
                          <a:effectLst/>
                        </a:rPr>
                        <a:t>yes</a:t>
                      </a:r>
                      <a:endParaRPr lang="en-GB" sz="12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13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200">
                          <a:effectLst/>
                        </a:rPr>
                        <a:t>orc</a:t>
                      </a:r>
                      <a:endParaRPr lang="en-GB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medium</a:t>
                      </a:r>
                      <a:endParaRPr lang="en-GB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normal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weak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yes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sp>
        <p:nvSpPr>
          <p:cNvPr id="93" name="TextBox 92"/>
          <p:cNvSpPr txBox="1"/>
          <p:nvPr/>
        </p:nvSpPr>
        <p:spPr>
          <a:xfrm>
            <a:off x="920969" y="3772258"/>
            <a:ext cx="221479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graphicFrame>
        <p:nvGraphicFramePr>
          <p:cNvPr id="94" name="Table 9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08393848"/>
              </p:ext>
            </p:extLst>
          </p:nvPr>
        </p:nvGraphicFramePr>
        <p:xfrm>
          <a:off x="5508104" y="3772258"/>
          <a:ext cx="3507144" cy="1490472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416454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80424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630258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504056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720080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432048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</a:tblGrid>
              <a:tr h="22802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Fight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Character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Fitness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200" b="1" dirty="0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 Skill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Strength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Win</a:t>
                      </a:r>
                      <a:r>
                        <a:rPr lang="en-GB" sz="1200" dirty="0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?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2802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4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200" dirty="0">
                          <a:solidFill>
                            <a:srgbClr val="FF0000"/>
                          </a:solidFill>
                          <a:effectLst/>
                        </a:rPr>
                        <a:t>orc</a:t>
                      </a:r>
                      <a:endParaRPr lang="en-GB" sz="12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rgbClr val="FF0000"/>
                          </a:solidFill>
                          <a:effectLst/>
                        </a:rPr>
                        <a:t>low</a:t>
                      </a:r>
                      <a:endParaRPr lang="en-GB" sz="12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rgbClr val="FF0000"/>
                          </a:solidFill>
                          <a:effectLst/>
                        </a:rPr>
                        <a:t>high</a:t>
                      </a:r>
                      <a:endParaRPr lang="en-GB" sz="12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solidFill>
                            <a:srgbClr val="FF0000"/>
                          </a:solidFill>
                          <a:effectLst/>
                        </a:rPr>
                        <a:t>weak</a:t>
                      </a:r>
                      <a:endParaRPr lang="en-GB" sz="120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solidFill>
                            <a:srgbClr val="FF0000"/>
                          </a:solidFill>
                          <a:effectLst/>
                        </a:rPr>
                        <a:t>yes</a:t>
                      </a:r>
                      <a:endParaRPr lang="en-GB" sz="120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22802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5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200" dirty="0">
                          <a:solidFill>
                            <a:srgbClr val="FF0000"/>
                          </a:solidFill>
                          <a:effectLst/>
                        </a:rPr>
                        <a:t>human</a:t>
                      </a:r>
                      <a:endParaRPr lang="en-GB" sz="12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rgbClr val="FF0000"/>
                          </a:solidFill>
                          <a:effectLst/>
                        </a:rPr>
                        <a:t>low</a:t>
                      </a:r>
                      <a:endParaRPr lang="en-GB" sz="12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rgbClr val="FF0000"/>
                          </a:solidFill>
                          <a:effectLst/>
                        </a:rPr>
                        <a:t>normal</a:t>
                      </a:r>
                      <a:endParaRPr lang="en-GB" sz="12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solidFill>
                            <a:srgbClr val="FF0000"/>
                          </a:solidFill>
                          <a:effectLst/>
                        </a:rPr>
                        <a:t>weak</a:t>
                      </a:r>
                      <a:endParaRPr lang="en-GB" sz="120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rgbClr val="FF0000"/>
                          </a:solidFill>
                          <a:effectLst/>
                        </a:rPr>
                        <a:t>yes</a:t>
                      </a:r>
                      <a:endParaRPr lang="en-GB" sz="12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22802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6</a:t>
                      </a:r>
                      <a:endParaRPr lang="en-GB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200" dirty="0">
                          <a:effectLst/>
                        </a:rPr>
                        <a:t>human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low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normal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strong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no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22802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10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200" dirty="0">
                          <a:solidFill>
                            <a:srgbClr val="FF0000"/>
                          </a:solidFill>
                          <a:effectLst/>
                        </a:rPr>
                        <a:t>human</a:t>
                      </a:r>
                      <a:endParaRPr lang="en-GB" sz="12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rgbClr val="FF0000"/>
                          </a:solidFill>
                          <a:effectLst/>
                        </a:rPr>
                        <a:t>low</a:t>
                      </a:r>
                      <a:endParaRPr lang="en-GB" sz="12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rgbClr val="FF0000"/>
                          </a:solidFill>
                          <a:effectLst/>
                        </a:rPr>
                        <a:t>normal</a:t>
                      </a:r>
                      <a:endParaRPr lang="en-GB" sz="12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rgbClr val="FF0000"/>
                          </a:solidFill>
                          <a:effectLst/>
                        </a:rPr>
                        <a:t>weak</a:t>
                      </a:r>
                      <a:endParaRPr lang="en-GB" sz="12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rgbClr val="FF0000"/>
                          </a:solidFill>
                          <a:effectLst/>
                        </a:rPr>
                        <a:t>yes</a:t>
                      </a:r>
                      <a:endParaRPr lang="en-GB" sz="12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22802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14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200" dirty="0">
                          <a:effectLst/>
                        </a:rPr>
                        <a:t>human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low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high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strong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no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  <p:graphicFrame>
        <p:nvGraphicFramePr>
          <p:cNvPr id="101" name="Table 10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77309926"/>
              </p:ext>
            </p:extLst>
          </p:nvPr>
        </p:nvGraphicFramePr>
        <p:xfrm>
          <a:off x="362630" y="3745364"/>
          <a:ext cx="3507144" cy="1490472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416454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80424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630258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504056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720080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432048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</a:tblGrid>
              <a:tr h="22802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Fight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Character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Fitness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200" b="1" dirty="0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 Skill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Strength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Win</a:t>
                      </a:r>
                      <a:r>
                        <a:rPr lang="en-GB" sz="1200" dirty="0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?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2802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1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200" dirty="0">
                          <a:effectLst/>
                        </a:rPr>
                        <a:t>orc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high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high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weak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no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22802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2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200" dirty="0">
                          <a:effectLst/>
                        </a:rPr>
                        <a:t>orc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high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high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strong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no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22802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8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200" dirty="0">
                          <a:effectLst/>
                        </a:rPr>
                        <a:t>ogre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high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high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weak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no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22802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9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200" dirty="0">
                          <a:solidFill>
                            <a:srgbClr val="FF0000"/>
                          </a:solidFill>
                          <a:effectLst/>
                        </a:rPr>
                        <a:t>ogre</a:t>
                      </a:r>
                      <a:endParaRPr lang="en-GB" sz="12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solidFill>
                            <a:srgbClr val="FF0000"/>
                          </a:solidFill>
                          <a:effectLst/>
                        </a:rPr>
                        <a:t>high</a:t>
                      </a:r>
                      <a:endParaRPr lang="en-GB" sz="120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rgbClr val="FF0000"/>
                          </a:solidFill>
                          <a:effectLst/>
                        </a:rPr>
                        <a:t>normal</a:t>
                      </a:r>
                      <a:endParaRPr lang="en-GB" sz="12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solidFill>
                            <a:srgbClr val="FF0000"/>
                          </a:solidFill>
                          <a:effectLst/>
                        </a:rPr>
                        <a:t>weak</a:t>
                      </a:r>
                      <a:endParaRPr lang="en-GB" sz="120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rgbClr val="FF0000"/>
                          </a:solidFill>
                          <a:effectLst/>
                        </a:rPr>
                        <a:t>yes</a:t>
                      </a:r>
                      <a:endParaRPr lang="en-GB" sz="12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22802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11</a:t>
                      </a:r>
                      <a:endParaRPr lang="en-GB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200">
                          <a:solidFill>
                            <a:srgbClr val="FF0000"/>
                          </a:solidFill>
                          <a:effectLst/>
                        </a:rPr>
                        <a:t>ogre</a:t>
                      </a:r>
                      <a:endParaRPr lang="en-GB" sz="120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rgbClr val="FF0000"/>
                          </a:solidFill>
                          <a:effectLst/>
                        </a:rPr>
                        <a:t>high</a:t>
                      </a:r>
                      <a:endParaRPr lang="en-GB" sz="12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rgbClr val="FF0000"/>
                          </a:solidFill>
                          <a:effectLst/>
                        </a:rPr>
                        <a:t>normal</a:t>
                      </a:r>
                      <a:endParaRPr lang="en-GB" sz="12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rgbClr val="FF0000"/>
                          </a:solidFill>
                          <a:effectLst/>
                        </a:rPr>
                        <a:t>strong</a:t>
                      </a:r>
                      <a:endParaRPr lang="en-GB" sz="12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rgbClr val="FF0000"/>
                          </a:solidFill>
                          <a:effectLst/>
                        </a:rPr>
                        <a:t>yes</a:t>
                      </a:r>
                      <a:endParaRPr lang="en-GB" sz="12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5731176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lowchart: Alternate Process 1"/>
          <p:cNvSpPr/>
          <p:nvPr/>
        </p:nvSpPr>
        <p:spPr>
          <a:xfrm>
            <a:off x="3894545" y="63266"/>
            <a:ext cx="1025320" cy="684656"/>
          </a:xfrm>
          <a:prstGeom prst="flowChartAlternate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Fitness</a:t>
            </a:r>
          </a:p>
          <a:p>
            <a:pPr algn="ctr"/>
            <a:r>
              <a:rPr lang="en-GB" sz="1400" dirty="0"/>
              <a:t>9 Yes/5 No</a:t>
            </a:r>
          </a:p>
        </p:txBody>
      </p:sp>
      <p:sp>
        <p:nvSpPr>
          <p:cNvPr id="3" name="Flowchart: Alternate Process 2"/>
          <p:cNvSpPr/>
          <p:nvPr/>
        </p:nvSpPr>
        <p:spPr>
          <a:xfrm>
            <a:off x="6393577" y="1894131"/>
            <a:ext cx="1068869" cy="980494"/>
          </a:xfrm>
          <a:prstGeom prst="flowChartAlternate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  <a:p>
            <a:pPr algn="ctr"/>
            <a:r>
              <a:rPr lang="en-GB" dirty="0"/>
              <a:t>Low</a:t>
            </a:r>
          </a:p>
          <a:p>
            <a:pPr algn="ctr"/>
            <a:r>
              <a:rPr lang="en-GB" sz="1400" dirty="0"/>
              <a:t>3 Yes/2 No</a:t>
            </a:r>
          </a:p>
          <a:p>
            <a:pPr algn="ctr"/>
            <a:r>
              <a:rPr lang="en-GB" sz="1400" dirty="0"/>
              <a:t>Split further</a:t>
            </a:r>
          </a:p>
          <a:p>
            <a:pPr algn="ctr"/>
            <a:endParaRPr lang="en-GB" dirty="0"/>
          </a:p>
        </p:txBody>
      </p:sp>
      <p:sp>
        <p:nvSpPr>
          <p:cNvPr id="4" name="Flowchart: Alternate Process 3"/>
          <p:cNvSpPr/>
          <p:nvPr/>
        </p:nvSpPr>
        <p:spPr>
          <a:xfrm>
            <a:off x="3800642" y="1381803"/>
            <a:ext cx="1213125" cy="829397"/>
          </a:xfrm>
          <a:prstGeom prst="flowChartAlternate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  <a:p>
            <a:pPr algn="ctr"/>
            <a:r>
              <a:rPr lang="en-GB" dirty="0"/>
              <a:t>Medium</a:t>
            </a:r>
          </a:p>
          <a:p>
            <a:pPr algn="ctr"/>
            <a:r>
              <a:rPr lang="en-GB" sz="1400" dirty="0"/>
              <a:t>4 Yes/0 No</a:t>
            </a:r>
          </a:p>
          <a:p>
            <a:pPr algn="ctr"/>
            <a:r>
              <a:rPr lang="en-GB" sz="1400" dirty="0"/>
              <a:t>Pure Subset</a:t>
            </a:r>
          </a:p>
          <a:p>
            <a:pPr algn="ctr"/>
            <a:endParaRPr lang="en-GB" dirty="0"/>
          </a:p>
        </p:txBody>
      </p:sp>
      <p:sp>
        <p:nvSpPr>
          <p:cNvPr id="5" name="Flowchart: Alternate Process 4"/>
          <p:cNvSpPr/>
          <p:nvPr/>
        </p:nvSpPr>
        <p:spPr>
          <a:xfrm>
            <a:off x="1472107" y="1894131"/>
            <a:ext cx="1112513" cy="1027840"/>
          </a:xfrm>
          <a:prstGeom prst="flowChartAlternate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High</a:t>
            </a:r>
          </a:p>
          <a:p>
            <a:pPr algn="ctr"/>
            <a:r>
              <a:rPr lang="en-GB" sz="1400" dirty="0"/>
              <a:t>2 Yes/3 No</a:t>
            </a:r>
          </a:p>
          <a:p>
            <a:pPr algn="ctr"/>
            <a:r>
              <a:rPr lang="en-GB" sz="1400" dirty="0"/>
              <a:t>Split further</a:t>
            </a:r>
          </a:p>
        </p:txBody>
      </p:sp>
      <p:cxnSp>
        <p:nvCxnSpPr>
          <p:cNvPr id="6" name="Straight Arrow Connector 5"/>
          <p:cNvCxnSpPr>
            <a:stCxn id="2" idx="2"/>
            <a:endCxn id="5" idx="0"/>
          </p:cNvCxnSpPr>
          <p:nvPr/>
        </p:nvCxnSpPr>
        <p:spPr>
          <a:xfrm flipH="1">
            <a:off x="2028364" y="747922"/>
            <a:ext cx="2378841" cy="1146209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Arrow Connector 6"/>
          <p:cNvCxnSpPr>
            <a:stCxn id="2" idx="2"/>
            <a:endCxn id="4" idx="0"/>
          </p:cNvCxnSpPr>
          <p:nvPr/>
        </p:nvCxnSpPr>
        <p:spPr>
          <a:xfrm>
            <a:off x="4407205" y="747922"/>
            <a:ext cx="0" cy="633881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Arrow Connector 7"/>
          <p:cNvCxnSpPr>
            <a:stCxn id="2" idx="2"/>
            <a:endCxn id="3" idx="0"/>
          </p:cNvCxnSpPr>
          <p:nvPr/>
        </p:nvCxnSpPr>
        <p:spPr>
          <a:xfrm>
            <a:off x="4407205" y="747922"/>
            <a:ext cx="2520807" cy="1146209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9" name="Table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74476373"/>
              </p:ext>
            </p:extLst>
          </p:nvPr>
        </p:nvGraphicFramePr>
        <p:xfrm>
          <a:off x="2793177" y="2347937"/>
          <a:ext cx="3420905" cy="1277328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435659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75422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59494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520573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669308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446205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</a:tblGrid>
              <a:tr h="28368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Fight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Character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Fitness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200" b="1" dirty="0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 Skill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Strength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Win</a:t>
                      </a:r>
                      <a:r>
                        <a:rPr lang="en-GB" sz="1200" dirty="0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?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3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200" dirty="0">
                          <a:effectLst/>
                        </a:rPr>
                        <a:t>orc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medium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high</a:t>
                      </a:r>
                      <a:endParaRPr lang="en-GB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weak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yes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7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200" dirty="0">
                          <a:effectLst/>
                        </a:rPr>
                        <a:t>orc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medium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normal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strong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yes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12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200" dirty="0">
                          <a:solidFill>
                            <a:srgbClr val="FF0000"/>
                          </a:solidFill>
                          <a:effectLst/>
                        </a:rPr>
                        <a:t>human</a:t>
                      </a:r>
                      <a:endParaRPr lang="en-GB" sz="12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solidFill>
                            <a:srgbClr val="FF0000"/>
                          </a:solidFill>
                          <a:effectLst/>
                        </a:rPr>
                        <a:t>medium</a:t>
                      </a:r>
                      <a:endParaRPr lang="en-GB" sz="120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rgbClr val="FF0000"/>
                          </a:solidFill>
                          <a:effectLst/>
                        </a:rPr>
                        <a:t>high</a:t>
                      </a:r>
                      <a:endParaRPr lang="en-GB" sz="12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rgbClr val="FF0000"/>
                          </a:solidFill>
                          <a:effectLst/>
                        </a:rPr>
                        <a:t>strong</a:t>
                      </a:r>
                      <a:endParaRPr lang="en-GB" sz="12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rgbClr val="FF0000"/>
                          </a:solidFill>
                          <a:effectLst/>
                        </a:rPr>
                        <a:t>yes</a:t>
                      </a:r>
                      <a:endParaRPr lang="en-GB" sz="12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13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200" dirty="0">
                          <a:effectLst/>
                        </a:rPr>
                        <a:t>orc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medium</a:t>
                      </a:r>
                      <a:endParaRPr lang="en-GB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normal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weak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yes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sp>
        <p:nvSpPr>
          <p:cNvPr id="10" name="TextBox 9"/>
          <p:cNvSpPr txBox="1"/>
          <p:nvPr/>
        </p:nvSpPr>
        <p:spPr>
          <a:xfrm>
            <a:off x="920969" y="3772258"/>
            <a:ext cx="221479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graphicFrame>
        <p:nvGraphicFramePr>
          <p:cNvPr id="11" name="Table 1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5350060"/>
              </p:ext>
            </p:extLst>
          </p:nvPr>
        </p:nvGraphicFramePr>
        <p:xfrm>
          <a:off x="5508104" y="3771804"/>
          <a:ext cx="3507144" cy="1490472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416454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80424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630258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504056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720080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432048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</a:tblGrid>
              <a:tr h="22802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Fight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Character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Fitness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200" b="1" dirty="0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 Skill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Strength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Win</a:t>
                      </a:r>
                      <a:r>
                        <a:rPr lang="en-GB" sz="1200" dirty="0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?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2802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4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200" dirty="0">
                          <a:solidFill>
                            <a:srgbClr val="FF0000"/>
                          </a:solidFill>
                          <a:effectLst/>
                        </a:rPr>
                        <a:t>orc</a:t>
                      </a:r>
                      <a:endParaRPr lang="en-GB" sz="12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rgbClr val="FF0000"/>
                          </a:solidFill>
                          <a:effectLst/>
                        </a:rPr>
                        <a:t>low</a:t>
                      </a:r>
                      <a:endParaRPr lang="en-GB" sz="12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rgbClr val="FF0000"/>
                          </a:solidFill>
                          <a:effectLst/>
                        </a:rPr>
                        <a:t>high</a:t>
                      </a:r>
                      <a:endParaRPr lang="en-GB" sz="12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solidFill>
                            <a:srgbClr val="FF0000"/>
                          </a:solidFill>
                          <a:effectLst/>
                        </a:rPr>
                        <a:t>weak</a:t>
                      </a:r>
                      <a:endParaRPr lang="en-GB" sz="120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solidFill>
                            <a:srgbClr val="FF0000"/>
                          </a:solidFill>
                          <a:effectLst/>
                        </a:rPr>
                        <a:t>yes</a:t>
                      </a:r>
                      <a:endParaRPr lang="en-GB" sz="120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22802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5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200" dirty="0">
                          <a:solidFill>
                            <a:srgbClr val="FF0000"/>
                          </a:solidFill>
                          <a:effectLst/>
                        </a:rPr>
                        <a:t>human</a:t>
                      </a:r>
                      <a:endParaRPr lang="en-GB" sz="12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rgbClr val="FF0000"/>
                          </a:solidFill>
                          <a:effectLst/>
                        </a:rPr>
                        <a:t>low</a:t>
                      </a:r>
                      <a:endParaRPr lang="en-GB" sz="12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rgbClr val="FF0000"/>
                          </a:solidFill>
                          <a:effectLst/>
                        </a:rPr>
                        <a:t>normal</a:t>
                      </a:r>
                      <a:endParaRPr lang="en-GB" sz="12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solidFill>
                            <a:srgbClr val="FF0000"/>
                          </a:solidFill>
                          <a:effectLst/>
                        </a:rPr>
                        <a:t>weak</a:t>
                      </a:r>
                      <a:endParaRPr lang="en-GB" sz="120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rgbClr val="FF0000"/>
                          </a:solidFill>
                          <a:effectLst/>
                        </a:rPr>
                        <a:t>yes</a:t>
                      </a:r>
                      <a:endParaRPr lang="en-GB" sz="12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22802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6</a:t>
                      </a:r>
                      <a:endParaRPr lang="en-GB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200" dirty="0">
                          <a:effectLst/>
                        </a:rPr>
                        <a:t>human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low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normal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strong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no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22802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10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200" dirty="0">
                          <a:solidFill>
                            <a:srgbClr val="FF0000"/>
                          </a:solidFill>
                          <a:effectLst/>
                        </a:rPr>
                        <a:t>human</a:t>
                      </a:r>
                      <a:endParaRPr lang="en-GB" sz="12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rgbClr val="FF0000"/>
                          </a:solidFill>
                          <a:effectLst/>
                        </a:rPr>
                        <a:t>low</a:t>
                      </a:r>
                      <a:endParaRPr lang="en-GB" sz="12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rgbClr val="FF0000"/>
                          </a:solidFill>
                          <a:effectLst/>
                        </a:rPr>
                        <a:t>normal</a:t>
                      </a:r>
                      <a:endParaRPr lang="en-GB" sz="12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rgbClr val="FF0000"/>
                          </a:solidFill>
                          <a:effectLst/>
                        </a:rPr>
                        <a:t>weak</a:t>
                      </a:r>
                      <a:endParaRPr lang="en-GB" sz="12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rgbClr val="FF0000"/>
                          </a:solidFill>
                          <a:effectLst/>
                        </a:rPr>
                        <a:t>yes</a:t>
                      </a:r>
                      <a:endParaRPr lang="en-GB" sz="12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22802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14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200" dirty="0">
                          <a:effectLst/>
                        </a:rPr>
                        <a:t>human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low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high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strong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no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  <p:sp>
        <p:nvSpPr>
          <p:cNvPr id="14" name="Rounded Rectangle 13"/>
          <p:cNvSpPr/>
          <p:nvPr/>
        </p:nvSpPr>
        <p:spPr>
          <a:xfrm>
            <a:off x="1372366" y="3238817"/>
            <a:ext cx="1311995" cy="8097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Skill</a:t>
            </a:r>
          </a:p>
          <a:p>
            <a:pPr algn="ctr"/>
            <a:r>
              <a:rPr lang="en-GB" sz="1400" dirty="0"/>
              <a:t>2 Yes/ 3 No</a:t>
            </a:r>
          </a:p>
        </p:txBody>
      </p:sp>
      <p:sp>
        <p:nvSpPr>
          <p:cNvPr id="15" name="Rounded Rectangle 14"/>
          <p:cNvSpPr/>
          <p:nvPr/>
        </p:nvSpPr>
        <p:spPr>
          <a:xfrm>
            <a:off x="408530" y="4563452"/>
            <a:ext cx="1311995" cy="8097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High</a:t>
            </a:r>
          </a:p>
          <a:p>
            <a:pPr algn="ctr"/>
            <a:r>
              <a:rPr lang="en-GB" sz="1400" dirty="0"/>
              <a:t>0 Yes/ 3 No</a:t>
            </a:r>
          </a:p>
          <a:p>
            <a:pPr algn="ctr"/>
            <a:r>
              <a:rPr lang="en-GB" sz="1400" dirty="0"/>
              <a:t>Pure Subset</a:t>
            </a:r>
          </a:p>
        </p:txBody>
      </p:sp>
      <p:cxnSp>
        <p:nvCxnSpPr>
          <p:cNvPr id="16" name="Straight Arrow Connector 15"/>
          <p:cNvCxnSpPr>
            <a:stCxn id="14" idx="2"/>
            <a:endCxn id="15" idx="0"/>
          </p:cNvCxnSpPr>
          <p:nvPr/>
        </p:nvCxnSpPr>
        <p:spPr>
          <a:xfrm flipH="1">
            <a:off x="1064528" y="4048581"/>
            <a:ext cx="963836" cy="514871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Arrow Connector 16"/>
          <p:cNvCxnSpPr>
            <a:stCxn id="5" idx="2"/>
            <a:endCxn id="14" idx="0"/>
          </p:cNvCxnSpPr>
          <p:nvPr/>
        </p:nvCxnSpPr>
        <p:spPr>
          <a:xfrm>
            <a:off x="2028364" y="2921971"/>
            <a:ext cx="0" cy="31684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Arrow Connector 19"/>
          <p:cNvCxnSpPr>
            <a:stCxn id="14" idx="2"/>
            <a:endCxn id="23" idx="0"/>
          </p:cNvCxnSpPr>
          <p:nvPr/>
        </p:nvCxnSpPr>
        <p:spPr>
          <a:xfrm>
            <a:off x="2028364" y="4048581"/>
            <a:ext cx="847696" cy="52425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Rounded Rectangle 22"/>
          <p:cNvSpPr/>
          <p:nvPr/>
        </p:nvSpPr>
        <p:spPr>
          <a:xfrm>
            <a:off x="2220062" y="4572833"/>
            <a:ext cx="1311995" cy="8097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Normal</a:t>
            </a:r>
          </a:p>
          <a:p>
            <a:pPr algn="ctr"/>
            <a:r>
              <a:rPr lang="en-GB" sz="1400" dirty="0"/>
              <a:t>2 Yes/ 0 No</a:t>
            </a:r>
          </a:p>
          <a:p>
            <a:pPr algn="ctr"/>
            <a:r>
              <a:rPr lang="en-GB" sz="1400" dirty="0"/>
              <a:t>Pure Subset</a:t>
            </a:r>
          </a:p>
        </p:txBody>
      </p:sp>
      <p:graphicFrame>
        <p:nvGraphicFramePr>
          <p:cNvPr id="25" name="Table 2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00991127"/>
              </p:ext>
            </p:extLst>
          </p:nvPr>
        </p:nvGraphicFramePr>
        <p:xfrm>
          <a:off x="-11777" y="5548884"/>
          <a:ext cx="2234080" cy="1309116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43388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504056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432048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504056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360040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</a:tblGrid>
              <a:tr h="22802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Fight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Char-</a:t>
                      </a:r>
                      <a:r>
                        <a:rPr lang="en-GB" sz="1200" b="1" dirty="0" err="1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acter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200" b="1" dirty="0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 Skill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 err="1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Stren</a:t>
                      </a:r>
                      <a:r>
                        <a:rPr lang="en-GB" sz="1200" b="1" dirty="0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-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 err="1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gth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Win</a:t>
                      </a:r>
                      <a:r>
                        <a:rPr lang="en-GB" sz="1200" dirty="0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?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2802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1</a:t>
                      </a:r>
                      <a:endParaRPr lang="en-GB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400" dirty="0">
                          <a:effectLst/>
                        </a:rPr>
                        <a:t>orc</a:t>
                      </a:r>
                      <a:endParaRPr lang="en-GB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high</a:t>
                      </a:r>
                      <a:endParaRPr lang="en-GB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weak</a:t>
                      </a:r>
                      <a:endParaRPr lang="en-GB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no</a:t>
                      </a:r>
                      <a:endParaRPr lang="en-GB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22802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2</a:t>
                      </a:r>
                      <a:endParaRPr lang="en-GB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400" dirty="0">
                          <a:effectLst/>
                        </a:rPr>
                        <a:t>orc</a:t>
                      </a:r>
                      <a:endParaRPr lang="en-GB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high</a:t>
                      </a:r>
                      <a:endParaRPr lang="en-GB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strong</a:t>
                      </a:r>
                      <a:endParaRPr lang="en-GB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no</a:t>
                      </a:r>
                      <a:endParaRPr lang="en-GB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22802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8</a:t>
                      </a:r>
                      <a:endParaRPr lang="en-GB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400" dirty="0">
                          <a:effectLst/>
                        </a:rPr>
                        <a:t>ogre</a:t>
                      </a:r>
                      <a:endParaRPr lang="en-GB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high</a:t>
                      </a:r>
                      <a:endParaRPr lang="en-GB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weak</a:t>
                      </a:r>
                      <a:endParaRPr lang="en-GB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no</a:t>
                      </a:r>
                      <a:endParaRPr lang="en-GB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graphicFrame>
        <p:nvGraphicFramePr>
          <p:cNvPr id="26" name="Table 2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16363859"/>
              </p:ext>
            </p:extLst>
          </p:nvPr>
        </p:nvGraphicFramePr>
        <p:xfrm>
          <a:off x="2220062" y="5517232"/>
          <a:ext cx="2295240" cy="955548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416454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510634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504056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504056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360040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Fight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Char-</a:t>
                      </a:r>
                      <a:r>
                        <a:rPr lang="en-GB" sz="1200" b="1" dirty="0" err="1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acter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200" b="1" dirty="0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 Skill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 err="1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Stren</a:t>
                      </a:r>
                      <a:r>
                        <a:rPr lang="en-GB" sz="1200" b="1" dirty="0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-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 err="1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gth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Win</a:t>
                      </a:r>
                      <a:r>
                        <a:rPr lang="en-GB" sz="1200" dirty="0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?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2802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9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200" dirty="0">
                          <a:solidFill>
                            <a:srgbClr val="FF0000"/>
                          </a:solidFill>
                          <a:effectLst/>
                        </a:rPr>
                        <a:t>ogre</a:t>
                      </a:r>
                      <a:endParaRPr lang="en-GB" sz="12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rgbClr val="FF0000"/>
                          </a:solidFill>
                          <a:effectLst/>
                        </a:rPr>
                        <a:t>normal</a:t>
                      </a:r>
                      <a:endParaRPr lang="en-GB" sz="12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rgbClr val="FF0000"/>
                          </a:solidFill>
                          <a:effectLst/>
                        </a:rPr>
                        <a:t>weak</a:t>
                      </a:r>
                      <a:endParaRPr lang="en-GB" sz="12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rgbClr val="FF0000"/>
                          </a:solidFill>
                          <a:effectLst/>
                        </a:rPr>
                        <a:t>yes</a:t>
                      </a:r>
                      <a:endParaRPr lang="en-GB" sz="12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7104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11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200" dirty="0">
                          <a:solidFill>
                            <a:srgbClr val="FF0000"/>
                          </a:solidFill>
                          <a:effectLst/>
                        </a:rPr>
                        <a:t>ogre</a:t>
                      </a:r>
                      <a:endParaRPr lang="en-GB" sz="12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rgbClr val="FF0000"/>
                          </a:solidFill>
                          <a:effectLst/>
                        </a:rPr>
                        <a:t>normal</a:t>
                      </a:r>
                      <a:endParaRPr lang="en-GB" sz="12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rgbClr val="FF0000"/>
                          </a:solidFill>
                          <a:effectLst/>
                        </a:rPr>
                        <a:t>strong</a:t>
                      </a:r>
                      <a:endParaRPr lang="en-GB" sz="12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rgbClr val="FF0000"/>
                          </a:solidFill>
                          <a:effectLst/>
                        </a:rPr>
                        <a:t>yes</a:t>
                      </a:r>
                      <a:endParaRPr lang="en-GB" sz="12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4380365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" name="Flowchart: Alternate Process 58"/>
          <p:cNvSpPr/>
          <p:nvPr/>
        </p:nvSpPr>
        <p:spPr>
          <a:xfrm>
            <a:off x="3894545" y="63266"/>
            <a:ext cx="1025320" cy="684656"/>
          </a:xfrm>
          <a:prstGeom prst="flowChartAlternate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Fitness</a:t>
            </a:r>
          </a:p>
          <a:p>
            <a:pPr algn="ctr"/>
            <a:r>
              <a:rPr lang="en-GB" sz="1400" dirty="0"/>
              <a:t>9 Yes/5 No</a:t>
            </a:r>
          </a:p>
        </p:txBody>
      </p:sp>
      <p:sp>
        <p:nvSpPr>
          <p:cNvPr id="60" name="Flowchart: Alternate Process 59"/>
          <p:cNvSpPr/>
          <p:nvPr/>
        </p:nvSpPr>
        <p:spPr>
          <a:xfrm>
            <a:off x="6393577" y="1894131"/>
            <a:ext cx="1068869" cy="980494"/>
          </a:xfrm>
          <a:prstGeom prst="flowChartAlternate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  <a:p>
            <a:pPr algn="ctr"/>
            <a:r>
              <a:rPr lang="en-GB" dirty="0"/>
              <a:t>Low</a:t>
            </a:r>
          </a:p>
          <a:p>
            <a:pPr algn="ctr"/>
            <a:r>
              <a:rPr lang="en-GB" sz="1400" dirty="0"/>
              <a:t>3 Yes/2 No</a:t>
            </a:r>
          </a:p>
          <a:p>
            <a:pPr algn="ctr"/>
            <a:r>
              <a:rPr lang="en-GB" sz="1400" dirty="0"/>
              <a:t>Split further</a:t>
            </a:r>
          </a:p>
          <a:p>
            <a:pPr algn="ctr"/>
            <a:endParaRPr lang="en-GB" dirty="0"/>
          </a:p>
        </p:txBody>
      </p:sp>
      <p:sp>
        <p:nvSpPr>
          <p:cNvPr id="61" name="Flowchart: Alternate Process 60"/>
          <p:cNvSpPr/>
          <p:nvPr/>
        </p:nvSpPr>
        <p:spPr>
          <a:xfrm>
            <a:off x="3800642" y="1381803"/>
            <a:ext cx="1213125" cy="829397"/>
          </a:xfrm>
          <a:prstGeom prst="flowChartAlternate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  <a:p>
            <a:pPr algn="ctr"/>
            <a:r>
              <a:rPr lang="en-GB" dirty="0"/>
              <a:t>Medium</a:t>
            </a:r>
          </a:p>
          <a:p>
            <a:pPr algn="ctr"/>
            <a:r>
              <a:rPr lang="en-GB" sz="1400" dirty="0"/>
              <a:t>4 Yes/0 No</a:t>
            </a:r>
          </a:p>
          <a:p>
            <a:pPr algn="ctr"/>
            <a:r>
              <a:rPr lang="en-GB" sz="1400" dirty="0"/>
              <a:t>Pure Subset</a:t>
            </a:r>
          </a:p>
          <a:p>
            <a:pPr algn="ctr"/>
            <a:endParaRPr lang="en-GB" dirty="0"/>
          </a:p>
        </p:txBody>
      </p:sp>
      <p:sp>
        <p:nvSpPr>
          <p:cNvPr id="62" name="Flowchart: Alternate Process 61"/>
          <p:cNvSpPr/>
          <p:nvPr/>
        </p:nvSpPr>
        <p:spPr>
          <a:xfrm>
            <a:off x="1472107" y="1894131"/>
            <a:ext cx="1112513" cy="1027840"/>
          </a:xfrm>
          <a:prstGeom prst="flowChartAlternate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High</a:t>
            </a:r>
          </a:p>
          <a:p>
            <a:pPr algn="ctr"/>
            <a:r>
              <a:rPr lang="en-GB" sz="1400" dirty="0"/>
              <a:t>2 Yes/3 No</a:t>
            </a:r>
          </a:p>
          <a:p>
            <a:pPr algn="ctr"/>
            <a:r>
              <a:rPr lang="en-GB" sz="1400" dirty="0"/>
              <a:t>Split further</a:t>
            </a:r>
          </a:p>
        </p:txBody>
      </p:sp>
      <p:cxnSp>
        <p:nvCxnSpPr>
          <p:cNvPr id="63" name="Straight Arrow Connector 62"/>
          <p:cNvCxnSpPr>
            <a:stCxn id="59" idx="2"/>
            <a:endCxn id="62" idx="0"/>
          </p:cNvCxnSpPr>
          <p:nvPr/>
        </p:nvCxnSpPr>
        <p:spPr>
          <a:xfrm flipH="1">
            <a:off x="2028364" y="747922"/>
            <a:ext cx="2378841" cy="1146209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4" name="Straight Arrow Connector 63"/>
          <p:cNvCxnSpPr>
            <a:stCxn id="59" idx="2"/>
            <a:endCxn id="61" idx="0"/>
          </p:cNvCxnSpPr>
          <p:nvPr/>
        </p:nvCxnSpPr>
        <p:spPr>
          <a:xfrm>
            <a:off x="4407205" y="747922"/>
            <a:ext cx="0" cy="633881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5" name="Straight Arrow Connector 64"/>
          <p:cNvCxnSpPr>
            <a:stCxn id="59" idx="2"/>
            <a:endCxn id="60" idx="0"/>
          </p:cNvCxnSpPr>
          <p:nvPr/>
        </p:nvCxnSpPr>
        <p:spPr>
          <a:xfrm>
            <a:off x="4407205" y="747922"/>
            <a:ext cx="2520807" cy="1146209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66" name="Table 6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74526370"/>
              </p:ext>
            </p:extLst>
          </p:nvPr>
        </p:nvGraphicFramePr>
        <p:xfrm>
          <a:off x="2793177" y="2347937"/>
          <a:ext cx="3420905" cy="1277328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435659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75422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59494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520573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669308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446205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</a:tblGrid>
              <a:tr h="28368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Fight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Character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Fitness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200" b="1" dirty="0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 Skill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Strength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Win</a:t>
                      </a:r>
                      <a:r>
                        <a:rPr lang="en-GB" sz="1200" dirty="0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?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3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200" dirty="0">
                          <a:effectLst/>
                        </a:rPr>
                        <a:t>orc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medium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high</a:t>
                      </a:r>
                      <a:endParaRPr lang="en-GB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weak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yes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7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200" dirty="0">
                          <a:effectLst/>
                        </a:rPr>
                        <a:t>orc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medium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normal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strong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yes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12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200" dirty="0">
                          <a:solidFill>
                            <a:srgbClr val="FF0000"/>
                          </a:solidFill>
                          <a:effectLst/>
                        </a:rPr>
                        <a:t>human</a:t>
                      </a:r>
                      <a:endParaRPr lang="en-GB" sz="12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solidFill>
                            <a:srgbClr val="FF0000"/>
                          </a:solidFill>
                          <a:effectLst/>
                        </a:rPr>
                        <a:t>medium</a:t>
                      </a:r>
                      <a:endParaRPr lang="en-GB" sz="120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rgbClr val="FF0000"/>
                          </a:solidFill>
                          <a:effectLst/>
                        </a:rPr>
                        <a:t>high</a:t>
                      </a:r>
                      <a:endParaRPr lang="en-GB" sz="12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rgbClr val="FF0000"/>
                          </a:solidFill>
                          <a:effectLst/>
                        </a:rPr>
                        <a:t>strong</a:t>
                      </a:r>
                      <a:endParaRPr lang="en-GB" sz="12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rgbClr val="FF0000"/>
                          </a:solidFill>
                          <a:effectLst/>
                        </a:rPr>
                        <a:t>yes</a:t>
                      </a:r>
                      <a:endParaRPr lang="en-GB" sz="12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13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200">
                          <a:effectLst/>
                        </a:rPr>
                        <a:t>orc</a:t>
                      </a:r>
                      <a:endParaRPr lang="en-GB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medium</a:t>
                      </a:r>
                      <a:endParaRPr lang="en-GB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normal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weak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yes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sp>
        <p:nvSpPr>
          <p:cNvPr id="67" name="TextBox 66"/>
          <p:cNvSpPr txBox="1"/>
          <p:nvPr/>
        </p:nvSpPr>
        <p:spPr>
          <a:xfrm>
            <a:off x="920969" y="3772258"/>
            <a:ext cx="221479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graphicFrame>
        <p:nvGraphicFramePr>
          <p:cNvPr id="69" name="Table 6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14991024"/>
              </p:ext>
            </p:extLst>
          </p:nvPr>
        </p:nvGraphicFramePr>
        <p:xfrm>
          <a:off x="-36512" y="5548884"/>
          <a:ext cx="2256577" cy="1309116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456377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504056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432048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504056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360040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</a:tblGrid>
              <a:tr h="22802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Fight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Char-</a:t>
                      </a:r>
                      <a:r>
                        <a:rPr lang="en-GB" sz="1200" b="1" dirty="0" err="1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acter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200" b="1" dirty="0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 Skill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 err="1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Stren</a:t>
                      </a:r>
                      <a:r>
                        <a:rPr lang="en-GB" sz="1200" b="1" dirty="0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-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 err="1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gth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Win</a:t>
                      </a:r>
                      <a:r>
                        <a:rPr lang="en-GB" sz="1200" dirty="0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?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2802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1</a:t>
                      </a:r>
                      <a:endParaRPr lang="en-GB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400" dirty="0">
                          <a:effectLst/>
                        </a:rPr>
                        <a:t>orc</a:t>
                      </a:r>
                      <a:endParaRPr lang="en-GB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high</a:t>
                      </a:r>
                      <a:endParaRPr lang="en-GB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weak</a:t>
                      </a:r>
                      <a:endParaRPr lang="en-GB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no</a:t>
                      </a:r>
                      <a:endParaRPr lang="en-GB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22802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2</a:t>
                      </a:r>
                      <a:endParaRPr lang="en-GB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400" dirty="0">
                          <a:effectLst/>
                        </a:rPr>
                        <a:t>orc</a:t>
                      </a:r>
                      <a:endParaRPr lang="en-GB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high</a:t>
                      </a:r>
                      <a:endParaRPr lang="en-GB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strong</a:t>
                      </a:r>
                      <a:endParaRPr lang="en-GB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no</a:t>
                      </a:r>
                      <a:endParaRPr lang="en-GB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22802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8</a:t>
                      </a:r>
                      <a:endParaRPr lang="en-GB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400" dirty="0">
                          <a:effectLst/>
                        </a:rPr>
                        <a:t>ogre</a:t>
                      </a:r>
                      <a:endParaRPr lang="en-GB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high</a:t>
                      </a:r>
                      <a:endParaRPr lang="en-GB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weak</a:t>
                      </a:r>
                      <a:endParaRPr lang="en-GB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no</a:t>
                      </a:r>
                      <a:endParaRPr lang="en-GB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sp>
        <p:nvSpPr>
          <p:cNvPr id="70" name="Rounded Rectangle 69"/>
          <p:cNvSpPr/>
          <p:nvPr/>
        </p:nvSpPr>
        <p:spPr>
          <a:xfrm>
            <a:off x="1372366" y="3238817"/>
            <a:ext cx="1311995" cy="8097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Skill</a:t>
            </a:r>
          </a:p>
          <a:p>
            <a:pPr algn="ctr"/>
            <a:r>
              <a:rPr lang="en-GB" sz="1400" dirty="0"/>
              <a:t>2 Yes/ 3 No</a:t>
            </a:r>
          </a:p>
        </p:txBody>
      </p:sp>
      <p:sp>
        <p:nvSpPr>
          <p:cNvPr id="71" name="Rounded Rectangle 70"/>
          <p:cNvSpPr/>
          <p:nvPr/>
        </p:nvSpPr>
        <p:spPr>
          <a:xfrm>
            <a:off x="408530" y="4563452"/>
            <a:ext cx="1311995" cy="8097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High</a:t>
            </a:r>
          </a:p>
          <a:p>
            <a:pPr algn="ctr"/>
            <a:r>
              <a:rPr lang="en-GB" sz="1400" dirty="0"/>
              <a:t>0 Yes/ 3 No</a:t>
            </a:r>
          </a:p>
          <a:p>
            <a:pPr algn="ctr"/>
            <a:r>
              <a:rPr lang="en-GB" sz="1400" dirty="0"/>
              <a:t>Pure Subset</a:t>
            </a:r>
          </a:p>
        </p:txBody>
      </p:sp>
      <p:cxnSp>
        <p:nvCxnSpPr>
          <p:cNvPr id="72" name="Straight Arrow Connector 71"/>
          <p:cNvCxnSpPr>
            <a:stCxn id="70" idx="2"/>
            <a:endCxn id="71" idx="0"/>
          </p:cNvCxnSpPr>
          <p:nvPr/>
        </p:nvCxnSpPr>
        <p:spPr>
          <a:xfrm flipH="1">
            <a:off x="1064528" y="4048581"/>
            <a:ext cx="963836" cy="514871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3" name="Straight Arrow Connector 72"/>
          <p:cNvCxnSpPr>
            <a:stCxn id="62" idx="2"/>
            <a:endCxn id="70" idx="0"/>
          </p:cNvCxnSpPr>
          <p:nvPr/>
        </p:nvCxnSpPr>
        <p:spPr>
          <a:xfrm>
            <a:off x="2028364" y="2921971"/>
            <a:ext cx="0" cy="31684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74" name="Table 7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78974894"/>
              </p:ext>
            </p:extLst>
          </p:nvPr>
        </p:nvGraphicFramePr>
        <p:xfrm>
          <a:off x="2220062" y="5517232"/>
          <a:ext cx="2295240" cy="955548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416454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510634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504056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504056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360040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Fight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Char-</a:t>
                      </a:r>
                      <a:r>
                        <a:rPr lang="en-GB" sz="1200" b="1" dirty="0" err="1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acter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200" b="1" dirty="0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 Skill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 err="1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Stren</a:t>
                      </a:r>
                      <a:r>
                        <a:rPr lang="en-GB" sz="1200" b="1" dirty="0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-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 err="1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gth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Win</a:t>
                      </a:r>
                      <a:r>
                        <a:rPr lang="en-GB" sz="1200" dirty="0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?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2802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9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200" dirty="0">
                          <a:solidFill>
                            <a:srgbClr val="FF0000"/>
                          </a:solidFill>
                          <a:effectLst/>
                        </a:rPr>
                        <a:t>ogre</a:t>
                      </a:r>
                      <a:endParaRPr lang="en-GB" sz="12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rgbClr val="FF0000"/>
                          </a:solidFill>
                          <a:effectLst/>
                        </a:rPr>
                        <a:t>normal</a:t>
                      </a:r>
                      <a:endParaRPr lang="en-GB" sz="12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rgbClr val="FF0000"/>
                          </a:solidFill>
                          <a:effectLst/>
                        </a:rPr>
                        <a:t>weak</a:t>
                      </a:r>
                      <a:endParaRPr lang="en-GB" sz="12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rgbClr val="FF0000"/>
                          </a:solidFill>
                          <a:effectLst/>
                        </a:rPr>
                        <a:t>yes</a:t>
                      </a:r>
                      <a:endParaRPr lang="en-GB" sz="12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7104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11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200" dirty="0">
                          <a:solidFill>
                            <a:srgbClr val="FF0000"/>
                          </a:solidFill>
                          <a:effectLst/>
                        </a:rPr>
                        <a:t>ogre</a:t>
                      </a:r>
                      <a:endParaRPr lang="en-GB" sz="12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rgbClr val="FF0000"/>
                          </a:solidFill>
                          <a:effectLst/>
                        </a:rPr>
                        <a:t>normal</a:t>
                      </a:r>
                      <a:endParaRPr lang="en-GB" sz="12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rgbClr val="FF0000"/>
                          </a:solidFill>
                          <a:effectLst/>
                        </a:rPr>
                        <a:t>strong</a:t>
                      </a:r>
                      <a:endParaRPr lang="en-GB" sz="12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rgbClr val="FF0000"/>
                          </a:solidFill>
                          <a:effectLst/>
                        </a:rPr>
                        <a:t>yes</a:t>
                      </a:r>
                      <a:endParaRPr lang="en-GB" sz="12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  <p:cxnSp>
        <p:nvCxnSpPr>
          <p:cNvPr id="75" name="Straight Arrow Connector 74"/>
          <p:cNvCxnSpPr>
            <a:stCxn id="70" idx="2"/>
            <a:endCxn id="76" idx="0"/>
          </p:cNvCxnSpPr>
          <p:nvPr/>
        </p:nvCxnSpPr>
        <p:spPr>
          <a:xfrm>
            <a:off x="2028364" y="4048581"/>
            <a:ext cx="847696" cy="52425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6" name="Rounded Rectangle 75"/>
          <p:cNvSpPr/>
          <p:nvPr/>
        </p:nvSpPr>
        <p:spPr>
          <a:xfrm>
            <a:off x="2220062" y="4572833"/>
            <a:ext cx="1311995" cy="8097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Normal</a:t>
            </a:r>
          </a:p>
          <a:p>
            <a:pPr algn="ctr"/>
            <a:r>
              <a:rPr lang="en-GB" sz="1400" dirty="0"/>
              <a:t>2 Yes/ 0 No</a:t>
            </a:r>
          </a:p>
          <a:p>
            <a:pPr algn="ctr"/>
            <a:r>
              <a:rPr lang="en-GB" sz="1400" dirty="0"/>
              <a:t>Pure Subset</a:t>
            </a:r>
          </a:p>
        </p:txBody>
      </p:sp>
      <p:graphicFrame>
        <p:nvGraphicFramePr>
          <p:cNvPr id="77" name="Table 7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66241180"/>
              </p:ext>
            </p:extLst>
          </p:nvPr>
        </p:nvGraphicFramePr>
        <p:xfrm>
          <a:off x="4566762" y="5548884"/>
          <a:ext cx="2201691" cy="120396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421743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47591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488513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504056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339788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</a:tblGrid>
              <a:tr h="22802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Fight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Char-</a:t>
                      </a:r>
                      <a:r>
                        <a:rPr lang="en-GB" sz="1200" b="1" dirty="0" err="1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acter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200" b="1" dirty="0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 Skill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 err="1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Stren-gth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Win</a:t>
                      </a:r>
                      <a:r>
                        <a:rPr lang="en-GB" sz="1200" dirty="0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?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2802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4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200" dirty="0">
                          <a:solidFill>
                            <a:srgbClr val="FF0000"/>
                          </a:solidFill>
                          <a:effectLst/>
                        </a:rPr>
                        <a:t>orc</a:t>
                      </a:r>
                      <a:endParaRPr lang="en-GB" sz="12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rgbClr val="FF0000"/>
                          </a:solidFill>
                          <a:effectLst/>
                        </a:rPr>
                        <a:t>high</a:t>
                      </a:r>
                      <a:endParaRPr lang="en-GB" sz="12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rgbClr val="FF0000"/>
                          </a:solidFill>
                          <a:effectLst/>
                        </a:rPr>
                        <a:t>weak</a:t>
                      </a:r>
                      <a:endParaRPr lang="en-GB" sz="12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rgbClr val="FF0000"/>
                          </a:solidFill>
                          <a:effectLst/>
                        </a:rPr>
                        <a:t>yes</a:t>
                      </a:r>
                      <a:endParaRPr lang="en-GB" sz="12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22802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5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100" dirty="0">
                          <a:solidFill>
                            <a:srgbClr val="FF0000"/>
                          </a:solidFill>
                          <a:effectLst/>
                        </a:rPr>
                        <a:t>human</a:t>
                      </a:r>
                      <a:endParaRPr lang="en-GB" sz="11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>
                          <a:solidFill>
                            <a:srgbClr val="FF0000"/>
                          </a:solidFill>
                          <a:effectLst/>
                        </a:rPr>
                        <a:t>normal</a:t>
                      </a:r>
                      <a:endParaRPr lang="en-GB" sz="11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rgbClr val="FF0000"/>
                          </a:solidFill>
                          <a:effectLst/>
                        </a:rPr>
                        <a:t>weak</a:t>
                      </a:r>
                      <a:endParaRPr lang="en-GB" sz="12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rgbClr val="FF0000"/>
                          </a:solidFill>
                          <a:effectLst/>
                        </a:rPr>
                        <a:t>yes</a:t>
                      </a:r>
                      <a:endParaRPr lang="en-GB" sz="12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22802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10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100" dirty="0">
                          <a:solidFill>
                            <a:srgbClr val="FF0000"/>
                          </a:solidFill>
                          <a:effectLst/>
                        </a:rPr>
                        <a:t>human</a:t>
                      </a:r>
                      <a:endParaRPr lang="en-GB" sz="11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rgbClr val="FF0000"/>
                          </a:solidFill>
                          <a:effectLst/>
                        </a:rPr>
                        <a:t>normal</a:t>
                      </a:r>
                      <a:endParaRPr lang="en-GB" sz="12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rgbClr val="FF0000"/>
                          </a:solidFill>
                          <a:effectLst/>
                        </a:rPr>
                        <a:t>weak</a:t>
                      </a:r>
                      <a:endParaRPr lang="en-GB" sz="12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rgbClr val="FF0000"/>
                          </a:solidFill>
                          <a:effectLst/>
                        </a:rPr>
                        <a:t>yes</a:t>
                      </a:r>
                      <a:endParaRPr lang="en-GB" sz="12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sp>
        <p:nvSpPr>
          <p:cNvPr id="78" name="Rounded Rectangle 77"/>
          <p:cNvSpPr/>
          <p:nvPr/>
        </p:nvSpPr>
        <p:spPr>
          <a:xfrm>
            <a:off x="6272014" y="3232794"/>
            <a:ext cx="1311995" cy="8097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Strength</a:t>
            </a:r>
          </a:p>
          <a:p>
            <a:pPr algn="ctr"/>
            <a:r>
              <a:rPr lang="en-GB" sz="1400" dirty="0"/>
              <a:t>3 Yes/ 2 No</a:t>
            </a:r>
          </a:p>
        </p:txBody>
      </p:sp>
      <p:sp>
        <p:nvSpPr>
          <p:cNvPr id="79" name="Rounded Rectangle 78"/>
          <p:cNvSpPr/>
          <p:nvPr/>
        </p:nvSpPr>
        <p:spPr>
          <a:xfrm>
            <a:off x="5300511" y="4557429"/>
            <a:ext cx="1311995" cy="8097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High</a:t>
            </a:r>
          </a:p>
          <a:p>
            <a:pPr algn="ctr"/>
            <a:r>
              <a:rPr lang="en-GB" sz="1400" dirty="0"/>
              <a:t>3 Yes/ 0 No</a:t>
            </a:r>
          </a:p>
          <a:p>
            <a:pPr algn="ctr"/>
            <a:r>
              <a:rPr lang="en-GB" sz="1400" dirty="0"/>
              <a:t>Pure Subs</a:t>
            </a:r>
            <a:r>
              <a:rPr lang="en-GB" dirty="0"/>
              <a:t>et</a:t>
            </a:r>
          </a:p>
        </p:txBody>
      </p:sp>
      <p:cxnSp>
        <p:nvCxnSpPr>
          <p:cNvPr id="80" name="Straight Arrow Connector 79"/>
          <p:cNvCxnSpPr>
            <a:stCxn id="78" idx="2"/>
            <a:endCxn id="79" idx="0"/>
          </p:cNvCxnSpPr>
          <p:nvPr/>
        </p:nvCxnSpPr>
        <p:spPr>
          <a:xfrm flipH="1">
            <a:off x="5956509" y="4042558"/>
            <a:ext cx="971503" cy="514871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1" name="Straight Arrow Connector 80"/>
          <p:cNvCxnSpPr>
            <a:stCxn id="60" idx="2"/>
            <a:endCxn id="78" idx="0"/>
          </p:cNvCxnSpPr>
          <p:nvPr/>
        </p:nvCxnSpPr>
        <p:spPr>
          <a:xfrm>
            <a:off x="6928012" y="2874625"/>
            <a:ext cx="0" cy="358169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82" name="Table 8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76194177"/>
              </p:ext>
            </p:extLst>
          </p:nvPr>
        </p:nvGraphicFramePr>
        <p:xfrm>
          <a:off x="6804248" y="5517232"/>
          <a:ext cx="2222503" cy="955548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416454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37897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504056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504056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360040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Fight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Char-</a:t>
                      </a:r>
                      <a:r>
                        <a:rPr lang="en-GB" sz="1200" b="1" dirty="0" err="1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acter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200" b="1" dirty="0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 Skill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 err="1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Stren-gth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Win</a:t>
                      </a:r>
                      <a:r>
                        <a:rPr lang="en-GB" sz="1200" dirty="0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?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2802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6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100" dirty="0">
                          <a:effectLst/>
                        </a:rPr>
                        <a:t>human</a:t>
                      </a:r>
                      <a:endParaRPr lang="en-GB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normal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strong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no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7104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14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100" dirty="0">
                          <a:effectLst/>
                        </a:rPr>
                        <a:t>human</a:t>
                      </a:r>
                      <a:endParaRPr lang="en-GB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high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strong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no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  <p:sp>
        <p:nvSpPr>
          <p:cNvPr id="83" name="Rounded Rectangle 82"/>
          <p:cNvSpPr/>
          <p:nvPr/>
        </p:nvSpPr>
        <p:spPr>
          <a:xfrm>
            <a:off x="7112043" y="4566810"/>
            <a:ext cx="1311995" cy="8097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Normal</a:t>
            </a:r>
          </a:p>
          <a:p>
            <a:pPr algn="ctr"/>
            <a:r>
              <a:rPr lang="en-GB" sz="1400" dirty="0"/>
              <a:t>0 Yes/ 2 No</a:t>
            </a:r>
          </a:p>
          <a:p>
            <a:pPr algn="ctr"/>
            <a:r>
              <a:rPr lang="en-GB" sz="1400" dirty="0"/>
              <a:t>Pure Subs</a:t>
            </a:r>
            <a:r>
              <a:rPr lang="en-GB" dirty="0"/>
              <a:t>et</a:t>
            </a:r>
          </a:p>
        </p:txBody>
      </p:sp>
      <p:cxnSp>
        <p:nvCxnSpPr>
          <p:cNvPr id="87" name="Straight Arrow Connector 86"/>
          <p:cNvCxnSpPr>
            <a:stCxn id="78" idx="2"/>
            <a:endCxn id="83" idx="0"/>
          </p:cNvCxnSpPr>
          <p:nvPr/>
        </p:nvCxnSpPr>
        <p:spPr>
          <a:xfrm>
            <a:off x="6928012" y="4042558"/>
            <a:ext cx="840029" cy="52425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840446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D31B86-7469-4942-86FD-147A5D78EA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cs typeface="Calibri"/>
              </a:rPr>
              <a:t>Using Decision Tree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870E5F-16A2-4FF7-AE50-00B9002F173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92500" lnSpcReduction="10000"/>
          </a:bodyPr>
          <a:lstStyle/>
          <a:p>
            <a:pPr marL="0" indent="0">
              <a:buNone/>
            </a:pPr>
            <a:r>
              <a:rPr lang="en-US" sz="2800" dirty="0">
                <a:cs typeface="Calibri"/>
              </a:rPr>
              <a:t>Lara is fighting an Orc of low fitness, high strength and high skill.</a:t>
            </a:r>
          </a:p>
          <a:p>
            <a:pPr marL="0" indent="0">
              <a:buNone/>
            </a:pPr>
            <a:r>
              <a:rPr lang="en-US" sz="2800" dirty="0">
                <a:cs typeface="Calibri"/>
              </a:rPr>
              <a:t>Starting at the top of the tree, take the low fitness branch, then the high strength branch.</a:t>
            </a:r>
          </a:p>
          <a:p>
            <a:pPr marL="0" indent="0">
              <a:buNone/>
            </a:pPr>
            <a:r>
              <a:rPr lang="en-US" sz="2800" dirty="0">
                <a:cs typeface="Calibri"/>
              </a:rPr>
              <a:t>We are at a terminal node so we predict a WIN.</a:t>
            </a:r>
          </a:p>
          <a:p>
            <a:pPr marL="0" indent="0">
              <a:buNone/>
            </a:pPr>
            <a:r>
              <a:rPr lang="en-US" sz="2800" dirty="0">
                <a:cs typeface="Calibri"/>
              </a:rPr>
              <a:t>Notice that some attributes are irrelevant – we don't care about them.</a:t>
            </a:r>
          </a:p>
          <a:p>
            <a:pPr marL="0" indent="0">
              <a:buNone/>
            </a:pPr>
            <a:r>
              <a:rPr lang="en-US" sz="2800" dirty="0">
                <a:cs typeface="Calibri"/>
              </a:rPr>
              <a:t>If we obtained more fight data then perhaps things might change. We'd have to re-train the decision tree.  Which begs the question, how do we train a decision tree in the first place?</a:t>
            </a:r>
          </a:p>
        </p:txBody>
      </p:sp>
    </p:spTree>
    <p:extLst>
      <p:ext uri="{BB962C8B-B14F-4D97-AF65-F5344CB8AC3E}">
        <p14:creationId xmlns:p14="http://schemas.microsoft.com/office/powerpoint/2010/main" val="8925751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864866-0D94-4613-855F-692214EAFB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cs typeface="Calibri"/>
              </a:rPr>
              <a:t>Creating a Decision Tree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7E9506-B042-4E54-AD3D-D7509F187EA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US" dirty="0">
                <a:cs typeface="Calibri"/>
              </a:rPr>
              <a:t>Several algorithms exist.  A common algorithm is called CART (Classification And Regression Tree).  It is a greedy algorithm that splits the training set into two subsets using a single feature, k and a threshold value kt.  It searches for the pair (</a:t>
            </a:r>
            <a:r>
              <a:rPr lang="en-US" dirty="0" err="1">
                <a:cs typeface="Calibri"/>
              </a:rPr>
              <a:t>k,kt</a:t>
            </a:r>
            <a:r>
              <a:rPr lang="en-US" dirty="0">
                <a:cs typeface="Calibri"/>
              </a:rPr>
              <a:t>) that produces the purest subset and repeats this recursively for each subtree.</a:t>
            </a:r>
          </a:p>
          <a:p>
            <a:r>
              <a:rPr lang="en-US" dirty="0">
                <a:cs typeface="Calibri"/>
              </a:rPr>
              <a:t>What is meant by "purest" here.</a:t>
            </a:r>
          </a:p>
        </p:txBody>
      </p:sp>
    </p:spTree>
    <p:extLst>
      <p:ext uri="{BB962C8B-B14F-4D97-AF65-F5344CB8AC3E}">
        <p14:creationId xmlns:p14="http://schemas.microsoft.com/office/powerpoint/2010/main" val="30227512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65BBBE-F9B1-4762-9463-76DF4B8C2C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cs typeface="Calibri"/>
              </a:rPr>
              <a:t>Purity and the Gini score.</a:t>
            </a:r>
            <a:endParaRPr lang="en-US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AF8A9560-1F8A-4EA2-ACA1-9AAE111C7F60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/>
            <p:txBody>
              <a:bodyPr vert="horz" lIns="91440" tIns="45720" rIns="91440" bIns="45720" rtlCol="0" anchor="t">
                <a:normAutofit fontScale="77500" lnSpcReduction="20000"/>
              </a:bodyPr>
              <a:lstStyle/>
              <a:p>
                <a:r>
                  <a:rPr lang="en-US" dirty="0">
                    <a:cs typeface="Calibri"/>
                  </a:rPr>
                  <a:t>Purity refers to a node in the tree.  A node is pure if all training instances it applies to belong to the same class.</a:t>
                </a:r>
              </a:p>
              <a:p>
                <a:r>
                  <a:rPr lang="en-US" dirty="0">
                    <a:cs typeface="Calibri"/>
                  </a:rPr>
                  <a:t>A Gini purity score of 0.0 implies the node is pure.  It is calculated as follows:-</a:t>
                </a:r>
              </a:p>
              <a:p>
                <a:pPr marL="0" indent="0">
                  <a:buNone/>
                </a:pPr>
                <a:r>
                  <a:rPr lang="en-GB" dirty="0"/>
                  <a:t>		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𝐺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𝑖</m:t>
                        </m:r>
                      </m:sub>
                    </m:sSub>
                    <m:r>
                      <a:rPr lang="en-GB" i="1">
                        <a:latin typeface="Cambria Math" panose="02040503050406030204" pitchFamily="18" charset="0"/>
                      </a:rPr>
                      <m:t>=1−</m:t>
                    </m:r>
                    <m:nary>
                      <m:naryPr>
                        <m:chr m:val="∑"/>
                        <m:limLoc m:val="undOvr"/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naryPr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𝑘</m:t>
                        </m:r>
                        <m:r>
                          <a:rPr lang="en-GB" i="1">
                            <a:latin typeface="Cambria Math" panose="02040503050406030204" pitchFamily="18" charset="0"/>
                          </a:rPr>
                          <m:t>=1</m:t>
                        </m:r>
                      </m:sub>
                      <m:sup>
                        <m:r>
                          <a:rPr lang="en-GB" i="1">
                            <a:latin typeface="Cambria Math" panose="02040503050406030204" pitchFamily="18" charset="0"/>
                          </a:rPr>
                          <m:t>𝑛</m:t>
                        </m:r>
                      </m:sup>
                      <m:e>
                        <m:sSubSup>
                          <m:sSubSup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sSubSup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𝑝</m:t>
                            </m:r>
                          </m:e>
                          <m:sub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𝑖</m:t>
                            </m:r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,</m:t>
                            </m:r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𝑘</m:t>
                            </m:r>
                          </m:sub>
                          <m:sup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2</m:t>
                            </m:r>
                          </m:sup>
                        </m:sSubSup>
                      </m:e>
                    </m:nary>
                  </m:oMath>
                </a14:m>
                <a:r>
                  <a:rPr lang="en-GB" dirty="0"/>
                  <a:t> </a:t>
                </a:r>
                <a:r>
                  <a:rPr lang="en-US" dirty="0"/>
                  <a:t/>
                </a:r>
                <a:br>
                  <a:rPr lang="en-US" dirty="0"/>
                </a:br>
                <a:r>
                  <a:rPr lang="en-US" dirty="0"/>
                  <a:t/>
                </a:r>
                <a:br>
                  <a:rPr lang="en-US" dirty="0"/>
                </a:br>
                <a:r>
                  <a:rPr lang="en-GB" dirty="0"/>
                  <a:t>The k is an iterator for the summation operator – iterating through each class, n is the number of classes and </a:t>
                </a:r>
                <a:r>
                  <a:rPr lang="en-GB" dirty="0" err="1"/>
                  <a:t>p</a:t>
                </a:r>
                <a:r>
                  <a:rPr lang="en-GB" baseline="-25000" dirty="0" err="1"/>
                  <a:t>i.k</a:t>
                </a:r>
                <a:r>
                  <a:rPr lang="en-GB" baseline="-25000" dirty="0"/>
                  <a:t> </a:t>
                </a:r>
                <a:r>
                  <a:rPr lang="en-GB" dirty="0"/>
                  <a:t>is the ratio of class k instances to the number of samples for the given node, </a:t>
                </a:r>
                <a:r>
                  <a:rPr lang="en-GB" dirty="0" err="1"/>
                  <a:t>i</a:t>
                </a:r>
                <a:r>
                  <a:rPr lang="en-GB" dirty="0"/>
                  <a:t>.</a:t>
                </a:r>
                <a:r>
                  <a:rPr lang="en-US" dirty="0"/>
                  <a:t/>
                </a:r>
                <a:br>
                  <a:rPr lang="en-US" dirty="0"/>
                </a:br>
                <a:r>
                  <a:rPr lang="en-US" dirty="0"/>
                  <a:t/>
                </a:r>
                <a:br>
                  <a:rPr lang="en-US" dirty="0"/>
                </a:br>
                <a:endParaRPr lang="en-US" dirty="0"/>
              </a:p>
            </p:txBody>
          </p:sp>
        </mc:Choice>
        <mc:Fallback xmlns="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AF8A9560-1F8A-4EA2-ACA1-9AAE111C7F60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>
                <a:blip r:embed="rId2"/>
                <a:stretch>
                  <a:fillRect l="-1185" t="-2561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7701772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59741E-CABA-4E31-838A-CBB7B61C18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5872" y="208617"/>
            <a:ext cx="8229600" cy="1143000"/>
          </a:xfrm>
        </p:spPr>
        <p:txBody>
          <a:bodyPr/>
          <a:lstStyle/>
          <a:p>
            <a:r>
              <a:rPr lang="en-GB" dirty="0"/>
              <a:t>Gini Example Calculation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A97B8A14-BD5E-4667-B42A-4AE1DB6D4D11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457200" y="1600200"/>
                <a:ext cx="8229600" cy="4983162"/>
              </a:xfrm>
            </p:spPr>
            <p:txBody>
              <a:bodyPr>
                <a:normAutofit fontScale="92500" lnSpcReduction="20000"/>
              </a:bodyPr>
              <a:lstStyle/>
              <a:p>
                <a:pPr marL="0" indent="0">
                  <a:buNone/>
                </a:pPr>
                <a:r>
                  <a:rPr lang="en-GB" dirty="0"/>
                  <a:t>		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𝐺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𝑖</m:t>
                        </m:r>
                      </m:sub>
                    </m:sSub>
                    <m:r>
                      <a:rPr lang="en-GB" i="1">
                        <a:latin typeface="Cambria Math" panose="02040503050406030204" pitchFamily="18" charset="0"/>
                      </a:rPr>
                      <m:t>=1−</m:t>
                    </m:r>
                    <m:nary>
                      <m:naryPr>
                        <m:chr m:val="∑"/>
                        <m:limLoc m:val="undOvr"/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naryPr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𝑘</m:t>
                        </m:r>
                        <m:r>
                          <a:rPr lang="en-GB" i="1">
                            <a:latin typeface="Cambria Math" panose="02040503050406030204" pitchFamily="18" charset="0"/>
                          </a:rPr>
                          <m:t>=1</m:t>
                        </m:r>
                      </m:sub>
                      <m:sup>
                        <m:r>
                          <a:rPr lang="en-GB" i="1">
                            <a:latin typeface="Cambria Math" panose="02040503050406030204" pitchFamily="18" charset="0"/>
                          </a:rPr>
                          <m:t>𝑛</m:t>
                        </m:r>
                      </m:sup>
                      <m:e>
                        <m:sSubSup>
                          <m:sSubSup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sSubSup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𝑝</m:t>
                            </m:r>
                          </m:e>
                          <m:sub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𝑖</m:t>
                            </m:r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,</m:t>
                            </m:r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𝑘</m:t>
                            </m:r>
                          </m:sub>
                          <m:sup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2</m:t>
                            </m:r>
                          </m:sup>
                        </m:sSubSup>
                      </m:e>
                    </m:nary>
                  </m:oMath>
                </a14:m>
                <a:r>
                  <a:rPr lang="en-GB" dirty="0"/>
                  <a:t> </a:t>
                </a:r>
              </a:p>
              <a:p>
                <a:pPr marL="0" indent="0">
                  <a:buNone/>
                </a:pPr>
                <a:r>
                  <a:rPr lang="en-US" dirty="0"/>
                  <a:t/>
                </a:r>
                <a:br>
                  <a:rPr lang="en-US" dirty="0"/>
                </a:br>
                <a:r>
                  <a:rPr lang="en-US" dirty="0"/>
                  <a:t>If the number of samples is 5 and there are two classes, win and lose of which there are 3 lose instances and 2 win instances then calculate the Gini score for a node, </a:t>
                </a:r>
                <a:r>
                  <a:rPr lang="en-US" dirty="0" err="1"/>
                  <a:t>i</a:t>
                </a:r>
                <a:r>
                  <a:rPr lang="en-US" dirty="0"/>
                  <a:t>=1.</a:t>
                </a:r>
              </a:p>
              <a:p>
                <a:pPr marL="0" indent="0">
                  <a:buNone/>
                </a:pPr>
                <a:r>
                  <a:rPr lang="en-US" dirty="0"/>
                  <a:t>G</a:t>
                </a:r>
                <a:r>
                  <a:rPr lang="en-US" baseline="-25000" dirty="0"/>
                  <a:t>1</a:t>
                </a:r>
                <a:r>
                  <a:rPr lang="en-US" dirty="0"/>
                  <a:t> = 1- (2/5)</a:t>
                </a:r>
                <a:r>
                  <a:rPr lang="en-US" baseline="30000" dirty="0"/>
                  <a:t>2 </a:t>
                </a:r>
                <a:r>
                  <a:rPr lang="en-US" dirty="0"/>
                  <a:t>- (3/5)</a:t>
                </a:r>
                <a:r>
                  <a:rPr lang="en-US" baseline="30000" dirty="0"/>
                  <a:t>2 </a:t>
                </a:r>
              </a:p>
              <a:p>
                <a:pPr marL="0" indent="0">
                  <a:buNone/>
                </a:pPr>
                <a:r>
                  <a:rPr lang="en-US" dirty="0"/>
                  <a:t>G</a:t>
                </a:r>
                <a:r>
                  <a:rPr lang="en-US" baseline="-25000" dirty="0"/>
                  <a:t>1</a:t>
                </a:r>
                <a:r>
                  <a:rPr lang="en-US" dirty="0"/>
                  <a:t> = 1- 4/25- 9/25</a:t>
                </a:r>
              </a:p>
              <a:p>
                <a:pPr marL="0" indent="0">
                  <a:buNone/>
                </a:pPr>
                <a:r>
                  <a:rPr lang="en-US" dirty="0"/>
                  <a:t>G</a:t>
                </a:r>
                <a:r>
                  <a:rPr lang="en-US" baseline="-25000" dirty="0"/>
                  <a:t>1</a:t>
                </a:r>
                <a:r>
                  <a:rPr lang="en-US" dirty="0"/>
                  <a:t> = 1- 13/25</a:t>
                </a:r>
              </a:p>
              <a:p>
                <a:pPr marL="0" indent="0">
                  <a:buNone/>
                </a:pPr>
                <a:r>
                  <a:rPr lang="en-US" dirty="0"/>
                  <a:t>G</a:t>
                </a:r>
                <a:r>
                  <a:rPr lang="en-US" baseline="-25000" dirty="0"/>
                  <a:t>1</a:t>
                </a:r>
                <a:r>
                  <a:rPr lang="en-US" dirty="0"/>
                  <a:t> = 12/25</a:t>
                </a:r>
              </a:p>
              <a:p>
                <a:pPr marL="0" indent="0">
                  <a:buNone/>
                </a:pPr>
                <a:r>
                  <a:rPr lang="en-US" b="1" u="sng" dirty="0"/>
                  <a:t>G</a:t>
                </a:r>
                <a:r>
                  <a:rPr lang="en-US" b="1" u="sng" baseline="-25000" dirty="0"/>
                  <a:t>1</a:t>
                </a:r>
                <a:r>
                  <a:rPr lang="en-US" b="1" u="sng" dirty="0"/>
                  <a:t> = 0.48</a:t>
                </a:r>
              </a:p>
              <a:p>
                <a:pPr marL="0" indent="0">
                  <a:buNone/>
                </a:pPr>
                <a:endParaRPr lang="en-US" dirty="0"/>
              </a:p>
              <a:p>
                <a:pPr marL="0" indent="0">
                  <a:buNone/>
                </a:pPr>
                <a:endParaRPr lang="en-US" baseline="30000" dirty="0"/>
              </a:p>
            </p:txBody>
          </p:sp>
        </mc:Choice>
        <mc:Fallback xmlns="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A97B8A14-BD5E-4667-B42A-4AE1DB6D4D11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57200" y="1600200"/>
                <a:ext cx="8229600" cy="4983162"/>
              </a:xfrm>
              <a:blipFill>
                <a:blip r:embed="rId2"/>
                <a:stretch>
                  <a:fillRect l="-1704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7409332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59741E-CABA-4E31-838A-CBB7B61C18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Another Gini Example Calculation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A97B8A14-BD5E-4667-B42A-4AE1DB6D4D11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/>
            <p:txBody>
              <a:bodyPr>
                <a:normAutofit fontScale="92500" lnSpcReduction="20000"/>
              </a:bodyPr>
              <a:lstStyle/>
              <a:p>
                <a:pPr marL="0" indent="0">
                  <a:buNone/>
                </a:pPr>
                <a:r>
                  <a:rPr lang="en-GB" dirty="0"/>
                  <a:t>		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𝐺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𝑖</m:t>
                        </m:r>
                      </m:sub>
                    </m:sSub>
                    <m:r>
                      <a:rPr lang="en-GB" i="1">
                        <a:latin typeface="Cambria Math" panose="02040503050406030204" pitchFamily="18" charset="0"/>
                      </a:rPr>
                      <m:t>=1−</m:t>
                    </m:r>
                    <m:nary>
                      <m:naryPr>
                        <m:chr m:val="∑"/>
                        <m:limLoc m:val="undOvr"/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naryPr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𝑘</m:t>
                        </m:r>
                        <m:r>
                          <a:rPr lang="en-GB" i="1">
                            <a:latin typeface="Cambria Math" panose="02040503050406030204" pitchFamily="18" charset="0"/>
                          </a:rPr>
                          <m:t>=1</m:t>
                        </m:r>
                      </m:sub>
                      <m:sup>
                        <m:r>
                          <a:rPr lang="en-GB" i="1">
                            <a:latin typeface="Cambria Math" panose="02040503050406030204" pitchFamily="18" charset="0"/>
                          </a:rPr>
                          <m:t>𝑛</m:t>
                        </m:r>
                      </m:sup>
                      <m:e>
                        <m:sSubSup>
                          <m:sSubSup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sSubSup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𝑝</m:t>
                            </m:r>
                          </m:e>
                          <m:sub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𝑖</m:t>
                            </m:r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,</m:t>
                            </m:r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𝑘</m:t>
                            </m:r>
                          </m:sub>
                          <m:sup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2</m:t>
                            </m:r>
                          </m:sup>
                        </m:sSubSup>
                      </m:e>
                    </m:nary>
                  </m:oMath>
                </a14:m>
                <a:r>
                  <a:rPr lang="en-GB" dirty="0"/>
                  <a:t> </a:t>
                </a:r>
                <a:r>
                  <a:rPr lang="en-US" dirty="0"/>
                  <a:t/>
                </a:r>
                <a:br>
                  <a:rPr lang="en-US" dirty="0"/>
                </a:br>
                <a:r>
                  <a:rPr lang="en-US" dirty="0"/>
                  <a:t>If the number of samples is 14 and there are two classes, win and lose of which there are 5 lose instances and 9 win instances then calculate the Gini score for a node, </a:t>
                </a:r>
                <a:r>
                  <a:rPr lang="en-US" dirty="0" err="1"/>
                  <a:t>i</a:t>
                </a:r>
                <a:r>
                  <a:rPr lang="en-US" dirty="0"/>
                  <a:t>=1.</a:t>
                </a:r>
              </a:p>
              <a:p>
                <a:pPr marL="0" indent="0">
                  <a:buNone/>
                </a:pPr>
                <a:r>
                  <a:rPr lang="en-US" dirty="0"/>
                  <a:t>G</a:t>
                </a:r>
                <a:r>
                  <a:rPr lang="en-US" baseline="-25000" dirty="0"/>
                  <a:t>1</a:t>
                </a:r>
                <a:r>
                  <a:rPr lang="en-US" dirty="0"/>
                  <a:t> = 1- (5/14)</a:t>
                </a:r>
                <a:r>
                  <a:rPr lang="en-US" baseline="30000" dirty="0"/>
                  <a:t>2 </a:t>
                </a:r>
                <a:r>
                  <a:rPr lang="en-US" dirty="0"/>
                  <a:t>- (9/14)</a:t>
                </a:r>
                <a:r>
                  <a:rPr lang="en-US" baseline="30000" dirty="0"/>
                  <a:t>2 </a:t>
                </a:r>
              </a:p>
              <a:p>
                <a:pPr marL="0" indent="0">
                  <a:buNone/>
                </a:pPr>
                <a:r>
                  <a:rPr lang="en-US" dirty="0"/>
                  <a:t>G</a:t>
                </a:r>
                <a:r>
                  <a:rPr lang="en-US" baseline="-25000" dirty="0"/>
                  <a:t>1</a:t>
                </a:r>
                <a:r>
                  <a:rPr lang="en-US" dirty="0"/>
                  <a:t> = 1- 25/196- 81/196</a:t>
                </a:r>
              </a:p>
              <a:p>
                <a:pPr marL="0" indent="0">
                  <a:buNone/>
                </a:pPr>
                <a:r>
                  <a:rPr lang="en-US" dirty="0"/>
                  <a:t>G</a:t>
                </a:r>
                <a:r>
                  <a:rPr lang="en-US" baseline="-25000" dirty="0"/>
                  <a:t>1</a:t>
                </a:r>
                <a:r>
                  <a:rPr lang="en-US" dirty="0"/>
                  <a:t> = 1- 106/196</a:t>
                </a:r>
              </a:p>
              <a:p>
                <a:pPr marL="0" indent="0">
                  <a:buNone/>
                </a:pPr>
                <a:r>
                  <a:rPr lang="en-US" dirty="0"/>
                  <a:t>G</a:t>
                </a:r>
                <a:r>
                  <a:rPr lang="en-US" baseline="-25000" dirty="0"/>
                  <a:t>1</a:t>
                </a:r>
                <a:r>
                  <a:rPr lang="en-US" dirty="0"/>
                  <a:t> = 90/196</a:t>
                </a:r>
              </a:p>
              <a:p>
                <a:pPr marL="0" indent="0">
                  <a:buNone/>
                </a:pPr>
                <a:r>
                  <a:rPr lang="en-US" b="1" u="sng" dirty="0"/>
                  <a:t>G</a:t>
                </a:r>
                <a:r>
                  <a:rPr lang="en-US" b="1" u="sng" baseline="-25000" dirty="0"/>
                  <a:t>1</a:t>
                </a:r>
                <a:r>
                  <a:rPr lang="en-US" b="1" u="sng" dirty="0"/>
                  <a:t> = 0.459</a:t>
                </a:r>
              </a:p>
              <a:p>
                <a:pPr marL="0" indent="0">
                  <a:buNone/>
                </a:pPr>
                <a:endParaRPr lang="en-US" dirty="0"/>
              </a:p>
              <a:p>
                <a:pPr marL="0" indent="0">
                  <a:buNone/>
                </a:pPr>
                <a:endParaRPr lang="en-US" baseline="30000" dirty="0"/>
              </a:p>
            </p:txBody>
          </p:sp>
        </mc:Choice>
        <mc:Fallback xmlns="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A97B8A14-BD5E-4667-B42A-4AE1DB6D4D11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>
                <a:blip r:embed="rId2"/>
                <a:stretch>
                  <a:fillRect l="-1704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7168025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893A4A-977C-4B49-9BE3-E83A69CFF7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Example CART algorithm Decision Tree generated by Sci-Kit Learn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86CA2961-E76A-4CD5-B9D5-2A2A2D5E767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91044" y="1600200"/>
            <a:ext cx="8161911" cy="45259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84986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77298B-7FB4-44CD-B242-BBE29F38078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How does </a:t>
            </a:r>
            <a:r>
              <a:rPr lang="en-GB" dirty="0"/>
              <a:t>t</a:t>
            </a:r>
            <a:r>
              <a:rPr lang="en-GB" dirty="0" smtClean="0"/>
              <a:t>he </a:t>
            </a:r>
            <a:r>
              <a:rPr lang="en-GB" dirty="0"/>
              <a:t>CART algorithm determine the pair (</a:t>
            </a:r>
            <a:r>
              <a:rPr lang="en-GB" dirty="0" err="1"/>
              <a:t>k,kt</a:t>
            </a:r>
            <a:r>
              <a:rPr lang="en-GB" dirty="0"/>
              <a:t>)?</a:t>
            </a:r>
            <a:br>
              <a:rPr lang="en-GB" dirty="0"/>
            </a:br>
            <a:endParaRPr lang="en-GB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72EEFD4E-3A68-4886-A9E5-E9FEB97CA55B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/>
            <p:txBody>
              <a:bodyPr>
                <a:normAutofit lnSpcReduction="10000"/>
              </a:bodyPr>
              <a:lstStyle/>
              <a:p>
                <a:pPr marL="0" indent="0">
                  <a:buNone/>
                </a:pPr>
                <a:r>
                  <a:rPr lang="en-GB" dirty="0"/>
                  <a:t>It tries to minimise the cost function,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en-GB" i="1">
                        <a:latin typeface="Cambria Math" panose="02040503050406030204" pitchFamily="18" charset="0"/>
                      </a:rPr>
                      <m:t>𝐽</m:t>
                    </m:r>
                    <m:d>
                      <m:d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𝑘</m:t>
                        </m:r>
                        <m:r>
                          <a:rPr lang="en-GB" i="1">
                            <a:latin typeface="Cambria Math" panose="02040503050406030204" pitchFamily="18" charset="0"/>
                          </a:rPr>
                          <m:t>,</m:t>
                        </m:r>
                        <m:r>
                          <a:rPr lang="en-GB" i="1">
                            <a:latin typeface="Cambria Math" panose="02040503050406030204" pitchFamily="18" charset="0"/>
                          </a:rPr>
                          <m:t>𝑘𝑡</m:t>
                        </m:r>
                      </m:e>
                    </m:d>
                    <m:r>
                      <a:rPr lang="en-GB" i="1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𝑚</m:t>
                            </m:r>
                          </m:e>
                          <m:sub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𝑙𝑒𝑓𝑡</m:t>
                            </m:r>
                          </m:sub>
                        </m:sSub>
                      </m:num>
                      <m:den>
                        <m:r>
                          <a:rPr lang="en-GB" i="1">
                            <a:latin typeface="Cambria Math" panose="02040503050406030204" pitchFamily="18" charset="0"/>
                          </a:rPr>
                          <m:t>𝑚</m:t>
                        </m:r>
                      </m:den>
                    </m:f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𝐺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𝑙𝑒𝑓𝑡</m:t>
                        </m:r>
                      </m:sub>
                    </m:sSub>
                    <m:r>
                      <a:rPr lang="en-GB" i="1">
                        <a:latin typeface="Cambria Math" panose="02040503050406030204" pitchFamily="18" charset="0"/>
                      </a:rPr>
                      <m:t>+</m:t>
                    </m:r>
                    <m:f>
                      <m:f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𝑚</m:t>
                            </m:r>
                          </m:e>
                          <m:sub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𝑟𝑖𝑔h𝑡</m:t>
                            </m:r>
                          </m:sub>
                        </m:sSub>
                      </m:num>
                      <m:den>
                        <m:r>
                          <a:rPr lang="en-GB" i="1">
                            <a:latin typeface="Cambria Math" panose="02040503050406030204" pitchFamily="18" charset="0"/>
                          </a:rPr>
                          <m:t>𝑚</m:t>
                        </m:r>
                      </m:den>
                    </m:f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𝐺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𝑟𝑖𝑔h𝑡</m:t>
                        </m:r>
                      </m:sub>
                    </m:sSub>
                  </m:oMath>
                </a14:m>
                <a:r>
                  <a:rPr lang="en-GB" dirty="0"/>
                  <a:t>	</a:t>
                </a:r>
              </a:p>
              <a:p>
                <a:pPr marL="0" indent="0">
                  <a:buNone/>
                </a:pPr>
                <a:r>
                  <a:rPr lang="en-GB" dirty="0"/>
                  <a:t>where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𝐺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𝑙𝑒𝑓𝑡</m:t>
                        </m:r>
                        <m:r>
                          <a:rPr lang="en-GB" i="1">
                            <a:latin typeface="Cambria Math" panose="02040503050406030204" pitchFamily="18" charset="0"/>
                          </a:rPr>
                          <m:t>/</m:t>
                        </m:r>
                        <m:r>
                          <a:rPr lang="en-GB" i="1">
                            <a:latin typeface="Cambria Math" panose="02040503050406030204" pitchFamily="18" charset="0"/>
                          </a:rPr>
                          <m:t>𝑟𝑖𝑔h𝑡</m:t>
                        </m:r>
                      </m:sub>
                    </m:sSub>
                  </m:oMath>
                </a14:m>
                <a:r>
                  <a:rPr lang="en-GB" dirty="0"/>
                  <a:t> measures the impurity of the left/right subset,</a:t>
                </a:r>
              </a:p>
              <a:p>
                <a:pPr marL="0" indent="0">
                  <a:buNone/>
                </a:pPr>
                <a:r>
                  <a:rPr lang="en-GB" dirty="0"/>
                  <a:t>m is the number of instances in the left and right sub nodes and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𝑚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𝑙𝑒𝑓𝑡</m:t>
                        </m:r>
                        <m:r>
                          <a:rPr lang="en-GB" i="1">
                            <a:latin typeface="Cambria Math" panose="02040503050406030204" pitchFamily="18" charset="0"/>
                          </a:rPr>
                          <m:t>/</m:t>
                        </m:r>
                        <m:r>
                          <a:rPr lang="en-GB" i="1">
                            <a:latin typeface="Cambria Math" panose="02040503050406030204" pitchFamily="18" charset="0"/>
                          </a:rPr>
                          <m:t>𝑟𝑖𝑔h𝑡</m:t>
                        </m:r>
                      </m:sub>
                    </m:sSub>
                  </m:oMath>
                </a14:m>
                <a:r>
                  <a:rPr lang="en-GB" dirty="0"/>
                  <a:t>  is the number of instances in the left/right subset.</a:t>
                </a:r>
              </a:p>
              <a:p>
                <a:endParaRPr lang="en-GB" dirty="0"/>
              </a:p>
            </p:txBody>
          </p:sp>
        </mc:Choice>
        <mc:Fallback xmlns="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72EEFD4E-3A68-4886-A9E5-E9FEB97CA55B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>
                <a:blip r:embed="rId2"/>
                <a:stretch>
                  <a:fillRect l="-1852" t="-2830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6728345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843</Words>
  <Application>Microsoft Office PowerPoint</Application>
  <PresentationFormat>On-screen Show (4:3)</PresentationFormat>
  <Paragraphs>507</Paragraphs>
  <Slides>14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9" baseType="lpstr">
      <vt:lpstr>Arial</vt:lpstr>
      <vt:lpstr>Calibri</vt:lpstr>
      <vt:lpstr>Cambria Math</vt:lpstr>
      <vt:lpstr>Times New Roman</vt:lpstr>
      <vt:lpstr>Office Theme</vt:lpstr>
      <vt:lpstr>Decision Trees</vt:lpstr>
      <vt:lpstr>Decision Trees</vt:lpstr>
      <vt:lpstr>By Example Predict if Lara wins or loses (again)</vt:lpstr>
      <vt:lpstr>Lara’s previous results</vt:lpstr>
      <vt:lpstr>PowerPoint Presentation</vt:lpstr>
      <vt:lpstr>PowerPoint Presentation</vt:lpstr>
      <vt:lpstr>PowerPoint Presentation</vt:lpstr>
      <vt:lpstr>Using Decision Tree</vt:lpstr>
      <vt:lpstr>Creating a Decision Tree</vt:lpstr>
      <vt:lpstr>Purity and the Gini score.</vt:lpstr>
      <vt:lpstr>Gini Example Calculation</vt:lpstr>
      <vt:lpstr>Another Gini Example Calculation</vt:lpstr>
      <vt:lpstr>Example CART algorithm Decision Tree generated by Sci-Kit Learn</vt:lpstr>
      <vt:lpstr>How does the CART algorithm determine the pair (k,kt)?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</cp:revision>
  <dcterms:created xsi:type="dcterms:W3CDTF">2019-03-14T13:28:56Z</dcterms:created>
  <dcterms:modified xsi:type="dcterms:W3CDTF">2019-03-14T14:28:58Z</dcterms:modified>
</cp:coreProperties>
</file>