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50" r:id="rId1"/>
  </p:sldMasterIdLst>
  <p:notesMasterIdLst>
    <p:notesMasterId r:id="rId36"/>
  </p:notesMasterIdLst>
  <p:sldIdLst>
    <p:sldId id="256" r:id="rId2"/>
    <p:sldId id="257" r:id="rId3"/>
    <p:sldId id="258" r:id="rId4"/>
    <p:sldId id="287" r:id="rId5"/>
    <p:sldId id="259" r:id="rId6"/>
    <p:sldId id="260" r:id="rId7"/>
    <p:sldId id="261" r:id="rId8"/>
    <p:sldId id="262" r:id="rId9"/>
    <p:sldId id="263" r:id="rId10"/>
    <p:sldId id="288" r:id="rId11"/>
    <p:sldId id="264" r:id="rId12"/>
    <p:sldId id="265" r:id="rId13"/>
    <p:sldId id="266" r:id="rId14"/>
    <p:sldId id="267" r:id="rId15"/>
    <p:sldId id="268" r:id="rId16"/>
    <p:sldId id="269" r:id="rId17"/>
    <p:sldId id="278" r:id="rId18"/>
    <p:sldId id="279" r:id="rId19"/>
    <p:sldId id="289" r:id="rId20"/>
    <p:sldId id="280" r:id="rId21"/>
    <p:sldId id="281" r:id="rId22"/>
    <p:sldId id="282" r:id="rId23"/>
    <p:sldId id="290" r:id="rId24"/>
    <p:sldId id="283" r:id="rId25"/>
    <p:sldId id="291" r:id="rId26"/>
    <p:sldId id="292" r:id="rId27"/>
    <p:sldId id="293" r:id="rId28"/>
    <p:sldId id="294" r:id="rId29"/>
    <p:sldId id="295" r:id="rId30"/>
    <p:sldId id="296" r:id="rId31"/>
    <p:sldId id="297" r:id="rId32"/>
    <p:sldId id="298" r:id="rId33"/>
    <p:sldId id="284" r:id="rId34"/>
    <p:sldId id="286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98C3F9-ADDE-4F5C-BFF6-ED2375FD5985}" v="1" dt="2026-05-26T12:12:39.2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780" autoAdjust="0"/>
    <p:restoredTop sz="86994" autoAdjust="0"/>
  </p:normalViewPr>
  <p:slideViewPr>
    <p:cSldViewPr snapToGrid="0">
      <p:cViewPr varScale="1">
        <p:scale>
          <a:sx n="96" d="100"/>
          <a:sy n="96" d="100"/>
        </p:scale>
        <p:origin x="93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3872A1-F9F3-4828-92EA-6DAA22A9D75A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7F13BE-0D13-4DB1-B8FE-C23C5387B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835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Icebreaker, 3 minutes in pairs. Take 2-3 examples from the room. Link back to the definition: each answer touches a marketing concept (need/want, communication, value, brand choice). Refer back to these examples on the needs/wants and value slides.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Read each item out; students stand for WANT, sit for NEED. Expect disagreement on broadband, the phone and the bus pass: that is the point. The NEED is warmth; the WANT is the designer puffer jacket (shaped by culture and personality). A want becomes DEMAND only when backed by buying power. Finish with the smartphone debate (1-2 mins).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Pairs, 2 minutes: match each example to a model. Then reveal the answers on the next slide. Ask students for one more example of their own for each model.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Answers. Point out that one company can operate in several models (e.g. Amazon: B2C retail and C2C Marketplace sellers).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Groups of 4-5. Hand out A1/flipchart paper and 3-4 markers per group. Stress: real examples, not just definitions. Timings: briefing 5, build 20, curveball 10, gallery walk 15, debrief 10 = 60 minutes. The written test slide has been hidden to make room; unhide it or set it as homework if needed.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Students copy this structure onto their paper. Encourage a different marker colour per branch, and small drawings/logos. Each branch should have at least 2-3 real examples.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Leave this slide up while groups work (20 minutes). Walk round and push groups past definitions to real examples.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Give groups 1 minute to agree roles. Roles stop one student doing all the 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Allocate brands by group number (or let groups pick). Swap in brands that suit your cohort, e.g. local businesses.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Reveal at the 20-minute mark. Each group takes the curveball matching its group number. These are hypothetical scenarios for discussion, not claims about the brands. Ask: which concept is under pressure: value, relationships, demand, trends?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If you have no coloured sticky notes, students can write + and ? on plain ones. Photograph every map afterwards and upload to Moodle for revision.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Pick 2-3 strong maps to highlight and link back to the theory slides; correct any misconceptions. Collect exit tickets on sticky notes by the door.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F359BAA-4C3D-44E8-B8AA-0115E484A9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447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9CAAEB-5DD4-4716-AEA0-BEF1B1D22B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98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1849F-B6E9-463C-863F-F83F5B516C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7955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04277-C628-43FA-A2BC-FD18438DA0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844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60C6-49D9-4220-8F9B-E6D75A4A52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69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76563-ED30-428B-AA1A-693B19CC86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354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80E3-C8E4-4072-87F6-5D763E1F83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8666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13F12-140F-4D67-A983-8262FE4BD8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56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00EC-6038-4ABE-90F4-B340C636B6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4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B4C0-BCC1-4045-872C-DFC030CF8F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20C4-CCA8-4BB0-BD4A-982A7DEE6F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207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197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9135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828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125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5857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194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9355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37752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5601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7460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57718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5292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1477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96230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14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06306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2297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282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603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18007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92181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4525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31F3F4A0-9296-4EBF-B673-F9FBF68C12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701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ctrTitle"/>
          </p:nvPr>
        </p:nvSpPr>
        <p:spPr>
          <a:xfrm>
            <a:off x="5577749" y="2834277"/>
            <a:ext cx="4392613" cy="936625"/>
          </a:xfrm>
        </p:spPr>
        <p:txBody>
          <a:bodyPr/>
          <a:lstStyle/>
          <a:p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LCMB7024</a:t>
            </a:r>
          </a:p>
        </p:txBody>
      </p:sp>
      <p:sp>
        <p:nvSpPr>
          <p:cNvPr id="5" name="TextBox 1"/>
          <p:cNvSpPr txBox="1">
            <a:spLocks noChangeArrowheads="1"/>
          </p:cNvSpPr>
          <p:nvPr/>
        </p:nvSpPr>
        <p:spPr bwMode="auto">
          <a:xfrm>
            <a:off x="250825" y="3962400"/>
            <a:ext cx="5184775" cy="9540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en-GB" sz="2800" b="1" noProof="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1: Session 2: LECTURE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sz="2800" b="1" noProof="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Concepts and Components</a:t>
            </a:r>
          </a:p>
        </p:txBody>
      </p:sp>
      <p:sp>
        <p:nvSpPr>
          <p:cNvPr id="6" name="Subtitle 4"/>
          <p:cNvSpPr txBox="1">
            <a:spLocks/>
          </p:cNvSpPr>
          <p:nvPr/>
        </p:nvSpPr>
        <p:spPr bwMode="auto">
          <a:xfrm>
            <a:off x="3651566" y="1073035"/>
            <a:ext cx="8244829" cy="1917289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 eaLnBrk="1" hangingPunct="1">
              <a:defRPr/>
            </a:pPr>
            <a:r>
              <a:rPr lang="en-GB" sz="5400" b="1" noProof="0" dirty="0"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Marketing Concepts and Components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Content of the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Marketing Model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Marketing characteristics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Marketing process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Marketplace and customer needs</a:t>
            </a:r>
          </a:p>
          <a:p>
            <a:pPr marL="342900" indent="-342900">
              <a:spcBef>
                <a:spcPct val="0"/>
              </a:spcBef>
              <a:buFont typeface="Arial" panose="020B0604020202020204" pitchFamily="34" charset="0"/>
              <a:buChar char="–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Needs, wants, and demand</a:t>
            </a:r>
          </a:p>
          <a:p>
            <a:pPr marL="342900" indent="-342900">
              <a:spcBef>
                <a:spcPct val="0"/>
              </a:spcBef>
              <a:buFont typeface="Arial" panose="020B0604020202020204" pitchFamily="34" charset="0"/>
              <a:buChar char="–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Market offerings, including goods, services, and experiences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2"/>
          </p:nvPr>
        </p:nvSpPr>
        <p:spPr/>
        <p:txBody>
          <a:bodyPr/>
          <a:lstStyle/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Value and satisfaction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Exchanges and relationships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Markets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Marketing concepts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Current trends in marketing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Future trends in marketing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B2C, B2B, C2B, C2C, C2G, G2C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Group activity: mind map</a:t>
            </a:r>
          </a:p>
        </p:txBody>
      </p:sp>
      <p:sp>
        <p:nvSpPr>
          <p:cNvPr id="9" name="Slide Number Placeholder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F3E6A2E-1234-ABCD-EF01-000000000002}" type="slidenum">
              <a:rPr lang="en-GB" dirty="0"/>
              <a:t>2</a:t>
            </a:fld>
            <a:endParaRPr lang="en-GB" dirty="0"/>
          </a:p>
        </p:txBody>
      </p:sp>
      <p:pic>
        <p:nvPicPr>
          <p:cNvPr id="5" name="Picture 2" descr="List clipart Vectors - Download Free High-Quality Vectors from Freepik |  Freepik">
            <a:extLst>
              <a:ext uri="{FF2B5EF4-FFF2-40B4-BE49-F238E27FC236}">
                <a16:creationId xmlns:a16="http://schemas.microsoft.com/office/drawing/2014/main" id="{48D5FAA6-F62C-6B58-1E39-58DC10F30BC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05" t="6316" r="19146" b="6316"/>
          <a:stretch>
            <a:fillRect/>
          </a:stretch>
        </p:blipFill>
        <p:spPr bwMode="auto">
          <a:xfrm>
            <a:off x="10787270" y="136524"/>
            <a:ext cx="1237899" cy="1789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Marketing is more than just </a:t>
            </a: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selling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advertising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; it is about </a:t>
            </a: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understanding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satisfying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 customer needs.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It involves </a:t>
            </a: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engaging consumers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developing valuable products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building strong customer relationships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It is a </a:t>
            </a: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managerial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 process where organisations create and exchange value to meet customer demands (Kotler et al., 2020).</a:t>
            </a:r>
          </a:p>
        </p:txBody>
      </p:sp>
      <p:sp>
        <p:nvSpPr>
          <p:cNvPr id="9" name="Slide Number Placeholder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E6A2E-1234-ABCD-EF01-000000000003}" type="slidenum">
              <a:rPr lang="en-GB" dirty="0"/>
              <a:t>3</a:t>
            </a:fld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79646"/>
          </a:solidFill>
        </p:spPr>
        <p:txBody>
          <a:bodyPr/>
          <a:lstStyle/>
          <a:p>
            <a:r>
              <a:rPr b="1">
                <a:latin typeface="Arial"/>
              </a:rPr>
              <a:t>Warm-up: Your Last Purchase (3 mins)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554480"/>
            <a:ext cx="10515600" cy="731520"/>
          </a:xfrm>
          <a:prstGeom prst="rect">
            <a:avLst/>
          </a:prstGeom>
          <a:noFill/>
        </p:spPr>
        <p:txBody>
          <a:bodyPr wrap="square" lIns="73152" tIns="73152" rIns="73152" bIns="73152" anchor="t">
            <a:spAutoFit/>
          </a:bodyPr>
          <a:lstStyle/>
          <a:p>
            <a:pPr algn="l">
              <a:spcAft>
                <a:spcPts val="400"/>
              </a:spcAft>
            </a:pPr>
            <a:r>
              <a:rPr sz="2000" b="1" i="0">
                <a:solidFill>
                  <a:srgbClr val="0E3A5C"/>
                </a:solidFill>
                <a:latin typeface="Arial"/>
              </a:rPr>
              <a:t>Think of the last thing you bought (not your food shop). Turn to the person next to you and answer: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822960" y="2560320"/>
            <a:ext cx="2468880" cy="237744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5" name="Oval 4"/>
          <p:cNvSpPr/>
          <p:nvPr/>
        </p:nvSpPr>
        <p:spPr>
          <a:xfrm>
            <a:off x="1691640" y="2743200"/>
            <a:ext cx="731520" cy="731520"/>
          </a:xfrm>
          <a:prstGeom prst="ellipse">
            <a:avLst/>
          </a:prstGeom>
          <a:solidFill>
            <a:srgbClr val="1B9BD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200" b="1" i="0">
                <a:solidFill>
                  <a:srgbClr val="FFFFFF"/>
                </a:solidFill>
                <a:latin typeface="Arial"/>
              </a:rPr>
              <a:t>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611880"/>
            <a:ext cx="2286000" cy="1280160"/>
          </a:xfrm>
          <a:prstGeom prst="rect">
            <a:avLst/>
          </a:prstGeom>
          <a:noFill/>
        </p:spPr>
        <p:txBody>
          <a:bodyPr wrap="square" lIns="73152" tIns="73152" rIns="73152" bIns="73152" anchor="t">
            <a:spAutoFit/>
          </a:bodyPr>
          <a:lstStyle/>
          <a:p>
            <a:pPr algn="ctr">
              <a:spcAft>
                <a:spcPts val="400"/>
              </a:spcAft>
            </a:pPr>
            <a:r>
              <a:rPr sz="2200" b="1" i="0">
                <a:solidFill>
                  <a:srgbClr val="0E3A5C"/>
                </a:solidFill>
                <a:latin typeface="Arial"/>
              </a:rPr>
              <a:t>What?</a:t>
            </a:r>
          </a:p>
          <a:p>
            <a:pPr algn="ctr">
              <a:spcAft>
                <a:spcPts val="400"/>
              </a:spcAft>
            </a:pPr>
            <a:r>
              <a:rPr sz="1700" b="0" i="0">
                <a:solidFill>
                  <a:srgbClr val="1F1F1F"/>
                </a:solidFill>
                <a:latin typeface="Arial"/>
              </a:rPr>
              <a:t>What did you buy?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3520440" y="2560320"/>
            <a:ext cx="2468880" cy="237744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8" name="Oval 7"/>
          <p:cNvSpPr/>
          <p:nvPr/>
        </p:nvSpPr>
        <p:spPr>
          <a:xfrm>
            <a:off x="4389120" y="2743200"/>
            <a:ext cx="731520" cy="731520"/>
          </a:xfrm>
          <a:prstGeom prst="ellipse">
            <a:avLst/>
          </a:prstGeom>
          <a:solidFill>
            <a:srgbClr val="1B9BD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200" b="1" i="0">
                <a:solidFill>
                  <a:srgbClr val="FFFFFF"/>
                </a:solidFill>
                <a:latin typeface="Arial"/>
              </a:rPr>
              <a:t>2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611880" y="3611880"/>
            <a:ext cx="2286000" cy="1280160"/>
          </a:xfrm>
          <a:prstGeom prst="rect">
            <a:avLst/>
          </a:prstGeom>
          <a:noFill/>
        </p:spPr>
        <p:txBody>
          <a:bodyPr wrap="square" lIns="73152" tIns="73152" rIns="73152" bIns="73152" anchor="t">
            <a:spAutoFit/>
          </a:bodyPr>
          <a:lstStyle/>
          <a:p>
            <a:pPr algn="ctr">
              <a:spcAft>
                <a:spcPts val="400"/>
              </a:spcAft>
            </a:pPr>
            <a:r>
              <a:rPr sz="2200" b="1" i="0">
                <a:solidFill>
                  <a:srgbClr val="0E3A5C"/>
                </a:solidFill>
                <a:latin typeface="Arial"/>
              </a:rPr>
              <a:t>Why?</a:t>
            </a:r>
          </a:p>
          <a:p>
            <a:pPr algn="ctr">
              <a:spcAft>
                <a:spcPts val="400"/>
              </a:spcAft>
            </a:pPr>
            <a:r>
              <a:rPr sz="1700" b="0" i="0">
                <a:solidFill>
                  <a:srgbClr val="1F1F1F"/>
                </a:solidFill>
                <a:latin typeface="Arial"/>
              </a:rPr>
              <a:t>Did you need it or want it?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217920" y="2560320"/>
            <a:ext cx="2468880" cy="237744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11" name="Oval 10"/>
          <p:cNvSpPr/>
          <p:nvPr/>
        </p:nvSpPr>
        <p:spPr>
          <a:xfrm>
            <a:off x="7086600" y="2743200"/>
            <a:ext cx="731520" cy="731520"/>
          </a:xfrm>
          <a:prstGeom prst="ellipse">
            <a:avLst/>
          </a:prstGeom>
          <a:solidFill>
            <a:srgbClr val="1B9BD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200" b="1" i="0">
                <a:solidFill>
                  <a:srgbClr val="FFFFFF"/>
                </a:solidFill>
                <a:latin typeface="Arial"/>
              </a:rPr>
              <a:t>3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309360" y="3611880"/>
            <a:ext cx="2286000" cy="1280160"/>
          </a:xfrm>
          <a:prstGeom prst="rect">
            <a:avLst/>
          </a:prstGeom>
          <a:noFill/>
        </p:spPr>
        <p:txBody>
          <a:bodyPr wrap="square" lIns="73152" tIns="73152" rIns="73152" bIns="73152" anchor="t">
            <a:spAutoFit/>
          </a:bodyPr>
          <a:lstStyle/>
          <a:p>
            <a:pPr algn="ctr">
              <a:spcAft>
                <a:spcPts val="400"/>
              </a:spcAft>
            </a:pPr>
            <a:r>
              <a:rPr sz="2200" b="1" i="0">
                <a:solidFill>
                  <a:srgbClr val="0E3A5C"/>
                </a:solidFill>
                <a:latin typeface="Arial"/>
              </a:rPr>
              <a:t>How?</a:t>
            </a:r>
          </a:p>
          <a:p>
            <a:pPr algn="ctr">
              <a:spcAft>
                <a:spcPts val="400"/>
              </a:spcAft>
            </a:pPr>
            <a:r>
              <a:rPr sz="1700" b="0" i="0">
                <a:solidFill>
                  <a:srgbClr val="1F1F1F"/>
                </a:solidFill>
                <a:latin typeface="Arial"/>
              </a:rPr>
              <a:t>How did you first hear about it?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915400" y="2560320"/>
            <a:ext cx="2468880" cy="237744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14" name="Oval 13"/>
          <p:cNvSpPr/>
          <p:nvPr/>
        </p:nvSpPr>
        <p:spPr>
          <a:xfrm>
            <a:off x="9784080" y="2743200"/>
            <a:ext cx="731520" cy="731520"/>
          </a:xfrm>
          <a:prstGeom prst="ellipse">
            <a:avLst/>
          </a:prstGeom>
          <a:solidFill>
            <a:srgbClr val="1B9BD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200" b="1" i="0">
                <a:solidFill>
                  <a:srgbClr val="FFFFFF"/>
                </a:solidFill>
                <a:latin typeface="Arial"/>
              </a:rPr>
              <a:t>4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006840" y="3611880"/>
            <a:ext cx="2286000" cy="1280160"/>
          </a:xfrm>
          <a:prstGeom prst="rect">
            <a:avLst/>
          </a:prstGeom>
          <a:noFill/>
        </p:spPr>
        <p:txBody>
          <a:bodyPr wrap="square" lIns="73152" tIns="73152" rIns="73152" bIns="73152" anchor="t">
            <a:spAutoFit/>
          </a:bodyPr>
          <a:lstStyle/>
          <a:p>
            <a:pPr algn="ctr">
              <a:spcAft>
                <a:spcPts val="400"/>
              </a:spcAft>
            </a:pPr>
            <a:r>
              <a:rPr sz="2200" b="1" i="0">
                <a:solidFill>
                  <a:srgbClr val="0E3A5C"/>
                </a:solidFill>
                <a:latin typeface="Arial"/>
              </a:rPr>
              <a:t>Which?</a:t>
            </a:r>
          </a:p>
          <a:p>
            <a:pPr algn="ctr">
              <a:spcAft>
                <a:spcPts val="400"/>
              </a:spcAft>
            </a:pPr>
            <a:r>
              <a:rPr sz="1700" b="0" i="0">
                <a:solidFill>
                  <a:srgbClr val="1F1F1F"/>
                </a:solidFill>
                <a:latin typeface="Arial"/>
              </a:rPr>
              <a:t>Why that brand and not another one?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22960" y="5120640"/>
            <a:ext cx="10515600" cy="457200"/>
          </a:xfrm>
          <a:prstGeom prst="rect">
            <a:avLst/>
          </a:prstGeom>
          <a:noFill/>
        </p:spPr>
        <p:txBody>
          <a:bodyPr wrap="square" lIns="73152" tIns="73152" rIns="73152" bIns="73152" anchor="t">
            <a:spAutoFit/>
          </a:bodyPr>
          <a:lstStyle/>
          <a:p>
            <a:pPr algn="l">
              <a:spcAft>
                <a:spcPts val="400"/>
              </a:spcAft>
            </a:pPr>
            <a:r>
              <a:rPr sz="1600" b="0" i="1">
                <a:solidFill>
                  <a:srgbClr val="555555"/>
                </a:solidFill>
                <a:latin typeface="Arial"/>
              </a:rPr>
              <a:t>Keep your example in mind: we'll use it throughout today's session.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b="1" noProof="0" dirty="0"/>
              <a:t>Marketing Model</a:t>
            </a:r>
          </a:p>
        </p:txBody>
      </p:sp>
      <p:pic>
        <p:nvPicPr>
          <p:cNvPr id="4" name="Content Placeholder 6" descr="A diagram of customer satisfaction&#10;&#10;Description automatically generated">
            <a:extLst>
              <a:ext uri="{FF2B5EF4-FFF2-40B4-BE49-F238E27FC236}">
                <a16:creationId xmlns:a16="http://schemas.microsoft.com/office/drawing/2014/main" id="{488C3AE3-8945-4BE0-22A1-9A48AC5B37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40305" y="1556477"/>
            <a:ext cx="8911389" cy="356616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Slide Number Placeholder"/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2F3E6A2E-1234-ABCD-EF01-000000000004}" type="slidenum">
              <a:rPr lang="en-GB" smtClean="0"/>
              <a:pPr>
                <a:spcAft>
                  <a:spcPts val="600"/>
                </a:spcAft>
              </a:pPr>
              <a:t>5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4744819-AE5F-CA5B-1B83-1DADCD82E2BA}"/>
              </a:ext>
            </a:extLst>
          </p:cNvPr>
          <p:cNvSpPr txBox="1"/>
          <p:nvPr/>
        </p:nvSpPr>
        <p:spPr>
          <a:xfrm>
            <a:off x="7680960" y="5212080"/>
            <a:ext cx="285234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1400" i="1" noProof="0" dirty="0"/>
              <a:t>(Hooley et al., 2024, p37)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C00E2C-21E3-BBDD-8289-BE148EA6B72E}"/>
              </a:ext>
            </a:extLst>
          </p:cNvPr>
          <p:cNvSpPr txBox="1"/>
          <p:nvPr/>
        </p:nvSpPr>
        <p:spPr>
          <a:xfrm>
            <a:off x="1836979" y="1250305"/>
            <a:ext cx="362842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Figure 1: Mutually Beneficial Exchange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Marketing Characteristics</a:t>
            </a:r>
          </a:p>
        </p:txBody>
      </p:sp>
      <p:sp>
        <p:nvSpPr>
          <p:cNvPr id="9" name="Slide Number Placeholder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F3E6A2E-1234-ABCD-EF01-000000000005}" type="slidenum">
              <a:rPr lang="en-GB" dirty="0"/>
              <a:t>6</a:t>
            </a:fld>
            <a:endParaRPr lang="en-GB" dirty="0"/>
          </a:p>
        </p:txBody>
      </p:sp>
      <p:graphicFrame>
        <p:nvGraphicFramePr>
          <p:cNvPr id="7" name="Content Placeholder 8">
            <a:extLst>
              <a:ext uri="{FF2B5EF4-FFF2-40B4-BE49-F238E27FC236}">
                <a16:creationId xmlns:a16="http://schemas.microsoft.com/office/drawing/2014/main" id="{CC23F22F-7330-9BD0-8D50-45B6B4E617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3666688"/>
              </p:ext>
            </p:extLst>
          </p:nvPr>
        </p:nvGraphicFramePr>
        <p:xfrm>
          <a:off x="1410345" y="1417320"/>
          <a:ext cx="9314481" cy="4254742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104827">
                  <a:extLst>
                    <a:ext uri="{9D8B030D-6E8A-4147-A177-3AD203B41FA5}">
                      <a16:colId xmlns:a16="http://schemas.microsoft.com/office/drawing/2014/main" val="4147796685"/>
                    </a:ext>
                  </a:extLst>
                </a:gridCol>
                <a:gridCol w="3104827">
                  <a:extLst>
                    <a:ext uri="{9D8B030D-6E8A-4147-A177-3AD203B41FA5}">
                      <a16:colId xmlns:a16="http://schemas.microsoft.com/office/drawing/2014/main" val="2111881411"/>
                    </a:ext>
                  </a:extLst>
                </a:gridCol>
                <a:gridCol w="3104827">
                  <a:extLst>
                    <a:ext uri="{9D8B030D-6E8A-4147-A177-3AD203B41FA5}">
                      <a16:colId xmlns:a16="http://schemas.microsoft.com/office/drawing/2014/main" val="4173421171"/>
                    </a:ext>
                  </a:extLst>
                </a:gridCol>
              </a:tblGrid>
              <a:tr h="1008531">
                <a:tc>
                  <a:txBody>
                    <a:bodyPr/>
                    <a:lstStyle/>
                    <a:p>
                      <a:r>
                        <a:rPr lang="en-GB" sz="1600" dirty="0"/>
                        <a:t>Individual and Organisational Level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Satisfying Exchanges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Activities and Markets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5880515"/>
                  </a:ext>
                </a:extLst>
              </a:tr>
              <a:tr h="324621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Marketing activities are undertaken by both </a:t>
                      </a:r>
                      <a:r>
                        <a:rPr lang="en-GB" sz="1600" b="1" dirty="0"/>
                        <a:t>individuals</a:t>
                      </a:r>
                      <a:r>
                        <a:rPr lang="en-GB" sz="1600" dirty="0"/>
                        <a:t> and </a:t>
                      </a:r>
                      <a:r>
                        <a:rPr lang="en-GB" sz="1600" b="1" dirty="0"/>
                        <a:t>organisations</a:t>
                      </a:r>
                      <a:r>
                        <a:rPr lang="en-GB" sz="1600" dirty="0"/>
                        <a:t>, ranging from small businesses to multinational corporations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Marketing </a:t>
                      </a:r>
                      <a:r>
                        <a:rPr lang="en-GB" sz="1600" b="1" dirty="0"/>
                        <a:t>facilitates</a:t>
                      </a:r>
                      <a:r>
                        <a:rPr lang="en-GB" sz="1600" dirty="0"/>
                        <a:t> the creation of mutually </a:t>
                      </a:r>
                      <a:r>
                        <a:rPr lang="en-GB" sz="1600" b="1" dirty="0"/>
                        <a:t>beneficial exchange relationships</a:t>
                      </a:r>
                      <a:r>
                        <a:rPr lang="en-GB" sz="1600" dirty="0"/>
                        <a:t> between </a:t>
                      </a:r>
                      <a:r>
                        <a:rPr lang="en-GB" sz="1600" b="1" dirty="0"/>
                        <a:t>buyers and sellers</a:t>
                      </a:r>
                      <a:r>
                        <a:rPr lang="en-GB" sz="1600" dirty="0"/>
                        <a:t>, where both parties perceive value from the transaction.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Marketing involves a range of activities, such as </a:t>
                      </a:r>
                      <a:r>
                        <a:rPr lang="en-GB" sz="1600" b="1" dirty="0"/>
                        <a:t>research</a:t>
                      </a:r>
                      <a:r>
                        <a:rPr lang="en-GB" sz="1600" dirty="0"/>
                        <a:t>, </a:t>
                      </a:r>
                      <a:r>
                        <a:rPr lang="en-GB" sz="1600" b="1" dirty="0"/>
                        <a:t>product</a:t>
                      </a:r>
                      <a:r>
                        <a:rPr lang="en-GB" sz="1600" dirty="0"/>
                        <a:t> </a:t>
                      </a:r>
                      <a:r>
                        <a:rPr lang="en-GB" sz="1600" b="1" dirty="0"/>
                        <a:t>development</a:t>
                      </a:r>
                      <a:r>
                        <a:rPr lang="en-GB" sz="1600" dirty="0"/>
                        <a:t>, </a:t>
                      </a:r>
                      <a:r>
                        <a:rPr lang="en-GB" sz="1600" b="1" dirty="0"/>
                        <a:t>pricing</a:t>
                      </a:r>
                      <a:r>
                        <a:rPr lang="en-GB" sz="1600" dirty="0"/>
                        <a:t>, </a:t>
                      </a:r>
                      <a:r>
                        <a:rPr lang="en-GB" sz="1600" b="1" dirty="0"/>
                        <a:t>promotion</a:t>
                      </a:r>
                      <a:r>
                        <a:rPr lang="en-GB" sz="1600" dirty="0"/>
                        <a:t>, and </a:t>
                      </a:r>
                      <a:r>
                        <a:rPr lang="en-GB" sz="1600" b="1" dirty="0"/>
                        <a:t>distribution</a:t>
                      </a:r>
                      <a:r>
                        <a:rPr lang="en-GB" sz="1600" dirty="0"/>
                        <a:t>. Its focus is on understanding and serving specific market segments.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055628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Marketing Process</a:t>
            </a:r>
          </a:p>
        </p:txBody>
      </p:sp>
      <p:sp>
        <p:nvSpPr>
          <p:cNvPr id="9" name="Slide Number Placeholder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E6A2E-1234-ABCD-EF01-000000000006}" type="slidenum">
              <a:rPr lang="en-GB" dirty="0"/>
              <a:t>7</a:t>
            </a:fld>
            <a:endParaRPr lang="en-GB" dirty="0"/>
          </a:p>
        </p:txBody>
      </p:sp>
      <p:pic>
        <p:nvPicPr>
          <p:cNvPr id="4" name="Picture 3" descr="A white rectangular sign with blue text&#10;&#10;Description automatically generated">
            <a:extLst>
              <a:ext uri="{FF2B5EF4-FFF2-40B4-BE49-F238E27FC236}">
                <a16:creationId xmlns:a16="http://schemas.microsoft.com/office/drawing/2014/main" id="{18AFF55F-6AB4-A99E-B954-C7FB463836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359" y="2852279"/>
            <a:ext cx="11034705" cy="214295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F06E2DB-4ACE-E9E9-A1C0-AB3C1977AE7B}"/>
              </a:ext>
            </a:extLst>
          </p:cNvPr>
          <p:cNvSpPr txBox="1"/>
          <p:nvPr/>
        </p:nvSpPr>
        <p:spPr>
          <a:xfrm>
            <a:off x="4995556" y="5122463"/>
            <a:ext cx="610001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  <a:buNone/>
            </a:pPr>
            <a:r>
              <a:rPr lang="en-GB" sz="2000" i="1" noProof="0" dirty="0">
                <a:latin typeface="Arial" panose="020B0604020202020204" pitchFamily="34" charset="0"/>
                <a:cs typeface="Arial" panose="020B0604020202020204" pitchFamily="34" charset="0"/>
              </a:rPr>
              <a:t>(Kotler et al., 2020, p28)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F0166CE-AF06-2211-C176-2D343F76B135}"/>
              </a:ext>
            </a:extLst>
          </p:cNvPr>
          <p:cNvSpPr txBox="1"/>
          <p:nvPr/>
        </p:nvSpPr>
        <p:spPr>
          <a:xfrm>
            <a:off x="353936" y="1775061"/>
            <a:ext cx="403632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600" i="1" dirty="0"/>
              <a:t>This figure shows Marketing in a nutshell! By creating value for customers, marketers capture value from customers in return.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Understanding Marketplace and Customer Needs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sz="2200" noProof="0" dirty="0">
                <a:latin typeface="Arial" panose="020B0604020202020204" pitchFamily="34" charset="0"/>
                <a:cs typeface="Arial" panose="020B0604020202020204" pitchFamily="34" charset="0"/>
              </a:rPr>
              <a:t>According to Kotler et al. (2020), marketers focus on understanding customer needs, wants, and the marketplace they operate in. There are five key concepts related to customers and the market:</a:t>
            </a:r>
          </a:p>
          <a:p>
            <a:pPr lvl="1" indent="-342900">
              <a:spcBef>
                <a:spcPct val="0"/>
              </a:spcBef>
            </a:pPr>
            <a:r>
              <a:rPr lang="en-GB" sz="2200" noProof="0" dirty="0">
                <a:latin typeface="Arial" panose="020B0604020202020204" pitchFamily="34" charset="0"/>
                <a:cs typeface="Arial" panose="020B0604020202020204" pitchFamily="34" charset="0"/>
              </a:rPr>
              <a:t>Needs, wants, and demand</a:t>
            </a:r>
          </a:p>
          <a:p>
            <a:pPr lvl="1" indent="-342900">
              <a:spcBef>
                <a:spcPct val="0"/>
              </a:spcBef>
            </a:pPr>
            <a:r>
              <a:rPr lang="en-GB" sz="2200" noProof="0" dirty="0">
                <a:latin typeface="Arial" panose="020B0604020202020204" pitchFamily="34" charset="0"/>
                <a:cs typeface="Arial" panose="020B0604020202020204" pitchFamily="34" charset="0"/>
              </a:rPr>
              <a:t>Market offerings, including goods, services, and experiences</a:t>
            </a:r>
          </a:p>
          <a:p>
            <a:pPr lvl="1" indent="-342900">
              <a:spcBef>
                <a:spcPct val="0"/>
              </a:spcBef>
            </a:pPr>
            <a:r>
              <a:rPr lang="en-GB" sz="2200" noProof="0" dirty="0">
                <a:latin typeface="Arial" panose="020B0604020202020204" pitchFamily="34" charset="0"/>
                <a:cs typeface="Arial" panose="020B0604020202020204" pitchFamily="34" charset="0"/>
              </a:rPr>
              <a:t>Value and satisfaction</a:t>
            </a:r>
          </a:p>
          <a:p>
            <a:pPr lvl="1" indent="-342900">
              <a:spcBef>
                <a:spcPct val="0"/>
              </a:spcBef>
            </a:pPr>
            <a:r>
              <a:rPr lang="en-GB" sz="2200" noProof="0" dirty="0">
                <a:latin typeface="Arial" panose="020B0604020202020204" pitchFamily="34" charset="0"/>
                <a:cs typeface="Arial" panose="020B0604020202020204" pitchFamily="34" charset="0"/>
              </a:rPr>
              <a:t>Exchanges and relationships</a:t>
            </a:r>
          </a:p>
          <a:p>
            <a:pPr lvl="1" indent="-342900">
              <a:spcBef>
                <a:spcPct val="0"/>
              </a:spcBef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Markets</a:t>
            </a:r>
          </a:p>
        </p:txBody>
      </p:sp>
      <p:sp>
        <p:nvSpPr>
          <p:cNvPr id="9" name="Slide Number Placeholder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E6A2E-1234-ABCD-EF01-000000000007}" type="slidenum">
              <a:rPr lang="en-GB" dirty="0"/>
              <a:t>8</a:t>
            </a:fld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b="1" noProof="0" dirty="0"/>
              <a:t>Discussion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noProof="0"/>
              <a:t>In your opinion, what is the difference between a need and want?</a:t>
            </a:r>
          </a:p>
          <a:p>
            <a:pPr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noProof="0"/>
              <a:t>Why is this crucial for marketers to understand and differentiate?</a:t>
            </a:r>
          </a:p>
        </p:txBody>
      </p:sp>
      <p:pic>
        <p:nvPicPr>
          <p:cNvPr id="4" name="Picture 2" descr="The power of the question mark - SWOOP ...">
            <a:extLst>
              <a:ext uri="{FF2B5EF4-FFF2-40B4-BE49-F238E27FC236}">
                <a16:creationId xmlns:a16="http://schemas.microsoft.com/office/drawing/2014/main" id="{884FAB9E-BD7D-FD01-89D9-7D6F194CAB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97602" y="2179040"/>
            <a:ext cx="5384800" cy="2831362"/>
          </a:xfrm>
          <a:prstGeom prst="rect">
            <a:avLst/>
          </a:prstGeom>
          <a:noFill/>
        </p:spPr>
      </p:pic>
      <p:sp>
        <p:nvSpPr>
          <p:cNvPr id="9" name="Slide Number Placeholder"/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2F3E6A2E-1234-ABCD-EF01-000000000008}" type="slidenum">
              <a:rPr lang="en-GB" dirty="0"/>
              <a:pPr>
                <a:spcAft>
                  <a:spcPts val="600"/>
                </a:spcAft>
              </a:pPr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79646"/>
          </a:solidFill>
        </p:spPr>
        <p:txBody>
          <a:bodyPr/>
          <a:lstStyle/>
          <a:p>
            <a:r>
              <a:rPr b="1">
                <a:latin typeface="Arial"/>
              </a:rPr>
              <a:t>Quick-fire: Need or Want?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508760"/>
            <a:ext cx="10515600" cy="548640"/>
          </a:xfrm>
          <a:prstGeom prst="rect">
            <a:avLst/>
          </a:prstGeom>
          <a:noFill/>
        </p:spPr>
        <p:txBody>
          <a:bodyPr wrap="square" lIns="73152" tIns="73152" rIns="73152" bIns="73152" anchor="t">
            <a:spAutoFit/>
          </a:bodyPr>
          <a:lstStyle/>
          <a:p>
            <a:pPr algn="ctr">
              <a:spcAft>
                <a:spcPts val="400"/>
              </a:spcAft>
            </a:pPr>
            <a:r>
              <a:rPr sz="2200" b="1" i="0">
                <a:solidFill>
                  <a:srgbClr val="0E3A5C"/>
                </a:solidFill>
                <a:latin typeface="Arial"/>
              </a:rPr>
              <a:t>Stay seated = NEED     Stand up = WANT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822960" y="2286000"/>
            <a:ext cx="2468880" cy="114300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73152" rIns="73152" bIns="73152" rtlCol="0" anchor="ctr"/>
          <a:lstStyle/>
          <a:p>
            <a:pPr algn="ctr">
              <a:spcAft>
                <a:spcPts val="400"/>
              </a:spcAft>
            </a:pPr>
            <a:r>
              <a:rPr sz="1900" b="1" i="0">
                <a:solidFill>
                  <a:srgbClr val="1F1F1F"/>
                </a:solidFill>
                <a:latin typeface="Arial"/>
              </a:rPr>
              <a:t>Drinking water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3520440" y="2286000"/>
            <a:ext cx="2468880" cy="1143000"/>
          </a:xfrm>
          <a:prstGeom prst="roundRect">
            <a:avLst>
              <a:gd name="adj" fmla="val 8000"/>
            </a:avLst>
          </a:prstGeom>
          <a:solidFill>
            <a:srgbClr val="FEF0E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73152" rIns="73152" bIns="73152" rtlCol="0" anchor="ctr"/>
          <a:lstStyle/>
          <a:p>
            <a:pPr algn="ctr">
              <a:spcAft>
                <a:spcPts val="400"/>
              </a:spcAft>
            </a:pPr>
            <a:r>
              <a:rPr sz="1900" b="1" i="0">
                <a:solidFill>
                  <a:srgbClr val="1F1F1F"/>
                </a:solidFill>
                <a:latin typeface="Arial"/>
              </a:rPr>
              <a:t>A winter coat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217920" y="2286000"/>
            <a:ext cx="2468880" cy="114300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73152" rIns="73152" bIns="73152" rtlCol="0" anchor="ctr"/>
          <a:lstStyle/>
          <a:p>
            <a:pPr algn="ctr">
              <a:spcAft>
                <a:spcPts val="400"/>
              </a:spcAft>
            </a:pPr>
            <a:r>
              <a:rPr sz="1900" b="1" i="0">
                <a:solidFill>
                  <a:srgbClr val="1F1F1F"/>
                </a:solidFill>
                <a:latin typeface="Arial"/>
              </a:rPr>
              <a:t>A designer puffer jacket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915400" y="2286000"/>
            <a:ext cx="2468880" cy="1143000"/>
          </a:xfrm>
          <a:prstGeom prst="roundRect">
            <a:avLst>
              <a:gd name="adj" fmla="val 8000"/>
            </a:avLst>
          </a:prstGeom>
          <a:solidFill>
            <a:srgbClr val="FEF0E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73152" rIns="73152" bIns="73152" rtlCol="0" anchor="ctr"/>
          <a:lstStyle/>
          <a:p>
            <a:pPr algn="ctr">
              <a:spcAft>
                <a:spcPts val="400"/>
              </a:spcAft>
            </a:pPr>
            <a:r>
              <a:rPr sz="1900" b="1" i="0">
                <a:solidFill>
                  <a:srgbClr val="1F1F1F"/>
                </a:solidFill>
                <a:latin typeface="Arial"/>
              </a:rPr>
              <a:t>A bus pass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822960" y="3703320"/>
            <a:ext cx="2468880" cy="114300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73152" rIns="73152" bIns="73152" rtlCol="0" anchor="ctr"/>
          <a:lstStyle/>
          <a:p>
            <a:pPr algn="ctr">
              <a:spcAft>
                <a:spcPts val="400"/>
              </a:spcAft>
            </a:pPr>
            <a:r>
              <a:rPr sz="1900" b="1" i="0">
                <a:solidFill>
                  <a:srgbClr val="1F1F1F"/>
                </a:solidFill>
                <a:latin typeface="Arial"/>
              </a:rPr>
              <a:t>The latest iPhone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520440" y="3703320"/>
            <a:ext cx="2468880" cy="1143000"/>
          </a:xfrm>
          <a:prstGeom prst="roundRect">
            <a:avLst>
              <a:gd name="adj" fmla="val 8000"/>
            </a:avLst>
          </a:prstGeom>
          <a:solidFill>
            <a:srgbClr val="FEF0E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73152" rIns="73152" bIns="73152" rtlCol="0" anchor="ctr"/>
          <a:lstStyle/>
          <a:p>
            <a:pPr algn="ctr">
              <a:spcAft>
                <a:spcPts val="400"/>
              </a:spcAft>
            </a:pPr>
            <a:r>
              <a:rPr sz="1900" b="1" i="0">
                <a:solidFill>
                  <a:srgbClr val="1F1F1F"/>
                </a:solidFill>
                <a:latin typeface="Arial"/>
              </a:rPr>
              <a:t>Home broadband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217920" y="3703320"/>
            <a:ext cx="2468880" cy="114300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73152" rIns="73152" bIns="73152" rtlCol="0" anchor="ctr"/>
          <a:lstStyle/>
          <a:p>
            <a:pPr algn="ctr">
              <a:spcAft>
                <a:spcPts val="400"/>
              </a:spcAft>
            </a:pPr>
            <a:r>
              <a:rPr sz="1900" b="1" i="0">
                <a:solidFill>
                  <a:srgbClr val="1F1F1F"/>
                </a:solidFill>
                <a:latin typeface="Arial"/>
              </a:rPr>
              <a:t>A Starbucks latte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8915400" y="3703320"/>
            <a:ext cx="2468880" cy="1143000"/>
          </a:xfrm>
          <a:prstGeom prst="roundRect">
            <a:avLst>
              <a:gd name="adj" fmla="val 8000"/>
            </a:avLst>
          </a:prstGeom>
          <a:solidFill>
            <a:srgbClr val="FEF0E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73152" rIns="73152" bIns="73152" rtlCol="0" anchor="ctr"/>
          <a:lstStyle/>
          <a:p>
            <a:pPr algn="ctr">
              <a:spcAft>
                <a:spcPts val="400"/>
              </a:spcAft>
            </a:pPr>
            <a:r>
              <a:rPr sz="1900" b="1" i="0">
                <a:solidFill>
                  <a:srgbClr val="1F1F1F"/>
                </a:solidFill>
                <a:latin typeface="Arial"/>
              </a:rPr>
              <a:t>A Netflix subscription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22960" y="5166360"/>
            <a:ext cx="10515600" cy="457200"/>
          </a:xfrm>
          <a:prstGeom prst="rect">
            <a:avLst/>
          </a:prstGeom>
          <a:noFill/>
        </p:spPr>
        <p:txBody>
          <a:bodyPr wrap="square" lIns="73152" tIns="73152" rIns="73152" bIns="73152" anchor="t">
            <a:spAutoFit/>
          </a:bodyPr>
          <a:lstStyle/>
          <a:p>
            <a:pPr algn="l">
              <a:spcAft>
                <a:spcPts val="400"/>
              </a:spcAft>
            </a:pPr>
            <a:r>
              <a:rPr sz="1700" b="1" i="0">
                <a:solidFill>
                  <a:srgbClr val="0E3A5C"/>
                </a:solidFill>
                <a:latin typeface="Arial"/>
              </a:rPr>
              <a:t>Debate: </a:t>
            </a:r>
            <a:r>
              <a:rPr sz="1700" b="0" i="0">
                <a:solidFill>
                  <a:srgbClr val="0E3A5C"/>
                </a:solidFill>
                <a:latin typeface="Arial"/>
              </a:rPr>
              <a:t>is a smartphone a need or a want for a university student in 2026?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b="1" noProof="0" dirty="0"/>
              <a:t>1. Needs, Wants, and Demand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noProof="0"/>
              <a:t>Understanding the difference between a need and a want is crucial in marketing because it shapes how businesses approach their marketing strategies.</a:t>
            </a:r>
          </a:p>
          <a:p>
            <a:r>
              <a:rPr sz="2000" b="1"/>
              <a:t>Needs: </a:t>
            </a:r>
            <a:r>
              <a:rPr sz="2000"/>
              <a:t>states of felt deprivation (e.g. food, warmth, belonging).</a:t>
            </a:r>
          </a:p>
          <a:p>
            <a:r>
              <a:rPr sz="2000" b="1"/>
              <a:t>Wants: </a:t>
            </a:r>
            <a:r>
              <a:rPr sz="2000"/>
              <a:t>the form a need takes, shaped by culture and personality (e.g. a burger vs. a salad).</a:t>
            </a:r>
          </a:p>
          <a:p>
            <a:r>
              <a:rPr sz="2000" b="1"/>
              <a:t>Demand: </a:t>
            </a:r>
            <a:r>
              <a:rPr sz="2000"/>
              <a:t>wants backed by buying power.</a:t>
            </a:r>
          </a:p>
        </p:txBody>
      </p:sp>
      <p:pic>
        <p:nvPicPr>
          <p:cNvPr id="4" name="Picture 4" descr="Automotive Marketing: 13 Successful ...">
            <a:extLst>
              <a:ext uri="{FF2B5EF4-FFF2-40B4-BE49-F238E27FC236}">
                <a16:creationId xmlns:a16="http://schemas.microsoft.com/office/drawing/2014/main" id="{EB0429FC-710D-556A-6658-0F474A2A9F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97600" y="2086977"/>
            <a:ext cx="5384800" cy="3015488"/>
          </a:xfrm>
          <a:prstGeom prst="rect">
            <a:avLst/>
          </a:prstGeom>
          <a:noFill/>
        </p:spPr>
      </p:pic>
      <p:sp>
        <p:nvSpPr>
          <p:cNvPr id="9" name="Slide Number Placeholder"/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2F3E6A2E-1234-ABCD-EF01-000000000009}" type="slidenum">
              <a:rPr lang="en-GB" dirty="0"/>
              <a:pPr>
                <a:spcAft>
                  <a:spcPts val="600"/>
                </a:spcAft>
              </a:pPr>
              <a:t>11</a:t>
            </a:fld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2. Market Offerings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Businesses provide solutions to customer needs through market offerings, which include:</a:t>
            </a:r>
          </a:p>
          <a:p>
            <a:pPr lvl="1" indent="-342900">
              <a:spcBef>
                <a:spcPct val="0"/>
              </a:spcBef>
            </a:pP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Goods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: Tangible products</a:t>
            </a:r>
          </a:p>
          <a:p>
            <a:pPr lvl="1" indent="-342900">
              <a:spcBef>
                <a:spcPct val="0"/>
              </a:spcBef>
            </a:pP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Services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: Intangible activities</a:t>
            </a:r>
          </a:p>
          <a:p>
            <a:pPr lvl="1" indent="-342900">
              <a:spcBef>
                <a:spcPct val="0"/>
              </a:spcBef>
            </a:pP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Experiences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: Businesses now focus on delivering memorable experiences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The key challenge for marketers is ensuring their market offerings provide real value and differentiation.</a:t>
            </a:r>
          </a:p>
        </p:txBody>
      </p:sp>
      <p:sp>
        <p:nvSpPr>
          <p:cNvPr id="9" name="Slide Number Placeholder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E6A2E-1234-ABCD-EF01-000000000010}" type="slidenum">
              <a:rPr lang="en-GB" dirty="0"/>
              <a:t>12</a:t>
            </a:fld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3. Value and Satisfaction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Value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: The perceived benefit a customer receives relative to the cost of acquiring a product or service.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Satisfaction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: How well a product or service meets or exceeds customer expectations. High satisfaction fosters customer loyalty, positive word-of-mouth, and drives repeat business.</a:t>
            </a:r>
          </a:p>
        </p:txBody>
      </p:sp>
      <p:sp>
        <p:nvSpPr>
          <p:cNvPr id="9" name="Slide Number Placeholder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E6A2E-1234-ABCD-EF01-000000000011}" type="slidenum">
              <a:rPr lang="en-GB" dirty="0"/>
              <a:t>13</a:t>
            </a:fld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4. Exchanges and Relationships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Exchange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: The core concept of marketing where something of value is traded between two parties.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Relationships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: Businesses aim for long-term relationships rather than one-time transactions. For example: CRM.</a:t>
            </a:r>
          </a:p>
        </p:txBody>
      </p:sp>
      <p:sp>
        <p:nvSpPr>
          <p:cNvPr id="9" name="Slide Number Placeholder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E6A2E-1234-ABCD-EF01-000000000012}" type="slidenum">
              <a:rPr lang="en-GB" dirty="0"/>
              <a:t>14</a:t>
            </a:fld>
            <a:endParaRPr lang="en-GB" dirty="0"/>
          </a:p>
        </p:txBody>
      </p:sp>
      <p:pic>
        <p:nvPicPr>
          <p:cNvPr id="4" name="Picture 2" descr="Relationships PNG, Vector, PSD, and ...">
            <a:extLst>
              <a:ext uri="{FF2B5EF4-FFF2-40B4-BE49-F238E27FC236}">
                <a16:creationId xmlns:a16="http://schemas.microsoft.com/office/drawing/2014/main" id="{98C5EEA1-9377-7815-B0BA-9A471F514A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3396" y="3869123"/>
            <a:ext cx="1830673" cy="1830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5. Market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According to Cahill (2020), a market consists of </a:t>
            </a: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individuals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 interested and willing to buy a particular product.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This is to obtain benefits that will satisfy a specific </a:t>
            </a: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need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want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, and who have the </a:t>
            </a: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 to engage in the transaction.</a:t>
            </a:r>
          </a:p>
        </p:txBody>
      </p:sp>
      <p:sp>
        <p:nvSpPr>
          <p:cNvPr id="9" name="Slide Number Placeholder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E6A2E-1234-ABCD-EF01-000000000013}" type="slidenum">
              <a:rPr lang="en-GB" dirty="0"/>
              <a:t>15</a:t>
            </a:fld>
            <a:endParaRPr lang="en-GB" dirty="0"/>
          </a:p>
        </p:txBody>
      </p:sp>
      <p:pic>
        <p:nvPicPr>
          <p:cNvPr id="4" name="Picture 2" descr="Empty market stall clipart design ...">
            <a:extLst>
              <a:ext uri="{FF2B5EF4-FFF2-40B4-BE49-F238E27FC236}">
                <a16:creationId xmlns:a16="http://schemas.microsoft.com/office/drawing/2014/main" id="{9E3ED5D3-B4B4-8016-C0F5-4A419EF596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68239" y="4136288"/>
            <a:ext cx="1878856" cy="1518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b="1" noProof="0" dirty="0"/>
              <a:t>The Role of Marketing</a:t>
            </a:r>
          </a:p>
        </p:txBody>
      </p:sp>
      <p:pic>
        <p:nvPicPr>
          <p:cNvPr id="4" name="Content Placeholder 9" descr="A diagram of customer satisfaction&#10;&#10;Description automatically generated">
            <a:extLst>
              <a:ext uri="{FF2B5EF4-FFF2-40B4-BE49-F238E27FC236}">
                <a16:creationId xmlns:a16="http://schemas.microsoft.com/office/drawing/2014/main" id="{F2A2A8DA-4532-9DB7-BC9B-6617C836F5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03600" y="1417638"/>
            <a:ext cx="5384800" cy="393090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Slide Number Placeholder"/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2F3E6A2E-1234-ABCD-EF01-000000000014}" type="slidenum">
              <a:rPr lang="en-GB" dirty="0"/>
              <a:pPr>
                <a:spcAft>
                  <a:spcPts val="600"/>
                </a:spcAft>
              </a:pPr>
              <a:t>16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120F08-93DD-4978-1037-7A0C67D0BA0A}"/>
              </a:ext>
            </a:extLst>
          </p:cNvPr>
          <p:cNvSpPr txBox="1"/>
          <p:nvPr/>
        </p:nvSpPr>
        <p:spPr>
          <a:xfrm>
            <a:off x="4975678" y="5348540"/>
            <a:ext cx="6100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1800" i="1" noProof="0" dirty="0"/>
              <a:t>(Hooley et al., 2020, p62)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Current Trends in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The Societal Marketing Concept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Mass Customisation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Online, mobile, and social media Marketing</a:t>
            </a:r>
          </a:p>
        </p:txBody>
      </p:sp>
      <p:sp>
        <p:nvSpPr>
          <p:cNvPr id="9" name="Slide Number Placeholder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E6A2E-1234-ABCD-EF01-000000000023}" type="slidenum">
              <a:rPr lang="en-GB" dirty="0"/>
              <a:t>17</a:t>
            </a:fld>
            <a:endParaRPr lang="en-GB" dirty="0"/>
          </a:p>
        </p:txBody>
      </p:sp>
      <p:pic>
        <p:nvPicPr>
          <p:cNvPr id="4" name="Picture 2" descr="Csr - Free social icons">
            <a:extLst>
              <a:ext uri="{FF2B5EF4-FFF2-40B4-BE49-F238E27FC236}">
                <a16:creationId xmlns:a16="http://schemas.microsoft.com/office/drawing/2014/main" id="{ACC74EAE-147A-CEC2-CC30-79BBDB91B4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3835" y="3820196"/>
            <a:ext cx="1917700" cy="187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Future Trends in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Virtual Reality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Green Marketing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Sustainable Marketing</a:t>
            </a:r>
          </a:p>
        </p:txBody>
      </p:sp>
      <p:sp>
        <p:nvSpPr>
          <p:cNvPr id="9" name="Slide Number Placeholder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E6A2E-1234-ABCD-EF01-000000000024}" type="slidenum">
              <a:rPr lang="en-GB" dirty="0"/>
              <a:t>18</a:t>
            </a:fld>
            <a:endParaRPr lang="en-GB" dirty="0"/>
          </a:p>
        </p:txBody>
      </p:sp>
      <p:pic>
        <p:nvPicPr>
          <p:cNvPr id="4" name="Picture 2" descr="Mail Marketing PNG Transparent ...">
            <a:extLst>
              <a:ext uri="{FF2B5EF4-FFF2-40B4-BE49-F238E27FC236}">
                <a16:creationId xmlns:a16="http://schemas.microsoft.com/office/drawing/2014/main" id="{07462E8E-5C42-7725-4552-18B8FFEBD4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6600" y="2975939"/>
            <a:ext cx="3225800" cy="251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79646"/>
          </a:solidFill>
        </p:spPr>
        <p:txBody>
          <a:bodyPr/>
          <a:lstStyle/>
          <a:p>
            <a:r>
              <a:rPr b="1">
                <a:latin typeface="Arial"/>
              </a:rPr>
              <a:t>Match It! Which Model Is This?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508760"/>
            <a:ext cx="10515600" cy="457200"/>
          </a:xfrm>
          <a:prstGeom prst="rect">
            <a:avLst/>
          </a:prstGeom>
          <a:noFill/>
        </p:spPr>
        <p:txBody>
          <a:bodyPr wrap="square" lIns="73152" tIns="73152" rIns="73152" bIns="73152" anchor="t">
            <a:spAutoFit/>
          </a:bodyPr>
          <a:lstStyle/>
          <a:p>
            <a:pPr algn="ctr">
              <a:spcAft>
                <a:spcPts val="400"/>
              </a:spcAft>
            </a:pPr>
            <a:r>
              <a:rPr sz="2200" b="1" i="0">
                <a:solidFill>
                  <a:srgbClr val="0E3A5C"/>
                </a:solidFill>
                <a:latin typeface="Arial"/>
              </a:rPr>
              <a:t>B2C  ·  B2B  ·  C2B  ·  C2C  ·  C2G  ·  G2C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822960" y="2148840"/>
            <a:ext cx="5120640" cy="91440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4709160" y="2313432"/>
            <a:ext cx="1051560" cy="585216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9050">
            <a:solidFill>
              <a:srgbClr val="1B9BD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000" b="1" i="0">
                <a:solidFill>
                  <a:srgbClr val="1B9BD1"/>
                </a:solidFill>
                <a:latin typeface="Arial"/>
              </a:rPr>
              <a:t>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60120" y="2148840"/>
            <a:ext cx="3657600" cy="91440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700" b="0" i="0">
                <a:solidFill>
                  <a:srgbClr val="1F1F1F"/>
                </a:solidFill>
                <a:latin typeface="Arial"/>
              </a:rPr>
              <a:t>Selling your old trainers to a student on Vinted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217920" y="2148840"/>
            <a:ext cx="5120640" cy="91440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10104120" y="2313432"/>
            <a:ext cx="1051560" cy="585216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9050">
            <a:solidFill>
              <a:srgbClr val="1B9BD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000" b="1" i="0">
                <a:solidFill>
                  <a:srgbClr val="1B9BD1"/>
                </a:solidFill>
                <a:latin typeface="Arial"/>
              </a:rPr>
              <a:t>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355080" y="2148840"/>
            <a:ext cx="3657600" cy="91440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700" b="0" i="0">
                <a:solidFill>
                  <a:srgbClr val="1F1F1F"/>
                </a:solidFill>
                <a:latin typeface="Arial"/>
              </a:rPr>
              <a:t>A freelance designer creating a logo for a company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22960" y="3246120"/>
            <a:ext cx="5120640" cy="91440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11" name="Rounded Rectangle 10"/>
          <p:cNvSpPr/>
          <p:nvPr/>
        </p:nvSpPr>
        <p:spPr>
          <a:xfrm>
            <a:off x="4709160" y="3410712"/>
            <a:ext cx="1051560" cy="585216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9050">
            <a:solidFill>
              <a:srgbClr val="1B9BD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000" b="1" i="0">
                <a:solidFill>
                  <a:srgbClr val="1B9BD1"/>
                </a:solidFill>
                <a:latin typeface="Arial"/>
              </a:rPr>
              <a:t>?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60120" y="3246120"/>
            <a:ext cx="3657600" cy="91440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700" b="0" i="0">
                <a:solidFill>
                  <a:srgbClr val="1F1F1F"/>
                </a:solidFill>
                <a:latin typeface="Arial"/>
              </a:rPr>
              <a:t>Paying council tax online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217920" y="3246120"/>
            <a:ext cx="5120640" cy="91440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14" name="Rounded Rectangle 13"/>
          <p:cNvSpPr/>
          <p:nvPr/>
        </p:nvSpPr>
        <p:spPr>
          <a:xfrm>
            <a:off x="10104120" y="3410712"/>
            <a:ext cx="1051560" cy="585216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9050">
            <a:solidFill>
              <a:srgbClr val="1B9BD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000" b="1" i="0">
                <a:solidFill>
                  <a:srgbClr val="1B9BD1"/>
                </a:solidFill>
                <a:latin typeface="Arial"/>
              </a:rPr>
              <a:t>?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355080" y="3246120"/>
            <a:ext cx="3657600" cy="91440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700" b="0" i="0">
                <a:solidFill>
                  <a:srgbClr val="1F1F1F"/>
                </a:solidFill>
                <a:latin typeface="Arial"/>
              </a:rPr>
              <a:t>Renewing your passport on GOV.UK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822960" y="4343400"/>
            <a:ext cx="5120640" cy="91440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17" name="Rounded Rectangle 16"/>
          <p:cNvSpPr/>
          <p:nvPr/>
        </p:nvSpPr>
        <p:spPr>
          <a:xfrm>
            <a:off x="4709160" y="4507992"/>
            <a:ext cx="1051560" cy="585216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9050">
            <a:solidFill>
              <a:srgbClr val="1B9BD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000" b="1" i="0">
                <a:solidFill>
                  <a:srgbClr val="1B9BD1"/>
                </a:solidFill>
                <a:latin typeface="Arial"/>
              </a:rPr>
              <a:t>?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60120" y="4343400"/>
            <a:ext cx="3657600" cy="91440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700" b="0" i="0">
                <a:solidFill>
                  <a:srgbClr val="1F1F1F"/>
                </a:solidFill>
                <a:latin typeface="Arial"/>
              </a:rPr>
              <a:t>Tesco selling groceries to shoppers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6217920" y="4343400"/>
            <a:ext cx="5120640" cy="91440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20" name="Rounded Rectangle 19"/>
          <p:cNvSpPr/>
          <p:nvPr/>
        </p:nvSpPr>
        <p:spPr>
          <a:xfrm>
            <a:off x="10104120" y="4507992"/>
            <a:ext cx="1051560" cy="585216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9050">
            <a:solidFill>
              <a:srgbClr val="1B9BD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000" b="1" i="0">
                <a:solidFill>
                  <a:srgbClr val="1B9BD1"/>
                </a:solidFill>
                <a:latin typeface="Arial"/>
              </a:rPr>
              <a:t>?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355080" y="4343400"/>
            <a:ext cx="3657600" cy="91440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700" b="0" i="0">
                <a:solidFill>
                  <a:srgbClr val="1F1F1F"/>
                </a:solidFill>
                <a:latin typeface="Arial"/>
              </a:rPr>
              <a:t>Unilever supplying Dove soap to Tesco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Individual Customers (B2C)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Ultimate customers purchase goods and services for their own personal use or the use of others in their immediate household.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These purchases are referred to as consumer goods and services that fulfil a want, need, or sometimes both.</a:t>
            </a:r>
          </a:p>
        </p:txBody>
      </p:sp>
      <p:sp>
        <p:nvSpPr>
          <p:cNvPr id="9" name="Slide Number Placeholder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E6A2E-1234-ABCD-EF01-000000000025}" type="slidenum">
              <a:rPr lang="en-GB" dirty="0"/>
              <a:t>20</a:t>
            </a:fld>
            <a:endParaRPr lang="en-GB" dirty="0"/>
          </a:p>
        </p:txBody>
      </p:sp>
      <p:pic>
        <p:nvPicPr>
          <p:cNvPr id="4" name="Picture 2" descr="B2c, business, consumer, marketing ...">
            <a:extLst>
              <a:ext uri="{FF2B5EF4-FFF2-40B4-BE49-F238E27FC236}">
                <a16:creationId xmlns:a16="http://schemas.microsoft.com/office/drawing/2014/main" id="{BF931DB2-4229-FA45-A6A8-D2104DF7C6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24407" y="3847105"/>
            <a:ext cx="1742317" cy="1742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Organisational Customers (B2B)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Organisational customers buy goods and services for resale, as inputs to the production of other goods or services, or for use in the day-to-day operations of the organisation.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These purchases are categorised as industrial goods and services.</a:t>
            </a:r>
          </a:p>
        </p:txBody>
      </p:sp>
      <p:sp>
        <p:nvSpPr>
          <p:cNvPr id="9" name="Slide Number Placeholder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E6A2E-1234-ABCD-EF01-000000000026}" type="slidenum">
              <a:rPr lang="en-GB" dirty="0"/>
              <a:t>21</a:t>
            </a:fld>
            <a:endParaRPr lang="en-GB" dirty="0"/>
          </a:p>
        </p:txBody>
      </p:sp>
      <p:pic>
        <p:nvPicPr>
          <p:cNvPr id="4" name="Picture 2" descr="B2b - Free business icons">
            <a:extLst>
              <a:ext uri="{FF2B5EF4-FFF2-40B4-BE49-F238E27FC236}">
                <a16:creationId xmlns:a16="http://schemas.microsoft.com/office/drawing/2014/main" id="{D3B5ED15-D093-E4B8-F3BD-277C1C5655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7226" y="136524"/>
            <a:ext cx="1644774" cy="1644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C2B, C2C, C2G, G2C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C2B (Consumer-to-Business)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 – Consumers offer services/products to businesses (e.g., freelancers).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C2C (Consumer-to-Consumer)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 – Consumers trade with each other (e.g., eBay).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C2G (Consumer-to-Government)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 – Consumers interact with the government (e.g., tax payments)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G2C (Government-to-Consumer/Citizen)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 – Government provides services to citizens (e.g., online passports)</a:t>
            </a:r>
          </a:p>
        </p:txBody>
      </p:sp>
      <p:sp>
        <p:nvSpPr>
          <p:cNvPr id="9" name="Slide Number Placeholder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E6A2E-1234-ABCD-EF01-000000000027}" type="slidenum">
              <a:rPr lang="en-GB" dirty="0"/>
              <a:t>22</a:t>
            </a:fld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79646"/>
          </a:solidFill>
        </p:spPr>
        <p:txBody>
          <a:bodyPr/>
          <a:lstStyle/>
          <a:p>
            <a:r>
              <a:rPr b="1">
                <a:latin typeface="Arial"/>
              </a:rPr>
              <a:t>Match It: Answers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508760"/>
            <a:ext cx="10515600" cy="457200"/>
          </a:xfrm>
          <a:prstGeom prst="rect">
            <a:avLst/>
          </a:prstGeom>
          <a:noFill/>
        </p:spPr>
        <p:txBody>
          <a:bodyPr wrap="square" lIns="73152" tIns="73152" rIns="73152" bIns="73152" anchor="t">
            <a:spAutoFit/>
          </a:bodyPr>
          <a:lstStyle/>
          <a:p>
            <a:pPr algn="ctr">
              <a:spcAft>
                <a:spcPts val="400"/>
              </a:spcAft>
            </a:pPr>
            <a:r>
              <a:rPr sz="2200" b="1" i="0">
                <a:solidFill>
                  <a:srgbClr val="0E3A5C"/>
                </a:solidFill>
                <a:latin typeface="Arial"/>
              </a:rPr>
              <a:t>B2C  ·  B2B  ·  C2B  ·  C2C  ·  C2G  ·  G2C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822960" y="2148840"/>
            <a:ext cx="5120640" cy="91440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4709160" y="2313432"/>
            <a:ext cx="1051560" cy="585216"/>
          </a:xfrm>
          <a:prstGeom prst="roundRect">
            <a:avLst>
              <a:gd name="adj" fmla="val 8000"/>
            </a:avLst>
          </a:prstGeom>
          <a:solidFill>
            <a:srgbClr val="2E8B5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000" b="1" i="0">
                <a:solidFill>
                  <a:srgbClr val="FFFFFF"/>
                </a:solidFill>
                <a:latin typeface="Arial"/>
              </a:rPr>
              <a:t>C2C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60120" y="2148840"/>
            <a:ext cx="3657600" cy="91440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700" b="0" i="0">
                <a:solidFill>
                  <a:srgbClr val="1F1F1F"/>
                </a:solidFill>
                <a:latin typeface="Arial"/>
              </a:rPr>
              <a:t>Selling your old trainers to a student on Vinted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217920" y="2148840"/>
            <a:ext cx="5120640" cy="91440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10104120" y="2313432"/>
            <a:ext cx="1051560" cy="585216"/>
          </a:xfrm>
          <a:prstGeom prst="roundRect">
            <a:avLst>
              <a:gd name="adj" fmla="val 8000"/>
            </a:avLst>
          </a:prstGeom>
          <a:solidFill>
            <a:srgbClr val="2E8B5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000" b="1" i="0">
                <a:solidFill>
                  <a:srgbClr val="FFFFFF"/>
                </a:solidFill>
                <a:latin typeface="Arial"/>
              </a:rPr>
              <a:t>C2B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355080" y="2148840"/>
            <a:ext cx="3657600" cy="91440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700" b="0" i="0">
                <a:solidFill>
                  <a:srgbClr val="1F1F1F"/>
                </a:solidFill>
                <a:latin typeface="Arial"/>
              </a:rPr>
              <a:t>A freelance designer creating a logo for a company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22960" y="3246120"/>
            <a:ext cx="5120640" cy="91440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11" name="Rounded Rectangle 10"/>
          <p:cNvSpPr/>
          <p:nvPr/>
        </p:nvSpPr>
        <p:spPr>
          <a:xfrm>
            <a:off x="4709160" y="3410712"/>
            <a:ext cx="1051560" cy="585216"/>
          </a:xfrm>
          <a:prstGeom prst="roundRect">
            <a:avLst>
              <a:gd name="adj" fmla="val 8000"/>
            </a:avLst>
          </a:prstGeom>
          <a:solidFill>
            <a:srgbClr val="2E8B5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000" b="1" i="0">
                <a:solidFill>
                  <a:srgbClr val="FFFFFF"/>
                </a:solidFill>
                <a:latin typeface="Arial"/>
              </a:rPr>
              <a:t>C2G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60120" y="3246120"/>
            <a:ext cx="3657600" cy="91440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700" b="0" i="0">
                <a:solidFill>
                  <a:srgbClr val="1F1F1F"/>
                </a:solidFill>
                <a:latin typeface="Arial"/>
              </a:rPr>
              <a:t>Paying council tax online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217920" y="3246120"/>
            <a:ext cx="5120640" cy="91440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14" name="Rounded Rectangle 13"/>
          <p:cNvSpPr/>
          <p:nvPr/>
        </p:nvSpPr>
        <p:spPr>
          <a:xfrm>
            <a:off x="10104120" y="3410712"/>
            <a:ext cx="1051560" cy="585216"/>
          </a:xfrm>
          <a:prstGeom prst="roundRect">
            <a:avLst>
              <a:gd name="adj" fmla="val 8000"/>
            </a:avLst>
          </a:prstGeom>
          <a:solidFill>
            <a:srgbClr val="2E8B5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000" b="1" i="0">
                <a:solidFill>
                  <a:srgbClr val="FFFFFF"/>
                </a:solidFill>
                <a:latin typeface="Arial"/>
              </a:rPr>
              <a:t>G2C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355080" y="3246120"/>
            <a:ext cx="3657600" cy="91440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700" b="0" i="0">
                <a:solidFill>
                  <a:srgbClr val="1F1F1F"/>
                </a:solidFill>
                <a:latin typeface="Arial"/>
              </a:rPr>
              <a:t>Renewing your passport on GOV.UK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822960" y="4343400"/>
            <a:ext cx="5120640" cy="91440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17" name="Rounded Rectangle 16"/>
          <p:cNvSpPr/>
          <p:nvPr/>
        </p:nvSpPr>
        <p:spPr>
          <a:xfrm>
            <a:off x="4709160" y="4507992"/>
            <a:ext cx="1051560" cy="585216"/>
          </a:xfrm>
          <a:prstGeom prst="roundRect">
            <a:avLst>
              <a:gd name="adj" fmla="val 8000"/>
            </a:avLst>
          </a:prstGeom>
          <a:solidFill>
            <a:srgbClr val="2E8B5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000" b="1" i="0">
                <a:solidFill>
                  <a:srgbClr val="FFFFFF"/>
                </a:solidFill>
                <a:latin typeface="Arial"/>
              </a:rPr>
              <a:t>B2C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60120" y="4343400"/>
            <a:ext cx="3657600" cy="91440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700" b="0" i="0">
                <a:solidFill>
                  <a:srgbClr val="1F1F1F"/>
                </a:solidFill>
                <a:latin typeface="Arial"/>
              </a:rPr>
              <a:t>Tesco selling groceries to shoppers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6217920" y="4343400"/>
            <a:ext cx="5120640" cy="91440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20" name="Rounded Rectangle 19"/>
          <p:cNvSpPr/>
          <p:nvPr/>
        </p:nvSpPr>
        <p:spPr>
          <a:xfrm>
            <a:off x="10104120" y="4507992"/>
            <a:ext cx="1051560" cy="585216"/>
          </a:xfrm>
          <a:prstGeom prst="roundRect">
            <a:avLst>
              <a:gd name="adj" fmla="val 8000"/>
            </a:avLst>
          </a:prstGeom>
          <a:solidFill>
            <a:srgbClr val="2E8B5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000" b="1" i="0">
                <a:solidFill>
                  <a:srgbClr val="FFFFFF"/>
                </a:solidFill>
                <a:latin typeface="Arial"/>
              </a:rPr>
              <a:t>B2B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355080" y="4343400"/>
            <a:ext cx="3657600" cy="91440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700" b="0" i="0">
                <a:solidFill>
                  <a:srgbClr val="1F1F1F"/>
                </a:solidFill>
                <a:latin typeface="Arial"/>
              </a:rPr>
              <a:t>Unilever supplying Dove soap to Tesco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29723"/>
            <a:ext cx="10972800" cy="3917032"/>
          </a:xfrm>
        </p:spPr>
        <p:txBody>
          <a:bodyPr/>
          <a:lstStyle/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sz="2200" b="1" noProof="0" dirty="0">
                <a:latin typeface="Arial" panose="020B0604020202020204" pitchFamily="34" charset="0"/>
                <a:cs typeface="Arial" panose="020B0604020202020204" pitchFamily="34" charset="0"/>
              </a:rPr>
              <a:t>Understanding Marketing</a:t>
            </a:r>
            <a:r>
              <a:rPr lang="en-GB" sz="2200" noProof="0" dirty="0">
                <a:latin typeface="Arial" panose="020B0604020202020204" pitchFamily="34" charset="0"/>
                <a:cs typeface="Arial" panose="020B0604020202020204" pitchFamily="34" charset="0"/>
              </a:rPr>
              <a:t>: More than just selling; it's about creating value, engaging consumers, and building strong relationships.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sz="2200" b="1" noProof="0" dirty="0">
                <a:latin typeface="Arial" panose="020B0604020202020204" pitchFamily="34" charset="0"/>
                <a:cs typeface="Arial" panose="020B0604020202020204" pitchFamily="34" charset="0"/>
              </a:rPr>
              <a:t>Key Concepts</a:t>
            </a:r>
            <a:r>
              <a:rPr lang="en-GB" sz="2200" noProof="0" dirty="0">
                <a:latin typeface="Arial" panose="020B0604020202020204" pitchFamily="34" charset="0"/>
                <a:cs typeface="Arial" panose="020B0604020202020204" pitchFamily="34" charset="0"/>
              </a:rPr>
              <a:t>: Needs vs. wants, market offerings (goods, services, experiences), value &amp; satisfaction, exchange &amp; relationships.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sz="2200" b="1" noProof="0" dirty="0">
                <a:latin typeface="Arial" panose="020B0604020202020204" pitchFamily="34" charset="0"/>
                <a:cs typeface="Arial" panose="020B0604020202020204" pitchFamily="34" charset="0"/>
              </a:rPr>
              <a:t>Market Dynamics</a:t>
            </a:r>
            <a:r>
              <a:rPr lang="en-GB" sz="2200" noProof="0" dirty="0">
                <a:latin typeface="Arial" panose="020B0604020202020204" pitchFamily="34" charset="0"/>
                <a:cs typeface="Arial" panose="020B0604020202020204" pitchFamily="34" charset="0"/>
              </a:rPr>
              <a:t>: B2C, B2B, C2B, etc., and the role of demand in shaping offerings.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sz="2200" b="1" noProof="0" dirty="0">
                <a:latin typeface="Arial" panose="020B0604020202020204" pitchFamily="34" charset="0"/>
                <a:cs typeface="Arial" panose="020B0604020202020204" pitchFamily="34" charset="0"/>
              </a:rPr>
              <a:t>Trends in Marketing</a:t>
            </a:r>
            <a:r>
              <a:rPr lang="en-GB" sz="2200" noProof="0" dirty="0">
                <a:latin typeface="Arial" panose="020B0604020202020204" pitchFamily="34" charset="0"/>
                <a:cs typeface="Arial" panose="020B0604020202020204" pitchFamily="34" charset="0"/>
              </a:rPr>
              <a:t>: Digital &amp; social media marketing, mass customization, societal marketing, and VR.</a:t>
            </a:r>
          </a:p>
        </p:txBody>
      </p:sp>
      <p:sp>
        <p:nvSpPr>
          <p:cNvPr id="9" name="Slide Number Placeholder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E6A2E-1234-ABCD-EF01-000000000028}" type="slidenum">
              <a:rPr lang="en-GB" dirty="0"/>
              <a:t>24</a:t>
            </a:fld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79646"/>
          </a:solidFill>
        </p:spPr>
        <p:txBody>
          <a:bodyPr/>
          <a:lstStyle/>
          <a:p>
            <a:r>
              <a:rPr b="1" dirty="0">
                <a:latin typeface="Arial"/>
              </a:rPr>
              <a:t>Group Activity: Brand Mind Map</a:t>
            </a:r>
            <a:r>
              <a:rPr lang="en-GB" b="1" dirty="0">
                <a:latin typeface="Arial"/>
              </a:rPr>
              <a:t>m </a:t>
            </a:r>
            <a:br>
              <a:rPr lang="en-GB" b="1" dirty="0">
                <a:latin typeface="Arial"/>
              </a:rPr>
            </a:br>
            <a:r>
              <a:rPr lang="en-GB" sz="3600" b="1" dirty="0">
                <a:latin typeface="Arial"/>
              </a:rPr>
              <a:t>(1 of 8)</a:t>
            </a:r>
            <a:endParaRPr b="1" dirty="0">
              <a:latin typeface="Arial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22960" y="1554480"/>
            <a:ext cx="5760720" cy="3200400"/>
          </a:xfrm>
          <a:prstGeom prst="rect">
            <a:avLst/>
          </a:prstGeom>
          <a:noFill/>
        </p:spPr>
        <p:txBody>
          <a:bodyPr wrap="square" lIns="73152" tIns="73152" rIns="73152" bIns="73152" anchor="t">
            <a:spAutoFit/>
          </a:bodyPr>
          <a:lstStyle/>
          <a:p>
            <a:pPr algn="l">
              <a:spcAft>
                <a:spcPts val="1000"/>
              </a:spcAft>
            </a:pPr>
            <a:r>
              <a:rPr sz="2200" b="1" i="0">
                <a:solidFill>
                  <a:srgbClr val="0E3A5C"/>
                </a:solidFill>
                <a:latin typeface="Arial"/>
              </a:rPr>
              <a:t>Your task</a:t>
            </a:r>
          </a:p>
          <a:p>
            <a:pPr algn="l">
              <a:spcAft>
                <a:spcPts val="1000"/>
              </a:spcAft>
            </a:pPr>
            <a:r>
              <a:rPr sz="1800" b="0" i="0">
                <a:solidFill>
                  <a:srgbClr val="1F1F1F"/>
                </a:solidFill>
                <a:latin typeface="Arial"/>
              </a:rPr>
              <a:t>In groups of 4–5, create a mind map on your large sheet of paper showing how ONE real brand applies today's marketing concepts.</a:t>
            </a:r>
          </a:p>
          <a:p>
            <a:pPr algn="l">
              <a:spcAft>
                <a:spcPts val="1000"/>
              </a:spcAft>
            </a:pPr>
            <a:r>
              <a:rPr sz="1800" b="0" i="0">
                <a:solidFill>
                  <a:srgbClr val="1F1F1F"/>
                </a:solidFill>
                <a:latin typeface="Arial"/>
              </a:rPr>
              <a:t>Your brand goes in the centre. Build out the six branches (next slides), using real examples.</a:t>
            </a:r>
          </a:p>
          <a:p>
            <a:pPr algn="l">
              <a:spcAft>
                <a:spcPts val="1000"/>
              </a:spcAft>
            </a:pPr>
            <a:r>
              <a:rPr sz="1800" b="0" i="0">
                <a:solidFill>
                  <a:srgbClr val="1F1F1F"/>
                </a:solidFill>
                <a:latin typeface="Arial"/>
              </a:rPr>
              <a:t>At the end, your map goes on the wall for a gallery walk.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949440" y="1600200"/>
            <a:ext cx="4434840" cy="393192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132320" y="1691640"/>
            <a:ext cx="4114800" cy="457200"/>
          </a:xfrm>
          <a:prstGeom prst="rect">
            <a:avLst/>
          </a:prstGeom>
          <a:noFill/>
        </p:spPr>
        <p:txBody>
          <a:bodyPr wrap="square" lIns="73152" tIns="73152" rIns="73152" bIns="73152" anchor="t">
            <a:spAutoFit/>
          </a:bodyPr>
          <a:lstStyle/>
          <a:p>
            <a:pPr algn="l">
              <a:spcAft>
                <a:spcPts val="400"/>
              </a:spcAft>
            </a:pPr>
            <a:r>
              <a:rPr sz="1800" b="1" i="0">
                <a:solidFill>
                  <a:srgbClr val="0E3A5C"/>
                </a:solidFill>
                <a:latin typeface="Arial"/>
              </a:rPr>
              <a:t>Timeline: 60 minutes</a:t>
            </a:r>
          </a:p>
        </p:txBody>
      </p:sp>
      <p:sp>
        <p:nvSpPr>
          <p:cNvPr id="6" name="Oval 5"/>
          <p:cNvSpPr/>
          <p:nvPr/>
        </p:nvSpPr>
        <p:spPr>
          <a:xfrm>
            <a:off x="7223760" y="2240280"/>
            <a:ext cx="530352" cy="530352"/>
          </a:xfrm>
          <a:prstGeom prst="ellipse">
            <a:avLst/>
          </a:prstGeom>
          <a:solidFill>
            <a:srgbClr val="1B9BD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1500" b="1" i="0">
                <a:solidFill>
                  <a:srgbClr val="FFFFFF"/>
                </a:solidFill>
                <a:latin typeface="Arial"/>
              </a:rPr>
              <a:t>5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909560" y="2240280"/>
            <a:ext cx="2011680" cy="530352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700" b="1" i="0">
                <a:solidFill>
                  <a:srgbClr val="1F1F1F"/>
                </a:solidFill>
                <a:latin typeface="Arial"/>
              </a:rPr>
              <a:t>Briefing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966960" y="2240280"/>
            <a:ext cx="1097280" cy="530352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400" b="0" i="0">
                <a:solidFill>
                  <a:srgbClr val="555555"/>
                </a:solidFill>
                <a:latin typeface="Arial"/>
              </a:rPr>
              <a:t>mins</a:t>
            </a:r>
          </a:p>
        </p:txBody>
      </p:sp>
      <p:sp>
        <p:nvSpPr>
          <p:cNvPr id="9" name="Oval 8"/>
          <p:cNvSpPr/>
          <p:nvPr/>
        </p:nvSpPr>
        <p:spPr>
          <a:xfrm>
            <a:off x="7223760" y="2880360"/>
            <a:ext cx="530352" cy="530352"/>
          </a:xfrm>
          <a:prstGeom prst="ellipse">
            <a:avLst/>
          </a:prstGeom>
          <a:solidFill>
            <a:srgbClr val="1B9BD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1500" b="1" i="0">
                <a:solidFill>
                  <a:srgbClr val="FFFFFF"/>
                </a:solidFill>
                <a:latin typeface="Arial"/>
              </a:rPr>
              <a:t>20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909560" y="2880360"/>
            <a:ext cx="2011680" cy="530352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700" b="1" i="0">
                <a:solidFill>
                  <a:srgbClr val="1F1F1F"/>
                </a:solidFill>
                <a:latin typeface="Arial"/>
              </a:rPr>
              <a:t>Build your map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966960" y="2880360"/>
            <a:ext cx="1097280" cy="530352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400" b="0" i="0">
                <a:solidFill>
                  <a:srgbClr val="555555"/>
                </a:solidFill>
                <a:latin typeface="Arial"/>
              </a:rPr>
              <a:t>mins</a:t>
            </a:r>
          </a:p>
        </p:txBody>
      </p:sp>
      <p:sp>
        <p:nvSpPr>
          <p:cNvPr id="12" name="Oval 11"/>
          <p:cNvSpPr/>
          <p:nvPr/>
        </p:nvSpPr>
        <p:spPr>
          <a:xfrm>
            <a:off x="7223760" y="3520440"/>
            <a:ext cx="530352" cy="530352"/>
          </a:xfrm>
          <a:prstGeom prst="ellipse">
            <a:avLst/>
          </a:prstGeom>
          <a:solidFill>
            <a:srgbClr val="F796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1500" b="1" i="0">
                <a:solidFill>
                  <a:srgbClr val="FFFFFF"/>
                </a:solidFill>
                <a:latin typeface="Arial"/>
              </a:rPr>
              <a:t>10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909560" y="3520440"/>
            <a:ext cx="2011680" cy="530352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700" b="1" i="0">
                <a:solidFill>
                  <a:srgbClr val="1F1F1F"/>
                </a:solidFill>
                <a:latin typeface="Arial"/>
              </a:rPr>
              <a:t>Curveball!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966960" y="3520440"/>
            <a:ext cx="1097280" cy="530352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400" b="0" i="0">
                <a:solidFill>
                  <a:srgbClr val="555555"/>
                </a:solidFill>
                <a:latin typeface="Arial"/>
              </a:rPr>
              <a:t>mins</a:t>
            </a:r>
          </a:p>
        </p:txBody>
      </p:sp>
      <p:sp>
        <p:nvSpPr>
          <p:cNvPr id="15" name="Oval 14"/>
          <p:cNvSpPr/>
          <p:nvPr/>
        </p:nvSpPr>
        <p:spPr>
          <a:xfrm>
            <a:off x="7223760" y="4160520"/>
            <a:ext cx="530352" cy="530352"/>
          </a:xfrm>
          <a:prstGeom prst="ellipse">
            <a:avLst/>
          </a:prstGeom>
          <a:solidFill>
            <a:srgbClr val="1B9BD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1500" b="1" i="0">
                <a:solidFill>
                  <a:srgbClr val="FFFFFF"/>
                </a:solidFill>
                <a:latin typeface="Arial"/>
              </a:rPr>
              <a:t>15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909560" y="4160520"/>
            <a:ext cx="2011680" cy="530352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700" b="1" i="0">
                <a:solidFill>
                  <a:srgbClr val="1F1F1F"/>
                </a:solidFill>
                <a:latin typeface="Arial"/>
              </a:rPr>
              <a:t>Gallery walk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966960" y="4160520"/>
            <a:ext cx="1097280" cy="530352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400" b="0" i="0">
                <a:solidFill>
                  <a:srgbClr val="555555"/>
                </a:solidFill>
                <a:latin typeface="Arial"/>
              </a:rPr>
              <a:t>mins</a:t>
            </a:r>
          </a:p>
        </p:txBody>
      </p:sp>
      <p:sp>
        <p:nvSpPr>
          <p:cNvPr id="18" name="Oval 17"/>
          <p:cNvSpPr/>
          <p:nvPr/>
        </p:nvSpPr>
        <p:spPr>
          <a:xfrm>
            <a:off x="7223760" y="4800600"/>
            <a:ext cx="530352" cy="530352"/>
          </a:xfrm>
          <a:prstGeom prst="ellipse">
            <a:avLst/>
          </a:prstGeom>
          <a:solidFill>
            <a:srgbClr val="1B9BD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1500" b="1" i="0">
                <a:solidFill>
                  <a:srgbClr val="FFFFFF"/>
                </a:solidFill>
                <a:latin typeface="Arial"/>
              </a:rPr>
              <a:t>10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909560" y="4800600"/>
            <a:ext cx="2011680" cy="530352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700" b="1" i="0">
                <a:solidFill>
                  <a:srgbClr val="1F1F1F"/>
                </a:solidFill>
                <a:latin typeface="Arial"/>
              </a:rPr>
              <a:t>Debrief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9966960" y="4800600"/>
            <a:ext cx="1097280" cy="530352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400" b="0" i="0">
                <a:solidFill>
                  <a:srgbClr val="555555"/>
                </a:solidFill>
                <a:latin typeface="Arial"/>
              </a:rPr>
              <a:t>mins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22960" y="4983480"/>
            <a:ext cx="5760720" cy="548640"/>
          </a:xfrm>
          <a:prstGeom prst="rect">
            <a:avLst/>
          </a:prstGeom>
          <a:noFill/>
        </p:spPr>
        <p:txBody>
          <a:bodyPr wrap="square" lIns="73152" tIns="73152" rIns="73152" bIns="73152" anchor="t">
            <a:spAutoFit/>
          </a:bodyPr>
          <a:lstStyle/>
          <a:p>
            <a:pPr algn="l">
              <a:spcAft>
                <a:spcPts val="400"/>
              </a:spcAft>
            </a:pPr>
            <a:r>
              <a:rPr sz="1600" b="1" i="0">
                <a:solidFill>
                  <a:srgbClr val="0E3A5C"/>
                </a:solidFill>
                <a:latin typeface="Arial"/>
              </a:rPr>
              <a:t>You need: </a:t>
            </a:r>
            <a:r>
              <a:rPr sz="1600" b="0" i="0">
                <a:solidFill>
                  <a:srgbClr val="0E3A5C"/>
                </a:solidFill>
                <a:latin typeface="Arial"/>
              </a:rPr>
              <a:t>1 large sheet, coloured markers, sticky notes.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79646"/>
          </a:solidFill>
        </p:spPr>
        <p:txBody>
          <a:bodyPr/>
          <a:lstStyle/>
          <a:p>
            <a:r>
              <a:rPr b="1" dirty="0">
                <a:latin typeface="Arial"/>
              </a:rPr>
              <a:t>Your Mind Map: Six Branches</a:t>
            </a:r>
            <a:br>
              <a:rPr lang="en-GB" b="1" dirty="0">
                <a:latin typeface="Arial"/>
              </a:rPr>
            </a:br>
            <a:r>
              <a:rPr lang="en-GB" sz="3600" b="1" dirty="0">
                <a:latin typeface="Arial"/>
              </a:rPr>
              <a:t>(2 of 8)</a:t>
            </a:r>
            <a:endParaRPr b="1" dirty="0">
              <a:latin typeface="Arial"/>
            </a:endParaRPr>
          </a:p>
        </p:txBody>
      </p:sp>
      <p:cxnSp>
        <p:nvCxnSpPr>
          <p:cNvPr id="3" name="Connector 2"/>
          <p:cNvCxnSpPr/>
          <p:nvPr/>
        </p:nvCxnSpPr>
        <p:spPr>
          <a:xfrm flipH="1" flipV="1">
            <a:off x="1828800" y="2331720"/>
            <a:ext cx="4270248" cy="1280160"/>
          </a:xfrm>
          <a:prstGeom prst="line">
            <a:avLst/>
          </a:prstGeom>
          <a:ln w="38100">
            <a:solidFill>
              <a:srgbClr val="1B9BD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" name="Connector 3"/>
          <p:cNvCxnSpPr/>
          <p:nvPr/>
        </p:nvCxnSpPr>
        <p:spPr>
          <a:xfrm flipV="1">
            <a:off x="6099048" y="2057400"/>
            <a:ext cx="0" cy="1554480"/>
          </a:xfrm>
          <a:prstGeom prst="line">
            <a:avLst/>
          </a:prstGeom>
          <a:ln w="38100">
            <a:solidFill>
              <a:srgbClr val="1B9BD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Connector 4"/>
          <p:cNvCxnSpPr/>
          <p:nvPr/>
        </p:nvCxnSpPr>
        <p:spPr>
          <a:xfrm flipV="1">
            <a:off x="6099048" y="2331720"/>
            <a:ext cx="4233672" cy="1280160"/>
          </a:xfrm>
          <a:prstGeom prst="line">
            <a:avLst/>
          </a:prstGeom>
          <a:ln w="38100">
            <a:solidFill>
              <a:srgbClr val="1B9BD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Connector 5"/>
          <p:cNvCxnSpPr/>
          <p:nvPr/>
        </p:nvCxnSpPr>
        <p:spPr>
          <a:xfrm flipH="1">
            <a:off x="1828800" y="3611880"/>
            <a:ext cx="4270248" cy="1234440"/>
          </a:xfrm>
          <a:prstGeom prst="line">
            <a:avLst/>
          </a:prstGeom>
          <a:ln w="38100">
            <a:solidFill>
              <a:srgbClr val="1B9BD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Connector 6"/>
          <p:cNvCxnSpPr/>
          <p:nvPr/>
        </p:nvCxnSpPr>
        <p:spPr>
          <a:xfrm>
            <a:off x="6099048" y="3611880"/>
            <a:ext cx="0" cy="1463040"/>
          </a:xfrm>
          <a:prstGeom prst="line">
            <a:avLst/>
          </a:prstGeom>
          <a:ln w="38100">
            <a:solidFill>
              <a:srgbClr val="1B9BD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Connector 7"/>
          <p:cNvCxnSpPr/>
          <p:nvPr/>
        </p:nvCxnSpPr>
        <p:spPr>
          <a:xfrm>
            <a:off x="6099048" y="3611880"/>
            <a:ext cx="4233672" cy="1234440"/>
          </a:xfrm>
          <a:prstGeom prst="line">
            <a:avLst/>
          </a:prstGeom>
          <a:ln w="38100">
            <a:solidFill>
              <a:srgbClr val="1B9BD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Rounded Rectangle 8"/>
          <p:cNvSpPr/>
          <p:nvPr/>
        </p:nvSpPr>
        <p:spPr>
          <a:xfrm>
            <a:off x="548640" y="1920239"/>
            <a:ext cx="2560320" cy="822960"/>
          </a:xfrm>
          <a:prstGeom prst="roundRect">
            <a:avLst>
              <a:gd name="adj" fmla="val 8000"/>
            </a:avLst>
          </a:prstGeom>
          <a:solidFill>
            <a:srgbClr val="0E3A5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36576" tIns="36576" rIns="36576" bIns="36576" rtlCol="0" anchor="ctr"/>
          <a:lstStyle/>
          <a:p>
            <a:pPr algn="ctr">
              <a:spcAft>
                <a:spcPts val="0"/>
              </a:spcAft>
            </a:pPr>
            <a:r>
              <a:rPr sz="1600" b="1" i="0">
                <a:solidFill>
                  <a:srgbClr val="FFFFFF"/>
                </a:solidFill>
                <a:latin typeface="Arial"/>
              </a:rPr>
              <a:t>Needs, wants</a:t>
            </a:r>
          </a:p>
          <a:p>
            <a:pPr algn="ctr">
              <a:spcAft>
                <a:spcPts val="0"/>
              </a:spcAft>
            </a:pPr>
            <a:r>
              <a:rPr sz="1600" b="1" i="0">
                <a:solidFill>
                  <a:srgbClr val="FFFFFF"/>
                </a:solidFill>
                <a:latin typeface="Arial"/>
              </a:rPr>
              <a:t>&amp; demand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818888" y="1645920"/>
            <a:ext cx="2560320" cy="822960"/>
          </a:xfrm>
          <a:prstGeom prst="roundRect">
            <a:avLst>
              <a:gd name="adj" fmla="val 8000"/>
            </a:avLst>
          </a:prstGeom>
          <a:solidFill>
            <a:srgbClr val="1B9BD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36576" tIns="36576" rIns="36576" bIns="36576" rtlCol="0" anchor="ctr"/>
          <a:lstStyle/>
          <a:p>
            <a:pPr algn="ctr">
              <a:spcAft>
                <a:spcPts val="0"/>
              </a:spcAft>
            </a:pPr>
            <a:r>
              <a:rPr sz="1600" b="1" i="0">
                <a:solidFill>
                  <a:srgbClr val="FFFFFF"/>
                </a:solidFill>
                <a:latin typeface="Arial"/>
              </a:rPr>
              <a:t>Market</a:t>
            </a:r>
          </a:p>
          <a:p>
            <a:pPr algn="ctr">
              <a:spcAft>
                <a:spcPts val="0"/>
              </a:spcAft>
            </a:pPr>
            <a:r>
              <a:rPr sz="1600" b="1" i="0">
                <a:solidFill>
                  <a:srgbClr val="FFFFFF"/>
                </a:solidFill>
                <a:latin typeface="Arial"/>
              </a:rPr>
              <a:t>offering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9052560" y="1920239"/>
            <a:ext cx="2560320" cy="822960"/>
          </a:xfrm>
          <a:prstGeom prst="roundRect">
            <a:avLst>
              <a:gd name="adj" fmla="val 8000"/>
            </a:avLst>
          </a:prstGeom>
          <a:solidFill>
            <a:srgbClr val="0E3A5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36576" tIns="36576" rIns="36576" bIns="36576" rtlCol="0" anchor="ctr"/>
          <a:lstStyle/>
          <a:p>
            <a:pPr algn="ctr">
              <a:spcAft>
                <a:spcPts val="0"/>
              </a:spcAft>
            </a:pPr>
            <a:r>
              <a:rPr sz="1600" b="1" i="0">
                <a:solidFill>
                  <a:srgbClr val="FFFFFF"/>
                </a:solidFill>
                <a:latin typeface="Arial"/>
              </a:rPr>
              <a:t>Value &amp;</a:t>
            </a:r>
          </a:p>
          <a:p>
            <a:pPr algn="ctr">
              <a:spcAft>
                <a:spcPts val="0"/>
              </a:spcAft>
            </a:pPr>
            <a:r>
              <a:rPr sz="1600" b="1" i="0">
                <a:solidFill>
                  <a:srgbClr val="FFFFFF"/>
                </a:solidFill>
                <a:latin typeface="Arial"/>
              </a:rPr>
              <a:t>satisfaction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548640" y="4434840"/>
            <a:ext cx="2560320" cy="822960"/>
          </a:xfrm>
          <a:prstGeom prst="roundRect">
            <a:avLst>
              <a:gd name="adj" fmla="val 8000"/>
            </a:avLst>
          </a:prstGeom>
          <a:solidFill>
            <a:srgbClr val="1B9BD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36576" tIns="36576" rIns="36576" bIns="36576" rtlCol="0" anchor="ctr"/>
          <a:lstStyle/>
          <a:p>
            <a:pPr algn="ctr">
              <a:spcAft>
                <a:spcPts val="0"/>
              </a:spcAft>
            </a:pPr>
            <a:r>
              <a:rPr sz="1600" b="1" i="0">
                <a:solidFill>
                  <a:srgbClr val="FFFFFF"/>
                </a:solidFill>
                <a:latin typeface="Arial"/>
              </a:rPr>
              <a:t>Exchanges &amp;</a:t>
            </a:r>
          </a:p>
          <a:p>
            <a:pPr algn="ctr">
              <a:spcAft>
                <a:spcPts val="0"/>
              </a:spcAft>
            </a:pPr>
            <a:r>
              <a:rPr sz="1600" b="1" i="0">
                <a:solidFill>
                  <a:srgbClr val="FFFFFF"/>
                </a:solidFill>
                <a:latin typeface="Arial"/>
              </a:rPr>
              <a:t>relationships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818888" y="4663440"/>
            <a:ext cx="2560320" cy="822960"/>
          </a:xfrm>
          <a:prstGeom prst="roundRect">
            <a:avLst>
              <a:gd name="adj" fmla="val 8000"/>
            </a:avLst>
          </a:prstGeom>
          <a:solidFill>
            <a:srgbClr val="0E3A5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36576" tIns="36576" rIns="36576" bIns="36576" rtlCol="0" anchor="ctr"/>
          <a:lstStyle/>
          <a:p>
            <a:pPr algn="ctr">
              <a:spcAft>
                <a:spcPts val="0"/>
              </a:spcAft>
            </a:pPr>
            <a:r>
              <a:rPr sz="1600" b="1" i="0">
                <a:solidFill>
                  <a:srgbClr val="FFFFFF"/>
                </a:solidFill>
                <a:latin typeface="Arial"/>
              </a:rPr>
              <a:t>Market &amp;</a:t>
            </a:r>
          </a:p>
          <a:p>
            <a:pPr algn="ctr">
              <a:spcAft>
                <a:spcPts val="0"/>
              </a:spcAft>
            </a:pPr>
            <a:r>
              <a:rPr sz="1600" b="1" i="0">
                <a:solidFill>
                  <a:srgbClr val="FFFFFF"/>
                </a:solidFill>
                <a:latin typeface="Arial"/>
              </a:rPr>
              <a:t>customer type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9052560" y="4434840"/>
            <a:ext cx="2560320" cy="822960"/>
          </a:xfrm>
          <a:prstGeom prst="roundRect">
            <a:avLst>
              <a:gd name="adj" fmla="val 8000"/>
            </a:avLst>
          </a:prstGeom>
          <a:solidFill>
            <a:srgbClr val="1B9BD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36576" tIns="36576" rIns="36576" bIns="36576" rtlCol="0" anchor="ctr"/>
          <a:lstStyle/>
          <a:p>
            <a:pPr algn="ctr">
              <a:spcAft>
                <a:spcPts val="0"/>
              </a:spcAft>
            </a:pPr>
            <a:r>
              <a:rPr sz="1600" b="1" i="0">
                <a:solidFill>
                  <a:srgbClr val="FFFFFF"/>
                </a:solidFill>
                <a:latin typeface="Arial"/>
              </a:rPr>
              <a:t>Trends</a:t>
            </a:r>
          </a:p>
          <a:p>
            <a:pPr algn="ctr">
              <a:spcAft>
                <a:spcPts val="0"/>
              </a:spcAft>
            </a:pPr>
            <a:r>
              <a:rPr sz="1600" b="1" i="0">
                <a:solidFill>
                  <a:srgbClr val="FFFFFF"/>
                </a:solidFill>
                <a:latin typeface="Arial"/>
              </a:rPr>
              <a:t>(now &amp; future)</a:t>
            </a:r>
          </a:p>
        </p:txBody>
      </p:sp>
      <p:sp>
        <p:nvSpPr>
          <p:cNvPr id="15" name="Oval 14"/>
          <p:cNvSpPr/>
          <p:nvPr/>
        </p:nvSpPr>
        <p:spPr>
          <a:xfrm>
            <a:off x="4773168" y="2971800"/>
            <a:ext cx="2651760" cy="1280160"/>
          </a:xfrm>
          <a:prstGeom prst="ellipse">
            <a:avLst/>
          </a:prstGeom>
          <a:solidFill>
            <a:srgbClr val="F796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000" b="1" i="0">
                <a:solidFill>
                  <a:srgbClr val="FFFFFF"/>
                </a:solidFill>
                <a:latin typeface="Arial"/>
              </a:rPr>
              <a:t>YOUR BRAND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79646"/>
          </a:solidFill>
        </p:spPr>
        <p:txBody>
          <a:bodyPr/>
          <a:lstStyle/>
          <a:p>
            <a:r>
              <a:rPr b="1" dirty="0">
                <a:latin typeface="Arial"/>
              </a:rPr>
              <a:t>Questions to Guide Each Branch</a:t>
            </a:r>
            <a:br>
              <a:rPr lang="en-GB" b="1" dirty="0">
                <a:latin typeface="Arial"/>
              </a:rPr>
            </a:br>
            <a:r>
              <a:rPr lang="en-GB" sz="3600" b="1" dirty="0">
                <a:latin typeface="Arial"/>
              </a:rPr>
              <a:t>(3 of 8)</a:t>
            </a:r>
            <a:endParaRPr b="1" dirty="0">
              <a:latin typeface="Arial"/>
            </a:endParaRPr>
          </a:p>
        </p:txBody>
      </p:sp>
      <p:sp>
        <p:nvSpPr>
          <p:cNvPr id="3" name="Rounded Rectangle 2"/>
          <p:cNvSpPr/>
          <p:nvPr/>
        </p:nvSpPr>
        <p:spPr>
          <a:xfrm>
            <a:off x="822960" y="1554480"/>
            <a:ext cx="5120640" cy="118872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4" name="Oval 3"/>
          <p:cNvSpPr/>
          <p:nvPr/>
        </p:nvSpPr>
        <p:spPr>
          <a:xfrm>
            <a:off x="987552" y="1856231"/>
            <a:ext cx="585216" cy="585216"/>
          </a:xfrm>
          <a:prstGeom prst="ellipse">
            <a:avLst/>
          </a:prstGeom>
          <a:solidFill>
            <a:srgbClr val="0E3A5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1800" b="1" i="0">
                <a:solidFill>
                  <a:srgbClr val="FFFFFF"/>
                </a:solidFill>
                <a:latin typeface="Arial"/>
              </a:rPr>
              <a:t>1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691640" y="1600200"/>
            <a:ext cx="4160520" cy="109728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300"/>
              </a:spcAft>
            </a:pPr>
            <a:r>
              <a:rPr sz="1700" b="1" i="0">
                <a:solidFill>
                  <a:srgbClr val="0E3A5C"/>
                </a:solidFill>
                <a:latin typeface="Arial"/>
              </a:rPr>
              <a:t>Needs, wants &amp; demand</a:t>
            </a:r>
          </a:p>
          <a:p>
            <a:pPr algn="l">
              <a:spcAft>
                <a:spcPts val="300"/>
              </a:spcAft>
            </a:pPr>
            <a:r>
              <a:rPr sz="1400" b="0" i="0">
                <a:solidFill>
                  <a:srgbClr val="1F1F1F"/>
                </a:solidFill>
                <a:latin typeface="Arial"/>
              </a:rPr>
              <a:t>Which NEED does the brand meet? What WANT does it create? Who can afford it?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217920" y="1554480"/>
            <a:ext cx="5120640" cy="118872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7" name="Oval 6"/>
          <p:cNvSpPr/>
          <p:nvPr/>
        </p:nvSpPr>
        <p:spPr>
          <a:xfrm>
            <a:off x="6382512" y="1856231"/>
            <a:ext cx="585216" cy="585216"/>
          </a:xfrm>
          <a:prstGeom prst="ellipse">
            <a:avLst/>
          </a:prstGeom>
          <a:solidFill>
            <a:srgbClr val="1B9BD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1800" b="1" i="0">
                <a:solidFill>
                  <a:srgbClr val="FFFFFF"/>
                </a:solidFill>
                <a:latin typeface="Arial"/>
              </a:rPr>
              <a:t>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086600" y="1600200"/>
            <a:ext cx="4160520" cy="109728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300"/>
              </a:spcAft>
            </a:pPr>
            <a:r>
              <a:rPr sz="1700" b="1" i="0">
                <a:solidFill>
                  <a:srgbClr val="0E3A5C"/>
                </a:solidFill>
                <a:latin typeface="Arial"/>
              </a:rPr>
              <a:t>Market offering</a:t>
            </a:r>
          </a:p>
          <a:p>
            <a:pPr algn="l">
              <a:spcAft>
                <a:spcPts val="300"/>
              </a:spcAft>
            </a:pPr>
            <a:r>
              <a:rPr sz="1400" b="0" i="0">
                <a:solidFill>
                  <a:srgbClr val="1F1F1F"/>
                </a:solidFill>
                <a:latin typeface="Arial"/>
              </a:rPr>
              <a:t>Is it a good, a service, an experience, or a mix? What makes it different?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22960" y="2926080"/>
            <a:ext cx="5120640" cy="118872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10" name="Oval 9"/>
          <p:cNvSpPr/>
          <p:nvPr/>
        </p:nvSpPr>
        <p:spPr>
          <a:xfrm>
            <a:off x="987552" y="3227832"/>
            <a:ext cx="585216" cy="585216"/>
          </a:xfrm>
          <a:prstGeom prst="ellipse">
            <a:avLst/>
          </a:prstGeom>
          <a:solidFill>
            <a:srgbClr val="0E3A5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1800" b="1" i="0">
                <a:solidFill>
                  <a:srgbClr val="FFFFFF"/>
                </a:solidFill>
                <a:latin typeface="Arial"/>
              </a:rPr>
              <a:t>3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691640" y="2971800"/>
            <a:ext cx="4160520" cy="109728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300"/>
              </a:spcAft>
            </a:pPr>
            <a:r>
              <a:rPr sz="1700" b="1" i="0">
                <a:solidFill>
                  <a:srgbClr val="0E3A5C"/>
                </a:solidFill>
                <a:latin typeface="Arial"/>
              </a:rPr>
              <a:t>Value &amp; satisfaction</a:t>
            </a:r>
          </a:p>
          <a:p>
            <a:pPr algn="l">
              <a:spcAft>
                <a:spcPts val="300"/>
              </a:spcAft>
            </a:pPr>
            <a:r>
              <a:rPr sz="1400" b="0" i="0">
                <a:solidFill>
                  <a:srgbClr val="1F1F1F"/>
                </a:solidFill>
                <a:latin typeface="Arial"/>
              </a:rPr>
              <a:t>What do customers get for what they pay? Why do they come back?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217920" y="2926080"/>
            <a:ext cx="5120640" cy="118872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13" name="Oval 12"/>
          <p:cNvSpPr/>
          <p:nvPr/>
        </p:nvSpPr>
        <p:spPr>
          <a:xfrm>
            <a:off x="6382512" y="3227832"/>
            <a:ext cx="585216" cy="585216"/>
          </a:xfrm>
          <a:prstGeom prst="ellipse">
            <a:avLst/>
          </a:prstGeom>
          <a:solidFill>
            <a:srgbClr val="1B9BD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1800" b="1" i="0">
                <a:solidFill>
                  <a:srgbClr val="FFFFFF"/>
                </a:solidFill>
                <a:latin typeface="Arial"/>
              </a:rPr>
              <a:t>4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086600" y="2971800"/>
            <a:ext cx="4160520" cy="109728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300"/>
              </a:spcAft>
            </a:pPr>
            <a:r>
              <a:rPr sz="1700" b="1" i="0">
                <a:solidFill>
                  <a:srgbClr val="0E3A5C"/>
                </a:solidFill>
                <a:latin typeface="Arial"/>
              </a:rPr>
              <a:t>Exchanges &amp; relationships</a:t>
            </a:r>
          </a:p>
          <a:p>
            <a:pPr algn="l">
              <a:spcAft>
                <a:spcPts val="300"/>
              </a:spcAft>
            </a:pPr>
            <a:r>
              <a:rPr sz="1400" b="0" i="0">
                <a:solidFill>
                  <a:srgbClr val="1F1F1F"/>
                </a:solidFill>
                <a:latin typeface="Arial"/>
              </a:rPr>
              <a:t>What is exchanged? How does the brand keep customers (apps, loyalty, community)?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22960" y="4297680"/>
            <a:ext cx="5120640" cy="118872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16" name="Oval 15"/>
          <p:cNvSpPr/>
          <p:nvPr/>
        </p:nvSpPr>
        <p:spPr>
          <a:xfrm>
            <a:off x="987552" y="4599432"/>
            <a:ext cx="585216" cy="585216"/>
          </a:xfrm>
          <a:prstGeom prst="ellipse">
            <a:avLst/>
          </a:prstGeom>
          <a:solidFill>
            <a:srgbClr val="0E3A5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1800" b="1" i="0">
                <a:solidFill>
                  <a:srgbClr val="FFFFFF"/>
                </a:solidFill>
                <a:latin typeface="Arial"/>
              </a:rPr>
              <a:t>5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691640" y="4343400"/>
            <a:ext cx="4160520" cy="109728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300"/>
              </a:spcAft>
            </a:pPr>
            <a:r>
              <a:rPr sz="1700" b="1" i="0">
                <a:solidFill>
                  <a:srgbClr val="0E3A5C"/>
                </a:solidFill>
                <a:latin typeface="Arial"/>
              </a:rPr>
              <a:t>Market &amp; customer type</a:t>
            </a:r>
          </a:p>
          <a:p>
            <a:pPr algn="l">
              <a:spcAft>
                <a:spcPts val="300"/>
              </a:spcAft>
            </a:pPr>
            <a:r>
              <a:rPr sz="1400" b="0" i="0">
                <a:solidFill>
                  <a:srgbClr val="1F1F1F"/>
                </a:solidFill>
                <a:latin typeface="Arial"/>
              </a:rPr>
              <a:t>Who buys? Is it B2C, B2B, C2C…? Which segments does it target?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6217920" y="4297680"/>
            <a:ext cx="5120640" cy="118872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19" name="Oval 18"/>
          <p:cNvSpPr/>
          <p:nvPr/>
        </p:nvSpPr>
        <p:spPr>
          <a:xfrm>
            <a:off x="6382512" y="4599432"/>
            <a:ext cx="585216" cy="585216"/>
          </a:xfrm>
          <a:prstGeom prst="ellipse">
            <a:avLst/>
          </a:prstGeom>
          <a:solidFill>
            <a:srgbClr val="1B9BD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1800" b="1" i="0">
                <a:solidFill>
                  <a:srgbClr val="FFFFFF"/>
                </a:solidFill>
                <a:latin typeface="Arial"/>
              </a:rPr>
              <a:t>6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086600" y="4343400"/>
            <a:ext cx="4160520" cy="109728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300"/>
              </a:spcAft>
            </a:pPr>
            <a:r>
              <a:rPr sz="1700" b="1" i="0">
                <a:solidFill>
                  <a:srgbClr val="0E3A5C"/>
                </a:solidFill>
                <a:latin typeface="Arial"/>
              </a:rPr>
              <a:t>Trends (now &amp; future)</a:t>
            </a:r>
          </a:p>
          <a:p>
            <a:pPr algn="l">
              <a:spcAft>
                <a:spcPts val="300"/>
              </a:spcAft>
            </a:pPr>
            <a:r>
              <a:rPr sz="1400" b="0" i="0">
                <a:solidFill>
                  <a:srgbClr val="1F1F1F"/>
                </a:solidFill>
                <a:latin typeface="Arial"/>
              </a:rPr>
              <a:t>Social media, personalisation, sustainability, VR/AI: which trends does it use or need?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79646"/>
          </a:solidFill>
        </p:spPr>
        <p:txBody>
          <a:bodyPr/>
          <a:lstStyle/>
          <a:p>
            <a:r>
              <a:rPr b="1" dirty="0">
                <a:latin typeface="Arial"/>
              </a:rPr>
              <a:t>Everyone Has a Role</a:t>
            </a:r>
            <a:br>
              <a:rPr lang="en-GB" b="1" dirty="0">
                <a:latin typeface="Arial"/>
              </a:rPr>
            </a:br>
            <a:r>
              <a:rPr lang="en-GB" sz="3600" b="1" dirty="0">
                <a:latin typeface="Arial"/>
              </a:rPr>
              <a:t>(4 of 8)</a:t>
            </a:r>
            <a:endParaRPr b="1" dirty="0">
              <a:latin typeface="Arial"/>
            </a:endParaRPr>
          </a:p>
        </p:txBody>
      </p:sp>
      <p:sp>
        <p:nvSpPr>
          <p:cNvPr id="3" name="Rounded Rectangle 2"/>
          <p:cNvSpPr/>
          <p:nvPr/>
        </p:nvSpPr>
        <p:spPr>
          <a:xfrm>
            <a:off x="822960" y="1645920"/>
            <a:ext cx="2468880" cy="329184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4" name="Oval 3"/>
          <p:cNvSpPr/>
          <p:nvPr/>
        </p:nvSpPr>
        <p:spPr>
          <a:xfrm>
            <a:off x="1645920" y="1874519"/>
            <a:ext cx="822960" cy="822960"/>
          </a:xfrm>
          <a:prstGeom prst="ellipse">
            <a:avLst/>
          </a:prstGeom>
          <a:solidFill>
            <a:srgbClr val="0E3A5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800" b="1" i="0">
                <a:solidFill>
                  <a:srgbClr val="FFFFFF"/>
                </a:solidFill>
                <a:latin typeface="Arial"/>
              </a:rPr>
              <a:t>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32688" y="2834640"/>
            <a:ext cx="2249424" cy="2011680"/>
          </a:xfrm>
          <a:prstGeom prst="rect">
            <a:avLst/>
          </a:prstGeom>
          <a:noFill/>
        </p:spPr>
        <p:txBody>
          <a:bodyPr wrap="square" lIns="73152" tIns="73152" rIns="73152" bIns="73152" anchor="t">
            <a:spAutoFit/>
          </a:bodyPr>
          <a:lstStyle/>
          <a:p>
            <a:pPr algn="ctr">
              <a:spcAft>
                <a:spcPts val="400"/>
              </a:spcAft>
            </a:pPr>
            <a:r>
              <a:rPr sz="2200" b="1" i="0">
                <a:solidFill>
                  <a:srgbClr val="0E3A5C"/>
                </a:solidFill>
                <a:latin typeface="Arial"/>
              </a:rPr>
              <a:t>Scribe</a:t>
            </a:r>
          </a:p>
          <a:p>
            <a:pPr algn="ctr">
              <a:spcAft>
                <a:spcPts val="400"/>
              </a:spcAft>
            </a:pPr>
            <a:r>
              <a:rPr sz="1600" b="0" i="0">
                <a:solidFill>
                  <a:srgbClr val="1F1F1F"/>
                </a:solidFill>
                <a:latin typeface="Arial"/>
              </a:rPr>
              <a:t>Writes and draws on the map, but everyone contributes ideas.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3520440" y="1645920"/>
            <a:ext cx="2468880" cy="3291840"/>
          </a:xfrm>
          <a:prstGeom prst="roundRect">
            <a:avLst>
              <a:gd name="adj" fmla="val 8000"/>
            </a:avLst>
          </a:prstGeom>
          <a:solidFill>
            <a:srgbClr val="FEF0E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7" name="Oval 6"/>
          <p:cNvSpPr/>
          <p:nvPr/>
        </p:nvSpPr>
        <p:spPr>
          <a:xfrm>
            <a:off x="4343400" y="1874519"/>
            <a:ext cx="822960" cy="822960"/>
          </a:xfrm>
          <a:prstGeom prst="ellipse">
            <a:avLst/>
          </a:prstGeom>
          <a:solidFill>
            <a:srgbClr val="F796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800" b="1" i="0">
                <a:solidFill>
                  <a:srgbClr val="FFFFFF"/>
                </a:solidFill>
                <a:latin typeface="Arial"/>
              </a:rPr>
              <a:t>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630168" y="2834640"/>
            <a:ext cx="2249424" cy="2011680"/>
          </a:xfrm>
          <a:prstGeom prst="rect">
            <a:avLst/>
          </a:prstGeom>
          <a:noFill/>
        </p:spPr>
        <p:txBody>
          <a:bodyPr wrap="square" lIns="73152" tIns="73152" rIns="73152" bIns="73152" anchor="t">
            <a:spAutoFit/>
          </a:bodyPr>
          <a:lstStyle/>
          <a:p>
            <a:pPr algn="ctr">
              <a:spcAft>
                <a:spcPts val="400"/>
              </a:spcAft>
            </a:pPr>
            <a:r>
              <a:rPr sz="2200" b="1" i="0">
                <a:solidFill>
                  <a:srgbClr val="0E3A5C"/>
                </a:solidFill>
                <a:latin typeface="Arial"/>
              </a:rPr>
              <a:t>Timekeeper</a:t>
            </a:r>
          </a:p>
          <a:p>
            <a:pPr algn="ctr">
              <a:spcAft>
                <a:spcPts val="400"/>
              </a:spcAft>
            </a:pPr>
            <a:r>
              <a:rPr sz="1600" b="0" i="0">
                <a:solidFill>
                  <a:srgbClr val="1F1F1F"/>
                </a:solidFill>
                <a:latin typeface="Arial"/>
              </a:rPr>
              <a:t>Keeps the group on track and watches the clock.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217920" y="1645920"/>
            <a:ext cx="2468880" cy="3291840"/>
          </a:xfrm>
          <a:prstGeom prst="roundRect">
            <a:avLst>
              <a:gd name="adj" fmla="val 8000"/>
            </a:avLst>
          </a:prstGeom>
          <a:solidFill>
            <a:srgbClr val="E9F5F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10" name="Oval 9"/>
          <p:cNvSpPr/>
          <p:nvPr/>
        </p:nvSpPr>
        <p:spPr>
          <a:xfrm>
            <a:off x="7040880" y="1874519"/>
            <a:ext cx="822960" cy="822960"/>
          </a:xfrm>
          <a:prstGeom prst="ellipse">
            <a:avLst/>
          </a:prstGeom>
          <a:solidFill>
            <a:srgbClr val="0E3A5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800" b="1" i="0">
                <a:solidFill>
                  <a:srgbClr val="FFFFFF"/>
                </a:solidFill>
                <a:latin typeface="Arial"/>
              </a:rPr>
              <a:t>C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327648" y="2834640"/>
            <a:ext cx="2249424" cy="2011680"/>
          </a:xfrm>
          <a:prstGeom prst="rect">
            <a:avLst/>
          </a:prstGeom>
          <a:noFill/>
        </p:spPr>
        <p:txBody>
          <a:bodyPr wrap="square" lIns="73152" tIns="73152" rIns="73152" bIns="73152" anchor="t">
            <a:spAutoFit/>
          </a:bodyPr>
          <a:lstStyle/>
          <a:p>
            <a:pPr algn="ctr">
              <a:spcAft>
                <a:spcPts val="400"/>
              </a:spcAft>
            </a:pPr>
            <a:r>
              <a:rPr sz="2200" b="1" i="0">
                <a:solidFill>
                  <a:srgbClr val="0E3A5C"/>
                </a:solidFill>
                <a:latin typeface="Arial"/>
              </a:rPr>
              <a:t>Challenger</a:t>
            </a:r>
          </a:p>
          <a:p>
            <a:pPr algn="ctr">
              <a:spcAft>
                <a:spcPts val="400"/>
              </a:spcAft>
            </a:pPr>
            <a:r>
              <a:rPr sz="1600" b="0" i="0">
                <a:solidFill>
                  <a:srgbClr val="1F1F1F"/>
                </a:solidFill>
                <a:latin typeface="Arial"/>
              </a:rPr>
              <a:t>Asks "Is that true? Where's the evidence? What about…?"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915400" y="1645920"/>
            <a:ext cx="2468880" cy="3291840"/>
          </a:xfrm>
          <a:prstGeom prst="roundRect">
            <a:avLst>
              <a:gd name="adj" fmla="val 8000"/>
            </a:avLst>
          </a:prstGeom>
          <a:solidFill>
            <a:srgbClr val="FEF0E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13" name="Oval 12"/>
          <p:cNvSpPr/>
          <p:nvPr/>
        </p:nvSpPr>
        <p:spPr>
          <a:xfrm>
            <a:off x="9738360" y="1874519"/>
            <a:ext cx="822960" cy="822960"/>
          </a:xfrm>
          <a:prstGeom prst="ellipse">
            <a:avLst/>
          </a:prstGeom>
          <a:solidFill>
            <a:srgbClr val="F796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800" b="1" i="0">
                <a:solidFill>
                  <a:srgbClr val="FFFFFF"/>
                </a:solidFill>
                <a:latin typeface="Arial"/>
              </a:rPr>
              <a:t>P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025128" y="2834640"/>
            <a:ext cx="2249424" cy="2011680"/>
          </a:xfrm>
          <a:prstGeom prst="rect">
            <a:avLst/>
          </a:prstGeom>
          <a:noFill/>
        </p:spPr>
        <p:txBody>
          <a:bodyPr wrap="square" lIns="73152" tIns="73152" rIns="73152" bIns="73152" anchor="t">
            <a:spAutoFit/>
          </a:bodyPr>
          <a:lstStyle/>
          <a:p>
            <a:pPr algn="ctr">
              <a:spcAft>
                <a:spcPts val="400"/>
              </a:spcAft>
            </a:pPr>
            <a:r>
              <a:rPr sz="2200" b="1" i="0">
                <a:solidFill>
                  <a:srgbClr val="0E3A5C"/>
                </a:solidFill>
                <a:latin typeface="Arial"/>
              </a:rPr>
              <a:t>Presenter</a:t>
            </a:r>
          </a:p>
          <a:p>
            <a:pPr algn="ctr">
              <a:spcAft>
                <a:spcPts val="400"/>
              </a:spcAft>
            </a:pPr>
            <a:r>
              <a:rPr sz="1600" b="0" i="0">
                <a:solidFill>
                  <a:srgbClr val="1F1F1F"/>
                </a:solidFill>
                <a:latin typeface="Arial"/>
              </a:rPr>
              <a:t>Stays with the map during the gallery walk and explains it to visitors.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22960" y="5120640"/>
            <a:ext cx="10515600" cy="457200"/>
          </a:xfrm>
          <a:prstGeom prst="rect">
            <a:avLst/>
          </a:prstGeom>
          <a:noFill/>
        </p:spPr>
        <p:txBody>
          <a:bodyPr wrap="square" lIns="73152" tIns="73152" rIns="73152" bIns="73152" anchor="t">
            <a:spAutoFit/>
          </a:bodyPr>
          <a:lstStyle/>
          <a:p>
            <a:pPr algn="l">
              <a:spcAft>
                <a:spcPts val="400"/>
              </a:spcAft>
            </a:pPr>
            <a:r>
              <a:rPr sz="1600" b="0" i="1">
                <a:solidFill>
                  <a:srgbClr val="555555"/>
                </a:solidFill>
                <a:latin typeface="Arial"/>
              </a:rPr>
              <a:t>Groups of 5: add a Researcher, who may use ONE phone to check facts about your brand.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79646"/>
          </a:solidFill>
        </p:spPr>
        <p:txBody>
          <a:bodyPr/>
          <a:lstStyle/>
          <a:p>
            <a:r>
              <a:rPr b="1" dirty="0">
                <a:latin typeface="Arial"/>
              </a:rPr>
              <a:t>Your Brand</a:t>
            </a:r>
            <a:r>
              <a:rPr lang="en-GB" b="1" dirty="0">
                <a:latin typeface="Arial"/>
              </a:rPr>
              <a:t> </a:t>
            </a:r>
            <a:r>
              <a:rPr lang="en-GB" sz="3600" b="1" dirty="0">
                <a:latin typeface="Arial"/>
              </a:rPr>
              <a:t>(5 of 8)</a:t>
            </a:r>
            <a:endParaRPr b="1" dirty="0">
              <a:latin typeface="Arial"/>
            </a:endParaRPr>
          </a:p>
        </p:txBody>
      </p:sp>
      <p:sp>
        <p:nvSpPr>
          <p:cNvPr id="3" name="Rounded Rectangle 2"/>
          <p:cNvSpPr/>
          <p:nvPr/>
        </p:nvSpPr>
        <p:spPr>
          <a:xfrm>
            <a:off x="822960" y="1645920"/>
            <a:ext cx="2468880" cy="1508760"/>
          </a:xfrm>
          <a:prstGeom prst="roundRect">
            <a:avLst>
              <a:gd name="adj" fmla="val 8000"/>
            </a:avLst>
          </a:prstGeom>
          <a:solidFill>
            <a:srgbClr val="0E3A5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73152" rIns="73152" bIns="73152" rtlCol="0" anchor="ctr"/>
          <a:lstStyle/>
          <a:p>
            <a:pPr algn="ctr">
              <a:spcAft>
                <a:spcPts val="200"/>
              </a:spcAft>
            </a:pPr>
            <a:r>
              <a:rPr sz="1500" b="0" i="0">
                <a:solidFill>
                  <a:srgbClr val="FFFFFF"/>
                </a:solidFill>
                <a:latin typeface="Arial"/>
              </a:rPr>
              <a:t>Group 1</a:t>
            </a:r>
          </a:p>
          <a:p>
            <a:pPr algn="ctr">
              <a:spcAft>
                <a:spcPts val="200"/>
              </a:spcAft>
            </a:pPr>
            <a:r>
              <a:rPr sz="2400" b="1" i="0">
                <a:solidFill>
                  <a:srgbClr val="FFFFFF"/>
                </a:solidFill>
                <a:latin typeface="Arial"/>
              </a:rPr>
              <a:t>Nike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3520440" y="1645920"/>
            <a:ext cx="2468880" cy="1508760"/>
          </a:xfrm>
          <a:prstGeom prst="roundRect">
            <a:avLst>
              <a:gd name="adj" fmla="val 8000"/>
            </a:avLst>
          </a:prstGeom>
          <a:solidFill>
            <a:srgbClr val="1B9BD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73152" rIns="73152" bIns="73152" rtlCol="0" anchor="ctr"/>
          <a:lstStyle/>
          <a:p>
            <a:pPr algn="ctr">
              <a:spcAft>
                <a:spcPts val="200"/>
              </a:spcAft>
            </a:pPr>
            <a:r>
              <a:rPr sz="1500" b="0" i="0">
                <a:solidFill>
                  <a:srgbClr val="FFFFFF"/>
                </a:solidFill>
                <a:latin typeface="Arial"/>
              </a:rPr>
              <a:t>Group 2</a:t>
            </a:r>
          </a:p>
          <a:p>
            <a:pPr algn="ctr">
              <a:spcAft>
                <a:spcPts val="200"/>
              </a:spcAft>
            </a:pPr>
            <a:r>
              <a:rPr sz="2400" b="1" i="0">
                <a:solidFill>
                  <a:srgbClr val="FFFFFF"/>
                </a:solidFill>
                <a:latin typeface="Arial"/>
              </a:rPr>
              <a:t>Deliveroo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217920" y="1645920"/>
            <a:ext cx="2468880" cy="1508760"/>
          </a:xfrm>
          <a:prstGeom prst="roundRect">
            <a:avLst>
              <a:gd name="adj" fmla="val 8000"/>
            </a:avLst>
          </a:prstGeom>
          <a:solidFill>
            <a:srgbClr val="0E3A5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73152" rIns="73152" bIns="73152" rtlCol="0" anchor="ctr"/>
          <a:lstStyle/>
          <a:p>
            <a:pPr algn="ctr">
              <a:spcAft>
                <a:spcPts val="200"/>
              </a:spcAft>
            </a:pPr>
            <a:r>
              <a:rPr sz="1500" b="0" i="0">
                <a:solidFill>
                  <a:srgbClr val="FFFFFF"/>
                </a:solidFill>
                <a:latin typeface="Arial"/>
              </a:rPr>
              <a:t>Group 3</a:t>
            </a:r>
          </a:p>
          <a:p>
            <a:pPr algn="ctr">
              <a:spcAft>
                <a:spcPts val="200"/>
              </a:spcAft>
            </a:pPr>
            <a:r>
              <a:rPr sz="2400" b="1" i="0">
                <a:solidFill>
                  <a:srgbClr val="FFFFFF"/>
                </a:solidFill>
                <a:latin typeface="Arial"/>
              </a:rPr>
              <a:t>Primark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915400" y="1645920"/>
            <a:ext cx="2468880" cy="1508760"/>
          </a:xfrm>
          <a:prstGeom prst="roundRect">
            <a:avLst>
              <a:gd name="adj" fmla="val 8000"/>
            </a:avLst>
          </a:prstGeom>
          <a:solidFill>
            <a:srgbClr val="1B9BD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73152" rIns="73152" bIns="73152" rtlCol="0" anchor="ctr"/>
          <a:lstStyle/>
          <a:p>
            <a:pPr algn="ctr">
              <a:spcAft>
                <a:spcPts val="200"/>
              </a:spcAft>
            </a:pPr>
            <a:r>
              <a:rPr sz="1500" b="0" i="0">
                <a:solidFill>
                  <a:srgbClr val="FFFFFF"/>
                </a:solidFill>
                <a:latin typeface="Arial"/>
              </a:rPr>
              <a:t>Group 4</a:t>
            </a:r>
          </a:p>
          <a:p>
            <a:pPr algn="ctr">
              <a:spcAft>
                <a:spcPts val="200"/>
              </a:spcAft>
            </a:pPr>
            <a:r>
              <a:rPr sz="2400" b="1" i="0">
                <a:solidFill>
                  <a:srgbClr val="FFFFFF"/>
                </a:solidFill>
                <a:latin typeface="Arial"/>
              </a:rPr>
              <a:t>Oatly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22960" y="3429000"/>
            <a:ext cx="2468880" cy="1508760"/>
          </a:xfrm>
          <a:prstGeom prst="roundRect">
            <a:avLst>
              <a:gd name="adj" fmla="val 8000"/>
            </a:avLst>
          </a:prstGeom>
          <a:solidFill>
            <a:srgbClr val="1B9BD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73152" rIns="73152" bIns="73152" rtlCol="0" anchor="ctr"/>
          <a:lstStyle/>
          <a:p>
            <a:pPr algn="ctr">
              <a:spcAft>
                <a:spcPts val="200"/>
              </a:spcAft>
            </a:pPr>
            <a:r>
              <a:rPr sz="1500" b="0" i="0">
                <a:solidFill>
                  <a:srgbClr val="FFFFFF"/>
                </a:solidFill>
                <a:latin typeface="Arial"/>
              </a:rPr>
              <a:t>Group 5</a:t>
            </a:r>
          </a:p>
          <a:p>
            <a:pPr algn="ctr">
              <a:spcAft>
                <a:spcPts val="200"/>
              </a:spcAft>
            </a:pPr>
            <a:r>
              <a:rPr sz="2400" b="1" i="0">
                <a:solidFill>
                  <a:srgbClr val="FFFFFF"/>
                </a:solidFill>
                <a:latin typeface="Arial"/>
              </a:rPr>
              <a:t>Vinted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3520440" y="3429000"/>
            <a:ext cx="2468880" cy="1508760"/>
          </a:xfrm>
          <a:prstGeom prst="roundRect">
            <a:avLst>
              <a:gd name="adj" fmla="val 8000"/>
            </a:avLst>
          </a:prstGeom>
          <a:solidFill>
            <a:srgbClr val="0E3A5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73152" rIns="73152" bIns="73152" rtlCol="0" anchor="ctr"/>
          <a:lstStyle/>
          <a:p>
            <a:pPr algn="ctr">
              <a:spcAft>
                <a:spcPts val="200"/>
              </a:spcAft>
            </a:pPr>
            <a:r>
              <a:rPr sz="1500" b="0" i="0">
                <a:solidFill>
                  <a:srgbClr val="FFFFFF"/>
                </a:solidFill>
                <a:latin typeface="Arial"/>
              </a:rPr>
              <a:t>Group 6</a:t>
            </a:r>
          </a:p>
          <a:p>
            <a:pPr algn="ctr">
              <a:spcAft>
                <a:spcPts val="200"/>
              </a:spcAft>
            </a:pPr>
            <a:r>
              <a:rPr sz="2400" b="1" i="0">
                <a:solidFill>
                  <a:srgbClr val="FFFFFF"/>
                </a:solidFill>
                <a:latin typeface="Arial"/>
              </a:rPr>
              <a:t>Apple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217920" y="3429000"/>
            <a:ext cx="2468880" cy="1508760"/>
          </a:xfrm>
          <a:prstGeom prst="roundRect">
            <a:avLst>
              <a:gd name="adj" fmla="val 8000"/>
            </a:avLst>
          </a:prstGeom>
          <a:solidFill>
            <a:srgbClr val="1B9BD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73152" rIns="73152" bIns="73152" rtlCol="0" anchor="ctr"/>
          <a:lstStyle/>
          <a:p>
            <a:pPr algn="ctr">
              <a:spcAft>
                <a:spcPts val="200"/>
              </a:spcAft>
            </a:pPr>
            <a:r>
              <a:rPr sz="1500" b="0" i="0">
                <a:solidFill>
                  <a:srgbClr val="FFFFFF"/>
                </a:solidFill>
                <a:latin typeface="Arial"/>
              </a:rPr>
              <a:t>Group 7</a:t>
            </a:r>
          </a:p>
          <a:p>
            <a:pPr algn="ctr">
              <a:spcAft>
                <a:spcPts val="200"/>
              </a:spcAft>
            </a:pPr>
            <a:r>
              <a:rPr sz="2400" b="1" i="0">
                <a:solidFill>
                  <a:srgbClr val="FFFFFF"/>
                </a:solidFill>
                <a:latin typeface="Arial"/>
              </a:rPr>
              <a:t>Innocent Drinks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915400" y="3429000"/>
            <a:ext cx="2468880" cy="1508760"/>
          </a:xfrm>
          <a:prstGeom prst="roundRect">
            <a:avLst>
              <a:gd name="adj" fmla="val 8000"/>
            </a:avLst>
          </a:prstGeom>
          <a:solidFill>
            <a:srgbClr val="0E3A5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73152" rIns="73152" bIns="73152" rtlCol="0" anchor="ctr"/>
          <a:lstStyle/>
          <a:p>
            <a:pPr algn="ctr">
              <a:spcAft>
                <a:spcPts val="200"/>
              </a:spcAft>
            </a:pPr>
            <a:r>
              <a:rPr sz="1500" b="0" i="0">
                <a:solidFill>
                  <a:srgbClr val="FFFFFF"/>
                </a:solidFill>
                <a:latin typeface="Arial"/>
              </a:rPr>
              <a:t>Group 8</a:t>
            </a:r>
          </a:p>
          <a:p>
            <a:pPr algn="ctr">
              <a:spcAft>
                <a:spcPts val="200"/>
              </a:spcAft>
            </a:pPr>
            <a:r>
              <a:rPr sz="2400" b="1" i="0">
                <a:solidFill>
                  <a:srgbClr val="FFFFFF"/>
                </a:solidFill>
                <a:latin typeface="Arial"/>
              </a:rPr>
              <a:t>Uber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22960" y="5166360"/>
            <a:ext cx="10515600" cy="457200"/>
          </a:xfrm>
          <a:prstGeom prst="rect">
            <a:avLst/>
          </a:prstGeom>
          <a:noFill/>
        </p:spPr>
        <p:txBody>
          <a:bodyPr wrap="square" lIns="73152" tIns="73152" rIns="73152" bIns="73152" anchor="t">
            <a:spAutoFit/>
          </a:bodyPr>
          <a:lstStyle/>
          <a:p>
            <a:pPr algn="l">
              <a:spcAft>
                <a:spcPts val="400"/>
              </a:spcAft>
            </a:pPr>
            <a:r>
              <a:rPr sz="1600" b="1" i="0">
                <a:solidFill>
                  <a:srgbClr val="0E3A5C"/>
                </a:solidFill>
                <a:latin typeface="Arial"/>
              </a:rPr>
              <a:t>Tip: </a:t>
            </a:r>
            <a:r>
              <a:rPr sz="1600" b="0" i="0">
                <a:solidFill>
                  <a:srgbClr val="0E3A5C"/>
                </a:solidFill>
                <a:latin typeface="Arial"/>
              </a:rPr>
              <a:t>Vinted and Uber are great for C2C and platform thinking; Oatly and Innocent for sustainability claims.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20040"/>
            <a:ext cx="10972800" cy="1143000"/>
          </a:xfrm>
          <a:solidFill>
            <a:srgbClr val="F79646"/>
          </a:solidFill>
        </p:spPr>
        <p:txBody>
          <a:bodyPr/>
          <a:lstStyle/>
          <a:p>
            <a:r>
              <a:rPr b="1" dirty="0">
                <a:latin typeface="Arial"/>
              </a:rPr>
              <a:t>Curveball! (10 mins)</a:t>
            </a:r>
            <a:br>
              <a:rPr lang="en-GB" b="1" dirty="0">
                <a:latin typeface="Arial"/>
              </a:rPr>
            </a:br>
            <a:r>
              <a:rPr lang="en-GB" sz="3600" b="1" dirty="0">
                <a:latin typeface="Arial"/>
              </a:rPr>
              <a:t>(6 of 8)</a:t>
            </a:r>
            <a:endParaRPr b="1" dirty="0">
              <a:latin typeface="Arial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22960" y="1508760"/>
            <a:ext cx="10515600" cy="731520"/>
          </a:xfrm>
          <a:prstGeom prst="rect">
            <a:avLst/>
          </a:prstGeom>
          <a:noFill/>
        </p:spPr>
        <p:txBody>
          <a:bodyPr wrap="square" lIns="73152" tIns="73152" rIns="73152" bIns="73152" anchor="t">
            <a:spAutoFit/>
          </a:bodyPr>
          <a:lstStyle/>
          <a:p>
            <a:pPr algn="l">
              <a:spcAft>
                <a:spcPts val="400"/>
              </a:spcAft>
            </a:pPr>
            <a:r>
              <a:rPr sz="1800" b="1" i="0">
                <a:solidFill>
                  <a:srgbClr val="0E3A5C"/>
                </a:solidFill>
                <a:latin typeface="Arial"/>
              </a:rPr>
              <a:t>Something has just happened to your brand. Add your response to the map in a NEW colour: which branches change, and what should the brand do?</a:t>
            </a:r>
          </a:p>
        </p:txBody>
      </p:sp>
      <p:sp>
        <p:nvSpPr>
          <p:cNvPr id="4" name="Oval 3"/>
          <p:cNvSpPr/>
          <p:nvPr/>
        </p:nvSpPr>
        <p:spPr>
          <a:xfrm>
            <a:off x="822960" y="2432304"/>
            <a:ext cx="548640" cy="548640"/>
          </a:xfrm>
          <a:prstGeom prst="ellipse">
            <a:avLst/>
          </a:prstGeom>
          <a:solidFill>
            <a:srgbClr val="F796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1700" b="1" i="0">
                <a:solidFill>
                  <a:srgbClr val="FFFFFF"/>
                </a:solidFill>
                <a:latin typeface="Arial"/>
              </a:rPr>
              <a:t>1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481328" y="2377440"/>
            <a:ext cx="4526280" cy="68580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400" b="0" i="0">
                <a:solidFill>
                  <a:srgbClr val="1F1F1F"/>
                </a:solidFill>
                <a:latin typeface="Arial"/>
              </a:rPr>
              <a:t>Imagine: an influencer's viral video questions how sustainable Nike's "eco" range really is.</a:t>
            </a:r>
          </a:p>
        </p:txBody>
      </p:sp>
      <p:sp>
        <p:nvSpPr>
          <p:cNvPr id="6" name="Oval 5"/>
          <p:cNvSpPr/>
          <p:nvPr/>
        </p:nvSpPr>
        <p:spPr>
          <a:xfrm>
            <a:off x="6217920" y="2432304"/>
            <a:ext cx="548640" cy="548640"/>
          </a:xfrm>
          <a:prstGeom prst="ellipse">
            <a:avLst/>
          </a:prstGeom>
          <a:solidFill>
            <a:srgbClr val="F796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1700" b="1" i="0">
                <a:solidFill>
                  <a:srgbClr val="FFFFFF"/>
                </a:solidFill>
                <a:latin typeface="Arial"/>
              </a:rPr>
              <a:t>2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876288" y="2377440"/>
            <a:ext cx="4526280" cy="68580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400" b="0" i="0">
                <a:solidFill>
                  <a:srgbClr val="1F1F1F"/>
                </a:solidFill>
                <a:latin typeface="Arial"/>
              </a:rPr>
              <a:t>Imagine: a new rival launches offering free delivery on every order.</a:t>
            </a:r>
          </a:p>
        </p:txBody>
      </p:sp>
      <p:sp>
        <p:nvSpPr>
          <p:cNvPr id="8" name="Oval 7"/>
          <p:cNvSpPr/>
          <p:nvPr/>
        </p:nvSpPr>
        <p:spPr>
          <a:xfrm>
            <a:off x="822960" y="3236976"/>
            <a:ext cx="548640" cy="548640"/>
          </a:xfrm>
          <a:prstGeom prst="ellipse">
            <a:avLst/>
          </a:prstGeom>
          <a:solidFill>
            <a:srgbClr val="F796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1700" b="1" i="0">
                <a:solidFill>
                  <a:srgbClr val="FFFFFF"/>
                </a:solidFill>
                <a:latin typeface="Arial"/>
              </a:rPr>
              <a:t>3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481328" y="3182112"/>
            <a:ext cx="4526280" cy="68580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400" b="0" i="0">
                <a:solidFill>
                  <a:srgbClr val="1F1F1F"/>
                </a:solidFill>
                <a:latin typeface="Arial"/>
              </a:rPr>
              <a:t>Imagine: the cost-of-living squeeze deepens and shoppers cut back on clothes.</a:t>
            </a:r>
          </a:p>
        </p:txBody>
      </p:sp>
      <p:sp>
        <p:nvSpPr>
          <p:cNvPr id="10" name="Oval 9"/>
          <p:cNvSpPr/>
          <p:nvPr/>
        </p:nvSpPr>
        <p:spPr>
          <a:xfrm>
            <a:off x="6217920" y="3236976"/>
            <a:ext cx="548640" cy="548640"/>
          </a:xfrm>
          <a:prstGeom prst="ellipse">
            <a:avLst/>
          </a:prstGeom>
          <a:solidFill>
            <a:srgbClr val="F796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1700" b="1" i="0">
                <a:solidFill>
                  <a:srgbClr val="FFFFFF"/>
                </a:solidFill>
                <a:latin typeface="Arial"/>
              </a:rPr>
              <a:t>4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76288" y="3182112"/>
            <a:ext cx="4526280" cy="68580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400" b="0" i="0">
                <a:solidFill>
                  <a:srgbClr val="1F1F1F"/>
                </a:solidFill>
                <a:latin typeface="Arial"/>
              </a:rPr>
              <a:t>Imagine: a major supermarket launches a cheaper own-brand oat drink.</a:t>
            </a:r>
          </a:p>
        </p:txBody>
      </p:sp>
      <p:sp>
        <p:nvSpPr>
          <p:cNvPr id="12" name="Oval 11"/>
          <p:cNvSpPr/>
          <p:nvPr/>
        </p:nvSpPr>
        <p:spPr>
          <a:xfrm>
            <a:off x="822960" y="4041648"/>
            <a:ext cx="548640" cy="548640"/>
          </a:xfrm>
          <a:prstGeom prst="ellipse">
            <a:avLst/>
          </a:prstGeom>
          <a:solidFill>
            <a:srgbClr val="F796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1700" b="1" i="0">
                <a:solidFill>
                  <a:srgbClr val="FFFFFF"/>
                </a:solidFill>
                <a:latin typeface="Arial"/>
              </a:rPr>
              <a:t>5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481328" y="3986784"/>
            <a:ext cx="4526280" cy="68580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400" b="0" i="0">
                <a:solidFill>
                  <a:srgbClr val="1F1F1F"/>
                </a:solidFill>
                <a:latin typeface="Arial"/>
              </a:rPr>
              <a:t>Imagine: new rules require Vinted sellers to share more personal details.</a:t>
            </a:r>
          </a:p>
        </p:txBody>
      </p:sp>
      <p:sp>
        <p:nvSpPr>
          <p:cNvPr id="14" name="Oval 13"/>
          <p:cNvSpPr/>
          <p:nvPr/>
        </p:nvSpPr>
        <p:spPr>
          <a:xfrm>
            <a:off x="6217920" y="4041648"/>
            <a:ext cx="548640" cy="548640"/>
          </a:xfrm>
          <a:prstGeom prst="ellipse">
            <a:avLst/>
          </a:prstGeom>
          <a:solidFill>
            <a:srgbClr val="F796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1700" b="1" i="0">
                <a:solidFill>
                  <a:srgbClr val="FFFFFF"/>
                </a:solidFill>
                <a:latin typeface="Arial"/>
              </a:rPr>
              <a:t>6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876288" y="3986784"/>
            <a:ext cx="4526280" cy="68580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400" b="0" i="0">
                <a:solidFill>
                  <a:srgbClr val="1F1F1F"/>
                </a:solidFill>
                <a:latin typeface="Arial"/>
              </a:rPr>
              <a:t>Imagine: customers complain online that phone upgrades are too expensive.</a:t>
            </a:r>
          </a:p>
        </p:txBody>
      </p:sp>
      <p:sp>
        <p:nvSpPr>
          <p:cNvPr id="16" name="Oval 15"/>
          <p:cNvSpPr/>
          <p:nvPr/>
        </p:nvSpPr>
        <p:spPr>
          <a:xfrm>
            <a:off x="822960" y="4846320"/>
            <a:ext cx="548640" cy="548640"/>
          </a:xfrm>
          <a:prstGeom prst="ellipse">
            <a:avLst/>
          </a:prstGeom>
          <a:solidFill>
            <a:srgbClr val="F796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1700" b="1" i="0">
                <a:solidFill>
                  <a:srgbClr val="FFFFFF"/>
                </a:solidFill>
                <a:latin typeface="Arial"/>
              </a:rPr>
              <a:t>7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481328" y="4791456"/>
            <a:ext cx="4526280" cy="68580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400" b="0" i="0">
                <a:solidFill>
                  <a:srgbClr val="1F1F1F"/>
                </a:solidFill>
                <a:latin typeface="Arial"/>
              </a:rPr>
              <a:t>Imagine: a report says fruit smoothies contain too much sugar.</a:t>
            </a:r>
          </a:p>
        </p:txBody>
      </p:sp>
      <p:sp>
        <p:nvSpPr>
          <p:cNvPr id="18" name="Oval 17"/>
          <p:cNvSpPr/>
          <p:nvPr/>
        </p:nvSpPr>
        <p:spPr>
          <a:xfrm>
            <a:off x="6217920" y="4846320"/>
            <a:ext cx="548640" cy="548640"/>
          </a:xfrm>
          <a:prstGeom prst="ellipse">
            <a:avLst/>
          </a:prstGeom>
          <a:solidFill>
            <a:srgbClr val="F796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1700" b="1" i="0">
                <a:solidFill>
                  <a:srgbClr val="FFFFFF"/>
                </a:solidFill>
                <a:latin typeface="Arial"/>
              </a:rPr>
              <a:t>8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876288" y="4791456"/>
            <a:ext cx="4526280" cy="68580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400" b="0" i="0">
                <a:solidFill>
                  <a:srgbClr val="1F1F1F"/>
                </a:solidFill>
                <a:latin typeface="Arial"/>
              </a:rPr>
              <a:t>Imagine: a city council limits ride-hailing cars in the city centre.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79646"/>
          </a:solidFill>
        </p:spPr>
        <p:txBody>
          <a:bodyPr/>
          <a:lstStyle/>
          <a:p>
            <a:r>
              <a:rPr b="1" dirty="0">
                <a:latin typeface="Arial"/>
              </a:rPr>
              <a:t>Gallery Walk (15 mins)</a:t>
            </a:r>
            <a:br>
              <a:rPr lang="en-GB" b="1" dirty="0">
                <a:latin typeface="Arial"/>
              </a:rPr>
            </a:br>
            <a:r>
              <a:rPr lang="en-GB" sz="3600" b="1" dirty="0">
                <a:latin typeface="Arial"/>
              </a:rPr>
              <a:t>(7 of 8)</a:t>
            </a:r>
            <a:endParaRPr b="1" dirty="0">
              <a:latin typeface="Arial"/>
            </a:endParaRPr>
          </a:p>
        </p:txBody>
      </p:sp>
      <p:sp>
        <p:nvSpPr>
          <p:cNvPr id="3" name="Oval 2"/>
          <p:cNvSpPr/>
          <p:nvPr/>
        </p:nvSpPr>
        <p:spPr>
          <a:xfrm>
            <a:off x="822960" y="1673352"/>
            <a:ext cx="685800" cy="685800"/>
          </a:xfrm>
          <a:prstGeom prst="ellipse">
            <a:avLst/>
          </a:prstGeom>
          <a:solidFill>
            <a:srgbClr val="1B9BD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200" b="1" i="0">
                <a:solidFill>
                  <a:srgbClr val="FFFFFF"/>
                </a:solidFill>
                <a:latin typeface="Arial"/>
              </a:rPr>
              <a:t>1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691640" y="1600200"/>
            <a:ext cx="5486400" cy="914400"/>
          </a:xfrm>
          <a:prstGeom prst="rect">
            <a:avLst/>
          </a:prstGeom>
          <a:noFill/>
        </p:spPr>
        <p:txBody>
          <a:bodyPr wrap="square" lIns="73152" tIns="73152" rIns="73152" bIns="73152" anchor="t">
            <a:spAutoFit/>
          </a:bodyPr>
          <a:lstStyle/>
          <a:p>
            <a:pPr algn="l">
              <a:spcAft>
                <a:spcPts val="200"/>
              </a:spcAft>
            </a:pPr>
            <a:r>
              <a:rPr sz="2000" b="1" i="0">
                <a:solidFill>
                  <a:srgbClr val="0E3A5C"/>
                </a:solidFill>
                <a:latin typeface="Arial"/>
              </a:rPr>
              <a:t>Stick it up</a:t>
            </a:r>
          </a:p>
          <a:p>
            <a:pPr algn="l">
              <a:spcAft>
                <a:spcPts val="200"/>
              </a:spcAft>
            </a:pPr>
            <a:r>
              <a:rPr sz="1600" b="0" i="0">
                <a:solidFill>
                  <a:srgbClr val="1F1F1F"/>
                </a:solidFill>
                <a:latin typeface="Arial"/>
              </a:rPr>
              <a:t>Put your map on the wall. Your Presenter stays with it.</a:t>
            </a:r>
          </a:p>
        </p:txBody>
      </p:sp>
      <p:sp>
        <p:nvSpPr>
          <p:cNvPr id="5" name="Oval 4"/>
          <p:cNvSpPr/>
          <p:nvPr/>
        </p:nvSpPr>
        <p:spPr>
          <a:xfrm>
            <a:off x="822960" y="2651760"/>
            <a:ext cx="685800" cy="685800"/>
          </a:xfrm>
          <a:prstGeom prst="ellipse">
            <a:avLst/>
          </a:prstGeom>
          <a:solidFill>
            <a:srgbClr val="1B9BD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200" b="1" i="0">
                <a:solidFill>
                  <a:srgbClr val="FFFFFF"/>
                </a:solidFill>
                <a:latin typeface="Arial"/>
              </a:rPr>
              <a:t>2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691640" y="2578608"/>
            <a:ext cx="5486400" cy="914400"/>
          </a:xfrm>
          <a:prstGeom prst="rect">
            <a:avLst/>
          </a:prstGeom>
          <a:noFill/>
        </p:spPr>
        <p:txBody>
          <a:bodyPr wrap="square" lIns="73152" tIns="73152" rIns="73152" bIns="73152" anchor="t">
            <a:spAutoFit/>
          </a:bodyPr>
          <a:lstStyle/>
          <a:p>
            <a:pPr algn="l">
              <a:spcAft>
                <a:spcPts val="200"/>
              </a:spcAft>
            </a:pPr>
            <a:r>
              <a:rPr sz="2000" b="1" i="0">
                <a:solidFill>
                  <a:srgbClr val="0E3A5C"/>
                </a:solidFill>
                <a:latin typeface="Arial"/>
              </a:rPr>
              <a:t>Rotate</a:t>
            </a:r>
          </a:p>
          <a:p>
            <a:pPr algn="l">
              <a:spcAft>
                <a:spcPts val="200"/>
              </a:spcAft>
            </a:pPr>
            <a:r>
              <a:rPr sz="1600" b="0" i="0">
                <a:solidFill>
                  <a:srgbClr val="1F1F1F"/>
                </a:solidFill>
                <a:latin typeface="Arial"/>
              </a:rPr>
              <a:t>Everyone else moves clockwise to the next map every 3 minutes.</a:t>
            </a:r>
          </a:p>
        </p:txBody>
      </p:sp>
      <p:sp>
        <p:nvSpPr>
          <p:cNvPr id="7" name="Oval 6"/>
          <p:cNvSpPr/>
          <p:nvPr/>
        </p:nvSpPr>
        <p:spPr>
          <a:xfrm>
            <a:off x="822960" y="3630168"/>
            <a:ext cx="685800" cy="685800"/>
          </a:xfrm>
          <a:prstGeom prst="ellipse">
            <a:avLst/>
          </a:prstGeom>
          <a:solidFill>
            <a:srgbClr val="1B9BD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200" b="1" i="0">
                <a:solidFill>
                  <a:srgbClr val="FFFFFF"/>
                </a:solidFill>
                <a:latin typeface="Arial"/>
              </a:rPr>
              <a:t>3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691640" y="3557016"/>
            <a:ext cx="5486400" cy="914400"/>
          </a:xfrm>
          <a:prstGeom prst="rect">
            <a:avLst/>
          </a:prstGeom>
          <a:noFill/>
        </p:spPr>
        <p:txBody>
          <a:bodyPr wrap="square" lIns="73152" tIns="73152" rIns="73152" bIns="73152" anchor="t">
            <a:spAutoFit/>
          </a:bodyPr>
          <a:lstStyle/>
          <a:p>
            <a:pPr algn="l">
              <a:spcAft>
                <a:spcPts val="200"/>
              </a:spcAft>
            </a:pPr>
            <a:r>
              <a:rPr sz="2000" b="1" i="0">
                <a:solidFill>
                  <a:srgbClr val="0E3A5C"/>
                </a:solidFill>
                <a:latin typeface="Arial"/>
              </a:rPr>
              <a:t>Leave feedback</a:t>
            </a:r>
          </a:p>
          <a:p>
            <a:pPr algn="l">
              <a:spcAft>
                <a:spcPts val="200"/>
              </a:spcAft>
            </a:pPr>
            <a:r>
              <a:rPr sz="1600" b="0" i="0">
                <a:solidFill>
                  <a:srgbClr val="1F1F1F"/>
                </a:solidFill>
                <a:latin typeface="Arial"/>
              </a:rPr>
              <a:t>On each map, leave 1 GREEN sticky note (a great point) and 1 YELLOW (a question).</a:t>
            </a:r>
          </a:p>
        </p:txBody>
      </p:sp>
      <p:sp>
        <p:nvSpPr>
          <p:cNvPr id="9" name="Oval 8"/>
          <p:cNvSpPr/>
          <p:nvPr/>
        </p:nvSpPr>
        <p:spPr>
          <a:xfrm>
            <a:off x="822960" y="4608576"/>
            <a:ext cx="685800" cy="685800"/>
          </a:xfrm>
          <a:prstGeom prst="ellipse">
            <a:avLst/>
          </a:prstGeom>
          <a:solidFill>
            <a:srgbClr val="1B9BD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200" b="1" i="0">
                <a:solidFill>
                  <a:srgbClr val="FFFFFF"/>
                </a:solidFill>
                <a:latin typeface="Arial"/>
              </a:rPr>
              <a:t>4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691640" y="4535424"/>
            <a:ext cx="5486400" cy="914400"/>
          </a:xfrm>
          <a:prstGeom prst="rect">
            <a:avLst/>
          </a:prstGeom>
          <a:noFill/>
        </p:spPr>
        <p:txBody>
          <a:bodyPr wrap="square" lIns="73152" tIns="73152" rIns="73152" bIns="73152" anchor="t">
            <a:spAutoFit/>
          </a:bodyPr>
          <a:lstStyle/>
          <a:p>
            <a:pPr algn="l">
              <a:spcAft>
                <a:spcPts val="200"/>
              </a:spcAft>
            </a:pPr>
            <a:r>
              <a:rPr sz="2000" b="1" i="0">
                <a:solidFill>
                  <a:srgbClr val="0E3A5C"/>
                </a:solidFill>
                <a:latin typeface="Arial"/>
              </a:rPr>
              <a:t>Return</a:t>
            </a:r>
          </a:p>
          <a:p>
            <a:pPr algn="l">
              <a:spcAft>
                <a:spcPts val="200"/>
              </a:spcAft>
            </a:pPr>
            <a:r>
              <a:rPr sz="1600" b="0" i="0">
                <a:solidFill>
                  <a:srgbClr val="1F1F1F"/>
                </a:solidFill>
                <a:latin typeface="Arial"/>
              </a:rPr>
              <a:t>Go back to your own map and read your feedback.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7772400" y="1737360"/>
            <a:ext cx="1600200" cy="1463040"/>
          </a:xfrm>
          <a:prstGeom prst="rect">
            <a:avLst/>
          </a:prstGeom>
          <a:solidFill>
            <a:srgbClr val="C8E6C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73152" rIns="73152" bIns="73152" rtlCol="0" anchor="ctr"/>
          <a:lstStyle/>
          <a:p>
            <a:pPr algn="ctr">
              <a:spcAft>
                <a:spcPts val="400"/>
              </a:spcAft>
            </a:pPr>
            <a:r>
              <a:rPr sz="1700" b="1" i="0">
                <a:solidFill>
                  <a:srgbClr val="1F1F1F"/>
                </a:solidFill>
                <a:latin typeface="Arial"/>
              </a:rPr>
              <a:t>Great point!</a:t>
            </a:r>
          </a:p>
        </p:txBody>
      </p:sp>
      <p:sp>
        <p:nvSpPr>
          <p:cNvPr id="12" name="Rectangle 11"/>
          <p:cNvSpPr/>
          <p:nvPr/>
        </p:nvSpPr>
        <p:spPr>
          <a:xfrm>
            <a:off x="9646920" y="2103120"/>
            <a:ext cx="1600200" cy="1463040"/>
          </a:xfrm>
          <a:prstGeom prst="rect">
            <a:avLst/>
          </a:prstGeom>
          <a:solidFill>
            <a:srgbClr val="FFF17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73152" rIns="73152" bIns="73152" rtlCol="0" anchor="ctr"/>
          <a:lstStyle/>
          <a:p>
            <a:pPr algn="ctr">
              <a:spcAft>
                <a:spcPts val="400"/>
              </a:spcAft>
            </a:pPr>
            <a:r>
              <a:rPr sz="1700" b="1" i="0">
                <a:solidFill>
                  <a:srgbClr val="1F1F1F"/>
                </a:solidFill>
                <a:latin typeface="Arial"/>
              </a:rPr>
              <a:t>Question?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589520" y="3931920"/>
            <a:ext cx="3840480" cy="1097280"/>
          </a:xfrm>
          <a:prstGeom prst="rect">
            <a:avLst/>
          </a:prstGeom>
          <a:noFill/>
        </p:spPr>
        <p:txBody>
          <a:bodyPr wrap="square" lIns="73152" tIns="73152" rIns="73152" bIns="73152" anchor="t">
            <a:spAutoFit/>
          </a:bodyPr>
          <a:lstStyle/>
          <a:p>
            <a:pPr algn="l">
              <a:spcAft>
                <a:spcPts val="400"/>
              </a:spcAft>
            </a:pPr>
            <a:r>
              <a:rPr sz="1600" b="0" i="1">
                <a:solidFill>
                  <a:srgbClr val="555555"/>
                </a:solidFill>
                <a:latin typeface="Arial"/>
              </a:rPr>
              <a:t>Be specific: "Good use of the B2C/C2C idea" beats "Nice map".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79646"/>
          </a:solidFill>
        </p:spPr>
        <p:txBody>
          <a:bodyPr/>
          <a:lstStyle/>
          <a:p>
            <a:r>
              <a:rPr b="1" dirty="0">
                <a:latin typeface="Arial"/>
              </a:rPr>
              <a:t>Debrief: What Did We Learn?</a:t>
            </a:r>
            <a:br>
              <a:rPr lang="en-GB" b="1" dirty="0">
                <a:latin typeface="Arial"/>
              </a:rPr>
            </a:br>
            <a:r>
              <a:rPr lang="en-GB" sz="3600" b="1" dirty="0">
                <a:latin typeface="Arial"/>
              </a:rPr>
              <a:t>(8 of 8)</a:t>
            </a:r>
            <a:endParaRPr b="1" dirty="0">
              <a:latin typeface="Arial"/>
            </a:endParaRPr>
          </a:p>
        </p:txBody>
      </p:sp>
      <p:sp>
        <p:nvSpPr>
          <p:cNvPr id="3" name="Oval 2"/>
          <p:cNvSpPr/>
          <p:nvPr/>
        </p:nvSpPr>
        <p:spPr>
          <a:xfrm>
            <a:off x="822960" y="1645920"/>
            <a:ext cx="594360" cy="594360"/>
          </a:xfrm>
          <a:prstGeom prst="ellipse">
            <a:avLst/>
          </a:prstGeom>
          <a:solidFill>
            <a:srgbClr val="0E3A5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000" b="1" i="0">
                <a:solidFill>
                  <a:srgbClr val="FFFFFF"/>
                </a:solidFill>
                <a:latin typeface="Arial"/>
              </a:rPr>
              <a:t>1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645920" y="1600200"/>
            <a:ext cx="9692640" cy="73152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900" b="0" i="0">
                <a:solidFill>
                  <a:srgbClr val="1F1F1F"/>
                </a:solidFill>
                <a:latin typeface="Arial"/>
              </a:rPr>
              <a:t>Which brand best understands the difference between needs and wants? Why?</a:t>
            </a:r>
          </a:p>
        </p:txBody>
      </p:sp>
      <p:sp>
        <p:nvSpPr>
          <p:cNvPr id="5" name="Oval 4"/>
          <p:cNvSpPr/>
          <p:nvPr/>
        </p:nvSpPr>
        <p:spPr>
          <a:xfrm>
            <a:off x="822960" y="2514600"/>
            <a:ext cx="594360" cy="594360"/>
          </a:xfrm>
          <a:prstGeom prst="ellipse">
            <a:avLst/>
          </a:prstGeom>
          <a:solidFill>
            <a:srgbClr val="0E3A5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000" b="1" i="0">
                <a:solidFill>
                  <a:srgbClr val="FFFFFF"/>
                </a:solidFill>
                <a:latin typeface="Arial"/>
              </a:rPr>
              <a:t>2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645920" y="2468880"/>
            <a:ext cx="9692640" cy="73152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900" b="0" i="0">
                <a:solidFill>
                  <a:srgbClr val="1F1F1F"/>
                </a:solidFill>
                <a:latin typeface="Arial"/>
              </a:rPr>
              <a:t>Where does the value come from: the product, the service, or the experience?</a:t>
            </a:r>
          </a:p>
        </p:txBody>
      </p:sp>
      <p:sp>
        <p:nvSpPr>
          <p:cNvPr id="7" name="Oval 6"/>
          <p:cNvSpPr/>
          <p:nvPr/>
        </p:nvSpPr>
        <p:spPr>
          <a:xfrm>
            <a:off x="822960" y="3383279"/>
            <a:ext cx="594360" cy="594360"/>
          </a:xfrm>
          <a:prstGeom prst="ellipse">
            <a:avLst/>
          </a:prstGeom>
          <a:solidFill>
            <a:srgbClr val="0E3A5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000" b="1" i="0">
                <a:solidFill>
                  <a:srgbClr val="FFFFFF"/>
                </a:solidFill>
                <a:latin typeface="Arial"/>
              </a:rPr>
              <a:t>3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645920" y="3337560"/>
            <a:ext cx="9692640" cy="73152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900" b="0" i="0">
                <a:solidFill>
                  <a:srgbClr val="1F1F1F"/>
                </a:solidFill>
                <a:latin typeface="Arial"/>
              </a:rPr>
              <a:t>How did your curveball change your map? Which concept was under most pressure?</a:t>
            </a:r>
          </a:p>
        </p:txBody>
      </p:sp>
      <p:sp>
        <p:nvSpPr>
          <p:cNvPr id="9" name="Oval 8"/>
          <p:cNvSpPr/>
          <p:nvPr/>
        </p:nvSpPr>
        <p:spPr>
          <a:xfrm>
            <a:off x="822960" y="4251959"/>
            <a:ext cx="594360" cy="594360"/>
          </a:xfrm>
          <a:prstGeom prst="ellipse">
            <a:avLst/>
          </a:prstGeom>
          <a:solidFill>
            <a:srgbClr val="0E3A5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>
              <a:spcAft>
                <a:spcPts val="400"/>
              </a:spcAft>
            </a:pPr>
            <a:r>
              <a:rPr sz="2000" b="1" i="0">
                <a:solidFill>
                  <a:srgbClr val="FFFFFF"/>
                </a:solidFill>
                <a:latin typeface="Arial"/>
              </a:rPr>
              <a:t>4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645920" y="4206240"/>
            <a:ext cx="9692640" cy="731520"/>
          </a:xfrm>
          <a:prstGeom prst="rect">
            <a:avLst/>
          </a:prstGeom>
          <a:noFill/>
        </p:spPr>
        <p:txBody>
          <a:bodyPr wrap="square" lIns="73152" tIns="73152" rIns="73152" bIns="73152" anchor="ctr">
            <a:spAutoFit/>
          </a:bodyPr>
          <a:lstStyle/>
          <a:p>
            <a:pPr algn="l">
              <a:spcAft>
                <a:spcPts val="400"/>
              </a:spcAft>
            </a:pPr>
            <a:r>
              <a:rPr sz="1900" b="0" i="0">
                <a:solidFill>
                  <a:srgbClr val="1F1F1F"/>
                </a:solidFill>
                <a:latin typeface="Arial"/>
              </a:rPr>
              <a:t>Which trend will matter most for your brand in five years?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822960" y="5120640"/>
            <a:ext cx="10561320" cy="502920"/>
          </a:xfrm>
          <a:prstGeom prst="roundRect">
            <a:avLst>
              <a:gd name="adj" fmla="val 8000"/>
            </a:avLst>
          </a:prstGeom>
          <a:solidFill>
            <a:srgbClr val="FEF0E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37160" tIns="137160" rIns="137160" bIns="137160" rtlCol="0" anchor="ctr"/>
          <a:lstStyle/>
          <a:p>
            <a:pPr algn="l">
              <a:spcAft>
                <a:spcPts val="400"/>
              </a:spcAft>
            </a:pPr>
            <a:r>
              <a:rPr sz="1600" b="1" i="0">
                <a:solidFill>
                  <a:srgbClr val="0E3A5C"/>
                </a:solidFill>
                <a:latin typeface="Arial"/>
              </a:rPr>
              <a:t>Exit ticket: </a:t>
            </a:r>
            <a:r>
              <a:rPr sz="1600" b="0" i="0">
                <a:solidFill>
                  <a:srgbClr val="0E3A5C"/>
                </a:solidFill>
                <a:latin typeface="Arial"/>
              </a:rPr>
              <a:t>write ONE thing you learnt today and ONE question you still have.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Written Test – 30 Minutes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Please prepare a piece of paper and a pen, as we are about to begin a short written test.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No phones, laptops, or internet searching will be permitted during this activity.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Please note that this test is for practice purposes only and will not affect your module grade.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Ensure that your answers are written to the best of your knowledge and presented in clear paragraphs.</a:t>
            </a:r>
          </a:p>
        </p:txBody>
      </p:sp>
      <p:sp>
        <p:nvSpPr>
          <p:cNvPr id="9" name="Slide Number Placeholder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E6A2E-1234-ABCD-EF01-000000000029}" type="slidenum">
              <a:rPr lang="en-GB" dirty="0"/>
              <a:t>33</a:t>
            </a:fld>
            <a:endParaRPr lang="en-GB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  <a:buNone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Hooley, G. J., Nicoulaud, B., Rudd, J. M., &amp; Lee, N. (2024) Marketing strategy and competitive positioning. Eighth edition. Harlow, England; Pearson.</a:t>
            </a:r>
          </a:p>
          <a:p>
            <a:pPr>
              <a:spcBef>
                <a:spcPct val="0"/>
              </a:spcBef>
              <a:buNone/>
            </a:pPr>
            <a:endParaRPr lang="en-GB" dirty="0"/>
          </a:p>
          <a:p>
            <a:pPr>
              <a:spcBef>
                <a:spcPct val="0"/>
              </a:spcBef>
              <a:buNone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Kotler, P., Armstrong, G., Harris, L. and Piercy, N. (2020) Principles of marketing. 8th European edn. Harlow: Pearson.</a:t>
            </a:r>
          </a:p>
        </p:txBody>
      </p:sp>
      <p:sp>
        <p:nvSpPr>
          <p:cNvPr id="9" name="Slide Number Placeholder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E6A2E-1234-ABCD-EF01-000000000031}" type="slidenum">
              <a:rPr lang="en-GB" dirty="0"/>
              <a:t>34</a:t>
            </a:fld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2600</Words>
  <Application>Microsoft Office PowerPoint</Application>
  <PresentationFormat>Widescreen</PresentationFormat>
  <Paragraphs>319</Paragraphs>
  <Slides>34</Slides>
  <Notes>12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Myriad Pro</vt:lpstr>
      <vt:lpstr>Aptos</vt:lpstr>
      <vt:lpstr>Arial</vt:lpstr>
      <vt:lpstr>20140311PresentationUWTSDTemplate</vt:lpstr>
      <vt:lpstr>LCMB7024</vt:lpstr>
      <vt:lpstr>Content of the Session</vt:lpstr>
      <vt:lpstr>Marketing</vt:lpstr>
      <vt:lpstr>Warm-up: Your Last Purchase (3 mins)</vt:lpstr>
      <vt:lpstr>Marketing Model</vt:lpstr>
      <vt:lpstr>Marketing Characteristics</vt:lpstr>
      <vt:lpstr>Marketing Process</vt:lpstr>
      <vt:lpstr>Understanding Marketplace and Customer Needs</vt:lpstr>
      <vt:lpstr>Discussion Question</vt:lpstr>
      <vt:lpstr>Quick-fire: Need or Want?</vt:lpstr>
      <vt:lpstr>1. Needs, Wants, and Demand</vt:lpstr>
      <vt:lpstr>2. Market Offerings</vt:lpstr>
      <vt:lpstr>3. Value and Satisfaction</vt:lpstr>
      <vt:lpstr>4. Exchanges and Relationships</vt:lpstr>
      <vt:lpstr>5. Market</vt:lpstr>
      <vt:lpstr>The Role of Marketing</vt:lpstr>
      <vt:lpstr>Current Trends in Marketing</vt:lpstr>
      <vt:lpstr>Future Trends in Marketing</vt:lpstr>
      <vt:lpstr>Match It! Which Model Is This?</vt:lpstr>
      <vt:lpstr>Individual Customers (B2C)</vt:lpstr>
      <vt:lpstr>Organisational Customers (B2B)</vt:lpstr>
      <vt:lpstr>C2B, C2C, C2G, G2C</vt:lpstr>
      <vt:lpstr>Match It: Answers</vt:lpstr>
      <vt:lpstr>Summary</vt:lpstr>
      <vt:lpstr>Group Activity: Brand Mind Mapm  (1 of 8)</vt:lpstr>
      <vt:lpstr>Your Mind Map: Six Branches (2 of 8)</vt:lpstr>
      <vt:lpstr>Questions to Guide Each Branch (3 of 8)</vt:lpstr>
      <vt:lpstr>Everyone Has a Role (4 of 8)</vt:lpstr>
      <vt:lpstr>Your Brand (5 of 8)</vt:lpstr>
      <vt:lpstr>Curveball! (10 mins) (6 of 8)</vt:lpstr>
      <vt:lpstr>Gallery Walk (15 mins) (7 of 8)</vt:lpstr>
      <vt:lpstr>Debrief: What Did We Learn? (8 of 8)</vt:lpstr>
      <vt:lpstr>Written Test – 30 Minutes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</dc:title>
  <dc:creator>Hoang Dang Nguyen</dc:creator>
  <cp:lastModifiedBy>Laila Maazouz</cp:lastModifiedBy>
  <cp:revision>4</cp:revision>
  <dcterms:created xsi:type="dcterms:W3CDTF">2023-09-20T11:13:31Z</dcterms:created>
  <dcterms:modified xsi:type="dcterms:W3CDTF">2026-09-28T11:51:33Z</dcterms:modified>
</cp:coreProperties>
</file>