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4"/>
  </p:notesMasterIdLst>
  <p:sldIdLst>
    <p:sldId id="258" r:id="rId2"/>
    <p:sldId id="259" r:id="rId3"/>
    <p:sldId id="260" r:id="rId4"/>
    <p:sldId id="261" r:id="rId5"/>
    <p:sldId id="262" r:id="rId6"/>
    <p:sldId id="263" r:id="rId7"/>
    <p:sldId id="266" r:id="rId8"/>
    <p:sldId id="264" r:id="rId9"/>
    <p:sldId id="268" r:id="rId10"/>
    <p:sldId id="265" r:id="rId11"/>
    <p:sldId id="269" r:id="rId12"/>
    <p:sldId id="27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B894CA-CAA3-0D77-2005-BC4381851D5E}" v="3" dt="2026-02-21T21:52:43.3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81" autoAdjust="0"/>
    <p:restoredTop sz="75793" autoAdjust="0"/>
  </p:normalViewPr>
  <p:slideViewPr>
    <p:cSldViewPr snapToGrid="0">
      <p:cViewPr varScale="1">
        <p:scale>
          <a:sx n="66" d="100"/>
          <a:sy n="66" d="100"/>
        </p:scale>
        <p:origin x="648"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fshan Mirza (2214807)" userId="S::2214807@student.uwtsd.ac.uk::5e5d46a5-cc56-4966-9232-2abe9e942186" providerId="AD" clId="Web-{11B894CA-CAA3-0D77-2005-BC4381851D5E}"/>
    <pc:docChg chg="modSld">
      <pc:chgData name="Afshan Mirza (2214807)" userId="S::2214807@student.uwtsd.ac.uk::5e5d46a5-cc56-4966-9232-2abe9e942186" providerId="AD" clId="Web-{11B894CA-CAA3-0D77-2005-BC4381851D5E}" dt="2026-02-21T21:52:43.383" v="2" actId="20577"/>
      <pc:docMkLst>
        <pc:docMk/>
      </pc:docMkLst>
      <pc:sldChg chg="modSp">
        <pc:chgData name="Afshan Mirza (2214807)" userId="S::2214807@student.uwtsd.ac.uk::5e5d46a5-cc56-4966-9232-2abe9e942186" providerId="AD" clId="Web-{11B894CA-CAA3-0D77-2005-BC4381851D5E}" dt="2026-02-21T21:52:43.383" v="2" actId="20577"/>
        <pc:sldMkLst>
          <pc:docMk/>
          <pc:sldMk cId="1424787721" sldId="258"/>
        </pc:sldMkLst>
        <pc:spChg chg="mod">
          <ac:chgData name="Afshan Mirza (2214807)" userId="S::2214807@student.uwtsd.ac.uk::5e5d46a5-cc56-4966-9232-2abe9e942186" providerId="AD" clId="Web-{11B894CA-CAA3-0D77-2005-BC4381851D5E}" dt="2026-02-21T21:52:43.383" v="2" actId="20577"/>
          <ac:spMkLst>
            <pc:docMk/>
            <pc:sldMk cId="1424787721" sldId="258"/>
            <ac:spMk id="3" creationId="{38F0026C-B340-EE98-89B5-305FC6E8D2C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3CE761-1A9D-4197-8615-E3C2E0B86FC7}" type="datetimeFigureOut">
              <a:rPr lang="en-US" smtClean="0"/>
              <a:t>2/21/2026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587729-F233-4014-B248-08F73E42B777}" type="slidenum">
              <a:rPr lang="en-US" smtClean="0"/>
              <a:t>‹#›</a:t>
            </a:fld>
            <a:endParaRPr lang="en-US"/>
          </a:p>
        </p:txBody>
      </p:sp>
    </p:spTree>
    <p:extLst>
      <p:ext uri="{BB962C8B-B14F-4D97-AF65-F5344CB8AC3E}">
        <p14:creationId xmlns:p14="http://schemas.microsoft.com/office/powerpoint/2010/main" val="549586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587729-F233-4014-B248-08F73E42B777}" type="slidenum">
              <a:rPr lang="en-US" smtClean="0"/>
              <a:t>1</a:t>
            </a:fld>
            <a:endParaRPr lang="en-US"/>
          </a:p>
        </p:txBody>
      </p:sp>
    </p:spTree>
    <p:extLst>
      <p:ext uri="{BB962C8B-B14F-4D97-AF65-F5344CB8AC3E}">
        <p14:creationId xmlns:p14="http://schemas.microsoft.com/office/powerpoint/2010/main" val="4218915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200" dirty="0">
                <a:effectLst/>
                <a:latin typeface="Arial" panose="020B0604020202020204" pitchFamily="34" charset="0"/>
                <a:ea typeface="Calibri" panose="020F0502020204030204" pitchFamily="34" charset="0"/>
                <a:cs typeface="Arial" panose="020B0604020202020204" pitchFamily="34" charset="0"/>
              </a:rPr>
              <a:t>The presentation will add the root cause of the case study, following the systems-based safety model with the Swiss cheese model. The fishbone diagram and the Donabedian Model will be highlighted in the presentation. The presentation will state policy issues contributing to these root causes of the case study of Lucy Letby's case and influence service delivery in Chester Hospital in the UK. The impact of root causes and policy issues on different areas and the structure of the report of component 2 will be articulated in the presentation. </a:t>
            </a:r>
            <a:endParaRPr lang="en-US" dirty="0"/>
          </a:p>
        </p:txBody>
      </p:sp>
      <p:sp>
        <p:nvSpPr>
          <p:cNvPr id="4" name="Slide Number Placeholder 3"/>
          <p:cNvSpPr>
            <a:spLocks noGrp="1"/>
          </p:cNvSpPr>
          <p:nvPr>
            <p:ph type="sldNum" sz="quarter" idx="5"/>
          </p:nvPr>
        </p:nvSpPr>
        <p:spPr/>
        <p:txBody>
          <a:bodyPr/>
          <a:lstStyle/>
          <a:p>
            <a:fld id="{C3587729-F233-4014-B248-08F73E42B777}" type="slidenum">
              <a:rPr lang="en-US" smtClean="0"/>
              <a:t>2</a:t>
            </a:fld>
            <a:endParaRPr lang="en-US"/>
          </a:p>
        </p:txBody>
      </p:sp>
    </p:spTree>
    <p:extLst>
      <p:ext uri="{BB962C8B-B14F-4D97-AF65-F5344CB8AC3E}">
        <p14:creationId xmlns:p14="http://schemas.microsoft.com/office/powerpoint/2010/main" val="486302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200" b="1" dirty="0">
                <a:effectLst/>
                <a:latin typeface="Arial" panose="020B0604020202020204" pitchFamily="34" charset="0"/>
                <a:ea typeface="Calibri" panose="020F0502020204030204" pitchFamily="34" charset="0"/>
                <a:cs typeface="Arial" panose="020B0604020202020204" pitchFamily="34" charset="0"/>
              </a:rPr>
              <a:t>Root causes</a:t>
            </a:r>
            <a:r>
              <a:rPr lang="en-US" sz="1200" dirty="0">
                <a:effectLst/>
                <a:latin typeface="Arial" panose="020B0604020202020204" pitchFamily="34" charset="0"/>
                <a:ea typeface="Calibri" panose="020F0502020204030204" pitchFamily="34" charset="0"/>
                <a:cs typeface="Arial" panose="020B0604020202020204" pitchFamily="34" charset="0"/>
              </a:rPr>
              <a:t>: Lucy Letby's case’s root cause is the death of babies in the </a:t>
            </a:r>
            <a:r>
              <a:rPr lang="en-GB" sz="1200" dirty="0">
                <a:effectLst/>
                <a:latin typeface="Arial" panose="020B0604020202020204" pitchFamily="34" charset="0"/>
                <a:ea typeface="Calibri" panose="020F0502020204030204" pitchFamily="34" charset="0"/>
                <a:cs typeface="Arial" panose="020B0604020202020204" pitchFamily="34" charset="0"/>
              </a:rPr>
              <a:t>neonatal unit of babies in 2015 to 2016 at Chester Hospital in </a:t>
            </a:r>
            <a:r>
              <a:rPr lang="en-US" sz="1200" dirty="0">
                <a:effectLst/>
                <a:latin typeface="Arial" panose="020B0604020202020204" pitchFamily="34" charset="0"/>
                <a:ea typeface="Calibri" panose="020F0502020204030204" pitchFamily="34" charset="0"/>
                <a:cs typeface="Arial" panose="020B0604020202020204" pitchFamily="34" charset="0"/>
              </a:rPr>
              <a:t>UK (Lawrence and Conn, 2024)</a:t>
            </a:r>
            <a:r>
              <a:rPr lang="en-GB" sz="1200" dirty="0">
                <a:effectLst/>
                <a:latin typeface="Arial" panose="020B0604020202020204" pitchFamily="34" charset="0"/>
                <a:ea typeface="Calibri" panose="020F0502020204030204" pitchFamily="34" charset="0"/>
                <a:cs typeface="Arial" panose="020B0604020202020204" pitchFamily="34" charset="0"/>
              </a:rPr>
              <a:t>. Around seven newborn infants died, and an attempt was made to murder six other babies. The evidence was presented against Lucy, and she was sentenced to a whole life prison term in 2023. The clinical management did not blame Lucy for the incident and added that poor clinical governance, staff shortage, skill gaps of staff, structural and managerial deficiencies, delayed police involvement, and failure to report incidents are the main causes of the case study </a:t>
            </a:r>
            <a:r>
              <a:rPr lang="en-US" sz="1200" dirty="0">
                <a:effectLst/>
                <a:latin typeface="Arial" panose="020B0604020202020204" pitchFamily="34" charset="0"/>
                <a:ea typeface="Calibri" panose="020F0502020204030204" pitchFamily="34" charset="0"/>
                <a:cs typeface="Arial" panose="020B0604020202020204" pitchFamily="34" charset="0"/>
              </a:rPr>
              <a:t>(James, 2013)</a:t>
            </a:r>
            <a:r>
              <a:rPr lang="en-GB" sz="1200" dirty="0">
                <a:effectLst/>
                <a:latin typeface="Arial" panose="020B0604020202020204" pitchFamily="34" charset="0"/>
                <a:ea typeface="Calibri" panose="020F0502020204030204" pitchFamily="34" charset="0"/>
                <a:cs typeface="Arial" panose="020B0604020202020204" pitchFamily="34" charset="0"/>
              </a:rPr>
              <a:t>. This led to the death of seven babies and the collapse of the other six because the clinic was operating beyond its capability to treat newborn babies and their mothers. </a:t>
            </a:r>
            <a:endParaRPr lang="en-US" sz="12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1200" b="1" dirty="0">
                <a:effectLst/>
                <a:latin typeface="Arial" panose="020B0604020202020204" pitchFamily="34" charset="0"/>
                <a:ea typeface="Calibri" panose="020F0502020204030204" pitchFamily="34" charset="0"/>
                <a:cs typeface="Arial" panose="020B0604020202020204" pitchFamily="34" charset="0"/>
              </a:rPr>
              <a:t>Swiss cheese model</a:t>
            </a:r>
            <a:endParaRPr lang="en-US" sz="12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1200" dirty="0">
                <a:effectLst/>
                <a:latin typeface="Arial" panose="020B0604020202020204" pitchFamily="34" charset="0"/>
                <a:ea typeface="Calibri" panose="020F0502020204030204" pitchFamily="34" charset="0"/>
                <a:cs typeface="Arial" panose="020B0604020202020204" pitchFamily="34" charset="0"/>
              </a:rPr>
              <a:t>Higgins (2023)</a:t>
            </a:r>
            <a:r>
              <a:rPr lang="en-US" sz="1200" b="1" dirty="0">
                <a:effectLst/>
                <a:latin typeface="Arial" panose="020B0604020202020204" pitchFamily="34" charset="0"/>
                <a:ea typeface="Calibri" panose="020F0502020204030204" pitchFamily="34" charset="0"/>
                <a:cs typeface="Arial" panose="020B0604020202020204" pitchFamily="34" charset="0"/>
              </a:rPr>
              <a:t> </a:t>
            </a:r>
            <a:r>
              <a:rPr lang="en-US" sz="1200" dirty="0">
                <a:effectLst/>
                <a:latin typeface="Arial" panose="020B0604020202020204" pitchFamily="34" charset="0"/>
                <a:ea typeface="Calibri" panose="020F0502020204030204" pitchFamily="34" charset="0"/>
                <a:cs typeface="Arial" panose="020B0604020202020204" pitchFamily="34" charset="0"/>
              </a:rPr>
              <a:t>cited that the Swiss cheese model indicates the complex systems of an incident that occurred due to various imperfect safety layers that failed constantly. Every layer contains holes, which are weaknesses that are the reason for hazards that cause incidents and systematic failure. </a:t>
            </a:r>
          </a:p>
          <a:p>
            <a:pPr marL="0" marR="0" algn="just">
              <a:lnSpc>
                <a:spcPct val="150000"/>
              </a:lnSpc>
              <a:spcAft>
                <a:spcPts val="800"/>
              </a:spcAft>
              <a:buNone/>
            </a:pPr>
            <a:r>
              <a:rPr lang="en-US" sz="1200" dirty="0">
                <a:effectLst/>
                <a:latin typeface="Arial" panose="020B0604020202020204" pitchFamily="34" charset="0"/>
                <a:ea typeface="Calibri" panose="020F0502020204030204" pitchFamily="34" charset="0"/>
                <a:cs typeface="Arial" panose="020B0604020202020204" pitchFamily="34" charset="0"/>
              </a:rPr>
              <a:t> </a:t>
            </a:r>
            <a:r>
              <a:rPr lang="en-US" sz="1200" b="1" dirty="0">
                <a:effectLst/>
                <a:latin typeface="Arial" panose="020B0604020202020204" pitchFamily="34" charset="0"/>
                <a:ea typeface="Calibri" panose="020F0502020204030204" pitchFamily="34" charset="0"/>
                <a:cs typeface="Arial" panose="020B0604020202020204" pitchFamily="34" charset="0"/>
              </a:rPr>
              <a:t>Active failure</a:t>
            </a:r>
            <a:r>
              <a:rPr lang="en-US" sz="1200" dirty="0">
                <a:effectLst/>
                <a:latin typeface="Arial" panose="020B0604020202020204" pitchFamily="34" charset="0"/>
                <a:ea typeface="Calibri" panose="020F0502020204030204" pitchFamily="34" charset="0"/>
                <a:cs typeface="Arial" panose="020B0604020202020204" pitchFamily="34" charset="0"/>
              </a:rPr>
              <a:t> – This stage of the model indicates direct error caused by individuals like </a:t>
            </a:r>
            <a:r>
              <a:rPr lang="en-GB" sz="1200" dirty="0">
                <a:effectLst/>
                <a:latin typeface="Arial" panose="020B0604020202020204" pitchFamily="34" charset="0"/>
                <a:ea typeface="Calibri" panose="020F0502020204030204" pitchFamily="34" charset="0"/>
                <a:cs typeface="Arial" panose="020B0604020202020204" pitchFamily="34" charset="0"/>
              </a:rPr>
              <a:t>Lucy, who killed seven babies and attempted to kill six more in the Chester Hospital in the </a:t>
            </a:r>
            <a:r>
              <a:rPr lang="en-US" sz="1200" dirty="0">
                <a:effectLst/>
                <a:latin typeface="Arial" panose="020B0604020202020204" pitchFamily="34" charset="0"/>
                <a:ea typeface="Calibri" panose="020F0502020204030204" pitchFamily="34" charset="0"/>
                <a:cs typeface="Arial" panose="020B0604020202020204" pitchFamily="34" charset="0"/>
              </a:rPr>
              <a:t>UK</a:t>
            </a:r>
            <a:r>
              <a:rPr lang="en-GB" sz="1200" dirty="0">
                <a:effectLst/>
                <a:latin typeface="Arial" panose="020B0604020202020204" pitchFamily="34" charset="0"/>
                <a:ea typeface="Calibri" panose="020F0502020204030204" pitchFamily="34" charset="0"/>
                <a:cs typeface="Arial" panose="020B0604020202020204" pitchFamily="34" charset="0"/>
              </a:rPr>
              <a:t>. The unsafe act, deliberate and murderous action, is the active failure. </a:t>
            </a:r>
            <a:endParaRPr lang="en-US" sz="12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1200" b="1" dirty="0">
                <a:effectLst/>
                <a:latin typeface="Arial" panose="020B0604020202020204" pitchFamily="34" charset="0"/>
                <a:ea typeface="Calibri" panose="020F0502020204030204" pitchFamily="34" charset="0"/>
                <a:cs typeface="Arial" panose="020B0604020202020204" pitchFamily="34" charset="0"/>
              </a:rPr>
              <a:t>Latent conditions</a:t>
            </a:r>
            <a:r>
              <a:rPr lang="en-US" sz="1200" dirty="0">
                <a:effectLst/>
                <a:latin typeface="Arial" panose="020B0604020202020204" pitchFamily="34" charset="0"/>
                <a:ea typeface="Calibri" panose="020F0502020204030204" pitchFamily="34" charset="0"/>
                <a:cs typeface="Arial" panose="020B0604020202020204" pitchFamily="34" charset="0"/>
              </a:rPr>
              <a:t> – The second layer's latent condition, which indicates holes that are considered weaknesses in the system (Hübner et al., 2011). Here, the Lucy Letby case study’s weakness is poor </a:t>
            </a:r>
            <a:r>
              <a:rPr lang="en-GB" sz="1200" dirty="0">
                <a:effectLst/>
                <a:latin typeface="Arial" panose="020B0604020202020204" pitchFamily="34" charset="0"/>
                <a:ea typeface="Calibri" panose="020F0502020204030204" pitchFamily="34" charset="0"/>
                <a:cs typeface="Arial" panose="020B0604020202020204" pitchFamily="34" charset="0"/>
              </a:rPr>
              <a:t>clinical governance of Chester Hospital in the </a:t>
            </a:r>
            <a:r>
              <a:rPr lang="en-US" sz="1200" dirty="0">
                <a:effectLst/>
                <a:latin typeface="Arial" panose="020B0604020202020204" pitchFamily="34" charset="0"/>
                <a:ea typeface="Calibri" panose="020F0502020204030204" pitchFamily="34" charset="0"/>
                <a:cs typeface="Arial" panose="020B0604020202020204" pitchFamily="34" charset="0"/>
              </a:rPr>
              <a:t>UK, for which it was treating babies beyond its capacity (</a:t>
            </a:r>
            <a:r>
              <a:rPr lang="en-GB" sz="1200" dirty="0">
                <a:effectLst/>
                <a:latin typeface="Arial" panose="020B0604020202020204" pitchFamily="34" charset="0"/>
                <a:ea typeface="Calibri" panose="020F0502020204030204" pitchFamily="34" charset="0"/>
                <a:cs typeface="Arial" panose="020B0604020202020204" pitchFamily="34" charset="0"/>
              </a:rPr>
              <a:t>The Guardian, 2021). </a:t>
            </a:r>
            <a:r>
              <a:rPr lang="en-US" sz="1200" dirty="0">
                <a:effectLst/>
                <a:latin typeface="Arial" panose="020B0604020202020204" pitchFamily="34" charset="0"/>
                <a:ea typeface="Calibri" panose="020F0502020204030204" pitchFamily="34" charset="0"/>
                <a:cs typeface="Arial" panose="020B0604020202020204" pitchFamily="34" charset="0"/>
              </a:rPr>
              <a:t>A lack of safety culture, a shortage of staff, a lack of skilled staff, and structural and managerial deficiencies of the clinic are also weaknesses of the system of the clinic that caused the situation here. </a:t>
            </a:r>
          </a:p>
          <a:p>
            <a:pPr marL="0" marR="0" algn="just">
              <a:lnSpc>
                <a:spcPct val="150000"/>
              </a:lnSpc>
              <a:spcAft>
                <a:spcPts val="800"/>
              </a:spcAft>
              <a:buNone/>
            </a:pPr>
            <a:r>
              <a:rPr lang="en-US" sz="1200" b="1" dirty="0">
                <a:effectLst/>
                <a:latin typeface="Arial" panose="020B0604020202020204" pitchFamily="34" charset="0"/>
                <a:ea typeface="Calibri" panose="020F0502020204030204" pitchFamily="34" charset="0"/>
                <a:cs typeface="Arial" panose="020B0604020202020204" pitchFamily="34" charset="0"/>
              </a:rPr>
              <a:t>Defense</a:t>
            </a:r>
            <a:r>
              <a:rPr lang="en-US" sz="1200" dirty="0">
                <a:effectLst/>
                <a:latin typeface="Arial" panose="020B0604020202020204" pitchFamily="34" charset="0"/>
                <a:ea typeface="Calibri" panose="020F0502020204030204" pitchFamily="34" charset="0"/>
                <a:cs typeface="Arial" panose="020B0604020202020204" pitchFamily="34" charset="0"/>
              </a:rPr>
              <a:t> – This stage indicates maintenance, procedure, technology and supervision to manage the system (Jha et al., 2013). In the </a:t>
            </a:r>
            <a:r>
              <a:rPr lang="en-GB" sz="1200" dirty="0">
                <a:effectLst/>
                <a:latin typeface="Arial" panose="020B0604020202020204" pitchFamily="34" charset="0"/>
                <a:ea typeface="Calibri" panose="020F0502020204030204" pitchFamily="34" charset="0"/>
                <a:cs typeface="Arial" panose="020B0604020202020204" pitchFamily="34" charset="0"/>
              </a:rPr>
              <a:t>Chester Hospital, high workload, inadequate equipment, lack of safety culture and defensive leadership to secure clinical reputation caused the incidents and killed babies' lives (Higgins, 2023). </a:t>
            </a:r>
            <a:endParaRPr lang="en-US" sz="12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1200" b="1" dirty="0">
                <a:effectLst/>
                <a:latin typeface="Arial" panose="020B0604020202020204" pitchFamily="34" charset="0"/>
                <a:ea typeface="Calibri" panose="020F0502020204030204" pitchFamily="34" charset="0"/>
                <a:cs typeface="Arial" panose="020B0604020202020204" pitchFamily="34" charset="0"/>
              </a:rPr>
              <a:t>Error trajectory</a:t>
            </a:r>
            <a:r>
              <a:rPr lang="en-US" sz="1200" dirty="0">
                <a:effectLst/>
                <a:latin typeface="Arial" panose="020B0604020202020204" pitchFamily="34" charset="0"/>
                <a:ea typeface="Calibri" panose="020F0502020204030204" pitchFamily="34" charset="0"/>
                <a:cs typeface="Arial" panose="020B0604020202020204" pitchFamily="34" charset="0"/>
              </a:rPr>
              <a:t> – The error trajectory aligns latent conditions with active failure to allow weaknesses to penetrate every defense (Newman-Toker et al., 2023). The case study nurse's failure is the reason of collapse of the baby's life, high dependency unit and unsafe supervision caused the error. Defensive culture and not focusing on warning are also causing the issue at the clinic. </a:t>
            </a:r>
          </a:p>
          <a:p>
            <a:pPr marL="0" marR="0" algn="just">
              <a:lnSpc>
                <a:spcPct val="150000"/>
              </a:lnSpc>
              <a:spcAft>
                <a:spcPts val="800"/>
              </a:spcAft>
              <a:buNone/>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3587729-F233-4014-B248-08F73E42B777}" type="slidenum">
              <a:rPr lang="en-US" smtClean="0"/>
              <a:t>3</a:t>
            </a:fld>
            <a:endParaRPr lang="en-US"/>
          </a:p>
        </p:txBody>
      </p:sp>
    </p:spTree>
    <p:extLst>
      <p:ext uri="{BB962C8B-B14F-4D97-AF65-F5344CB8AC3E}">
        <p14:creationId xmlns:p14="http://schemas.microsoft.com/office/powerpoint/2010/main" val="677769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200" b="1" dirty="0">
                <a:effectLst/>
                <a:latin typeface="Arial" panose="020B0604020202020204" pitchFamily="34" charset="0"/>
                <a:ea typeface="Calibri" panose="020F0502020204030204" pitchFamily="34" charset="0"/>
                <a:cs typeface="Arial" panose="020B0604020202020204" pitchFamily="34" charset="0"/>
              </a:rPr>
              <a:t>Method</a:t>
            </a:r>
            <a:r>
              <a:rPr lang="en-US" sz="1200" dirty="0">
                <a:effectLst/>
                <a:latin typeface="Arial" panose="020B0604020202020204" pitchFamily="34" charset="0"/>
                <a:ea typeface="Calibri" panose="020F0502020204030204" pitchFamily="34" charset="0"/>
                <a:cs typeface="Arial" panose="020B0604020202020204" pitchFamily="34" charset="0"/>
              </a:rPr>
              <a:t> – The issue of the baby’s death occurred in 2015, and a hospital board was formed in 2016, June after 13 babies' deaths also created the problem (Lawrence and Conn, 2024). Poor structure and clinical operation beyond capabilities also resulted death of babies in the hospital. </a:t>
            </a:r>
          </a:p>
          <a:p>
            <a:pPr marL="0" marR="0" algn="just">
              <a:lnSpc>
                <a:spcPct val="150000"/>
              </a:lnSpc>
              <a:spcAft>
                <a:spcPts val="800"/>
              </a:spcAft>
              <a:buNone/>
            </a:pPr>
            <a:r>
              <a:rPr lang="en-US" sz="1200" b="1" dirty="0">
                <a:effectLst/>
                <a:latin typeface="Arial" panose="020B0604020202020204" pitchFamily="34" charset="0"/>
                <a:ea typeface="Calibri" panose="020F0502020204030204" pitchFamily="34" charset="0"/>
                <a:cs typeface="Arial" panose="020B0604020202020204" pitchFamily="34" charset="0"/>
              </a:rPr>
              <a:t>Machine</a:t>
            </a:r>
            <a:r>
              <a:rPr lang="en-US" sz="1200" dirty="0">
                <a:effectLst/>
                <a:latin typeface="Arial" panose="020B0604020202020204" pitchFamily="34" charset="0"/>
                <a:ea typeface="Calibri" panose="020F0502020204030204" pitchFamily="34" charset="0"/>
                <a:cs typeface="Arial" panose="020B0604020202020204" pitchFamily="34" charset="0"/>
              </a:rPr>
              <a:t> – Misuse of equipment or medical tools like tubes and catheters resulted in the new baby's collapse in </a:t>
            </a:r>
            <a:r>
              <a:rPr lang="en-GB" sz="1200" dirty="0">
                <a:effectLst/>
                <a:latin typeface="Arial" panose="020B0604020202020204" pitchFamily="34" charset="0"/>
                <a:ea typeface="Calibri" panose="020F0502020204030204" pitchFamily="34" charset="0"/>
                <a:cs typeface="Arial" panose="020B0604020202020204" pitchFamily="34" charset="0"/>
              </a:rPr>
              <a:t>Chester Hospital. Not giving the required equipment to the nurse and staff to treat babies beyond their capabilities also lead the hazard (Illingworth et al., 2024). </a:t>
            </a:r>
            <a:endParaRPr lang="en-US" sz="12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1200" b="1" dirty="0">
                <a:effectLst/>
                <a:latin typeface="Arial" panose="020B0604020202020204" pitchFamily="34" charset="0"/>
                <a:ea typeface="Calibri" panose="020F0502020204030204" pitchFamily="34" charset="0"/>
                <a:cs typeface="Arial" panose="020B0604020202020204" pitchFamily="34" charset="0"/>
              </a:rPr>
              <a:t>People</a:t>
            </a:r>
            <a:r>
              <a:rPr lang="en-US" sz="1200" dirty="0">
                <a:effectLst/>
                <a:latin typeface="Arial" panose="020B0604020202020204" pitchFamily="34" charset="0"/>
                <a:ea typeface="Calibri" panose="020F0502020204030204" pitchFamily="34" charset="0"/>
                <a:cs typeface="Arial" panose="020B0604020202020204" pitchFamily="34" charset="0"/>
              </a:rPr>
              <a:t> – The </a:t>
            </a:r>
            <a:r>
              <a:rPr lang="en-GB" sz="1200" dirty="0">
                <a:effectLst/>
                <a:latin typeface="Arial" panose="020B0604020202020204" pitchFamily="34" charset="0"/>
                <a:ea typeface="Calibri" panose="020F0502020204030204" pitchFamily="34" charset="0"/>
                <a:cs typeface="Arial" panose="020B0604020202020204" pitchFamily="34" charset="0"/>
              </a:rPr>
              <a:t>Chester Hospital in the </a:t>
            </a:r>
            <a:r>
              <a:rPr lang="en-US" sz="1200" dirty="0">
                <a:effectLst/>
                <a:latin typeface="Arial" panose="020B0604020202020204" pitchFamily="34" charset="0"/>
                <a:ea typeface="Calibri" panose="020F0502020204030204" pitchFamily="34" charset="0"/>
                <a:cs typeface="Arial" panose="020B0604020202020204" pitchFamily="34" charset="0"/>
              </a:rPr>
              <a:t>UK nurses and staff lack multi-tasking skills and do not receive training to increase their workload. High staff storage and extra work at Letby also increased work pressure for nurses and staff (</a:t>
            </a:r>
            <a:r>
              <a:rPr lang="en-GB" sz="1200" dirty="0">
                <a:effectLst/>
                <a:latin typeface="Arial" panose="020B0604020202020204" pitchFamily="34" charset="0"/>
                <a:ea typeface="Calibri" panose="020F0502020204030204" pitchFamily="34" charset="0"/>
                <a:cs typeface="Arial" panose="020B0604020202020204" pitchFamily="34" charset="0"/>
              </a:rPr>
              <a:t>Issa et al., 2024)</a:t>
            </a:r>
            <a:r>
              <a:rPr lang="en-US" sz="12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Aft>
                <a:spcPts val="800"/>
              </a:spcAft>
              <a:buNone/>
            </a:pPr>
            <a:r>
              <a:rPr lang="en-US" sz="1200" b="1" dirty="0">
                <a:effectLst/>
                <a:latin typeface="Arial" panose="020B0604020202020204" pitchFamily="34" charset="0"/>
                <a:ea typeface="Calibri" panose="020F0502020204030204" pitchFamily="34" charset="0"/>
                <a:cs typeface="Arial" panose="020B0604020202020204" pitchFamily="34" charset="0"/>
              </a:rPr>
              <a:t>Materials</a:t>
            </a:r>
            <a:r>
              <a:rPr lang="en-US" sz="1200" dirty="0">
                <a:effectLst/>
                <a:latin typeface="Arial" panose="020B0604020202020204" pitchFamily="34" charset="0"/>
                <a:ea typeface="Calibri" panose="020F0502020204030204" pitchFamily="34" charset="0"/>
                <a:cs typeface="Arial" panose="020B0604020202020204" pitchFamily="34" charset="0"/>
              </a:rPr>
              <a:t> – Lack of resources to support neonatal intensive care and newborn babies to ensure high-quality treatments from the hospital setting, including medical machinery, resulted in the death of babies. Misinterpretation of research regarding babies' symptoms and situations also led to the death of babies. </a:t>
            </a:r>
          </a:p>
          <a:p>
            <a:pPr marL="0" marR="0" algn="just">
              <a:lnSpc>
                <a:spcPct val="150000"/>
              </a:lnSpc>
              <a:spcAft>
                <a:spcPts val="800"/>
              </a:spcAft>
              <a:buNone/>
            </a:pPr>
            <a:r>
              <a:rPr lang="en-US" sz="1200" b="1" dirty="0">
                <a:effectLst/>
                <a:latin typeface="Arial" panose="020B0604020202020204" pitchFamily="34" charset="0"/>
                <a:ea typeface="Calibri" panose="020F0502020204030204" pitchFamily="34" charset="0"/>
                <a:cs typeface="Arial" panose="020B0604020202020204" pitchFamily="34" charset="0"/>
              </a:rPr>
              <a:t>Environment</a:t>
            </a:r>
            <a:r>
              <a:rPr lang="en-US" sz="1200" dirty="0">
                <a:effectLst/>
                <a:latin typeface="Arial" panose="020B0604020202020204" pitchFamily="34" charset="0"/>
                <a:ea typeface="Calibri" panose="020F0502020204030204" pitchFamily="34" charset="0"/>
                <a:cs typeface="Arial" panose="020B0604020202020204" pitchFamily="34" charset="0"/>
              </a:rPr>
              <a:t> – The inefficient hospital environment that is capable of giving Level 2 care and giving treatments to babies who need Level 3 care resulted in the collapse. Staff workload and lack of flexibility with extra shifts created the situation for </a:t>
            </a:r>
            <a:r>
              <a:rPr lang="en-GB" sz="1200" dirty="0">
                <a:effectLst/>
                <a:latin typeface="Arial" panose="020B0604020202020204" pitchFamily="34" charset="0"/>
                <a:ea typeface="Calibri" panose="020F0502020204030204" pitchFamily="34" charset="0"/>
                <a:cs typeface="Arial" panose="020B0604020202020204" pitchFamily="34" charset="0"/>
              </a:rPr>
              <a:t>Chester Hospital.</a:t>
            </a:r>
          </a:p>
          <a:p>
            <a:pPr marL="0" marR="0" algn="just">
              <a:lnSpc>
                <a:spcPct val="150000"/>
              </a:lnSpc>
              <a:spcAft>
                <a:spcPts val="800"/>
              </a:spcAft>
              <a:buNone/>
            </a:pPr>
            <a:r>
              <a:rPr lang="en-US" sz="1200" b="1" dirty="0">
                <a:effectLst/>
                <a:latin typeface="Arial" panose="020B0604020202020204" pitchFamily="34" charset="0"/>
                <a:ea typeface="Calibri" panose="020F0502020204030204" pitchFamily="34" charset="0"/>
                <a:cs typeface="Arial" panose="020B0604020202020204" pitchFamily="34" charset="0"/>
              </a:rPr>
              <a:t>Management</a:t>
            </a:r>
            <a:r>
              <a:rPr lang="en-US" sz="1200" dirty="0">
                <a:effectLst/>
                <a:latin typeface="Arial" panose="020B0604020202020204" pitchFamily="34" charset="0"/>
                <a:ea typeface="Calibri" panose="020F0502020204030204" pitchFamily="34" charset="0"/>
                <a:cs typeface="Arial" panose="020B0604020202020204" pitchFamily="34" charset="0"/>
              </a:rPr>
              <a:t> – The management's defensive intention to protect the hospital's reputation and lack of supervision during the duties of nurses resulted in death and caused the issue. </a:t>
            </a:r>
          </a:p>
          <a:p>
            <a:endParaRPr lang="en-US" dirty="0"/>
          </a:p>
        </p:txBody>
      </p:sp>
      <p:sp>
        <p:nvSpPr>
          <p:cNvPr id="4" name="Slide Number Placeholder 3"/>
          <p:cNvSpPr>
            <a:spLocks noGrp="1"/>
          </p:cNvSpPr>
          <p:nvPr>
            <p:ph type="sldNum" sz="quarter" idx="5"/>
          </p:nvPr>
        </p:nvSpPr>
        <p:spPr/>
        <p:txBody>
          <a:bodyPr/>
          <a:lstStyle/>
          <a:p>
            <a:fld id="{C3587729-F233-4014-B248-08F73E42B777}" type="slidenum">
              <a:rPr lang="en-US" smtClean="0"/>
              <a:t>4</a:t>
            </a:fld>
            <a:endParaRPr lang="en-US"/>
          </a:p>
        </p:txBody>
      </p:sp>
    </p:spTree>
    <p:extLst>
      <p:ext uri="{BB962C8B-B14F-4D97-AF65-F5344CB8AC3E}">
        <p14:creationId xmlns:p14="http://schemas.microsoft.com/office/powerpoint/2010/main" val="84344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200" b="1" dirty="0">
                <a:effectLst/>
                <a:latin typeface="Arial" panose="020B0604020202020204" pitchFamily="34" charset="0"/>
                <a:ea typeface="Calibri" panose="020F0502020204030204" pitchFamily="34" charset="0"/>
                <a:cs typeface="Arial" panose="020B0604020202020204" pitchFamily="34" charset="0"/>
              </a:rPr>
              <a:t>Structure</a:t>
            </a:r>
            <a:r>
              <a:rPr lang="en-US" sz="1200" dirty="0">
                <a:effectLst/>
                <a:latin typeface="Arial" panose="020B0604020202020204" pitchFamily="34" charset="0"/>
                <a:ea typeface="Calibri" panose="020F0502020204030204" pitchFamily="34" charset="0"/>
                <a:cs typeface="Arial" panose="020B0604020202020204" pitchFamily="34" charset="0"/>
              </a:rPr>
              <a:t> – The structure are ways care is delivered with staff, equipment and facilities (Jha et al., 2013). Chester Hospital needs to improve care quality, fostering a safety culture, and management's ignorance about the increased death rate shows its failure. Limited staff with a lack of skill also reduced care quality (Reason, 1997). </a:t>
            </a:r>
          </a:p>
          <a:p>
            <a:pPr marL="0" marR="0" algn="just">
              <a:lnSpc>
                <a:spcPct val="150000"/>
              </a:lnSpc>
              <a:spcAft>
                <a:spcPts val="800"/>
              </a:spcAft>
              <a:buNone/>
            </a:pPr>
            <a:r>
              <a:rPr lang="en-US" sz="1200" b="1" dirty="0">
                <a:effectLst/>
                <a:latin typeface="Arial" panose="020B0604020202020204" pitchFamily="34" charset="0"/>
                <a:ea typeface="Calibri" panose="020F0502020204030204" pitchFamily="34" charset="0"/>
                <a:cs typeface="Arial" panose="020B0604020202020204" pitchFamily="34" charset="0"/>
              </a:rPr>
              <a:t>Processes</a:t>
            </a:r>
            <a:r>
              <a:rPr lang="en-US" sz="1200" dirty="0">
                <a:effectLst/>
                <a:latin typeface="Arial" panose="020B0604020202020204" pitchFamily="34" charset="0"/>
                <a:ea typeface="Calibri" panose="020F0502020204030204" pitchFamily="34" charset="0"/>
                <a:cs typeface="Arial" panose="020B0604020202020204" pitchFamily="34" charset="0"/>
              </a:rPr>
              <a:t> – It is the interaction of the patient and the care provider (Creighton, 2023). Chester Hospital’s staff were informed about the death and ignored the warning, with a delayed investigation shows inconsistence focus of the management to give high-quality treatments to newborn babies and mothers in the hospital. </a:t>
            </a:r>
          </a:p>
          <a:p>
            <a:pPr marL="0" marR="0" algn="just">
              <a:lnSpc>
                <a:spcPct val="150000"/>
              </a:lnSpc>
              <a:spcAft>
                <a:spcPts val="800"/>
              </a:spcAft>
              <a:buNone/>
            </a:pPr>
            <a:r>
              <a:rPr lang="en-US" sz="1200" b="1" dirty="0">
                <a:effectLst/>
                <a:latin typeface="Arial" panose="020B0604020202020204" pitchFamily="34" charset="0"/>
                <a:ea typeface="Calibri" panose="020F0502020204030204" pitchFamily="34" charset="0"/>
                <a:cs typeface="Arial" panose="020B0604020202020204" pitchFamily="34" charset="0"/>
              </a:rPr>
              <a:t>Outcome</a:t>
            </a:r>
            <a:r>
              <a:rPr lang="en-US" sz="1200" dirty="0">
                <a:effectLst/>
                <a:latin typeface="Arial" panose="020B0604020202020204" pitchFamily="34" charset="0"/>
                <a:ea typeface="Calibri" panose="020F0502020204030204" pitchFamily="34" charset="0"/>
                <a:cs typeface="Arial" panose="020B0604020202020204" pitchFamily="34" charset="0"/>
              </a:rPr>
              <a:t> – The outcome is the incidence of healthcare status in the populations and patients. In the Lucy Letby case, systemic failure, lack of concern and statutory injury killed many babies, gave trauma to families and legal consequences to the Chester Hospital (Lawrence and Conn, 2024).</a:t>
            </a:r>
          </a:p>
          <a:p>
            <a:pPr marL="0" marR="0" algn="just">
              <a:lnSpc>
                <a:spcPct val="150000"/>
              </a:lnSpc>
              <a:spcAft>
                <a:spcPts val="800"/>
              </a:spcAft>
              <a:buNone/>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3587729-F233-4014-B248-08F73E42B777}" type="slidenum">
              <a:rPr lang="en-US" smtClean="0"/>
              <a:t>5</a:t>
            </a:fld>
            <a:endParaRPr lang="en-US"/>
          </a:p>
        </p:txBody>
      </p:sp>
    </p:spTree>
    <p:extLst>
      <p:ext uri="{BB962C8B-B14F-4D97-AF65-F5344CB8AC3E}">
        <p14:creationId xmlns:p14="http://schemas.microsoft.com/office/powerpoint/2010/main" val="5535898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200" dirty="0">
                <a:effectLst/>
                <a:latin typeface="Arial" panose="020B0604020202020204" pitchFamily="34" charset="0"/>
                <a:ea typeface="Calibri" panose="020F0502020204030204" pitchFamily="34" charset="0"/>
                <a:cs typeface="Arial" panose="020B0604020202020204" pitchFamily="34" charset="0"/>
              </a:rPr>
              <a:t>Whistleblowing Culture – The adversarial culture with a lack of safety concern about patients is the root cause that contributes to the results of newborn death in the case study of Lucy Letby (Daniel Kahneman, 2011). It indicates poor implementation of whistle-blowing policies, for which senior management ignore warning of staff and is associated with poor care delivery in the hospitals, resulting in collapse and a higher rate of death. </a:t>
            </a:r>
          </a:p>
          <a:p>
            <a:pPr marL="0" marR="0" algn="just">
              <a:lnSpc>
                <a:spcPct val="150000"/>
              </a:lnSpc>
              <a:spcAft>
                <a:spcPts val="800"/>
              </a:spcAft>
              <a:buNone/>
            </a:pPr>
            <a:r>
              <a:rPr lang="en-US" sz="1200" dirty="0">
                <a:effectLst/>
                <a:latin typeface="Arial" panose="020B0604020202020204" pitchFamily="34" charset="0"/>
                <a:ea typeface="Calibri" panose="020F0502020204030204" pitchFamily="34" charset="0"/>
                <a:cs typeface="Arial" panose="020B0604020202020204" pitchFamily="34" charset="0"/>
              </a:rPr>
              <a:t>Regulatory Oversight Weakness – Another issue is the Care Quality Commission (CQC )'s delayed identification of the issue that happened since 2015, and CQC found it in 2016 (Lawrence and Conn, 2024). Their gap in the policy to control hospital treatments is leading to rising neonatal mortality in the hospital (Wiegmann and Shappell, 2003). The lack of transparency that CQC identified in the unexpected deaths in delay also lead low quality service delivery, for which the death rate increased in Chester Hospital (Bishops, 2024). </a:t>
            </a:r>
          </a:p>
        </p:txBody>
      </p:sp>
      <p:sp>
        <p:nvSpPr>
          <p:cNvPr id="4" name="Slide Number Placeholder 3"/>
          <p:cNvSpPr>
            <a:spLocks noGrp="1"/>
          </p:cNvSpPr>
          <p:nvPr>
            <p:ph type="sldNum" sz="quarter" idx="5"/>
          </p:nvPr>
        </p:nvSpPr>
        <p:spPr/>
        <p:txBody>
          <a:bodyPr/>
          <a:lstStyle/>
          <a:p>
            <a:fld id="{C3587729-F233-4014-B248-08F73E42B777}" type="slidenum">
              <a:rPr lang="en-US" smtClean="0"/>
              <a:t>6</a:t>
            </a:fld>
            <a:endParaRPr lang="en-US"/>
          </a:p>
        </p:txBody>
      </p:sp>
    </p:spTree>
    <p:extLst>
      <p:ext uri="{BB962C8B-B14F-4D97-AF65-F5344CB8AC3E}">
        <p14:creationId xmlns:p14="http://schemas.microsoft.com/office/powerpoint/2010/main" val="4083349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200" b="1" dirty="0">
                <a:effectLst/>
                <a:latin typeface="Arial" panose="020B0604020202020204" pitchFamily="34" charset="0"/>
                <a:ea typeface="Calibri" panose="020F0502020204030204" pitchFamily="34" charset="0"/>
                <a:cs typeface="Arial" panose="020B0604020202020204" pitchFamily="34" charset="0"/>
              </a:rPr>
              <a:t>Quality of Care</a:t>
            </a:r>
            <a:r>
              <a:rPr lang="en-US" sz="1200" dirty="0">
                <a:effectLst/>
                <a:latin typeface="Arial" panose="020B0604020202020204" pitchFamily="34" charset="0"/>
                <a:ea typeface="Calibri" panose="020F0502020204030204" pitchFamily="34" charset="0"/>
                <a:cs typeface="Arial" panose="020B0604020202020204" pitchFamily="34" charset="0"/>
              </a:rPr>
              <a:t> – Low-quality services that are capable of giving Level 2 service and giving service to babies that need Level 3 treatment resulted in unexpected death (Lawrence and Conn, 2024). Delay in issue identification and policy gap to control testament quality also caused raising death rates in </a:t>
            </a:r>
            <a:r>
              <a:rPr lang="en-GB" sz="1200" dirty="0">
                <a:effectLst/>
                <a:latin typeface="Arial" panose="020B0604020202020204" pitchFamily="34" charset="0"/>
                <a:ea typeface="Calibri" panose="020F0502020204030204" pitchFamily="34" charset="0"/>
                <a:cs typeface="Arial" panose="020B0604020202020204" pitchFamily="34" charset="0"/>
              </a:rPr>
              <a:t>Chester Hospital. </a:t>
            </a:r>
            <a:endParaRPr lang="en-US" sz="12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Aft>
                <a:spcPts val="800"/>
              </a:spcAft>
              <a:buNone/>
            </a:pPr>
            <a:r>
              <a:rPr lang="en-US" sz="1200" b="1" dirty="0">
                <a:effectLst/>
                <a:latin typeface="Arial" panose="020B0604020202020204" pitchFamily="34" charset="0"/>
                <a:ea typeface="Calibri" panose="020F0502020204030204" pitchFamily="34" charset="0"/>
                <a:cs typeface="Arial" panose="020B0604020202020204" pitchFamily="34" charset="0"/>
              </a:rPr>
              <a:t>Efficiency &amp; Equity</a:t>
            </a:r>
            <a:r>
              <a:rPr lang="en-US" sz="1200" dirty="0">
                <a:effectLst/>
                <a:latin typeface="Arial" panose="020B0604020202020204" pitchFamily="34" charset="0"/>
                <a:ea typeface="Calibri" panose="020F0502020204030204" pitchFamily="34" charset="0"/>
                <a:cs typeface="Arial" panose="020B0604020202020204" pitchFamily="34" charset="0"/>
              </a:rPr>
              <a:t> – The root cause and policy issue affected the service provision of health care of the </a:t>
            </a:r>
            <a:r>
              <a:rPr lang="en-GB" sz="1200" dirty="0">
                <a:effectLst/>
                <a:latin typeface="Arial" panose="020B0604020202020204" pitchFamily="34" charset="0"/>
                <a:ea typeface="Calibri" panose="020F0502020204030204" pitchFamily="34" charset="0"/>
                <a:cs typeface="Arial" panose="020B0604020202020204" pitchFamily="34" charset="0"/>
              </a:rPr>
              <a:t>Chester Hospital in the Lucy Letby case, as inefficient staff, skill gap and shortage of staff increased shift and workload for them. The hospital giving service beyond capacity and ignoring staff warnings shows inefficiency and inequity in the hospital setting (WHO, 2016). The senior management did into develops policy effectively to control the quality of treatments, and did not provide resources to treat babies who were born with complications (Allen, 2022). It affected service delivery and reduced the quality of health care service, which resulted in unexpected death.</a:t>
            </a:r>
            <a:endParaRPr lang="en-US" sz="12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3587729-F233-4014-B248-08F73E42B777}" type="slidenum">
              <a:rPr lang="en-US" smtClean="0"/>
              <a:t>7</a:t>
            </a:fld>
            <a:endParaRPr lang="en-US"/>
          </a:p>
        </p:txBody>
      </p:sp>
    </p:spTree>
    <p:extLst>
      <p:ext uri="{BB962C8B-B14F-4D97-AF65-F5344CB8AC3E}">
        <p14:creationId xmlns:p14="http://schemas.microsoft.com/office/powerpoint/2010/main" val="22033588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report of component 2 will be structured by researching the topic of the case study. The report will also be referenced accurately and sourced, and will be used by matching with the case study topic. The understanding of the researcher and time management skills will be used to complete the report in the second component effectively. </a:t>
            </a:r>
          </a:p>
          <a:p>
            <a:endParaRPr lang="en-US" dirty="0"/>
          </a:p>
        </p:txBody>
      </p:sp>
      <p:sp>
        <p:nvSpPr>
          <p:cNvPr id="4" name="Slide Number Placeholder 3"/>
          <p:cNvSpPr>
            <a:spLocks noGrp="1"/>
          </p:cNvSpPr>
          <p:nvPr>
            <p:ph type="sldNum" sz="quarter" idx="5"/>
          </p:nvPr>
        </p:nvSpPr>
        <p:spPr/>
        <p:txBody>
          <a:bodyPr/>
          <a:lstStyle/>
          <a:p>
            <a:fld id="{C3587729-F233-4014-B248-08F73E42B777}" type="slidenum">
              <a:rPr lang="en-US" smtClean="0"/>
              <a:t>8</a:t>
            </a:fld>
            <a:endParaRPr lang="en-US"/>
          </a:p>
        </p:txBody>
      </p:sp>
    </p:spTree>
    <p:extLst>
      <p:ext uri="{BB962C8B-B14F-4D97-AF65-F5344CB8AC3E}">
        <p14:creationId xmlns:p14="http://schemas.microsoft.com/office/powerpoint/2010/main" val="5683556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The Swiss cheese model shows active failure, latent condition, defense, and error trajectory of the issue. Lack of resources to support neonatal intensive care contributed to the issue, and the Donabedian Model outlines areas to improve the quality of care in the Chester Hospital. The adversarial culture with a lack of safety concern impacted delivery of service, and inefficiency of hospital management affected service delivery, which resulted in the unexpected death of the patient.</a:t>
            </a:r>
          </a:p>
        </p:txBody>
      </p:sp>
      <p:sp>
        <p:nvSpPr>
          <p:cNvPr id="4" name="Slide Number Placeholder 3"/>
          <p:cNvSpPr>
            <a:spLocks noGrp="1"/>
          </p:cNvSpPr>
          <p:nvPr>
            <p:ph type="sldNum" sz="quarter" idx="5"/>
          </p:nvPr>
        </p:nvSpPr>
        <p:spPr/>
        <p:txBody>
          <a:bodyPr/>
          <a:lstStyle/>
          <a:p>
            <a:fld id="{C3587729-F233-4014-B248-08F73E42B777}" type="slidenum">
              <a:rPr lang="en-US" smtClean="0"/>
              <a:t>9</a:t>
            </a:fld>
            <a:endParaRPr lang="en-US"/>
          </a:p>
        </p:txBody>
      </p:sp>
    </p:spTree>
    <p:extLst>
      <p:ext uri="{BB962C8B-B14F-4D97-AF65-F5344CB8AC3E}">
        <p14:creationId xmlns:p14="http://schemas.microsoft.com/office/powerpoint/2010/main" val="7207350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587729-F233-4014-B248-08F73E42B777}" type="slidenum">
              <a:rPr lang="en-US" smtClean="0"/>
              <a:t>10</a:t>
            </a:fld>
            <a:endParaRPr lang="en-US"/>
          </a:p>
        </p:txBody>
      </p:sp>
    </p:spTree>
    <p:extLst>
      <p:ext uri="{BB962C8B-B14F-4D97-AF65-F5344CB8AC3E}">
        <p14:creationId xmlns:p14="http://schemas.microsoft.com/office/powerpoint/2010/main" val="4164986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587729-F233-4014-B248-08F73E42B777}" type="slidenum">
              <a:rPr lang="en-US" smtClean="0"/>
              <a:t>12</a:t>
            </a:fld>
            <a:endParaRPr lang="en-US"/>
          </a:p>
        </p:txBody>
      </p:sp>
    </p:spTree>
    <p:extLst>
      <p:ext uri="{BB962C8B-B14F-4D97-AF65-F5344CB8AC3E}">
        <p14:creationId xmlns:p14="http://schemas.microsoft.com/office/powerpoint/2010/main" val="967857572"/>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7200" cap="none"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0813C7-7026-4EFB-B99C-42B3F47104F5}" type="datetime1">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b="0"/>
            </a:lvl1pPr>
          </a:lstStyle>
          <a:p>
            <a:fld id="{59949E57-7A1E-456F-82E1-5416FC9BC47E}" type="slidenum">
              <a:rPr lang="en-US" smtClean="0"/>
              <a:t>‹#›</a:t>
            </a:fld>
            <a:endParaRPr lang="en-US"/>
          </a:p>
        </p:txBody>
      </p:sp>
    </p:spTree>
    <p:extLst>
      <p:ext uri="{BB962C8B-B14F-4D97-AF65-F5344CB8AC3E}">
        <p14:creationId xmlns:p14="http://schemas.microsoft.com/office/powerpoint/2010/main" val="1314354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6989BD-3F59-4ABD-9FA4-6AA5E35C8B43}" type="datetime1">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2145854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7E87FA4E-A453-4DA3-813A-2378204E57A0}" type="datetime1">
              <a:rPr lang="en-US" smtClean="0"/>
              <a:t>2/21/2026</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59949E57-7A1E-456F-82E1-5416FC9BC47E}" type="slidenum">
              <a:rPr lang="en-US" smtClean="0"/>
              <a:t>‹#›</a:t>
            </a:fld>
            <a:endParaRPr lang="en-US"/>
          </a:p>
        </p:txBody>
      </p:sp>
    </p:spTree>
    <p:extLst>
      <p:ext uri="{BB962C8B-B14F-4D97-AF65-F5344CB8AC3E}">
        <p14:creationId xmlns:p14="http://schemas.microsoft.com/office/powerpoint/2010/main" val="1482102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FD6E6C-F6DB-4BF2-ACB3-1E7CD39148DF}" type="datetime1">
              <a:rPr lang="en-US" smtClean="0"/>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701890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665E99-65D4-43A0-914F-FA968B07B2B1}" type="datetime1">
              <a:rPr lang="en-US" smtClean="0"/>
              <a:t>2/21/2026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1921739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1C3235-CA4E-423B-A16B-2049BE41C7DE}" type="datetime1">
              <a:rPr lang="en-US" smtClean="0"/>
              <a:t>2/21/2026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354913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EDAF6C-8225-43D8-9A84-D18CFB53C8CC}" type="datetime1">
              <a:rPr lang="en-US" smtClean="0"/>
              <a:t>2/21/2026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3203019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0"/>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DA7BA5-9833-4C7D-9AFA-92C55DA23FFE}" type="datetime1">
              <a:rPr lang="en-US" smtClean="0"/>
              <a:t>2/21/2026</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1876437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F333E9-E279-4410-9F3C-136EA6523329}" type="datetime1">
              <a:rPr lang="en-US" smtClean="0"/>
              <a:t>2/21/2026</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15944165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7A1813-982C-4867-9CC3-B1EC8459517A}" type="datetime1">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203766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8E3266-6775-466C-A180-B829D6B723CC}" type="datetime1">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264847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0574F509-66D6-4BD5-AC32-FA3052D14ACE}" type="datetime1">
              <a:rPr lang="en-US" smtClean="0"/>
              <a:t>2/21/2026</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0">
                <a:solidFill>
                  <a:srgbClr val="FFFFFF"/>
                </a:solidFill>
                <a:latin typeface="+mj-lt"/>
              </a:defRPr>
            </a:lvl1pPr>
          </a:lstStyle>
          <a:p>
            <a:fld id="{59949E57-7A1E-456F-82E1-5416FC9BC47E}" type="slidenum">
              <a:rPr lang="en-US" smtClean="0"/>
              <a:t>‹#›</a:t>
            </a:fld>
            <a:endParaRPr lang="en-US"/>
          </a:p>
        </p:txBody>
      </p:sp>
    </p:spTree>
    <p:extLst>
      <p:ext uri="{BB962C8B-B14F-4D97-AF65-F5344CB8AC3E}">
        <p14:creationId xmlns:p14="http://schemas.microsoft.com/office/powerpoint/2010/main" val="2932769080"/>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hdr="0" ftr="0" dt="0"/>
  <p:txStyles>
    <p:titleStyle>
      <a:lvl1pPr algn="l" defTabSz="914400" rtl="0" eaLnBrk="1" latinLnBrk="0" hangingPunct="1">
        <a:lnSpc>
          <a:spcPct val="90000"/>
        </a:lnSpc>
        <a:spcBef>
          <a:spcPct val="0"/>
        </a:spcBef>
        <a:buNone/>
        <a:defRPr sz="4800"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72B63-C1E5-C2CF-77CF-CC9F98A9227A}"/>
              </a:ext>
            </a:extLst>
          </p:cNvPr>
          <p:cNvSpPr>
            <a:spLocks noGrp="1"/>
          </p:cNvSpPr>
          <p:nvPr>
            <p:ph type="ctrTitle"/>
          </p:nvPr>
        </p:nvSpPr>
        <p:spPr>
          <a:xfrm>
            <a:off x="509250" y="1036320"/>
            <a:ext cx="10782300" cy="3352800"/>
          </a:xfrm>
        </p:spPr>
        <p:txBody>
          <a:bodyPr>
            <a:normAutofit/>
          </a:bodyPr>
          <a:lstStyle/>
          <a:p>
            <a:pPr algn="ctr"/>
            <a:r>
              <a:rPr lang="en-US" sz="4800" dirty="0"/>
              <a:t>Module Code &amp; Title: LCHS7006 - Quality Assurance and Service Improvements Assignment Title: Component 1. Individual Presentation</a:t>
            </a:r>
            <a:endParaRPr lang="en-US" sz="4800" b="0" dirty="0"/>
          </a:p>
        </p:txBody>
      </p:sp>
      <p:sp>
        <p:nvSpPr>
          <p:cNvPr id="3" name="Subtitle 2">
            <a:extLst>
              <a:ext uri="{FF2B5EF4-FFF2-40B4-BE49-F238E27FC236}">
                <a16:creationId xmlns:a16="http://schemas.microsoft.com/office/drawing/2014/main" id="{38F0026C-B340-EE98-89B5-305FC6E8D2C7}"/>
              </a:ext>
            </a:extLst>
          </p:cNvPr>
          <p:cNvSpPr>
            <a:spLocks noGrp="1"/>
          </p:cNvSpPr>
          <p:nvPr>
            <p:ph type="subTitle" idx="1"/>
          </p:nvPr>
        </p:nvSpPr>
        <p:spPr/>
        <p:txBody>
          <a:bodyPr vert="horz" lIns="91440" tIns="45720" rIns="91440" bIns="45720" rtlCol="0" anchor="t">
            <a:normAutofit/>
          </a:bodyPr>
          <a:lstStyle/>
          <a:p>
            <a:pPr algn="ctr"/>
            <a:r>
              <a:rPr lang="en-US"/>
              <a:t>Student ID:2214807</a:t>
            </a:r>
            <a:endParaRPr lang="en-US" dirty="0"/>
          </a:p>
        </p:txBody>
      </p:sp>
      <p:sp>
        <p:nvSpPr>
          <p:cNvPr id="4" name="Slide Number Placeholder 3">
            <a:extLst>
              <a:ext uri="{FF2B5EF4-FFF2-40B4-BE49-F238E27FC236}">
                <a16:creationId xmlns:a16="http://schemas.microsoft.com/office/drawing/2014/main" id="{1416F74D-86D4-2D81-E6B3-1C3EE2257349}"/>
              </a:ext>
            </a:extLst>
          </p:cNvPr>
          <p:cNvSpPr>
            <a:spLocks noGrp="1"/>
          </p:cNvSpPr>
          <p:nvPr>
            <p:ph type="sldNum" sz="quarter" idx="12"/>
          </p:nvPr>
        </p:nvSpPr>
        <p:spPr/>
        <p:txBody>
          <a:bodyPr/>
          <a:lstStyle/>
          <a:p>
            <a:fld id="{59949E57-7A1E-456F-82E1-5416FC9BC47E}" type="slidenum">
              <a:rPr lang="en-US" smtClean="0"/>
              <a:t>1</a:t>
            </a:fld>
            <a:endParaRPr lang="en-US"/>
          </a:p>
        </p:txBody>
      </p:sp>
    </p:spTree>
    <p:extLst>
      <p:ext uri="{BB962C8B-B14F-4D97-AF65-F5344CB8AC3E}">
        <p14:creationId xmlns:p14="http://schemas.microsoft.com/office/powerpoint/2010/main" val="14247877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18611-06A9-0673-58C0-7F53455D5C75}"/>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AD5109C4-EB7C-EF12-607B-3B851CA6F6EE}"/>
              </a:ext>
            </a:extLst>
          </p:cNvPr>
          <p:cNvSpPr>
            <a:spLocks noGrp="1"/>
          </p:cNvSpPr>
          <p:nvPr>
            <p:ph sz="half" idx="1"/>
          </p:nvPr>
        </p:nvSpPr>
        <p:spPr>
          <a:xfrm>
            <a:off x="508289" y="2157731"/>
            <a:ext cx="9927482" cy="4023360"/>
          </a:xfrm>
        </p:spPr>
        <p:txBody>
          <a:bodyPr/>
          <a:lstStyle/>
          <a:p>
            <a:pPr algn="just">
              <a:lnSpc>
                <a:spcPct val="150000"/>
              </a:lnSpc>
            </a:pPr>
            <a:r>
              <a:rPr lang="en-US" dirty="0"/>
              <a:t>Health and social care is mainly an integrated system which is designed to help mental health, social and physical well-being (Kapur et al., 2015).</a:t>
            </a:r>
          </a:p>
          <a:p>
            <a:pPr algn="just">
              <a:lnSpc>
                <a:spcPct val="150000"/>
              </a:lnSpc>
            </a:pPr>
            <a:r>
              <a:rPr lang="en-US" dirty="0"/>
              <a:t>The aim of the assignment is to create a presentation on the first case study of Lucy Letby, which occurred in Chester Hospital in the UK. </a:t>
            </a:r>
          </a:p>
        </p:txBody>
      </p:sp>
      <p:sp>
        <p:nvSpPr>
          <p:cNvPr id="4" name="Slide Number Placeholder 3">
            <a:extLst>
              <a:ext uri="{FF2B5EF4-FFF2-40B4-BE49-F238E27FC236}">
                <a16:creationId xmlns:a16="http://schemas.microsoft.com/office/drawing/2014/main" id="{6D81988C-D8AB-B811-DBB6-64E0B23CF1DE}"/>
              </a:ext>
            </a:extLst>
          </p:cNvPr>
          <p:cNvSpPr>
            <a:spLocks noGrp="1"/>
          </p:cNvSpPr>
          <p:nvPr>
            <p:ph type="sldNum" sz="quarter" idx="12"/>
          </p:nvPr>
        </p:nvSpPr>
        <p:spPr/>
        <p:txBody>
          <a:bodyPr/>
          <a:lstStyle/>
          <a:p>
            <a:fld id="{59949E57-7A1E-456F-82E1-5416FC9BC47E}" type="slidenum">
              <a:rPr lang="en-US" smtClean="0"/>
              <a:t>2</a:t>
            </a:fld>
            <a:endParaRPr lang="en-US"/>
          </a:p>
        </p:txBody>
      </p:sp>
      <p:pic>
        <p:nvPicPr>
          <p:cNvPr id="8" name="Picture 7">
            <a:extLst>
              <a:ext uri="{FF2B5EF4-FFF2-40B4-BE49-F238E27FC236}">
                <a16:creationId xmlns:a16="http://schemas.microsoft.com/office/drawing/2014/main" id="{0F873453-2F82-E251-2F04-A81519B302B2}"/>
              </a:ext>
            </a:extLst>
          </p:cNvPr>
          <p:cNvPicPr>
            <a:picLocks noChangeAspect="1"/>
          </p:cNvPicPr>
          <p:nvPr/>
        </p:nvPicPr>
        <p:blipFill>
          <a:blip r:embed="rId3"/>
          <a:stretch>
            <a:fillRect/>
          </a:stretch>
        </p:blipFill>
        <p:spPr>
          <a:xfrm>
            <a:off x="3227160" y="3756319"/>
            <a:ext cx="5737679" cy="2881590"/>
          </a:xfrm>
          <a:prstGeom prst="rect">
            <a:avLst/>
          </a:prstGeom>
        </p:spPr>
      </p:pic>
    </p:spTree>
    <p:extLst>
      <p:ext uri="{BB962C8B-B14F-4D97-AF65-F5344CB8AC3E}">
        <p14:creationId xmlns:p14="http://schemas.microsoft.com/office/powerpoint/2010/main" val="33139746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6428B-C73B-76F9-F383-03AC376BB5C2}"/>
              </a:ext>
            </a:extLst>
          </p:cNvPr>
          <p:cNvSpPr>
            <a:spLocks noGrp="1"/>
          </p:cNvSpPr>
          <p:nvPr>
            <p:ph type="title"/>
          </p:nvPr>
        </p:nvSpPr>
        <p:spPr>
          <a:xfrm>
            <a:off x="228600" y="499533"/>
            <a:ext cx="11963400" cy="1658198"/>
          </a:xfrm>
        </p:spPr>
        <p:txBody>
          <a:bodyPr>
            <a:normAutofit fontScale="90000"/>
          </a:bodyPr>
          <a:lstStyle/>
          <a:p>
            <a:r>
              <a:rPr lang="en-US" dirty="0"/>
              <a:t>The root causes of the case study using the systems-based safety model </a:t>
            </a:r>
          </a:p>
        </p:txBody>
      </p:sp>
      <p:sp>
        <p:nvSpPr>
          <p:cNvPr id="3" name="Content Placeholder 2">
            <a:extLst>
              <a:ext uri="{FF2B5EF4-FFF2-40B4-BE49-F238E27FC236}">
                <a16:creationId xmlns:a16="http://schemas.microsoft.com/office/drawing/2014/main" id="{573FC900-FCC9-5BA3-104E-BFA70CE6CF38}"/>
              </a:ext>
            </a:extLst>
          </p:cNvPr>
          <p:cNvSpPr>
            <a:spLocks noGrp="1"/>
          </p:cNvSpPr>
          <p:nvPr>
            <p:ph sz="half" idx="1"/>
          </p:nvPr>
        </p:nvSpPr>
        <p:spPr>
          <a:xfrm>
            <a:off x="363336" y="2725615"/>
            <a:ext cx="5037160" cy="3767328"/>
          </a:xfrm>
        </p:spPr>
        <p:txBody>
          <a:bodyPr>
            <a:normAutofit fontScale="92500" lnSpcReduction="20000"/>
          </a:bodyPr>
          <a:lstStyle/>
          <a:p>
            <a:pPr algn="just">
              <a:lnSpc>
                <a:spcPct val="150000"/>
              </a:lnSpc>
              <a:buFont typeface="Wingdings" panose="05000000000000000000" pitchFamily="2" charset="2"/>
              <a:buChar char="Ø"/>
            </a:pPr>
            <a:r>
              <a:rPr lang="en-US" b="1" dirty="0"/>
              <a:t>Root causes:</a:t>
            </a:r>
          </a:p>
          <a:p>
            <a:pPr algn="just">
              <a:lnSpc>
                <a:spcPct val="150000"/>
              </a:lnSpc>
              <a:buFont typeface="Wingdings" panose="05000000000000000000" pitchFamily="2" charset="2"/>
              <a:buChar char="Ø"/>
            </a:pPr>
            <a:r>
              <a:rPr lang="en-US" dirty="0"/>
              <a:t>Poor clinical governance</a:t>
            </a:r>
          </a:p>
          <a:p>
            <a:pPr algn="just">
              <a:lnSpc>
                <a:spcPct val="150000"/>
              </a:lnSpc>
              <a:buFont typeface="Wingdings" panose="05000000000000000000" pitchFamily="2" charset="2"/>
              <a:buChar char="Ø"/>
            </a:pPr>
            <a:r>
              <a:rPr lang="en-US" dirty="0"/>
              <a:t>Staff shortage </a:t>
            </a:r>
          </a:p>
          <a:p>
            <a:pPr algn="just">
              <a:lnSpc>
                <a:spcPct val="150000"/>
              </a:lnSpc>
              <a:buFont typeface="Wingdings" panose="05000000000000000000" pitchFamily="2" charset="2"/>
              <a:buChar char="Ø"/>
            </a:pPr>
            <a:r>
              <a:rPr lang="en-US" dirty="0"/>
              <a:t>Skill gaps of staff</a:t>
            </a:r>
          </a:p>
          <a:p>
            <a:pPr algn="just">
              <a:lnSpc>
                <a:spcPct val="150000"/>
              </a:lnSpc>
              <a:buFont typeface="Wingdings" panose="05000000000000000000" pitchFamily="2" charset="2"/>
              <a:buChar char="Ø"/>
            </a:pPr>
            <a:r>
              <a:rPr lang="en-US" dirty="0"/>
              <a:t>Structural and managerial deficiencies</a:t>
            </a:r>
          </a:p>
          <a:p>
            <a:pPr algn="just">
              <a:lnSpc>
                <a:spcPct val="150000"/>
              </a:lnSpc>
              <a:buFont typeface="Wingdings" panose="05000000000000000000" pitchFamily="2" charset="2"/>
              <a:buChar char="Ø"/>
            </a:pPr>
            <a:r>
              <a:rPr lang="en-US" dirty="0"/>
              <a:t>Delayed police involvement</a:t>
            </a:r>
          </a:p>
          <a:p>
            <a:pPr algn="just">
              <a:lnSpc>
                <a:spcPct val="150000"/>
              </a:lnSpc>
              <a:buFont typeface="Wingdings" panose="05000000000000000000" pitchFamily="2" charset="2"/>
              <a:buChar char="Ø"/>
            </a:pPr>
            <a:r>
              <a:rPr lang="en-US" dirty="0"/>
              <a:t>Failure to report incidents </a:t>
            </a:r>
          </a:p>
        </p:txBody>
      </p:sp>
      <p:sp>
        <p:nvSpPr>
          <p:cNvPr id="4" name="Slide Number Placeholder 3">
            <a:extLst>
              <a:ext uri="{FF2B5EF4-FFF2-40B4-BE49-F238E27FC236}">
                <a16:creationId xmlns:a16="http://schemas.microsoft.com/office/drawing/2014/main" id="{307EAB3A-9867-FCCA-1DA6-D377BBFF1DA9}"/>
              </a:ext>
            </a:extLst>
          </p:cNvPr>
          <p:cNvSpPr>
            <a:spLocks noGrp="1"/>
          </p:cNvSpPr>
          <p:nvPr>
            <p:ph type="sldNum" sz="quarter" idx="12"/>
          </p:nvPr>
        </p:nvSpPr>
        <p:spPr/>
        <p:txBody>
          <a:bodyPr/>
          <a:lstStyle/>
          <a:p>
            <a:fld id="{59949E57-7A1E-456F-82E1-5416FC9BC47E}" type="slidenum">
              <a:rPr lang="en-US" smtClean="0"/>
              <a:t>3</a:t>
            </a:fld>
            <a:endParaRPr lang="en-US" dirty="0"/>
          </a:p>
        </p:txBody>
      </p:sp>
      <p:sp>
        <p:nvSpPr>
          <p:cNvPr id="11" name="Content Placeholder 10">
            <a:extLst>
              <a:ext uri="{FF2B5EF4-FFF2-40B4-BE49-F238E27FC236}">
                <a16:creationId xmlns:a16="http://schemas.microsoft.com/office/drawing/2014/main" id="{86449C14-133B-33B8-E344-14218FDB8C61}"/>
              </a:ext>
            </a:extLst>
          </p:cNvPr>
          <p:cNvSpPr>
            <a:spLocks noGrp="1"/>
          </p:cNvSpPr>
          <p:nvPr>
            <p:ph sz="half" idx="2"/>
          </p:nvPr>
        </p:nvSpPr>
        <p:spPr/>
        <p:txBody>
          <a:bodyPr>
            <a:normAutofit fontScale="92500" lnSpcReduction="20000"/>
          </a:bodyPr>
          <a:lstStyle/>
          <a:p>
            <a:r>
              <a:rPr lang="en-US" b="1" dirty="0"/>
              <a:t>Swiss cheese model</a:t>
            </a:r>
          </a:p>
        </p:txBody>
      </p:sp>
      <p:pic>
        <p:nvPicPr>
          <p:cNvPr id="12" name="Picture 11">
            <a:extLst>
              <a:ext uri="{FF2B5EF4-FFF2-40B4-BE49-F238E27FC236}">
                <a16:creationId xmlns:a16="http://schemas.microsoft.com/office/drawing/2014/main" id="{8ADDC2CA-BD06-DE94-30EB-E71B2388DC98}"/>
              </a:ext>
            </a:extLst>
          </p:cNvPr>
          <p:cNvPicPr>
            <a:picLocks noChangeAspect="1"/>
          </p:cNvPicPr>
          <p:nvPr/>
        </p:nvPicPr>
        <p:blipFill>
          <a:blip r:embed="rId3"/>
          <a:stretch>
            <a:fillRect/>
          </a:stretch>
        </p:blipFill>
        <p:spPr>
          <a:xfrm>
            <a:off x="6096000" y="2893906"/>
            <a:ext cx="5779509" cy="2231329"/>
          </a:xfrm>
          <a:prstGeom prst="rect">
            <a:avLst/>
          </a:prstGeom>
        </p:spPr>
      </p:pic>
      <p:sp>
        <p:nvSpPr>
          <p:cNvPr id="13" name="TextBox 12">
            <a:extLst>
              <a:ext uri="{FF2B5EF4-FFF2-40B4-BE49-F238E27FC236}">
                <a16:creationId xmlns:a16="http://schemas.microsoft.com/office/drawing/2014/main" id="{496E574A-4C37-9AEB-040D-FC322432BA67}"/>
              </a:ext>
            </a:extLst>
          </p:cNvPr>
          <p:cNvSpPr txBox="1"/>
          <p:nvPr/>
        </p:nvSpPr>
        <p:spPr>
          <a:xfrm>
            <a:off x="7620000" y="5442857"/>
            <a:ext cx="3135086" cy="369332"/>
          </a:xfrm>
          <a:prstGeom prst="rect">
            <a:avLst/>
          </a:prstGeom>
          <a:noFill/>
        </p:spPr>
        <p:txBody>
          <a:bodyPr wrap="square" rtlCol="0">
            <a:spAutoFit/>
          </a:bodyPr>
          <a:lstStyle/>
          <a:p>
            <a:r>
              <a:rPr lang="en-US" dirty="0"/>
              <a:t>Source: (Higgins, 2023).</a:t>
            </a:r>
          </a:p>
        </p:txBody>
      </p:sp>
    </p:spTree>
    <p:extLst>
      <p:ext uri="{BB962C8B-B14F-4D97-AF65-F5344CB8AC3E}">
        <p14:creationId xmlns:p14="http://schemas.microsoft.com/office/powerpoint/2010/main" val="3429933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4374F-4719-2635-2A7C-2DFFA8B7ABFF}"/>
              </a:ext>
            </a:extLst>
          </p:cNvPr>
          <p:cNvSpPr>
            <a:spLocks noGrp="1"/>
          </p:cNvSpPr>
          <p:nvPr>
            <p:ph type="title"/>
          </p:nvPr>
        </p:nvSpPr>
        <p:spPr>
          <a:xfrm>
            <a:off x="0" y="499533"/>
            <a:ext cx="12192000" cy="1658198"/>
          </a:xfrm>
        </p:spPr>
        <p:txBody>
          <a:bodyPr>
            <a:normAutofit/>
          </a:bodyPr>
          <a:lstStyle/>
          <a:p>
            <a:r>
              <a:rPr lang="en-US" dirty="0"/>
              <a:t>Fishbone Diagram</a:t>
            </a:r>
          </a:p>
        </p:txBody>
      </p:sp>
      <p:sp>
        <p:nvSpPr>
          <p:cNvPr id="3" name="Content Placeholder 2">
            <a:extLst>
              <a:ext uri="{FF2B5EF4-FFF2-40B4-BE49-F238E27FC236}">
                <a16:creationId xmlns:a16="http://schemas.microsoft.com/office/drawing/2014/main" id="{C288019F-D2B2-BF63-5F0D-3C40972C7BE9}"/>
              </a:ext>
            </a:extLst>
          </p:cNvPr>
          <p:cNvSpPr>
            <a:spLocks noGrp="1"/>
          </p:cNvSpPr>
          <p:nvPr>
            <p:ph sz="half" idx="1"/>
          </p:nvPr>
        </p:nvSpPr>
        <p:spPr>
          <a:xfrm>
            <a:off x="312081" y="2688590"/>
            <a:ext cx="4754880" cy="4023360"/>
          </a:xfrm>
        </p:spPr>
        <p:txBody>
          <a:bodyPr>
            <a:normAutofit/>
          </a:bodyPr>
          <a:lstStyle/>
          <a:p>
            <a:pPr algn="just">
              <a:lnSpc>
                <a:spcPct val="150000"/>
              </a:lnSpc>
            </a:pPr>
            <a:r>
              <a:rPr lang="en-US" dirty="0"/>
              <a:t>A fishbone diagram analyses diverse factors that contribute to the problem </a:t>
            </a:r>
            <a:r>
              <a:rPr lang="en-GB" dirty="0">
                <a:latin typeface="Arial" panose="020B0604020202020204" pitchFamily="34" charset="0"/>
                <a:ea typeface="Calibri" panose="020F0502020204030204" pitchFamily="34" charset="0"/>
                <a:cs typeface="Arial" panose="020B0604020202020204" pitchFamily="34" charset="0"/>
              </a:rPr>
              <a:t>(Illingworth et al., 2024)</a:t>
            </a:r>
            <a:r>
              <a:rPr lang="en-US" dirty="0"/>
              <a:t>. </a:t>
            </a:r>
          </a:p>
          <a:p>
            <a:pPr algn="just">
              <a:lnSpc>
                <a:spcPct val="150000"/>
              </a:lnSpc>
            </a:pPr>
            <a:r>
              <a:rPr lang="en-US" dirty="0"/>
              <a:t>The factors such as method, machine, people, materials, environment and management indicates root cause of the problem in a situation. </a:t>
            </a:r>
          </a:p>
        </p:txBody>
      </p:sp>
      <p:sp>
        <p:nvSpPr>
          <p:cNvPr id="4" name="Slide Number Placeholder 3">
            <a:extLst>
              <a:ext uri="{FF2B5EF4-FFF2-40B4-BE49-F238E27FC236}">
                <a16:creationId xmlns:a16="http://schemas.microsoft.com/office/drawing/2014/main" id="{4A4B5F44-7788-C973-8BCC-597DC8B5B500}"/>
              </a:ext>
            </a:extLst>
          </p:cNvPr>
          <p:cNvSpPr>
            <a:spLocks noGrp="1"/>
          </p:cNvSpPr>
          <p:nvPr>
            <p:ph type="sldNum" sz="quarter" idx="12"/>
          </p:nvPr>
        </p:nvSpPr>
        <p:spPr>
          <a:xfrm>
            <a:off x="11307128" y="6059529"/>
            <a:ext cx="713689" cy="861646"/>
          </a:xfrm>
        </p:spPr>
        <p:txBody>
          <a:bodyPr/>
          <a:lstStyle/>
          <a:p>
            <a:fld id="{59949E57-7A1E-456F-82E1-5416FC9BC47E}" type="slidenum">
              <a:rPr lang="en-US" smtClean="0"/>
              <a:t>4</a:t>
            </a:fld>
            <a:endParaRPr lang="en-US" dirty="0"/>
          </a:p>
        </p:txBody>
      </p:sp>
      <p:pic>
        <p:nvPicPr>
          <p:cNvPr id="5" name="Picture 4">
            <a:extLst>
              <a:ext uri="{FF2B5EF4-FFF2-40B4-BE49-F238E27FC236}">
                <a16:creationId xmlns:a16="http://schemas.microsoft.com/office/drawing/2014/main" id="{94FAAAE1-0062-1BF7-3D44-086FDEAD4670}"/>
              </a:ext>
            </a:extLst>
          </p:cNvPr>
          <p:cNvPicPr>
            <a:picLocks noChangeAspect="1"/>
          </p:cNvPicPr>
          <p:nvPr/>
        </p:nvPicPr>
        <p:blipFill>
          <a:blip r:embed="rId3"/>
          <a:stretch>
            <a:fillRect/>
          </a:stretch>
        </p:blipFill>
        <p:spPr>
          <a:xfrm>
            <a:off x="5935804" y="3115612"/>
            <a:ext cx="5944115" cy="2328874"/>
          </a:xfrm>
          <a:prstGeom prst="rect">
            <a:avLst/>
          </a:prstGeom>
        </p:spPr>
      </p:pic>
      <p:sp>
        <p:nvSpPr>
          <p:cNvPr id="7" name="Content Placeholder 6">
            <a:extLst>
              <a:ext uri="{FF2B5EF4-FFF2-40B4-BE49-F238E27FC236}">
                <a16:creationId xmlns:a16="http://schemas.microsoft.com/office/drawing/2014/main" id="{BEC48D2A-0797-5C6C-F3F5-F69B242F92F5}"/>
              </a:ext>
            </a:extLst>
          </p:cNvPr>
          <p:cNvSpPr>
            <a:spLocks noGrp="1"/>
          </p:cNvSpPr>
          <p:nvPr>
            <p:ph sz="half" idx="2"/>
          </p:nvPr>
        </p:nvSpPr>
        <p:spPr>
          <a:xfrm>
            <a:off x="7125039" y="5649500"/>
            <a:ext cx="4754880" cy="410029"/>
          </a:xfrm>
        </p:spPr>
        <p:txBody>
          <a:bodyPr/>
          <a:lstStyle/>
          <a:p>
            <a:pPr algn="ctr"/>
            <a:r>
              <a:rPr lang="en-US" dirty="0"/>
              <a:t>Source Self-made.</a:t>
            </a:r>
          </a:p>
        </p:txBody>
      </p:sp>
    </p:spTree>
    <p:extLst>
      <p:ext uri="{BB962C8B-B14F-4D97-AF65-F5344CB8AC3E}">
        <p14:creationId xmlns:p14="http://schemas.microsoft.com/office/powerpoint/2010/main" val="217113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BB8AD-36B7-9981-95D3-20081840A380}"/>
              </a:ext>
            </a:extLst>
          </p:cNvPr>
          <p:cNvSpPr>
            <a:spLocks noGrp="1"/>
          </p:cNvSpPr>
          <p:nvPr>
            <p:ph type="title"/>
          </p:nvPr>
        </p:nvSpPr>
        <p:spPr>
          <a:xfrm>
            <a:off x="464457" y="361379"/>
            <a:ext cx="11486751" cy="1609344"/>
          </a:xfrm>
        </p:spPr>
        <p:txBody>
          <a:bodyPr>
            <a:normAutofit/>
          </a:bodyPr>
          <a:lstStyle/>
          <a:p>
            <a:r>
              <a:rPr lang="en-US" sz="4000" dirty="0"/>
              <a:t>Donabedian Model or Systems Theory </a:t>
            </a:r>
          </a:p>
        </p:txBody>
      </p:sp>
      <p:sp>
        <p:nvSpPr>
          <p:cNvPr id="7" name="Content Placeholder 6">
            <a:extLst>
              <a:ext uri="{FF2B5EF4-FFF2-40B4-BE49-F238E27FC236}">
                <a16:creationId xmlns:a16="http://schemas.microsoft.com/office/drawing/2014/main" id="{895ED789-047D-3E30-1A6A-973D2EFFB9F9}"/>
              </a:ext>
            </a:extLst>
          </p:cNvPr>
          <p:cNvSpPr>
            <a:spLocks noGrp="1"/>
          </p:cNvSpPr>
          <p:nvPr>
            <p:ph sz="half" idx="1"/>
          </p:nvPr>
        </p:nvSpPr>
        <p:spPr>
          <a:xfrm>
            <a:off x="1063752" y="1970723"/>
            <a:ext cx="4663440" cy="3767328"/>
          </a:xfrm>
        </p:spPr>
        <p:txBody>
          <a:bodyPr/>
          <a:lstStyle/>
          <a:p>
            <a:pPr algn="just">
              <a:lnSpc>
                <a:spcPct val="150000"/>
              </a:lnSpc>
            </a:pPr>
            <a:r>
              <a:rPr lang="en-US" dirty="0"/>
              <a:t>Creighton (2023) stated that the Donabedian Model outlines areas to improve quality of care following structure, processes and outcomes. </a:t>
            </a:r>
          </a:p>
        </p:txBody>
      </p:sp>
      <p:sp>
        <p:nvSpPr>
          <p:cNvPr id="4" name="Slide Number Placeholder 3">
            <a:extLst>
              <a:ext uri="{FF2B5EF4-FFF2-40B4-BE49-F238E27FC236}">
                <a16:creationId xmlns:a16="http://schemas.microsoft.com/office/drawing/2014/main" id="{8F757424-EE2B-72B2-5E56-5913C6CA3444}"/>
              </a:ext>
            </a:extLst>
          </p:cNvPr>
          <p:cNvSpPr>
            <a:spLocks noGrp="1"/>
          </p:cNvSpPr>
          <p:nvPr>
            <p:ph type="sldNum" sz="quarter" idx="12"/>
          </p:nvPr>
        </p:nvSpPr>
        <p:spPr/>
        <p:txBody>
          <a:bodyPr/>
          <a:lstStyle/>
          <a:p>
            <a:fld id="{59949E57-7A1E-456F-82E1-5416FC9BC47E}" type="slidenum">
              <a:rPr lang="en-US" smtClean="0"/>
              <a:t>5</a:t>
            </a:fld>
            <a:endParaRPr lang="en-US"/>
          </a:p>
        </p:txBody>
      </p:sp>
      <p:sp>
        <p:nvSpPr>
          <p:cNvPr id="9" name="Content Placeholder 8">
            <a:extLst>
              <a:ext uri="{FF2B5EF4-FFF2-40B4-BE49-F238E27FC236}">
                <a16:creationId xmlns:a16="http://schemas.microsoft.com/office/drawing/2014/main" id="{B2930FB2-0C4C-322D-43A4-8F39FBBBD08F}"/>
              </a:ext>
            </a:extLst>
          </p:cNvPr>
          <p:cNvSpPr>
            <a:spLocks noGrp="1"/>
          </p:cNvSpPr>
          <p:nvPr>
            <p:ph sz="half" idx="2"/>
          </p:nvPr>
        </p:nvSpPr>
        <p:spPr>
          <a:xfrm>
            <a:off x="7002852" y="4085902"/>
            <a:ext cx="4754880" cy="434149"/>
          </a:xfrm>
        </p:spPr>
        <p:txBody>
          <a:bodyPr/>
          <a:lstStyle/>
          <a:p>
            <a:r>
              <a:rPr lang="en-US" dirty="0"/>
              <a:t>Source: (Creighton, 2023).</a:t>
            </a:r>
          </a:p>
        </p:txBody>
      </p:sp>
      <p:pic>
        <p:nvPicPr>
          <p:cNvPr id="10" name="Picture 9">
            <a:extLst>
              <a:ext uri="{FF2B5EF4-FFF2-40B4-BE49-F238E27FC236}">
                <a16:creationId xmlns:a16="http://schemas.microsoft.com/office/drawing/2014/main" id="{9F739576-CAA6-AE98-AB8F-69256CB9789E}"/>
              </a:ext>
            </a:extLst>
          </p:cNvPr>
          <p:cNvPicPr>
            <a:picLocks noChangeAspect="1"/>
          </p:cNvPicPr>
          <p:nvPr/>
        </p:nvPicPr>
        <p:blipFill>
          <a:blip r:embed="rId3"/>
          <a:stretch>
            <a:fillRect/>
          </a:stretch>
        </p:blipFill>
        <p:spPr>
          <a:xfrm>
            <a:off x="5802739" y="1970723"/>
            <a:ext cx="6072922" cy="1969807"/>
          </a:xfrm>
          <a:prstGeom prst="rect">
            <a:avLst/>
          </a:prstGeom>
        </p:spPr>
      </p:pic>
    </p:spTree>
    <p:extLst>
      <p:ext uri="{BB962C8B-B14F-4D97-AF65-F5344CB8AC3E}">
        <p14:creationId xmlns:p14="http://schemas.microsoft.com/office/powerpoint/2010/main" val="468502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9F1828-FD2C-D982-09AD-0BFAC54DA583}"/>
              </a:ext>
            </a:extLst>
          </p:cNvPr>
          <p:cNvSpPr>
            <a:spLocks noGrp="1"/>
          </p:cNvSpPr>
          <p:nvPr>
            <p:ph type="title"/>
          </p:nvPr>
        </p:nvSpPr>
        <p:spPr>
          <a:xfrm>
            <a:off x="123092" y="484632"/>
            <a:ext cx="12068908" cy="1609344"/>
          </a:xfrm>
        </p:spPr>
        <p:txBody>
          <a:bodyPr>
            <a:normAutofit fontScale="90000"/>
          </a:bodyPr>
          <a:lstStyle/>
          <a:p>
            <a:r>
              <a:rPr lang="en-US" dirty="0"/>
              <a:t>The policy issues contributing to these root causes of the case study of Lucy Letby Case </a:t>
            </a:r>
          </a:p>
        </p:txBody>
      </p:sp>
      <p:sp>
        <p:nvSpPr>
          <p:cNvPr id="5" name="Content Placeholder 4">
            <a:extLst>
              <a:ext uri="{FF2B5EF4-FFF2-40B4-BE49-F238E27FC236}">
                <a16:creationId xmlns:a16="http://schemas.microsoft.com/office/drawing/2014/main" id="{145096EC-409B-19D0-3020-8B635BD39148}"/>
              </a:ext>
            </a:extLst>
          </p:cNvPr>
          <p:cNvSpPr>
            <a:spLocks noGrp="1"/>
          </p:cNvSpPr>
          <p:nvPr>
            <p:ph sz="half" idx="1"/>
          </p:nvPr>
        </p:nvSpPr>
        <p:spPr>
          <a:xfrm>
            <a:off x="845593" y="2432087"/>
            <a:ext cx="4663440" cy="3767328"/>
          </a:xfrm>
        </p:spPr>
        <p:txBody>
          <a:bodyPr>
            <a:normAutofit/>
          </a:bodyPr>
          <a:lstStyle/>
          <a:p>
            <a:pPr algn="just">
              <a:lnSpc>
                <a:spcPct val="150000"/>
              </a:lnSpc>
            </a:pPr>
            <a:r>
              <a:rPr lang="en-US" dirty="0"/>
              <a:t>Whistleblowing Culture</a:t>
            </a:r>
          </a:p>
          <a:p>
            <a:pPr algn="just">
              <a:lnSpc>
                <a:spcPct val="150000"/>
              </a:lnSpc>
            </a:pPr>
            <a:r>
              <a:rPr lang="en-US" dirty="0"/>
              <a:t>Regulatory Oversight Weakness </a:t>
            </a:r>
          </a:p>
        </p:txBody>
      </p:sp>
      <p:sp>
        <p:nvSpPr>
          <p:cNvPr id="2" name="Slide Number Placeholder 1">
            <a:extLst>
              <a:ext uri="{FF2B5EF4-FFF2-40B4-BE49-F238E27FC236}">
                <a16:creationId xmlns:a16="http://schemas.microsoft.com/office/drawing/2014/main" id="{31E35EAC-EACF-CB57-B755-251FB4380151}"/>
              </a:ext>
            </a:extLst>
          </p:cNvPr>
          <p:cNvSpPr>
            <a:spLocks noGrp="1"/>
          </p:cNvSpPr>
          <p:nvPr>
            <p:ph type="sldNum" sz="quarter" idx="12"/>
          </p:nvPr>
        </p:nvSpPr>
        <p:spPr/>
        <p:txBody>
          <a:bodyPr/>
          <a:lstStyle/>
          <a:p>
            <a:fld id="{59949E57-7A1E-456F-82E1-5416FC9BC47E}" type="slidenum">
              <a:rPr lang="en-US" smtClean="0"/>
              <a:t>6</a:t>
            </a:fld>
            <a:endParaRPr lang="en-US"/>
          </a:p>
        </p:txBody>
      </p:sp>
      <p:pic>
        <p:nvPicPr>
          <p:cNvPr id="9" name="Content Placeholder 8">
            <a:extLst>
              <a:ext uri="{FF2B5EF4-FFF2-40B4-BE49-F238E27FC236}">
                <a16:creationId xmlns:a16="http://schemas.microsoft.com/office/drawing/2014/main" id="{AA89E114-050C-2228-AE86-610BA943FF53}"/>
              </a:ext>
            </a:extLst>
          </p:cNvPr>
          <p:cNvPicPr>
            <a:picLocks noGrp="1" noChangeAspect="1"/>
          </p:cNvPicPr>
          <p:nvPr>
            <p:ph sz="half" idx="2"/>
          </p:nvPr>
        </p:nvPicPr>
        <p:blipFill>
          <a:blip r:embed="rId3"/>
          <a:srcRect t="14044"/>
          <a:stretch>
            <a:fillRect/>
          </a:stretch>
        </p:blipFill>
        <p:spPr>
          <a:xfrm>
            <a:off x="5540956" y="2213799"/>
            <a:ext cx="6410252" cy="2430401"/>
          </a:xfrm>
          <a:prstGeom prst="rect">
            <a:avLst/>
          </a:prstGeom>
        </p:spPr>
      </p:pic>
    </p:spTree>
    <p:extLst>
      <p:ext uri="{BB962C8B-B14F-4D97-AF65-F5344CB8AC3E}">
        <p14:creationId xmlns:p14="http://schemas.microsoft.com/office/powerpoint/2010/main" val="2345692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4B94A-B13E-6F24-1AC2-04802BEB5281}"/>
              </a:ext>
            </a:extLst>
          </p:cNvPr>
          <p:cNvSpPr>
            <a:spLocks noGrp="1"/>
          </p:cNvSpPr>
          <p:nvPr>
            <p:ph type="title"/>
          </p:nvPr>
        </p:nvSpPr>
        <p:spPr>
          <a:xfrm>
            <a:off x="1002334" y="159235"/>
            <a:ext cx="10058400" cy="1609344"/>
          </a:xfrm>
        </p:spPr>
        <p:txBody>
          <a:bodyPr>
            <a:normAutofit fontScale="90000"/>
          </a:bodyPr>
          <a:lstStyle/>
          <a:p>
            <a:r>
              <a:rPr lang="en-US" dirty="0"/>
              <a:t>The way policy issues influence service delivery in Chester Hospital in the UK</a:t>
            </a:r>
          </a:p>
        </p:txBody>
      </p:sp>
      <p:sp>
        <p:nvSpPr>
          <p:cNvPr id="3" name="Content Placeholder 2">
            <a:extLst>
              <a:ext uri="{FF2B5EF4-FFF2-40B4-BE49-F238E27FC236}">
                <a16:creationId xmlns:a16="http://schemas.microsoft.com/office/drawing/2014/main" id="{C36CD8E6-AEC4-5817-23C2-E7BF86E476F2}"/>
              </a:ext>
            </a:extLst>
          </p:cNvPr>
          <p:cNvSpPr>
            <a:spLocks noGrp="1"/>
          </p:cNvSpPr>
          <p:nvPr>
            <p:ph sz="half" idx="1"/>
          </p:nvPr>
        </p:nvSpPr>
        <p:spPr>
          <a:xfrm>
            <a:off x="274091" y="1783783"/>
            <a:ext cx="4754880" cy="3977640"/>
          </a:xfrm>
        </p:spPr>
        <p:txBody>
          <a:bodyPr/>
          <a:lstStyle/>
          <a:p>
            <a:pPr algn="just"/>
            <a:endParaRPr lang="en-US" dirty="0"/>
          </a:p>
          <a:p>
            <a:pPr algn="just">
              <a:lnSpc>
                <a:spcPct val="150000"/>
              </a:lnSpc>
            </a:pPr>
            <a:r>
              <a:rPr lang="en-US" dirty="0"/>
              <a:t>The root cause and policy issue affected the quality of Care, Efficiency &amp; Equity of health and care service provision in Chester Hospital (Newman-Toker et al., 2023).</a:t>
            </a:r>
          </a:p>
        </p:txBody>
      </p:sp>
      <p:sp>
        <p:nvSpPr>
          <p:cNvPr id="4" name="Slide Number Placeholder 3">
            <a:extLst>
              <a:ext uri="{FF2B5EF4-FFF2-40B4-BE49-F238E27FC236}">
                <a16:creationId xmlns:a16="http://schemas.microsoft.com/office/drawing/2014/main" id="{DF3D6A58-11A4-DFBF-CD0C-3193E97F50E8}"/>
              </a:ext>
            </a:extLst>
          </p:cNvPr>
          <p:cNvSpPr>
            <a:spLocks noGrp="1"/>
          </p:cNvSpPr>
          <p:nvPr>
            <p:ph type="sldNum" sz="quarter" idx="12"/>
          </p:nvPr>
        </p:nvSpPr>
        <p:spPr/>
        <p:txBody>
          <a:bodyPr/>
          <a:lstStyle/>
          <a:p>
            <a:fld id="{59949E57-7A1E-456F-82E1-5416FC9BC47E}" type="slidenum">
              <a:rPr lang="en-US" smtClean="0"/>
              <a:t>7</a:t>
            </a:fld>
            <a:endParaRPr lang="en-US"/>
          </a:p>
        </p:txBody>
      </p:sp>
      <p:pic>
        <p:nvPicPr>
          <p:cNvPr id="12" name="Content Placeholder 11">
            <a:extLst>
              <a:ext uri="{FF2B5EF4-FFF2-40B4-BE49-F238E27FC236}">
                <a16:creationId xmlns:a16="http://schemas.microsoft.com/office/drawing/2014/main" id="{438CB19C-F209-7D14-5093-B0AB6020EE82}"/>
              </a:ext>
            </a:extLst>
          </p:cNvPr>
          <p:cNvPicPr>
            <a:picLocks noGrp="1" noChangeAspect="1"/>
          </p:cNvPicPr>
          <p:nvPr>
            <p:ph sz="half" idx="2"/>
          </p:nvPr>
        </p:nvPicPr>
        <p:blipFill>
          <a:blip r:embed="rId3"/>
          <a:stretch>
            <a:fillRect/>
          </a:stretch>
        </p:blipFill>
        <p:spPr>
          <a:xfrm>
            <a:off x="6595949" y="2009888"/>
            <a:ext cx="3970451" cy="3970451"/>
          </a:xfrm>
          <a:prstGeom prst="rect">
            <a:avLst/>
          </a:prstGeom>
        </p:spPr>
      </p:pic>
    </p:spTree>
    <p:extLst>
      <p:ext uri="{BB962C8B-B14F-4D97-AF65-F5344CB8AC3E}">
        <p14:creationId xmlns:p14="http://schemas.microsoft.com/office/powerpoint/2010/main" val="3786265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D4E79-01BC-FBAD-C20A-B02B3592DD54}"/>
              </a:ext>
            </a:extLst>
          </p:cNvPr>
          <p:cNvSpPr>
            <a:spLocks noGrp="1"/>
          </p:cNvSpPr>
          <p:nvPr>
            <p:ph type="title"/>
          </p:nvPr>
        </p:nvSpPr>
        <p:spPr>
          <a:xfrm>
            <a:off x="278242" y="484632"/>
            <a:ext cx="11672966" cy="1609344"/>
          </a:xfrm>
        </p:spPr>
        <p:txBody>
          <a:bodyPr>
            <a:normAutofit/>
          </a:bodyPr>
          <a:lstStyle/>
          <a:p>
            <a:r>
              <a:rPr lang="en-US" dirty="0"/>
              <a:t>The way the report (component 2) will be structured</a:t>
            </a:r>
          </a:p>
        </p:txBody>
      </p:sp>
      <p:sp>
        <p:nvSpPr>
          <p:cNvPr id="3" name="Content Placeholder 2">
            <a:extLst>
              <a:ext uri="{FF2B5EF4-FFF2-40B4-BE49-F238E27FC236}">
                <a16:creationId xmlns:a16="http://schemas.microsoft.com/office/drawing/2014/main" id="{9FD5C2D7-1114-E846-12D0-238626949434}"/>
              </a:ext>
            </a:extLst>
          </p:cNvPr>
          <p:cNvSpPr>
            <a:spLocks noGrp="1"/>
          </p:cNvSpPr>
          <p:nvPr>
            <p:ph idx="1"/>
          </p:nvPr>
        </p:nvSpPr>
        <p:spPr>
          <a:xfrm>
            <a:off x="502774" y="2607183"/>
            <a:ext cx="5278496" cy="3766185"/>
          </a:xfrm>
        </p:spPr>
        <p:txBody>
          <a:bodyPr/>
          <a:lstStyle/>
          <a:p>
            <a:pPr algn="just">
              <a:lnSpc>
                <a:spcPct val="150000"/>
              </a:lnSpc>
            </a:pPr>
            <a:endParaRPr lang="en-US" dirty="0"/>
          </a:p>
          <a:p>
            <a:pPr algn="just">
              <a:lnSpc>
                <a:spcPct val="150000"/>
              </a:lnSpc>
            </a:pPr>
            <a:r>
              <a:rPr lang="en-US" dirty="0"/>
              <a:t>Research</a:t>
            </a:r>
          </a:p>
          <a:p>
            <a:pPr algn="just">
              <a:lnSpc>
                <a:spcPct val="150000"/>
              </a:lnSpc>
            </a:pPr>
            <a:r>
              <a:rPr lang="en-US" dirty="0"/>
              <a:t>Accurate reference</a:t>
            </a:r>
          </a:p>
          <a:p>
            <a:pPr algn="just">
              <a:lnSpc>
                <a:spcPct val="150000"/>
              </a:lnSpc>
            </a:pPr>
            <a:r>
              <a:rPr lang="en-US" dirty="0"/>
              <a:t>Relevancy </a:t>
            </a:r>
          </a:p>
        </p:txBody>
      </p:sp>
      <p:sp>
        <p:nvSpPr>
          <p:cNvPr id="5" name="Slide Number Placeholder 4">
            <a:extLst>
              <a:ext uri="{FF2B5EF4-FFF2-40B4-BE49-F238E27FC236}">
                <a16:creationId xmlns:a16="http://schemas.microsoft.com/office/drawing/2014/main" id="{00520549-1E2F-682B-4BD8-697A9FDD06F3}"/>
              </a:ext>
            </a:extLst>
          </p:cNvPr>
          <p:cNvSpPr>
            <a:spLocks noGrp="1"/>
          </p:cNvSpPr>
          <p:nvPr>
            <p:ph type="sldNum" sz="quarter" idx="12"/>
          </p:nvPr>
        </p:nvSpPr>
        <p:spPr/>
        <p:txBody>
          <a:bodyPr/>
          <a:lstStyle/>
          <a:p>
            <a:fld id="{59949E57-7A1E-456F-82E1-5416FC9BC47E}" type="slidenum">
              <a:rPr lang="en-US" smtClean="0"/>
              <a:t>8</a:t>
            </a:fld>
            <a:endParaRPr lang="en-US"/>
          </a:p>
        </p:txBody>
      </p:sp>
      <p:pic>
        <p:nvPicPr>
          <p:cNvPr id="4" name="Picture 3">
            <a:extLst>
              <a:ext uri="{FF2B5EF4-FFF2-40B4-BE49-F238E27FC236}">
                <a16:creationId xmlns:a16="http://schemas.microsoft.com/office/drawing/2014/main" id="{962539CB-BFB0-C226-802B-324E2C6B9D10}"/>
              </a:ext>
            </a:extLst>
          </p:cNvPr>
          <p:cNvPicPr>
            <a:picLocks noChangeAspect="1"/>
          </p:cNvPicPr>
          <p:nvPr/>
        </p:nvPicPr>
        <p:blipFill>
          <a:blip r:embed="rId3"/>
          <a:stretch>
            <a:fillRect/>
          </a:stretch>
        </p:blipFill>
        <p:spPr>
          <a:xfrm>
            <a:off x="6702842" y="1664498"/>
            <a:ext cx="4608286" cy="4608286"/>
          </a:xfrm>
          <a:prstGeom prst="rect">
            <a:avLst/>
          </a:prstGeom>
        </p:spPr>
      </p:pic>
    </p:spTree>
    <p:extLst>
      <p:ext uri="{BB962C8B-B14F-4D97-AF65-F5344CB8AC3E}">
        <p14:creationId xmlns:p14="http://schemas.microsoft.com/office/powerpoint/2010/main" val="2759254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32666-BE37-8C60-D2E4-BB7F6D46F4F1}"/>
              </a:ext>
            </a:extLst>
          </p:cNvPr>
          <p:cNvSpPr>
            <a:spLocks noGrp="1"/>
          </p:cNvSpPr>
          <p:nvPr>
            <p:ph type="title"/>
          </p:nvPr>
        </p:nvSpPr>
        <p:spPr>
          <a:xfrm>
            <a:off x="1063752" y="0"/>
            <a:ext cx="10058400" cy="1609344"/>
          </a:xfrm>
        </p:spPr>
        <p:txBody>
          <a:bodyPr/>
          <a:lstStyle/>
          <a:p>
            <a:r>
              <a:rPr lang="en-US" dirty="0"/>
              <a:t>Conclusion</a:t>
            </a:r>
          </a:p>
        </p:txBody>
      </p:sp>
      <p:sp>
        <p:nvSpPr>
          <p:cNvPr id="3" name="Content Placeholder 2">
            <a:extLst>
              <a:ext uri="{FF2B5EF4-FFF2-40B4-BE49-F238E27FC236}">
                <a16:creationId xmlns:a16="http://schemas.microsoft.com/office/drawing/2014/main" id="{22EB58B5-C11D-A69D-2903-DCBB79B0DE03}"/>
              </a:ext>
            </a:extLst>
          </p:cNvPr>
          <p:cNvSpPr>
            <a:spLocks noGrp="1"/>
          </p:cNvSpPr>
          <p:nvPr>
            <p:ph idx="1"/>
          </p:nvPr>
        </p:nvSpPr>
        <p:spPr>
          <a:xfrm>
            <a:off x="853751" y="1247716"/>
            <a:ext cx="10058400" cy="4050792"/>
          </a:xfrm>
        </p:spPr>
        <p:txBody>
          <a:bodyPr/>
          <a:lstStyle/>
          <a:p>
            <a:pPr>
              <a:lnSpc>
                <a:spcPct val="150000"/>
              </a:lnSpc>
            </a:pPr>
            <a:r>
              <a:rPr lang="en-US" dirty="0"/>
              <a:t>In conclusion, the presentation is completed on the case study of Lucy Letby, which occurred due to the unexpected death of babies in Chester Hospital in the UK. </a:t>
            </a:r>
          </a:p>
          <a:p>
            <a:pPr>
              <a:lnSpc>
                <a:spcPct val="150000"/>
              </a:lnSpc>
            </a:pPr>
            <a:r>
              <a:rPr lang="en-US" dirty="0"/>
              <a:t>Skill gap, staff shortage, poor clinical governance, and managerial failure are the root causes of the issue in the case study. </a:t>
            </a:r>
          </a:p>
          <a:p>
            <a:endParaRPr lang="en-US" dirty="0"/>
          </a:p>
        </p:txBody>
      </p:sp>
      <p:sp>
        <p:nvSpPr>
          <p:cNvPr id="4" name="Slide Number Placeholder 3">
            <a:extLst>
              <a:ext uri="{FF2B5EF4-FFF2-40B4-BE49-F238E27FC236}">
                <a16:creationId xmlns:a16="http://schemas.microsoft.com/office/drawing/2014/main" id="{BC6D4971-2F34-E72B-A396-EFF77925B8F3}"/>
              </a:ext>
            </a:extLst>
          </p:cNvPr>
          <p:cNvSpPr>
            <a:spLocks noGrp="1"/>
          </p:cNvSpPr>
          <p:nvPr>
            <p:ph type="sldNum" sz="quarter" idx="12"/>
          </p:nvPr>
        </p:nvSpPr>
        <p:spPr/>
        <p:txBody>
          <a:bodyPr/>
          <a:lstStyle/>
          <a:p>
            <a:fld id="{59949E57-7A1E-456F-82E1-5416FC9BC47E}" type="slidenum">
              <a:rPr lang="en-US" smtClean="0"/>
              <a:t>9</a:t>
            </a:fld>
            <a:endParaRPr lang="en-US"/>
          </a:p>
        </p:txBody>
      </p:sp>
      <p:pic>
        <p:nvPicPr>
          <p:cNvPr id="5" name="Picture 4">
            <a:extLst>
              <a:ext uri="{FF2B5EF4-FFF2-40B4-BE49-F238E27FC236}">
                <a16:creationId xmlns:a16="http://schemas.microsoft.com/office/drawing/2014/main" id="{7A50FF38-823F-225E-9661-6304FE493691}"/>
              </a:ext>
            </a:extLst>
          </p:cNvPr>
          <p:cNvPicPr>
            <a:picLocks noChangeAspect="1"/>
          </p:cNvPicPr>
          <p:nvPr/>
        </p:nvPicPr>
        <p:blipFill>
          <a:blip r:embed="rId3"/>
          <a:stretch>
            <a:fillRect/>
          </a:stretch>
        </p:blipFill>
        <p:spPr>
          <a:xfrm>
            <a:off x="5502691" y="2830644"/>
            <a:ext cx="5619461" cy="4000940"/>
          </a:xfrm>
          <a:prstGeom prst="rect">
            <a:avLst/>
          </a:prstGeom>
        </p:spPr>
      </p:pic>
    </p:spTree>
    <p:extLst>
      <p:ext uri="{BB962C8B-B14F-4D97-AF65-F5344CB8AC3E}">
        <p14:creationId xmlns:p14="http://schemas.microsoft.com/office/powerpoint/2010/main" val="2293498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0310C-55FC-5ACA-4682-050E29941361}"/>
              </a:ext>
            </a:extLst>
          </p:cNvPr>
          <p:cNvSpPr>
            <a:spLocks noGrp="1"/>
          </p:cNvSpPr>
          <p:nvPr>
            <p:ph type="title"/>
          </p:nvPr>
        </p:nvSpPr>
        <p:spPr>
          <a:xfrm>
            <a:off x="1252728" y="0"/>
            <a:ext cx="10058400" cy="882995"/>
          </a:xfrm>
        </p:spPr>
        <p:txBody>
          <a:bodyPr/>
          <a:lstStyle/>
          <a:p>
            <a:r>
              <a:rPr lang="en-US" dirty="0"/>
              <a:t>References</a:t>
            </a:r>
          </a:p>
        </p:txBody>
      </p:sp>
      <p:sp>
        <p:nvSpPr>
          <p:cNvPr id="3" name="Content Placeholder 2">
            <a:extLst>
              <a:ext uri="{FF2B5EF4-FFF2-40B4-BE49-F238E27FC236}">
                <a16:creationId xmlns:a16="http://schemas.microsoft.com/office/drawing/2014/main" id="{1C64B215-4771-ADE8-6F2A-3B9F838A8A2E}"/>
              </a:ext>
            </a:extLst>
          </p:cNvPr>
          <p:cNvSpPr>
            <a:spLocks noGrp="1"/>
          </p:cNvSpPr>
          <p:nvPr>
            <p:ph idx="1"/>
          </p:nvPr>
        </p:nvSpPr>
        <p:spPr>
          <a:xfrm>
            <a:off x="306324" y="504490"/>
            <a:ext cx="11951208" cy="6146800"/>
          </a:xfrm>
        </p:spPr>
        <p:txBody>
          <a:bodyPr>
            <a:normAutofit fontScale="25000" lnSpcReduction="20000"/>
          </a:bodyPr>
          <a:lstStyle/>
          <a:p>
            <a:endParaRPr lang="en-US" dirty="0"/>
          </a:p>
          <a:p>
            <a:r>
              <a:rPr lang="en-US" sz="7200" dirty="0"/>
              <a:t>Allen, (2022). Making better policies and services. Available at: https://publicpolicydesign.blog.gov.uk/2022/10/06/making-better-policies-and-se </a:t>
            </a:r>
            <a:r>
              <a:rPr lang="en-US" sz="7200" dirty="0" err="1"/>
              <a:t>rvices</a:t>
            </a:r>
            <a:r>
              <a:rPr lang="en-US" sz="7200" dirty="0"/>
              <a:t>/</a:t>
            </a:r>
          </a:p>
          <a:p>
            <a:r>
              <a:rPr lang="en-US" sz="7200" dirty="0"/>
              <a:t>Bishops (2024). Regulation. Available at: https://www.instituteforgovernment.org.uk/explainer/regulation (Accessed: 19 January 2025).</a:t>
            </a:r>
          </a:p>
          <a:p>
            <a:r>
              <a:rPr lang="en-US" sz="7200" dirty="0"/>
              <a:t>BMJ Quality &amp; Safety (2020) 237 million medication errors made every year in England. Available at: https://bmjgroup.com/237-million-medication-errors-made-every-year-in-england/#:~:text=More%20than%20237%20million%20medication,the%20journal%20 BMJ%20Quality%20%26%20Safety (Accessed: 19 January 2025).</a:t>
            </a:r>
          </a:p>
          <a:p>
            <a:r>
              <a:rPr lang="en-US" sz="7200" dirty="0"/>
              <a:t>care. Journal of Patient Safety, 9(3), pp.122-128.</a:t>
            </a:r>
          </a:p>
          <a:p>
            <a:r>
              <a:rPr lang="en-US" sz="7200" dirty="0"/>
              <a:t>CMS Gov (2024) Key initiatives in e-health records. Available at: https://www.cms.gov/priorities/key-initiatives/e-health/records (Accessed: 19 January 2025).</a:t>
            </a:r>
          </a:p>
          <a:p>
            <a:r>
              <a:rPr lang="en-US" sz="7200" dirty="0"/>
              <a:t>countries?. Available at: https://www.nuffieldtrust.org.uk/news-item/what-does-the-provider-market-look-like-across-the-four-countries (Accessed: 19 January 2025).</a:t>
            </a:r>
          </a:p>
          <a:p>
            <a:r>
              <a:rPr lang="en-US" sz="7200" dirty="0"/>
              <a:t>Creighton, S. (2023). Avedis Donabedian: The creator of the Donabedian Model of Care. [online] blog.lifeqisystem.com. Available at: https://blog.lifeqisystem.com/avedis-donabedian [Accessed 2026].</a:t>
            </a:r>
          </a:p>
          <a:p>
            <a:r>
              <a:rPr lang="en-US" sz="7200" dirty="0"/>
              <a:t>Daniel Kahneman (2011). Thinking, Fast and Slow. New York: Farrar, Straus and Giroux.</a:t>
            </a:r>
          </a:p>
          <a:p>
            <a:r>
              <a:rPr lang="en-US" sz="7200" dirty="0"/>
              <a:t>Dodsworth, E. and Oung, C. (2023). What does the provider market look like across the four</a:t>
            </a:r>
          </a:p>
          <a:p>
            <a:r>
              <a:rPr lang="en-US" sz="7200" dirty="0"/>
              <a:t>Higgins, A. (2023). Swiss Cheese Model of Safety: Applications Across Industries. [online] Safechoicesafety.com. Available at: https://www.safechoicesafety.com/how-a-piece-of-cheese-can-save-a-life/ [Accessed 2026].</a:t>
            </a:r>
          </a:p>
          <a:p>
            <a:r>
              <a:rPr lang="en-US" sz="7200" dirty="0"/>
              <a:t>Hübner, N.O., </a:t>
            </a:r>
            <a:r>
              <a:rPr lang="en-US" sz="7200" dirty="0" err="1"/>
              <a:t>Flessa</a:t>
            </a:r>
            <a:r>
              <a:rPr lang="en-US" sz="7200" dirty="0"/>
              <a:t>, S., Haak, J., Wilke, F., Hübner, C., Dahms, C., Hoffmann, W. and Kramer, A. (2011). Can the hazard assessment and critical control points (HACCP) system be used to design process-based hygiene concepts? GMS </a:t>
            </a:r>
            <a:r>
              <a:rPr lang="en-US" sz="7200" dirty="0" err="1"/>
              <a:t>Krankenhaushygiene</a:t>
            </a:r>
            <a:r>
              <a:rPr lang="en-US" sz="7200" dirty="0"/>
              <a:t> </a:t>
            </a:r>
            <a:r>
              <a:rPr lang="en-US" sz="7200" dirty="0" err="1"/>
              <a:t>interdisziplinär</a:t>
            </a:r>
            <a:r>
              <a:rPr lang="en-US" sz="7200" dirty="0"/>
              <a:t>, 6(1).</a:t>
            </a:r>
          </a:p>
        </p:txBody>
      </p:sp>
      <p:sp>
        <p:nvSpPr>
          <p:cNvPr id="4" name="Slide Number Placeholder 3">
            <a:extLst>
              <a:ext uri="{FF2B5EF4-FFF2-40B4-BE49-F238E27FC236}">
                <a16:creationId xmlns:a16="http://schemas.microsoft.com/office/drawing/2014/main" id="{7FB6556E-0457-1229-4973-38BE159F08A0}"/>
              </a:ext>
            </a:extLst>
          </p:cNvPr>
          <p:cNvSpPr>
            <a:spLocks noGrp="1"/>
          </p:cNvSpPr>
          <p:nvPr>
            <p:ph type="sldNum" sz="quarter" idx="12"/>
          </p:nvPr>
        </p:nvSpPr>
        <p:spPr/>
        <p:txBody>
          <a:bodyPr/>
          <a:lstStyle/>
          <a:p>
            <a:fld id="{59949E57-7A1E-456F-82E1-5416FC9BC47E}" type="slidenum">
              <a:rPr lang="en-US" smtClean="0"/>
              <a:t>10</a:t>
            </a:fld>
            <a:endParaRPr lang="en-US"/>
          </a:p>
        </p:txBody>
      </p:sp>
    </p:spTree>
    <p:extLst>
      <p:ext uri="{BB962C8B-B14F-4D97-AF65-F5344CB8AC3E}">
        <p14:creationId xmlns:p14="http://schemas.microsoft.com/office/powerpoint/2010/main" val="30397502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EC45F-F1E0-C6C1-5BF6-C76A9B5343DD}"/>
              </a:ext>
            </a:extLst>
          </p:cNvPr>
          <p:cNvSpPr>
            <a:spLocks noGrp="1"/>
          </p:cNvSpPr>
          <p:nvPr>
            <p:ph type="title"/>
          </p:nvPr>
        </p:nvSpPr>
        <p:spPr>
          <a:xfrm>
            <a:off x="1066800" y="0"/>
            <a:ext cx="10058400" cy="618454"/>
          </a:xfrm>
        </p:spPr>
        <p:txBody>
          <a:bodyPr>
            <a:normAutofit fontScale="90000"/>
          </a:bodyPr>
          <a:lstStyle/>
          <a:p>
            <a:r>
              <a:rPr lang="en-US" dirty="0"/>
              <a:t>Continued.</a:t>
            </a:r>
          </a:p>
        </p:txBody>
      </p:sp>
      <p:sp>
        <p:nvSpPr>
          <p:cNvPr id="3" name="Content Placeholder 2">
            <a:extLst>
              <a:ext uri="{FF2B5EF4-FFF2-40B4-BE49-F238E27FC236}">
                <a16:creationId xmlns:a16="http://schemas.microsoft.com/office/drawing/2014/main" id="{C9090680-4B76-C0DB-D0E8-AD8583AC36DB}"/>
              </a:ext>
            </a:extLst>
          </p:cNvPr>
          <p:cNvSpPr>
            <a:spLocks noGrp="1"/>
          </p:cNvSpPr>
          <p:nvPr>
            <p:ph idx="1"/>
          </p:nvPr>
        </p:nvSpPr>
        <p:spPr>
          <a:xfrm>
            <a:off x="0" y="957942"/>
            <a:ext cx="12192000" cy="5900057"/>
          </a:xfrm>
        </p:spPr>
        <p:txBody>
          <a:bodyPr>
            <a:normAutofit fontScale="47500" lnSpcReduction="20000"/>
          </a:bodyPr>
          <a:lstStyle/>
          <a:p>
            <a:r>
              <a:rPr lang="en-US" sz="3800" dirty="0"/>
              <a:t>Illingworth, J., Fernandez Crespo, R., Hasegawa, K., Leis, M., Howitt, P. and Darzi, A. (2024) The National State of Patient Safety 2024: </a:t>
            </a:r>
            <a:r>
              <a:rPr lang="en-US" sz="3800" dirty="0" err="1"/>
              <a:t>Prioritising</a:t>
            </a:r>
            <a:r>
              <a:rPr lang="en-US" sz="3800" dirty="0"/>
              <a:t> improvement efforts in a system under stress. Imperial College London.</a:t>
            </a:r>
          </a:p>
          <a:p>
            <a:r>
              <a:rPr lang="en-US" sz="3800" dirty="0"/>
              <a:t>Imperial College London (no date) Global state of patient safety. Available at: https://www.imperial.ac.uk/Stories/global-state-of-patient-safety/#section-Insights-from-the-data-c z0e4eaRP1 (Accessed: 19 January 2025).</a:t>
            </a:r>
          </a:p>
          <a:p>
            <a:r>
              <a:rPr lang="en-US" sz="3800" dirty="0"/>
              <a:t>Issa, S., et al. (2024). Health care funding: Planned spending for 2025/26. Available at: https://www.health.org.uk/reports-and-analysis/analysis/health-carefunding#:~:text=Total%20health%20spending&amp;text=Planned%20day%2Dto%2Dday%20DHSC,2023%2F24%20in%20real%20terms (Accessed: 19 January 2025).</a:t>
            </a:r>
          </a:p>
          <a:p>
            <a:r>
              <a:rPr lang="en-US" sz="3800" dirty="0"/>
              <a:t>James, J.T. (2013). A new, evidence-based estimate of patient harms associated with hospital care. Journal of Patient Safety, 9(3), pp.122-128.</a:t>
            </a:r>
          </a:p>
          <a:p>
            <a:r>
              <a:rPr lang="en-US" sz="3800" dirty="0"/>
              <a:t>Jha, A.K., </a:t>
            </a:r>
            <a:r>
              <a:rPr lang="en-US" sz="3800" dirty="0" err="1"/>
              <a:t>Larizgoitia</a:t>
            </a:r>
            <a:r>
              <a:rPr lang="en-US" sz="3800" dirty="0"/>
              <a:t>, I., Audera-Lopez, C., </a:t>
            </a:r>
            <a:r>
              <a:rPr lang="en-US" sz="3800" dirty="0" err="1"/>
              <a:t>Prasopa-Plaizier</a:t>
            </a:r>
            <a:r>
              <a:rPr lang="en-US" sz="3800" dirty="0"/>
              <a:t>, N., Waters, H. and Bates, D.W. (2013). The global burden of unsafe medical care: analytic modelling of observational studies. BMJ quality &amp; safety, 22(10), pp.809-815.</a:t>
            </a:r>
          </a:p>
          <a:p>
            <a:r>
              <a:rPr lang="en-US" sz="3800" dirty="0"/>
              <a:t>Joseph, A., (2023). Misdiagnoses cost the U.S. 800,000 deaths and serious disabilities annually, study says. STAT News. Available at: https://www.statnews.com/2023/07/21/misdiagnoses-cost-the-u-s-800000-deaths-and-serious-disabilities-annually-study/ [Accessed 26 May 2025].</a:t>
            </a:r>
          </a:p>
          <a:p>
            <a:r>
              <a:rPr lang="en-US" sz="3800" dirty="0"/>
              <a:t>Kapur, N., Parand, A., Soukup, T., Reader, T. and </a:t>
            </a:r>
            <a:r>
              <a:rPr lang="en-US" sz="3800" dirty="0" err="1"/>
              <a:t>Sevdalis</a:t>
            </a:r>
            <a:r>
              <a:rPr lang="en-US" sz="3800" dirty="0"/>
              <a:t>, N. (2015). Aviation and healthcare: a Comparative review with implications for patient safety. JRSM open, 7(1), p.2054270415616548.</a:t>
            </a:r>
          </a:p>
          <a:p>
            <a:r>
              <a:rPr lang="en-US" sz="3800" dirty="0"/>
              <a:t>Lawrence, F. and Conn, D. (2024). A superbug, doctor shortages and a neonatal unit ‘out of its depth’: failures at Lucy Letby hospital revealed. [online] the Guardian. Available at: https://www.theguardian.com/uk-news/article/2024/sep/08/a-superbug-doctor-shortages-and-a-neonatal-unit-out-of-its-depth-failures-at-lucy-letby-hospital-revealed [Accessed 2026].</a:t>
            </a:r>
          </a:p>
        </p:txBody>
      </p:sp>
      <p:sp>
        <p:nvSpPr>
          <p:cNvPr id="4" name="Slide Number Placeholder 3">
            <a:extLst>
              <a:ext uri="{FF2B5EF4-FFF2-40B4-BE49-F238E27FC236}">
                <a16:creationId xmlns:a16="http://schemas.microsoft.com/office/drawing/2014/main" id="{EA6A101D-4C66-5280-7DA6-966A8EB691CB}"/>
              </a:ext>
            </a:extLst>
          </p:cNvPr>
          <p:cNvSpPr>
            <a:spLocks noGrp="1"/>
          </p:cNvSpPr>
          <p:nvPr>
            <p:ph type="sldNum" sz="quarter" idx="12"/>
          </p:nvPr>
        </p:nvSpPr>
        <p:spPr/>
        <p:txBody>
          <a:bodyPr/>
          <a:lstStyle/>
          <a:p>
            <a:fld id="{59949E57-7A1E-456F-82E1-5416FC9BC47E}" type="slidenum">
              <a:rPr lang="en-US" smtClean="0"/>
              <a:t>11</a:t>
            </a:fld>
            <a:endParaRPr lang="en-US"/>
          </a:p>
        </p:txBody>
      </p:sp>
    </p:spTree>
    <p:extLst>
      <p:ext uri="{BB962C8B-B14F-4D97-AF65-F5344CB8AC3E}">
        <p14:creationId xmlns:p14="http://schemas.microsoft.com/office/powerpoint/2010/main" val="2986394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1AEE3-F2F0-5CEF-6A1D-2767EA83B551}"/>
              </a:ext>
            </a:extLst>
          </p:cNvPr>
          <p:cNvSpPr>
            <a:spLocks noGrp="1"/>
          </p:cNvSpPr>
          <p:nvPr>
            <p:ph type="title"/>
          </p:nvPr>
        </p:nvSpPr>
        <p:spPr>
          <a:xfrm>
            <a:off x="808591" y="0"/>
            <a:ext cx="10058400" cy="1088571"/>
          </a:xfrm>
        </p:spPr>
        <p:txBody>
          <a:bodyPr/>
          <a:lstStyle/>
          <a:p>
            <a:r>
              <a:rPr lang="en-US" dirty="0"/>
              <a:t>Continued.</a:t>
            </a:r>
          </a:p>
        </p:txBody>
      </p:sp>
      <p:sp>
        <p:nvSpPr>
          <p:cNvPr id="3" name="Content Placeholder 2">
            <a:extLst>
              <a:ext uri="{FF2B5EF4-FFF2-40B4-BE49-F238E27FC236}">
                <a16:creationId xmlns:a16="http://schemas.microsoft.com/office/drawing/2014/main" id="{9103C0C2-053D-1B00-638F-81E4810010F8}"/>
              </a:ext>
            </a:extLst>
          </p:cNvPr>
          <p:cNvSpPr>
            <a:spLocks noGrp="1"/>
          </p:cNvSpPr>
          <p:nvPr>
            <p:ph idx="1"/>
          </p:nvPr>
        </p:nvSpPr>
        <p:spPr>
          <a:xfrm>
            <a:off x="808591" y="1088571"/>
            <a:ext cx="10058400" cy="5769429"/>
          </a:xfrm>
        </p:spPr>
        <p:txBody>
          <a:bodyPr>
            <a:normAutofit fontScale="92500" lnSpcReduction="10000"/>
          </a:bodyPr>
          <a:lstStyle/>
          <a:p>
            <a:r>
              <a:rPr lang="en-US" sz="1900" dirty="0"/>
              <a:t>Newman-Toker, D.E., Schaffer, A.C., Yu-Moe, C.W., Nassery, N., Saber Tehrani, A.S., Clemens, G.D. and Wang, Z. (2023). The public health impact of diagnostic error in the US: a population-level estimate. Johns Hopkins Medicine. Available at: https://www.hopkinsmedicine.org/news/newsroom/news-releases/2023/07/report-highlights-public-health-impact-of-serious-harms-from-diagnostic-error-in-us [Accessed 26 May 2025].</a:t>
            </a:r>
          </a:p>
          <a:p>
            <a:r>
              <a:rPr lang="en-US" sz="1900" dirty="0"/>
              <a:t>NHS (2023). Learning from medication errors. Available at: https://resolution.nhs.uk/2023/03/30/learning-from-medication-errors/ (Accessed: 19 January2025).</a:t>
            </a:r>
          </a:p>
          <a:p>
            <a:r>
              <a:rPr lang="en-US" sz="1900" dirty="0"/>
              <a:t>NHS in numbers today (2023). Available at: https://www.england.nhs.uk/nhsbirthday/about-the-nhs-birthday/nhs-in-numbers-today/</a:t>
            </a:r>
          </a:p>
          <a:p>
            <a:r>
              <a:rPr lang="en-US" sz="1900" dirty="0"/>
              <a:t>Reason, J. (1997). Managing the Risks of </a:t>
            </a:r>
            <a:r>
              <a:rPr lang="en-US" sz="1900" dirty="0" err="1"/>
              <a:t>Organisational</a:t>
            </a:r>
            <a:r>
              <a:rPr lang="en-US" sz="1900" dirty="0"/>
              <a:t> Accidents. Aldershot: Ashgate.</a:t>
            </a:r>
          </a:p>
          <a:p>
            <a:r>
              <a:rPr lang="en-US" sz="1900" dirty="0"/>
              <a:t>The Guardian (2021). Wrong woman given invasive procedure among NHS mix-ups. Available at: https://www.theguardian.com/society/2021/jun/03/wrong-woman-given-invasive-procedure-among-nhs-mixups [Accessed 26 May 2025].</a:t>
            </a:r>
          </a:p>
          <a:p>
            <a:r>
              <a:rPr lang="en-US" sz="1900" dirty="0"/>
              <a:t>WHO (no date) Patient safety. Available at: https://www.who.int/news-room/fact-sheets/detail/patient-safety (Accessed: 19 January 2025).</a:t>
            </a:r>
          </a:p>
          <a:p>
            <a:r>
              <a:rPr lang="en-US" sz="1900" dirty="0"/>
              <a:t>Wiegmann, D.A. and Shappell, S.A. (2003). A Human Error Approach to Aviation Accident Analysis: The Human Factors Analysis and Classification System. Aldershot: Ashgate.</a:t>
            </a:r>
          </a:p>
          <a:p>
            <a:r>
              <a:rPr lang="en-US" sz="1900" dirty="0"/>
              <a:t>World Health Organization (WHO), (2016). Diagnostic Errors: Technical Series on Safer Primary Care. Available at: https://www.who.int/publications/i/item/9789241511636 [Accessed 26 May 2025].</a:t>
            </a:r>
          </a:p>
          <a:p>
            <a:endParaRPr lang="en-US" dirty="0"/>
          </a:p>
        </p:txBody>
      </p:sp>
      <p:sp>
        <p:nvSpPr>
          <p:cNvPr id="4" name="Slide Number Placeholder 3">
            <a:extLst>
              <a:ext uri="{FF2B5EF4-FFF2-40B4-BE49-F238E27FC236}">
                <a16:creationId xmlns:a16="http://schemas.microsoft.com/office/drawing/2014/main" id="{6676A80C-4BB4-BA09-6E8E-28433E4B773B}"/>
              </a:ext>
            </a:extLst>
          </p:cNvPr>
          <p:cNvSpPr>
            <a:spLocks noGrp="1"/>
          </p:cNvSpPr>
          <p:nvPr>
            <p:ph type="sldNum" sz="quarter" idx="12"/>
          </p:nvPr>
        </p:nvSpPr>
        <p:spPr/>
        <p:txBody>
          <a:bodyPr/>
          <a:lstStyle/>
          <a:p>
            <a:fld id="{59949E57-7A1E-456F-82E1-5416FC9BC47E}" type="slidenum">
              <a:rPr lang="en-US" smtClean="0"/>
              <a:t>12</a:t>
            </a:fld>
            <a:endParaRPr lang="en-US"/>
          </a:p>
        </p:txBody>
      </p:sp>
    </p:spTree>
    <p:extLst>
      <p:ext uri="{BB962C8B-B14F-4D97-AF65-F5344CB8AC3E}">
        <p14:creationId xmlns:p14="http://schemas.microsoft.com/office/powerpoint/2010/main" val="36689925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Wood Type">
      <a:majorFont>
        <a:latin typeface="Arial Black" panose="020B0A04020102020204"/>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panose="020B0604020202020204"/>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BE1B6DD8-9976-4550-A6F4-B2DD4EA939D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584</TotalTime>
  <Words>2990</Words>
  <Application>Microsoft Office PowerPoint</Application>
  <PresentationFormat>Widescreen</PresentationFormat>
  <Paragraphs>113</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Wood Type</vt:lpstr>
      <vt:lpstr>Module Code &amp; Title: LCHS7006 - Quality Assurance and Service Improvements Assignment Title: Component 1. Individual Presentation</vt:lpstr>
      <vt:lpstr>Introduction </vt:lpstr>
      <vt:lpstr>The root causes of the case study using the systems-based safety model </vt:lpstr>
      <vt:lpstr>Fishbone Diagram</vt:lpstr>
      <vt:lpstr>Donabedian Model or Systems Theory </vt:lpstr>
      <vt:lpstr>The policy issues contributing to these root causes of the case study of Lucy Letby Case </vt:lpstr>
      <vt:lpstr>The way policy issues influence service delivery in Chester Hospital in the UK</vt:lpstr>
      <vt:lpstr>The way the report (component 2) will be structured</vt:lpstr>
      <vt:lpstr>Conclusion</vt:lpstr>
      <vt:lpstr>References</vt:lpstr>
      <vt:lpstr>Continued.</vt:lpstr>
      <vt:lpstr>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&amp; Title: LCHS7006 - Quality Assurance and Service Improvements Assignment Title: Component 1. Individual Presentation</dc:title>
  <cp:lastModifiedBy>MOHAMMAD JAHED SHAH</cp:lastModifiedBy>
  <cp:revision>4</cp:revision>
  <dcterms:created xsi:type="dcterms:W3CDTF">2025-01-06T07:58:08Z</dcterms:created>
  <dcterms:modified xsi:type="dcterms:W3CDTF">2026-02-21T21:53:14Z</dcterms:modified>
</cp:coreProperties>
</file>