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1"/>
  </p:sldMasterIdLst>
  <p:notesMasterIdLst>
    <p:notesMasterId r:id="rId30"/>
  </p:notesMasterIdLst>
  <p:sldIdLst>
    <p:sldId id="256" r:id="rId2"/>
    <p:sldId id="303" r:id="rId3"/>
    <p:sldId id="269" r:id="rId4"/>
    <p:sldId id="304" r:id="rId5"/>
    <p:sldId id="305" r:id="rId6"/>
    <p:sldId id="307" r:id="rId7"/>
    <p:sldId id="306" r:id="rId8"/>
    <p:sldId id="308" r:id="rId9"/>
    <p:sldId id="309" r:id="rId10"/>
    <p:sldId id="310" r:id="rId11"/>
    <p:sldId id="319" r:id="rId12"/>
    <p:sldId id="311" r:id="rId13"/>
    <p:sldId id="312" r:id="rId14"/>
    <p:sldId id="313" r:id="rId15"/>
    <p:sldId id="318" r:id="rId16"/>
    <p:sldId id="315" r:id="rId17"/>
    <p:sldId id="317" r:id="rId18"/>
    <p:sldId id="314" r:id="rId19"/>
    <p:sldId id="316" r:id="rId20"/>
    <p:sldId id="320" r:id="rId21"/>
    <p:sldId id="321" r:id="rId22"/>
    <p:sldId id="322" r:id="rId23"/>
    <p:sldId id="323" r:id="rId24"/>
    <p:sldId id="324" r:id="rId25"/>
    <p:sldId id="325" r:id="rId26"/>
    <p:sldId id="326" r:id="rId27"/>
    <p:sldId id="327" r:id="rId28"/>
    <p:sldId id="302" r:id="rId2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CC"/>
    <a:srgbClr val="99CC00"/>
    <a:srgbClr val="FFCE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648" y="2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26B340-1F62-4FB0-BB75-DBAD127E276D}" type="datetimeFigureOut">
              <a:rPr lang="en-US" smtClean="0"/>
              <a:pPr/>
              <a:t>1/12/2026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F73CD3-8614-414D-B46E-05B9848ED3B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8928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2pPr>
              <a:buFont typeface="Arial" panose="020B0604020202020204" pitchFamily="34" charset="0"/>
              <a:buChar char="•"/>
              <a:defRPr/>
            </a:lvl2pPr>
          </a:lstStyle>
          <a:p>
            <a:pPr lvl="0" eaLnBrk="1" latinLnBrk="0" hangingPunct="1"/>
            <a:r>
              <a:rPr lang="en-US" dirty="0"/>
              <a:t>Click to edit Master text styles</a:t>
            </a:r>
          </a:p>
          <a:p>
            <a:pPr lvl="1" eaLnBrk="1" latinLnBrk="0" hangingPunct="1"/>
            <a:r>
              <a:rPr lang="en-US" dirty="0"/>
              <a:t>Second level</a:t>
            </a:r>
          </a:p>
          <a:p>
            <a:pPr lvl="2" eaLnBrk="1" latinLnBrk="0" hangingPunct="1"/>
            <a:r>
              <a:rPr lang="en-US" dirty="0"/>
              <a:t>Third level</a:t>
            </a:r>
          </a:p>
          <a:p>
            <a:pPr lvl="3" eaLnBrk="1" latinLnBrk="0" hangingPunct="1"/>
            <a:r>
              <a:rPr lang="en-US" dirty="0"/>
              <a:t>Fourth level</a:t>
            </a:r>
          </a:p>
          <a:p>
            <a:pPr lvl="4" eaLnBrk="1" latinLnBrk="0" hangingPunct="1"/>
            <a:r>
              <a:rPr lang="en-US" dirty="0"/>
              <a:t>Fifth level</a:t>
            </a:r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980728"/>
            <a:ext cx="4038600" cy="5794659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0728"/>
            <a:ext cx="4038600" cy="5794659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404664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84784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1484784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1988840"/>
            <a:ext cx="4041648" cy="4605879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1988840"/>
            <a:ext cx="4041775" cy="4605879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576064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620688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1556792"/>
            <a:ext cx="3383280" cy="5071655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476672"/>
            <a:ext cx="5102352" cy="615177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620688"/>
            <a:ext cx="1905000" cy="6008712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20688"/>
            <a:ext cx="6248400" cy="6008712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576064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  <a:endParaRPr kumimoji="0"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980728"/>
            <a:ext cx="8229600" cy="559380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dirty="0"/>
              <a:t>Click to edit Master text styles</a:t>
            </a:r>
          </a:p>
          <a:p>
            <a:pPr lvl="1" eaLnBrk="1" latinLnBrk="0" hangingPunct="1"/>
            <a:r>
              <a:rPr kumimoji="0" lang="en-US" dirty="0"/>
              <a:t>Second level</a:t>
            </a:r>
          </a:p>
          <a:p>
            <a:pPr lvl="2" eaLnBrk="1" latinLnBrk="0" hangingPunct="1"/>
            <a:r>
              <a:rPr kumimoji="0" lang="en-US" dirty="0"/>
              <a:t>Third level</a:t>
            </a:r>
          </a:p>
          <a:p>
            <a:pPr lvl="3" eaLnBrk="1" latinLnBrk="0" hangingPunct="1"/>
            <a:r>
              <a:rPr kumimoji="0" lang="en-US" dirty="0"/>
              <a:t>Fourth level</a:t>
            </a:r>
          </a:p>
          <a:p>
            <a:pPr lvl="4" eaLnBrk="1" latinLnBrk="0" hangingPunct="1"/>
            <a:r>
              <a:rPr kumimoji="0" lang="en-US" dirty="0"/>
              <a:t>Fifth level</a:t>
            </a: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B32D2D4F-B262-4018-8594-6B1FE2F875A5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Arial" panose="020B0604020202020204" pitchFamily="34" charset="0"/>
        <a:buChar char="•"/>
        <a:defRPr kumimoji="0" sz="2600" kern="1200">
          <a:solidFill>
            <a:schemeClr val="accent2">
              <a:lumMod val="50000"/>
            </a:schemeClr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noProof="0" dirty="0"/>
              <a:t>Data Warehousing &amp; Data Mining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noProof="0" dirty="0"/>
              <a:t>ACCA6026</a:t>
            </a:r>
          </a:p>
          <a:p>
            <a:r>
              <a:rPr lang="en-GB" noProof="0" dirty="0"/>
              <a:t>Lecture 3 – Pre-processing Data</a:t>
            </a:r>
          </a:p>
          <a:p>
            <a:endParaRPr lang="en-GB" noProof="0" dirty="0"/>
          </a:p>
          <a:p>
            <a:r>
              <a:rPr lang="en-GB" noProof="0" dirty="0"/>
              <a:t>Prof. Nik Whitehead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DF8E3B-F406-7411-1A5B-34AA07D171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noProof="0" dirty="0"/>
              <a:t>Garbage In, Garbage Out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ACE623-92BB-2E2A-0664-3CC2BB05F9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875000"/>
          </a:xfrm>
        </p:spPr>
        <p:txBody>
          <a:bodyPr>
            <a:normAutofit lnSpcReduction="10000"/>
          </a:bodyPr>
          <a:lstStyle/>
          <a:p>
            <a:r>
              <a:rPr lang="en-GB" noProof="0" dirty="0"/>
              <a:t>Data quality is one of the most important factors to any data analyst</a:t>
            </a:r>
          </a:p>
          <a:p>
            <a:r>
              <a:rPr lang="en-GB" noProof="0" dirty="0"/>
              <a:t>Data needs to be</a:t>
            </a:r>
          </a:p>
          <a:p>
            <a:pPr lvl="1"/>
            <a:r>
              <a:rPr lang="en-GB" noProof="0" dirty="0"/>
              <a:t>Appropriate – don’t analyse 10 years where 5 will do</a:t>
            </a:r>
          </a:p>
          <a:p>
            <a:pPr lvl="1"/>
            <a:r>
              <a:rPr lang="en-GB" noProof="0" dirty="0"/>
              <a:t>Clean – impossible</a:t>
            </a:r>
            <a:r>
              <a:rPr lang="en-GB" baseline="30000" noProof="0" dirty="0"/>
              <a:t>*</a:t>
            </a:r>
            <a:r>
              <a:rPr lang="en-GB" noProof="0" dirty="0"/>
              <a:t> and missing data needs to be fixed</a:t>
            </a:r>
          </a:p>
          <a:p>
            <a:r>
              <a:rPr lang="en-GB" noProof="0" dirty="0"/>
              <a:t>Even after data has been cleaned it may need to have new columns generated to allow a wider range of analyses to be performed upon it</a:t>
            </a:r>
          </a:p>
          <a:p>
            <a:r>
              <a:rPr lang="en-GB" noProof="0" dirty="0"/>
              <a:t>This is all done at the </a:t>
            </a:r>
            <a:r>
              <a:rPr lang="en-GB" i="1" noProof="0" dirty="0"/>
              <a:t>preprocessing</a:t>
            </a:r>
            <a:r>
              <a:rPr lang="en-GB" noProof="0" dirty="0"/>
              <a:t> stage</a:t>
            </a:r>
          </a:p>
          <a:p>
            <a:endParaRPr lang="en-GB" noProof="0" dirty="0"/>
          </a:p>
          <a:p>
            <a:endParaRPr lang="en-GB" noProof="0" dirty="0"/>
          </a:p>
          <a:p>
            <a:pPr marL="109728" indent="0">
              <a:buNone/>
            </a:pPr>
            <a:r>
              <a:rPr lang="en-GB" sz="2400" noProof="0" dirty="0"/>
              <a:t>* Bhatia (p56) includes a controversial example of ‘impossible’ data. Be aware that cultural differences may lead to different ways of coding data.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7D37457-2284-FCFC-F361-FA0E2F81DE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noProof="0" smtClean="0"/>
              <a:pPr/>
              <a:t>2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6407292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noProof="0" smtClean="0"/>
              <a:pPr/>
              <a:t>3</a:t>
            </a:fld>
            <a:endParaRPr lang="en-GB" noProof="0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noProof="0" dirty="0"/>
              <a:t>Preprocessing in CRISP-DM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64D649F-D16D-D9AF-2250-747146E0921B}"/>
              </a:ext>
            </a:extLst>
          </p:cNvPr>
          <p:cNvGrpSpPr/>
          <p:nvPr/>
        </p:nvGrpSpPr>
        <p:grpSpPr>
          <a:xfrm>
            <a:off x="251520" y="1196752"/>
            <a:ext cx="8685216" cy="5472608"/>
            <a:chOff x="1331603" y="1700809"/>
            <a:chExt cx="6446939" cy="3294365"/>
          </a:xfrm>
        </p:grpSpPr>
        <p:grpSp>
          <p:nvGrpSpPr>
            <p:cNvPr id="5" name="Group 102"/>
            <p:cNvGrpSpPr>
              <a:grpSpLocks/>
            </p:cNvGrpSpPr>
            <p:nvPr/>
          </p:nvGrpSpPr>
          <p:grpSpPr bwMode="auto">
            <a:xfrm>
              <a:off x="1331603" y="1700809"/>
              <a:ext cx="6446939" cy="603215"/>
              <a:chOff x="476" y="935"/>
              <a:chExt cx="5171" cy="454"/>
            </a:xfrm>
          </p:grpSpPr>
          <p:sp>
            <p:nvSpPr>
              <p:cNvPr id="6" name="AutoShape 8"/>
              <p:cNvSpPr>
                <a:spLocks noChangeArrowheads="1"/>
              </p:cNvSpPr>
              <p:nvPr/>
            </p:nvSpPr>
            <p:spPr bwMode="auto">
              <a:xfrm>
                <a:off x="476" y="935"/>
                <a:ext cx="1088" cy="453"/>
              </a:xfrm>
              <a:prstGeom prst="homePlate">
                <a:avLst>
                  <a:gd name="adj" fmla="val 60044"/>
                </a:avLst>
              </a:prstGeom>
              <a:solidFill>
                <a:srgbClr val="99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>
                    <a:solidFill>
                      <a:srgbClr val="003300"/>
                    </a:solidFill>
                  </a:rPr>
                  <a:t>Business</a:t>
                </a:r>
              </a:p>
              <a:p>
                <a:pPr algn="ctr"/>
                <a:r>
                  <a:rPr lang="en-GB" sz="1400" noProof="0" dirty="0">
                    <a:solidFill>
                      <a:srgbClr val="003300"/>
                    </a:solidFill>
                  </a:rPr>
                  <a:t>Understanding</a:t>
                </a:r>
              </a:p>
            </p:txBody>
          </p:sp>
          <p:sp>
            <p:nvSpPr>
              <p:cNvPr id="7" name="AutoShape 31"/>
              <p:cNvSpPr>
                <a:spLocks noChangeArrowheads="1"/>
              </p:cNvSpPr>
              <p:nvPr/>
            </p:nvSpPr>
            <p:spPr bwMode="auto">
              <a:xfrm>
                <a:off x="1338" y="935"/>
                <a:ext cx="1043" cy="454"/>
              </a:xfrm>
              <a:prstGeom prst="chevron">
                <a:avLst>
                  <a:gd name="adj" fmla="val 57434"/>
                </a:avLst>
              </a:prstGeom>
              <a:ln>
                <a:solidFill>
                  <a:schemeClr val="tx1"/>
                </a:solidFill>
                <a:headEnd/>
                <a:tailEnd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algn="ctr"/>
                <a:r>
                  <a:rPr lang="en-GB" sz="1400" noProof="0" dirty="0">
                    <a:solidFill>
                      <a:srgbClr val="003300"/>
                    </a:solidFill>
                  </a:rPr>
                  <a:t> </a:t>
                </a:r>
                <a:r>
                  <a:rPr lang="en-GB" sz="1400" noProof="0" dirty="0">
                    <a:solidFill>
                      <a:schemeClr val="bg1"/>
                    </a:solidFill>
                  </a:rPr>
                  <a:t>    Data</a:t>
                </a:r>
              </a:p>
              <a:p>
                <a:pPr algn="ctr"/>
                <a:r>
                  <a:rPr lang="en-GB" sz="1400" noProof="0" dirty="0">
                    <a:solidFill>
                      <a:schemeClr val="bg1"/>
                    </a:solidFill>
                  </a:rPr>
                  <a:t>     Understanding</a:t>
                </a:r>
              </a:p>
            </p:txBody>
          </p:sp>
          <p:sp>
            <p:nvSpPr>
              <p:cNvPr id="8" name="AutoShape 35"/>
              <p:cNvSpPr>
                <a:spLocks noChangeArrowheads="1"/>
              </p:cNvSpPr>
              <p:nvPr/>
            </p:nvSpPr>
            <p:spPr bwMode="auto">
              <a:xfrm>
                <a:off x="2154" y="935"/>
                <a:ext cx="1043" cy="454"/>
              </a:xfrm>
              <a:prstGeom prst="chevron">
                <a:avLst>
                  <a:gd name="adj" fmla="val 57434"/>
                </a:avLst>
              </a:prstGeom>
              <a:solidFill>
                <a:srgbClr val="99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     Data</a:t>
                </a:r>
              </a:p>
              <a:p>
                <a:pPr algn="ctr"/>
                <a:r>
                  <a:rPr lang="en-GB" sz="1400" noProof="0" dirty="0"/>
                  <a:t>     Preparation</a:t>
                </a:r>
              </a:p>
            </p:txBody>
          </p:sp>
          <p:sp>
            <p:nvSpPr>
              <p:cNvPr id="9" name="AutoShape 36"/>
              <p:cNvSpPr>
                <a:spLocks noChangeArrowheads="1"/>
              </p:cNvSpPr>
              <p:nvPr/>
            </p:nvSpPr>
            <p:spPr bwMode="auto">
              <a:xfrm>
                <a:off x="2971" y="935"/>
                <a:ext cx="1043" cy="454"/>
              </a:xfrm>
              <a:prstGeom prst="chevron">
                <a:avLst>
                  <a:gd name="adj" fmla="val 57434"/>
                </a:avLst>
              </a:prstGeom>
              <a:solidFill>
                <a:srgbClr val="99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>
                    <a:solidFill>
                      <a:srgbClr val="003300"/>
                    </a:solidFill>
                  </a:rPr>
                  <a:t>     Modelling</a:t>
                </a:r>
              </a:p>
            </p:txBody>
          </p:sp>
          <p:sp>
            <p:nvSpPr>
              <p:cNvPr id="10" name="AutoShape 37"/>
              <p:cNvSpPr>
                <a:spLocks noChangeArrowheads="1"/>
              </p:cNvSpPr>
              <p:nvPr/>
            </p:nvSpPr>
            <p:spPr bwMode="auto">
              <a:xfrm>
                <a:off x="4604" y="935"/>
                <a:ext cx="1043" cy="454"/>
              </a:xfrm>
              <a:prstGeom prst="chevron">
                <a:avLst>
                  <a:gd name="adj" fmla="val 57434"/>
                </a:avLst>
              </a:prstGeom>
              <a:solidFill>
                <a:srgbClr val="99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>
                    <a:solidFill>
                      <a:srgbClr val="003300"/>
                    </a:solidFill>
                  </a:rPr>
                  <a:t>     Deployment</a:t>
                </a:r>
              </a:p>
            </p:txBody>
          </p:sp>
          <p:sp>
            <p:nvSpPr>
              <p:cNvPr id="11" name="AutoShape 38"/>
              <p:cNvSpPr>
                <a:spLocks noChangeArrowheads="1"/>
              </p:cNvSpPr>
              <p:nvPr/>
            </p:nvSpPr>
            <p:spPr bwMode="auto">
              <a:xfrm>
                <a:off x="3787" y="935"/>
                <a:ext cx="1043" cy="454"/>
              </a:xfrm>
              <a:prstGeom prst="chevron">
                <a:avLst>
                  <a:gd name="adj" fmla="val 57434"/>
                </a:avLst>
              </a:prstGeom>
              <a:solidFill>
                <a:srgbClr val="99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>
                    <a:solidFill>
                      <a:srgbClr val="003300"/>
                    </a:solidFill>
                  </a:rPr>
                  <a:t>     Evaluation</a:t>
                </a:r>
              </a:p>
            </p:txBody>
          </p:sp>
        </p:grpSp>
        <p:grpSp>
          <p:nvGrpSpPr>
            <p:cNvPr id="12" name="Group 103"/>
            <p:cNvGrpSpPr>
              <a:grpSpLocks/>
            </p:cNvGrpSpPr>
            <p:nvPr/>
          </p:nvGrpSpPr>
          <p:grpSpPr bwMode="auto">
            <a:xfrm>
              <a:off x="1439949" y="2402941"/>
              <a:ext cx="5994369" cy="2592233"/>
              <a:chOff x="567" y="1434"/>
              <a:chExt cx="4808" cy="1951"/>
            </a:xfrm>
          </p:grpSpPr>
          <p:sp>
            <p:nvSpPr>
              <p:cNvPr id="13" name="AutoShape 40"/>
              <p:cNvSpPr>
                <a:spLocks noChangeArrowheads="1"/>
              </p:cNvSpPr>
              <p:nvPr/>
            </p:nvSpPr>
            <p:spPr bwMode="auto">
              <a:xfrm>
                <a:off x="2200" y="3067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Format</a:t>
                </a:r>
              </a:p>
              <a:p>
                <a:pPr algn="ctr"/>
                <a:r>
                  <a:rPr lang="en-GB" sz="1400" noProof="0" dirty="0"/>
                  <a:t>Data</a:t>
                </a:r>
              </a:p>
            </p:txBody>
          </p:sp>
          <p:sp>
            <p:nvSpPr>
              <p:cNvPr id="14" name="AutoShape 73"/>
              <p:cNvSpPr>
                <a:spLocks noChangeArrowheads="1"/>
              </p:cNvSpPr>
              <p:nvPr/>
            </p:nvSpPr>
            <p:spPr bwMode="auto">
              <a:xfrm>
                <a:off x="2200" y="2659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Integrate</a:t>
                </a:r>
              </a:p>
              <a:p>
                <a:pPr algn="ctr"/>
                <a:r>
                  <a:rPr lang="en-GB" sz="1400" noProof="0" dirty="0"/>
                  <a:t>Data</a:t>
                </a:r>
              </a:p>
            </p:txBody>
          </p:sp>
          <p:sp>
            <p:nvSpPr>
              <p:cNvPr id="15" name="AutoShape 74"/>
              <p:cNvSpPr>
                <a:spLocks noChangeArrowheads="1"/>
              </p:cNvSpPr>
              <p:nvPr/>
            </p:nvSpPr>
            <p:spPr bwMode="auto">
              <a:xfrm>
                <a:off x="2200" y="2251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Construct</a:t>
                </a:r>
              </a:p>
              <a:p>
                <a:pPr algn="ctr"/>
                <a:r>
                  <a:rPr lang="en-GB" sz="1400" noProof="0" dirty="0"/>
                  <a:t>Data</a:t>
                </a:r>
              </a:p>
            </p:txBody>
          </p:sp>
          <p:sp>
            <p:nvSpPr>
              <p:cNvPr id="16" name="AutoShape 75"/>
              <p:cNvSpPr>
                <a:spLocks noChangeArrowheads="1"/>
              </p:cNvSpPr>
              <p:nvPr/>
            </p:nvSpPr>
            <p:spPr bwMode="auto">
              <a:xfrm>
                <a:off x="2200" y="1842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Clean</a:t>
                </a:r>
              </a:p>
              <a:p>
                <a:pPr algn="ctr"/>
                <a:r>
                  <a:rPr lang="en-GB" sz="1400" noProof="0" dirty="0"/>
                  <a:t>Data</a:t>
                </a:r>
              </a:p>
            </p:txBody>
          </p:sp>
          <p:sp>
            <p:nvSpPr>
              <p:cNvPr id="17" name="AutoShape 76"/>
              <p:cNvSpPr>
                <a:spLocks noChangeArrowheads="1"/>
              </p:cNvSpPr>
              <p:nvPr/>
            </p:nvSpPr>
            <p:spPr bwMode="auto">
              <a:xfrm>
                <a:off x="2200" y="1434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Select</a:t>
                </a:r>
              </a:p>
              <a:p>
                <a:pPr algn="ctr"/>
                <a:r>
                  <a:rPr lang="en-GB" sz="1400" noProof="0" dirty="0"/>
                  <a:t>Data</a:t>
                </a:r>
              </a:p>
            </p:txBody>
          </p:sp>
          <p:sp>
            <p:nvSpPr>
              <p:cNvPr id="18" name="AutoShape 77"/>
              <p:cNvSpPr>
                <a:spLocks noChangeArrowheads="1"/>
              </p:cNvSpPr>
              <p:nvPr/>
            </p:nvSpPr>
            <p:spPr bwMode="auto">
              <a:xfrm>
                <a:off x="567" y="1434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Determine</a:t>
                </a:r>
              </a:p>
              <a:p>
                <a:pPr algn="ctr"/>
                <a:r>
                  <a:rPr lang="en-GB" sz="1400" noProof="0" dirty="0"/>
                  <a:t>Business</a:t>
                </a:r>
              </a:p>
              <a:p>
                <a:pPr algn="ctr"/>
                <a:r>
                  <a:rPr lang="en-GB" sz="1400" noProof="0" dirty="0"/>
                  <a:t>Objectives</a:t>
                </a:r>
              </a:p>
            </p:txBody>
          </p:sp>
          <p:sp>
            <p:nvSpPr>
              <p:cNvPr id="19" name="AutoShape 78"/>
              <p:cNvSpPr>
                <a:spLocks noChangeArrowheads="1"/>
              </p:cNvSpPr>
              <p:nvPr/>
            </p:nvSpPr>
            <p:spPr bwMode="auto">
              <a:xfrm>
                <a:off x="4649" y="2659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Review</a:t>
                </a:r>
              </a:p>
              <a:p>
                <a:pPr algn="ctr"/>
                <a:r>
                  <a:rPr lang="en-GB" sz="1400" noProof="0" dirty="0"/>
                  <a:t>Project</a:t>
                </a:r>
              </a:p>
            </p:txBody>
          </p:sp>
          <p:sp>
            <p:nvSpPr>
              <p:cNvPr id="20" name="AutoShape 79"/>
              <p:cNvSpPr>
                <a:spLocks noChangeArrowheads="1"/>
              </p:cNvSpPr>
              <p:nvPr/>
            </p:nvSpPr>
            <p:spPr bwMode="auto">
              <a:xfrm>
                <a:off x="4649" y="2251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Produce</a:t>
                </a:r>
              </a:p>
              <a:p>
                <a:pPr algn="ctr"/>
                <a:r>
                  <a:rPr lang="en-GB" sz="1400" noProof="0" dirty="0"/>
                  <a:t>Final</a:t>
                </a:r>
              </a:p>
              <a:p>
                <a:pPr algn="ctr"/>
                <a:r>
                  <a:rPr lang="en-GB" sz="1400" noProof="0" dirty="0"/>
                  <a:t>Report</a:t>
                </a:r>
              </a:p>
            </p:txBody>
          </p:sp>
          <p:sp>
            <p:nvSpPr>
              <p:cNvPr id="21" name="AutoShape 80"/>
              <p:cNvSpPr>
                <a:spLocks noChangeArrowheads="1"/>
              </p:cNvSpPr>
              <p:nvPr/>
            </p:nvSpPr>
            <p:spPr bwMode="auto">
              <a:xfrm>
                <a:off x="4649" y="1842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Plan Monitoring</a:t>
                </a:r>
              </a:p>
              <a:p>
                <a:pPr algn="ctr"/>
                <a:r>
                  <a:rPr lang="en-GB" sz="1400" noProof="0" dirty="0"/>
                  <a:t>&amp;</a:t>
                </a:r>
              </a:p>
              <a:p>
                <a:pPr algn="ctr"/>
                <a:r>
                  <a:rPr lang="en-GB" sz="1400" noProof="0" dirty="0"/>
                  <a:t>Maintenance</a:t>
                </a:r>
              </a:p>
            </p:txBody>
          </p:sp>
          <p:sp>
            <p:nvSpPr>
              <p:cNvPr id="22" name="AutoShape 82"/>
              <p:cNvSpPr>
                <a:spLocks noChangeArrowheads="1"/>
              </p:cNvSpPr>
              <p:nvPr/>
            </p:nvSpPr>
            <p:spPr bwMode="auto">
              <a:xfrm>
                <a:off x="4649" y="1434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Plan</a:t>
                </a:r>
              </a:p>
              <a:p>
                <a:pPr algn="ctr"/>
                <a:r>
                  <a:rPr lang="en-GB" sz="1400" noProof="0" dirty="0"/>
                  <a:t>Deployment</a:t>
                </a:r>
              </a:p>
            </p:txBody>
          </p:sp>
          <p:sp>
            <p:nvSpPr>
              <p:cNvPr id="23" name="AutoShape 83"/>
              <p:cNvSpPr>
                <a:spLocks noChangeArrowheads="1"/>
              </p:cNvSpPr>
              <p:nvPr/>
            </p:nvSpPr>
            <p:spPr bwMode="auto">
              <a:xfrm>
                <a:off x="3833" y="2251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Determine</a:t>
                </a:r>
              </a:p>
              <a:p>
                <a:pPr algn="ctr"/>
                <a:r>
                  <a:rPr lang="en-GB" sz="1400" noProof="0" dirty="0"/>
                  <a:t>Next Steps</a:t>
                </a:r>
              </a:p>
            </p:txBody>
          </p:sp>
          <p:sp>
            <p:nvSpPr>
              <p:cNvPr id="24" name="AutoShape 84"/>
              <p:cNvSpPr>
                <a:spLocks noChangeArrowheads="1"/>
              </p:cNvSpPr>
              <p:nvPr/>
            </p:nvSpPr>
            <p:spPr bwMode="auto">
              <a:xfrm>
                <a:off x="3833" y="1842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Review</a:t>
                </a:r>
              </a:p>
              <a:p>
                <a:pPr algn="ctr"/>
                <a:r>
                  <a:rPr lang="en-GB" sz="1400" noProof="0" dirty="0"/>
                  <a:t>Process</a:t>
                </a:r>
              </a:p>
            </p:txBody>
          </p:sp>
          <p:sp>
            <p:nvSpPr>
              <p:cNvPr id="25" name="AutoShape 85"/>
              <p:cNvSpPr>
                <a:spLocks noChangeArrowheads="1"/>
              </p:cNvSpPr>
              <p:nvPr/>
            </p:nvSpPr>
            <p:spPr bwMode="auto">
              <a:xfrm>
                <a:off x="3833" y="1434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Evaluate</a:t>
                </a:r>
              </a:p>
              <a:p>
                <a:pPr algn="ctr"/>
                <a:r>
                  <a:rPr lang="en-GB" sz="1400" noProof="0" dirty="0"/>
                  <a:t>Results</a:t>
                </a:r>
              </a:p>
            </p:txBody>
          </p:sp>
          <p:sp>
            <p:nvSpPr>
              <p:cNvPr id="26" name="AutoShape 86"/>
              <p:cNvSpPr>
                <a:spLocks noChangeArrowheads="1"/>
              </p:cNvSpPr>
              <p:nvPr/>
            </p:nvSpPr>
            <p:spPr bwMode="auto">
              <a:xfrm>
                <a:off x="3016" y="2659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Assess</a:t>
                </a:r>
              </a:p>
              <a:p>
                <a:pPr algn="ctr"/>
                <a:r>
                  <a:rPr lang="en-GB" sz="1400" noProof="0" dirty="0"/>
                  <a:t>Model</a:t>
                </a:r>
              </a:p>
            </p:txBody>
          </p:sp>
          <p:sp>
            <p:nvSpPr>
              <p:cNvPr id="27" name="AutoShape 87"/>
              <p:cNvSpPr>
                <a:spLocks noChangeArrowheads="1"/>
              </p:cNvSpPr>
              <p:nvPr/>
            </p:nvSpPr>
            <p:spPr bwMode="auto">
              <a:xfrm>
                <a:off x="3016" y="2251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Build</a:t>
                </a:r>
              </a:p>
              <a:p>
                <a:pPr algn="ctr"/>
                <a:r>
                  <a:rPr lang="en-GB" sz="1400" noProof="0" dirty="0"/>
                  <a:t>Model</a:t>
                </a:r>
              </a:p>
            </p:txBody>
          </p:sp>
          <p:sp>
            <p:nvSpPr>
              <p:cNvPr id="28" name="AutoShape 88"/>
              <p:cNvSpPr>
                <a:spLocks noChangeArrowheads="1"/>
              </p:cNvSpPr>
              <p:nvPr/>
            </p:nvSpPr>
            <p:spPr bwMode="auto">
              <a:xfrm>
                <a:off x="3016" y="1842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Generate</a:t>
                </a:r>
              </a:p>
              <a:p>
                <a:pPr algn="ctr"/>
                <a:r>
                  <a:rPr lang="en-GB" sz="1400" noProof="0" dirty="0"/>
                  <a:t>Test Design</a:t>
                </a:r>
              </a:p>
            </p:txBody>
          </p:sp>
          <p:sp>
            <p:nvSpPr>
              <p:cNvPr id="29" name="AutoShape 89"/>
              <p:cNvSpPr>
                <a:spLocks noChangeArrowheads="1"/>
              </p:cNvSpPr>
              <p:nvPr/>
            </p:nvSpPr>
            <p:spPr bwMode="auto">
              <a:xfrm>
                <a:off x="3016" y="1434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Select</a:t>
                </a:r>
              </a:p>
              <a:p>
                <a:pPr algn="ctr"/>
                <a:r>
                  <a:rPr lang="en-GB" sz="1400" noProof="0" dirty="0"/>
                  <a:t>Modelling</a:t>
                </a:r>
              </a:p>
              <a:p>
                <a:pPr algn="ctr"/>
                <a:r>
                  <a:rPr lang="en-GB" sz="1400" noProof="0" dirty="0"/>
                  <a:t>Technique</a:t>
                </a:r>
              </a:p>
            </p:txBody>
          </p:sp>
          <p:sp>
            <p:nvSpPr>
              <p:cNvPr id="30" name="AutoShape 95"/>
              <p:cNvSpPr>
                <a:spLocks noChangeArrowheads="1"/>
              </p:cNvSpPr>
              <p:nvPr/>
            </p:nvSpPr>
            <p:spPr bwMode="auto">
              <a:xfrm>
                <a:off x="567" y="1842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Assess</a:t>
                </a:r>
              </a:p>
              <a:p>
                <a:pPr algn="ctr"/>
                <a:r>
                  <a:rPr lang="en-GB" sz="1400" noProof="0" dirty="0"/>
                  <a:t>Situation</a:t>
                </a:r>
              </a:p>
            </p:txBody>
          </p:sp>
          <p:sp>
            <p:nvSpPr>
              <p:cNvPr id="31" name="AutoShape 96"/>
              <p:cNvSpPr>
                <a:spLocks noChangeArrowheads="1"/>
              </p:cNvSpPr>
              <p:nvPr/>
            </p:nvSpPr>
            <p:spPr bwMode="auto">
              <a:xfrm>
                <a:off x="1383" y="2251"/>
                <a:ext cx="726" cy="318"/>
              </a:xfrm>
              <a:prstGeom prst="flowChartProcess">
                <a:avLst/>
              </a:prstGeom>
              <a:solidFill>
                <a:srgbClr val="FFCEB6"/>
              </a:solidFill>
              <a:ln>
                <a:solidFill>
                  <a:schemeClr val="tx1"/>
                </a:solidFill>
                <a:headEnd/>
                <a:tailEnd/>
              </a:ln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algn="ctr"/>
                <a:r>
                  <a:rPr lang="en-GB" sz="1400" noProof="0" dirty="0">
                    <a:solidFill>
                      <a:schemeClr val="tx1"/>
                    </a:solidFill>
                  </a:rPr>
                  <a:t>Explore</a:t>
                </a:r>
              </a:p>
              <a:p>
                <a:pPr algn="ctr"/>
                <a:r>
                  <a:rPr lang="en-GB" sz="1400" noProof="0" dirty="0">
                    <a:solidFill>
                      <a:schemeClr val="tx1"/>
                    </a:solidFill>
                  </a:rPr>
                  <a:t>Data</a:t>
                </a:r>
              </a:p>
            </p:txBody>
          </p:sp>
          <p:sp>
            <p:nvSpPr>
              <p:cNvPr id="32" name="AutoShape 97"/>
              <p:cNvSpPr>
                <a:spLocks noChangeArrowheads="1"/>
              </p:cNvSpPr>
              <p:nvPr/>
            </p:nvSpPr>
            <p:spPr bwMode="auto">
              <a:xfrm>
                <a:off x="1383" y="1842"/>
                <a:ext cx="726" cy="318"/>
              </a:xfrm>
              <a:prstGeom prst="flowChartProcess">
                <a:avLst/>
              </a:prstGeom>
              <a:solidFill>
                <a:srgbClr val="FFCEB6"/>
              </a:solidFill>
              <a:ln>
                <a:solidFill>
                  <a:schemeClr val="tx1"/>
                </a:solidFill>
                <a:headEnd/>
                <a:tailEnd/>
              </a:ln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algn="ctr"/>
                <a:r>
                  <a:rPr lang="en-GB" sz="1400" noProof="0" dirty="0">
                    <a:solidFill>
                      <a:schemeClr val="tx1"/>
                    </a:solidFill>
                  </a:rPr>
                  <a:t>Describe</a:t>
                </a:r>
              </a:p>
              <a:p>
                <a:pPr algn="ctr"/>
                <a:r>
                  <a:rPr lang="en-GB" sz="1400" noProof="0" dirty="0">
                    <a:solidFill>
                      <a:schemeClr val="tx1"/>
                    </a:solidFill>
                  </a:rPr>
                  <a:t>Data</a:t>
                </a:r>
              </a:p>
            </p:txBody>
          </p:sp>
          <p:sp>
            <p:nvSpPr>
              <p:cNvPr id="33" name="AutoShape 98"/>
              <p:cNvSpPr>
                <a:spLocks noChangeArrowheads="1"/>
              </p:cNvSpPr>
              <p:nvPr/>
            </p:nvSpPr>
            <p:spPr bwMode="auto">
              <a:xfrm>
                <a:off x="1383" y="1434"/>
                <a:ext cx="726" cy="318"/>
              </a:xfrm>
              <a:prstGeom prst="flowChartProcess">
                <a:avLst/>
              </a:prstGeom>
              <a:solidFill>
                <a:srgbClr val="FFCEB6"/>
              </a:solidFill>
              <a:ln>
                <a:solidFill>
                  <a:schemeClr val="tx1"/>
                </a:solidFill>
                <a:headEnd/>
                <a:tailEnd/>
              </a:ln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algn="ctr"/>
                <a:r>
                  <a:rPr lang="en-GB" sz="1400" noProof="0" dirty="0">
                    <a:solidFill>
                      <a:schemeClr val="tx1"/>
                    </a:solidFill>
                  </a:rPr>
                  <a:t>Collect</a:t>
                </a:r>
              </a:p>
              <a:p>
                <a:pPr algn="ctr"/>
                <a:r>
                  <a:rPr lang="en-GB" sz="1400" noProof="0" dirty="0">
                    <a:solidFill>
                      <a:schemeClr val="tx1"/>
                    </a:solidFill>
                  </a:rPr>
                  <a:t>Initial</a:t>
                </a:r>
              </a:p>
              <a:p>
                <a:pPr algn="ctr"/>
                <a:r>
                  <a:rPr lang="en-GB" sz="1400" noProof="0" dirty="0">
                    <a:solidFill>
                      <a:schemeClr val="tx1"/>
                    </a:solidFill>
                  </a:rPr>
                  <a:t>Data</a:t>
                </a:r>
              </a:p>
            </p:txBody>
          </p:sp>
          <p:sp>
            <p:nvSpPr>
              <p:cNvPr id="34" name="AutoShape 99"/>
              <p:cNvSpPr>
                <a:spLocks noChangeArrowheads="1"/>
              </p:cNvSpPr>
              <p:nvPr/>
            </p:nvSpPr>
            <p:spPr bwMode="auto">
              <a:xfrm>
                <a:off x="567" y="2251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Determine</a:t>
                </a:r>
              </a:p>
              <a:p>
                <a:pPr algn="ctr"/>
                <a:r>
                  <a:rPr lang="en-GB" sz="1400" noProof="0" dirty="0"/>
                  <a:t>Data Mining</a:t>
                </a:r>
              </a:p>
              <a:p>
                <a:pPr algn="ctr"/>
                <a:r>
                  <a:rPr lang="en-GB" sz="1400" noProof="0" dirty="0"/>
                  <a:t>Goals</a:t>
                </a:r>
              </a:p>
            </p:txBody>
          </p:sp>
          <p:sp>
            <p:nvSpPr>
              <p:cNvPr id="35" name="AutoShape 100"/>
              <p:cNvSpPr>
                <a:spLocks noChangeArrowheads="1"/>
              </p:cNvSpPr>
              <p:nvPr/>
            </p:nvSpPr>
            <p:spPr bwMode="auto">
              <a:xfrm>
                <a:off x="1383" y="2659"/>
                <a:ext cx="726" cy="318"/>
              </a:xfrm>
              <a:prstGeom prst="flowChartProcess">
                <a:avLst/>
              </a:prstGeom>
              <a:solidFill>
                <a:srgbClr val="FFCEB6"/>
              </a:solidFill>
              <a:ln>
                <a:solidFill>
                  <a:schemeClr val="tx1"/>
                </a:solidFill>
                <a:headEnd/>
                <a:tailEnd/>
              </a:ln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algn="ctr"/>
                <a:r>
                  <a:rPr lang="en-GB" sz="1400" noProof="0" dirty="0">
                    <a:solidFill>
                      <a:schemeClr val="tx1"/>
                    </a:solidFill>
                  </a:rPr>
                  <a:t>Verify</a:t>
                </a:r>
              </a:p>
              <a:p>
                <a:pPr algn="ctr"/>
                <a:r>
                  <a:rPr lang="en-GB" sz="1400" noProof="0" dirty="0">
                    <a:solidFill>
                      <a:schemeClr val="tx1"/>
                    </a:solidFill>
                  </a:rPr>
                  <a:t>Data</a:t>
                </a:r>
              </a:p>
              <a:p>
                <a:pPr algn="ctr"/>
                <a:r>
                  <a:rPr lang="en-GB" sz="1400" noProof="0" dirty="0">
                    <a:solidFill>
                      <a:schemeClr val="tx1"/>
                    </a:solidFill>
                  </a:rPr>
                  <a:t>Quality</a:t>
                </a:r>
              </a:p>
            </p:txBody>
          </p:sp>
          <p:sp>
            <p:nvSpPr>
              <p:cNvPr id="36" name="AutoShape 101"/>
              <p:cNvSpPr>
                <a:spLocks noChangeArrowheads="1"/>
              </p:cNvSpPr>
              <p:nvPr/>
            </p:nvSpPr>
            <p:spPr bwMode="auto">
              <a:xfrm>
                <a:off x="567" y="2659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Produce</a:t>
                </a:r>
              </a:p>
              <a:p>
                <a:pPr algn="ctr"/>
                <a:r>
                  <a:rPr lang="en-GB" sz="1400" noProof="0" dirty="0"/>
                  <a:t>Project Plan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8061233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BE1AEB-8232-4052-A803-5EFAF9527B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noProof="0" dirty="0"/>
              <a:t>Data Understanding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7E69CF-BD1F-D353-3B4D-987E24374E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688632"/>
          </a:xfrm>
        </p:spPr>
        <p:txBody>
          <a:bodyPr>
            <a:normAutofit lnSpcReduction="10000"/>
          </a:bodyPr>
          <a:lstStyle/>
          <a:p>
            <a:r>
              <a:rPr lang="en-GB" noProof="0" dirty="0"/>
              <a:t>Before cleaning the data you need to understand the data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noProof="0" dirty="0"/>
              <a:t>What do each of the attributes represent?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noProof="0" dirty="0"/>
              <a:t>What are the descriptive statistics for each attribute?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noProof="0" dirty="0"/>
              <a:t>What does the attribute look like graphically?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noProof="0" dirty="0"/>
              <a:t>Is the data skewed?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noProof="0" dirty="0"/>
              <a:t>What counts as an outlier?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noProof="0" dirty="0"/>
              <a:t>What kinds of errors exist within the data?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noProof="0" dirty="0"/>
              <a:t>Are there any obvious relationships between attributes that might be useful in your analyses?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noProof="0" dirty="0"/>
              <a:t>Is the data formatted sensibly?</a:t>
            </a:r>
          </a:p>
          <a:p>
            <a:r>
              <a:rPr lang="en-GB" noProof="0" dirty="0"/>
              <a:t>These can be viewed in Weka, but Tableau is a good alternative for exploring data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noProof="0" dirty="0"/>
              <a:t>More of Tableau in a few weeks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15B8AA-82C5-8B03-3A72-9F0A18597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noProof="0" smtClean="0"/>
              <a:pPr/>
              <a:t>4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390482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3604C-FA16-C5F3-FC4F-A5431BB2A8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noProof="0" dirty="0"/>
              <a:t>Weka’s ‘Visualize All’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6B52A9-32E6-4579-BA05-0D7165F872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noProof="0" dirty="0"/>
              <a:t>The Weka attribute visualizer has a ‘Visualize All’ option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0925311-77D5-06A8-4704-43657EE11D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noProof="0" smtClean="0"/>
              <a:pPr/>
              <a:t>5</a:t>
            </a:fld>
            <a:endParaRPr lang="en-GB" noProof="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F07EF41-7911-7909-070C-13C7674AA8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1864" y="2188695"/>
            <a:ext cx="7020272" cy="4239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24929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F0FB5E-C55C-3D0D-D606-EAC0528723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19137D3-2C54-D790-91C4-2220E9F340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noProof="0" smtClean="0"/>
              <a:pPr/>
              <a:t>6</a:t>
            </a:fld>
            <a:endParaRPr lang="en-GB" noProof="0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30BAC07A-FE32-5CF3-E77B-37C8EADBC5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noProof="0" dirty="0"/>
              <a:t>Preprocessing in CRISP-DM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56956CD3-8441-D628-CEA2-AC087AC9426C}"/>
              </a:ext>
            </a:extLst>
          </p:cNvPr>
          <p:cNvGrpSpPr/>
          <p:nvPr/>
        </p:nvGrpSpPr>
        <p:grpSpPr>
          <a:xfrm>
            <a:off x="251520" y="1196752"/>
            <a:ext cx="8685216" cy="5472608"/>
            <a:chOff x="1331603" y="1700809"/>
            <a:chExt cx="6446939" cy="3294365"/>
          </a:xfrm>
        </p:grpSpPr>
        <p:grpSp>
          <p:nvGrpSpPr>
            <p:cNvPr id="5" name="Group 102">
              <a:extLst>
                <a:ext uri="{FF2B5EF4-FFF2-40B4-BE49-F238E27FC236}">
                  <a16:creationId xmlns:a16="http://schemas.microsoft.com/office/drawing/2014/main" id="{868520A4-9A8C-1807-952B-41E06BF5BD1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331603" y="1700809"/>
              <a:ext cx="6446939" cy="603215"/>
              <a:chOff x="476" y="935"/>
              <a:chExt cx="5171" cy="454"/>
            </a:xfrm>
          </p:grpSpPr>
          <p:sp>
            <p:nvSpPr>
              <p:cNvPr id="6" name="AutoShape 8">
                <a:extLst>
                  <a:ext uri="{FF2B5EF4-FFF2-40B4-BE49-F238E27FC236}">
                    <a16:creationId xmlns:a16="http://schemas.microsoft.com/office/drawing/2014/main" id="{CBD5E2E8-29F6-1CBA-E4A4-94ABAE61F2A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76" y="935"/>
                <a:ext cx="1088" cy="453"/>
              </a:xfrm>
              <a:prstGeom prst="homePlate">
                <a:avLst>
                  <a:gd name="adj" fmla="val 60044"/>
                </a:avLst>
              </a:prstGeom>
              <a:solidFill>
                <a:srgbClr val="99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>
                    <a:solidFill>
                      <a:srgbClr val="003300"/>
                    </a:solidFill>
                  </a:rPr>
                  <a:t>Business</a:t>
                </a:r>
              </a:p>
              <a:p>
                <a:pPr algn="ctr"/>
                <a:r>
                  <a:rPr lang="en-GB" sz="1400" noProof="0" dirty="0">
                    <a:solidFill>
                      <a:srgbClr val="003300"/>
                    </a:solidFill>
                  </a:rPr>
                  <a:t>Understanding</a:t>
                </a:r>
              </a:p>
            </p:txBody>
          </p:sp>
          <p:sp>
            <p:nvSpPr>
              <p:cNvPr id="7" name="AutoShape 31">
                <a:extLst>
                  <a:ext uri="{FF2B5EF4-FFF2-40B4-BE49-F238E27FC236}">
                    <a16:creationId xmlns:a16="http://schemas.microsoft.com/office/drawing/2014/main" id="{F2A7A8F5-C11C-FDD5-0107-E2706CA93EC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38" y="935"/>
                <a:ext cx="1043" cy="454"/>
              </a:xfrm>
              <a:prstGeom prst="chevron">
                <a:avLst>
                  <a:gd name="adj" fmla="val 57434"/>
                </a:avLst>
              </a:prstGeom>
              <a:solidFill>
                <a:srgbClr val="99CC00"/>
              </a:solidFill>
              <a:ln>
                <a:solidFill>
                  <a:schemeClr val="tx1"/>
                </a:solidFill>
                <a:headEnd/>
                <a:tailEnd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wrap="none" anchor="ctr"/>
              <a:lstStyle/>
              <a:p>
                <a:pPr algn="ctr"/>
                <a:r>
                  <a:rPr lang="en-GB" sz="1400" noProof="0" dirty="0">
                    <a:solidFill>
                      <a:schemeClr val="tx1"/>
                    </a:solidFill>
                  </a:rPr>
                  <a:t>     Data</a:t>
                </a:r>
              </a:p>
              <a:p>
                <a:pPr algn="ctr"/>
                <a:r>
                  <a:rPr lang="en-GB" sz="1400" noProof="0" dirty="0">
                    <a:solidFill>
                      <a:schemeClr val="tx1"/>
                    </a:solidFill>
                  </a:rPr>
                  <a:t>     Understanding</a:t>
                </a:r>
              </a:p>
            </p:txBody>
          </p:sp>
          <p:sp>
            <p:nvSpPr>
              <p:cNvPr id="8" name="AutoShape 35">
                <a:extLst>
                  <a:ext uri="{FF2B5EF4-FFF2-40B4-BE49-F238E27FC236}">
                    <a16:creationId xmlns:a16="http://schemas.microsoft.com/office/drawing/2014/main" id="{C14021EA-8BCB-5EAD-CF4F-9D11851512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154" y="935"/>
                <a:ext cx="1043" cy="454"/>
              </a:xfrm>
              <a:prstGeom prst="chevron">
                <a:avLst>
                  <a:gd name="adj" fmla="val 57434"/>
                </a:avLst>
              </a:prstGeom>
              <a:solidFill>
                <a:schemeClr val="accent5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>
                    <a:solidFill>
                      <a:schemeClr val="bg1"/>
                    </a:solidFill>
                  </a:rPr>
                  <a:t>     Data</a:t>
                </a:r>
              </a:p>
              <a:p>
                <a:pPr algn="ctr"/>
                <a:r>
                  <a:rPr lang="en-GB" sz="1400" noProof="0" dirty="0">
                    <a:solidFill>
                      <a:schemeClr val="bg1"/>
                    </a:solidFill>
                  </a:rPr>
                  <a:t>     Preparation</a:t>
                </a:r>
              </a:p>
            </p:txBody>
          </p:sp>
          <p:sp>
            <p:nvSpPr>
              <p:cNvPr id="9" name="AutoShape 36">
                <a:extLst>
                  <a:ext uri="{FF2B5EF4-FFF2-40B4-BE49-F238E27FC236}">
                    <a16:creationId xmlns:a16="http://schemas.microsoft.com/office/drawing/2014/main" id="{5A142033-D582-3A91-2613-1A803379AAF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971" y="935"/>
                <a:ext cx="1043" cy="454"/>
              </a:xfrm>
              <a:prstGeom prst="chevron">
                <a:avLst>
                  <a:gd name="adj" fmla="val 57434"/>
                </a:avLst>
              </a:prstGeom>
              <a:solidFill>
                <a:srgbClr val="99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>
                    <a:solidFill>
                      <a:srgbClr val="003300"/>
                    </a:solidFill>
                  </a:rPr>
                  <a:t>     Modelling</a:t>
                </a:r>
              </a:p>
            </p:txBody>
          </p:sp>
          <p:sp>
            <p:nvSpPr>
              <p:cNvPr id="10" name="AutoShape 37">
                <a:extLst>
                  <a:ext uri="{FF2B5EF4-FFF2-40B4-BE49-F238E27FC236}">
                    <a16:creationId xmlns:a16="http://schemas.microsoft.com/office/drawing/2014/main" id="{F6478046-D2FB-A366-5B8C-0A8D73A4DE9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04" y="935"/>
                <a:ext cx="1043" cy="454"/>
              </a:xfrm>
              <a:prstGeom prst="chevron">
                <a:avLst>
                  <a:gd name="adj" fmla="val 57434"/>
                </a:avLst>
              </a:prstGeom>
              <a:solidFill>
                <a:srgbClr val="99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>
                    <a:solidFill>
                      <a:srgbClr val="003300"/>
                    </a:solidFill>
                  </a:rPr>
                  <a:t>     Deployment</a:t>
                </a:r>
              </a:p>
            </p:txBody>
          </p:sp>
          <p:sp>
            <p:nvSpPr>
              <p:cNvPr id="11" name="AutoShape 38">
                <a:extLst>
                  <a:ext uri="{FF2B5EF4-FFF2-40B4-BE49-F238E27FC236}">
                    <a16:creationId xmlns:a16="http://schemas.microsoft.com/office/drawing/2014/main" id="{7B5C04B0-5FEA-7619-D66F-5C429093C22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87" y="935"/>
                <a:ext cx="1043" cy="454"/>
              </a:xfrm>
              <a:prstGeom prst="chevron">
                <a:avLst>
                  <a:gd name="adj" fmla="val 57434"/>
                </a:avLst>
              </a:prstGeom>
              <a:solidFill>
                <a:srgbClr val="99CC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>
                    <a:solidFill>
                      <a:srgbClr val="003300"/>
                    </a:solidFill>
                  </a:rPr>
                  <a:t>     Evaluation</a:t>
                </a:r>
              </a:p>
            </p:txBody>
          </p:sp>
        </p:grpSp>
        <p:grpSp>
          <p:nvGrpSpPr>
            <p:cNvPr id="12" name="Group 103">
              <a:extLst>
                <a:ext uri="{FF2B5EF4-FFF2-40B4-BE49-F238E27FC236}">
                  <a16:creationId xmlns:a16="http://schemas.microsoft.com/office/drawing/2014/main" id="{CAEB8573-347C-C713-4C4C-F0AC3610485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439949" y="2402941"/>
              <a:ext cx="5994369" cy="2592233"/>
              <a:chOff x="567" y="1434"/>
              <a:chExt cx="4808" cy="1951"/>
            </a:xfrm>
          </p:grpSpPr>
          <p:sp>
            <p:nvSpPr>
              <p:cNvPr id="13" name="AutoShape 40">
                <a:extLst>
                  <a:ext uri="{FF2B5EF4-FFF2-40B4-BE49-F238E27FC236}">
                    <a16:creationId xmlns:a16="http://schemas.microsoft.com/office/drawing/2014/main" id="{D70D29C4-D179-0AE5-94E0-51BD7FD5996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00" y="3067"/>
                <a:ext cx="726" cy="318"/>
              </a:xfrm>
              <a:prstGeom prst="flowChartProcess">
                <a:avLst/>
              </a:prstGeom>
              <a:solidFill>
                <a:srgbClr val="FFCEB6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Format</a:t>
                </a:r>
              </a:p>
              <a:p>
                <a:pPr algn="ctr"/>
                <a:r>
                  <a:rPr lang="en-GB" sz="1400" noProof="0" dirty="0"/>
                  <a:t>Data</a:t>
                </a:r>
              </a:p>
            </p:txBody>
          </p:sp>
          <p:sp>
            <p:nvSpPr>
              <p:cNvPr id="14" name="AutoShape 73">
                <a:extLst>
                  <a:ext uri="{FF2B5EF4-FFF2-40B4-BE49-F238E27FC236}">
                    <a16:creationId xmlns:a16="http://schemas.microsoft.com/office/drawing/2014/main" id="{3E44A93E-8F7C-7524-2F71-A07DE8AC125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00" y="2659"/>
                <a:ext cx="726" cy="318"/>
              </a:xfrm>
              <a:prstGeom prst="flowChartProcess">
                <a:avLst/>
              </a:prstGeom>
              <a:solidFill>
                <a:srgbClr val="FFCEB6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Integrate</a:t>
                </a:r>
              </a:p>
              <a:p>
                <a:pPr algn="ctr"/>
                <a:r>
                  <a:rPr lang="en-GB" sz="1400" noProof="0" dirty="0"/>
                  <a:t>Data</a:t>
                </a:r>
              </a:p>
            </p:txBody>
          </p:sp>
          <p:sp>
            <p:nvSpPr>
              <p:cNvPr id="15" name="AutoShape 74">
                <a:extLst>
                  <a:ext uri="{FF2B5EF4-FFF2-40B4-BE49-F238E27FC236}">
                    <a16:creationId xmlns:a16="http://schemas.microsoft.com/office/drawing/2014/main" id="{5FAFB0A0-1F1A-36F6-26A2-FBC9AB29A67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00" y="2251"/>
                <a:ext cx="726" cy="318"/>
              </a:xfrm>
              <a:prstGeom prst="flowChartProcess">
                <a:avLst/>
              </a:prstGeom>
              <a:solidFill>
                <a:srgbClr val="FFCEB6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Construct</a:t>
                </a:r>
              </a:p>
              <a:p>
                <a:pPr algn="ctr"/>
                <a:r>
                  <a:rPr lang="en-GB" sz="1400" noProof="0" dirty="0"/>
                  <a:t>Data</a:t>
                </a:r>
              </a:p>
            </p:txBody>
          </p:sp>
          <p:sp>
            <p:nvSpPr>
              <p:cNvPr id="16" name="AutoShape 75">
                <a:extLst>
                  <a:ext uri="{FF2B5EF4-FFF2-40B4-BE49-F238E27FC236}">
                    <a16:creationId xmlns:a16="http://schemas.microsoft.com/office/drawing/2014/main" id="{D340A8B4-CE7B-3894-A6A6-A09536622A8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00" y="1842"/>
                <a:ext cx="726" cy="318"/>
              </a:xfrm>
              <a:prstGeom prst="flowChartProcess">
                <a:avLst/>
              </a:prstGeom>
              <a:solidFill>
                <a:srgbClr val="FFCEB6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Clean</a:t>
                </a:r>
              </a:p>
              <a:p>
                <a:pPr algn="ctr"/>
                <a:r>
                  <a:rPr lang="en-GB" sz="1400" noProof="0" dirty="0"/>
                  <a:t>Data</a:t>
                </a:r>
              </a:p>
            </p:txBody>
          </p:sp>
          <p:sp>
            <p:nvSpPr>
              <p:cNvPr id="17" name="AutoShape 76">
                <a:extLst>
                  <a:ext uri="{FF2B5EF4-FFF2-40B4-BE49-F238E27FC236}">
                    <a16:creationId xmlns:a16="http://schemas.microsoft.com/office/drawing/2014/main" id="{7892DBF2-96D9-69C9-25BD-B3733237397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200" y="1434"/>
                <a:ext cx="726" cy="318"/>
              </a:xfrm>
              <a:prstGeom prst="flowChartProcess">
                <a:avLst/>
              </a:prstGeom>
              <a:solidFill>
                <a:srgbClr val="FFCEB6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Select</a:t>
                </a:r>
              </a:p>
              <a:p>
                <a:pPr algn="ctr"/>
                <a:r>
                  <a:rPr lang="en-GB" sz="1400" noProof="0" dirty="0"/>
                  <a:t>Data</a:t>
                </a:r>
              </a:p>
            </p:txBody>
          </p:sp>
          <p:sp>
            <p:nvSpPr>
              <p:cNvPr id="18" name="AutoShape 77">
                <a:extLst>
                  <a:ext uri="{FF2B5EF4-FFF2-40B4-BE49-F238E27FC236}">
                    <a16:creationId xmlns:a16="http://schemas.microsoft.com/office/drawing/2014/main" id="{646147D5-EC0E-B872-1319-C570BB5766A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67" y="1434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Determine</a:t>
                </a:r>
              </a:p>
              <a:p>
                <a:pPr algn="ctr"/>
                <a:r>
                  <a:rPr lang="en-GB" sz="1400" noProof="0" dirty="0"/>
                  <a:t>Business</a:t>
                </a:r>
              </a:p>
              <a:p>
                <a:pPr algn="ctr"/>
                <a:r>
                  <a:rPr lang="en-GB" sz="1400" noProof="0" dirty="0"/>
                  <a:t>Objectives</a:t>
                </a:r>
              </a:p>
            </p:txBody>
          </p:sp>
          <p:sp>
            <p:nvSpPr>
              <p:cNvPr id="19" name="AutoShape 78">
                <a:extLst>
                  <a:ext uri="{FF2B5EF4-FFF2-40B4-BE49-F238E27FC236}">
                    <a16:creationId xmlns:a16="http://schemas.microsoft.com/office/drawing/2014/main" id="{F5F28718-A31E-2F73-D3CD-16291CF90DD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49" y="2659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Review</a:t>
                </a:r>
              </a:p>
              <a:p>
                <a:pPr algn="ctr"/>
                <a:r>
                  <a:rPr lang="en-GB" sz="1400" noProof="0" dirty="0"/>
                  <a:t>Project</a:t>
                </a:r>
              </a:p>
            </p:txBody>
          </p:sp>
          <p:sp>
            <p:nvSpPr>
              <p:cNvPr id="20" name="AutoShape 79">
                <a:extLst>
                  <a:ext uri="{FF2B5EF4-FFF2-40B4-BE49-F238E27FC236}">
                    <a16:creationId xmlns:a16="http://schemas.microsoft.com/office/drawing/2014/main" id="{A075DAA7-ECD6-3EF0-C541-D3B78C3116E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49" y="2251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Produce</a:t>
                </a:r>
              </a:p>
              <a:p>
                <a:pPr algn="ctr"/>
                <a:r>
                  <a:rPr lang="en-GB" sz="1400" noProof="0" dirty="0"/>
                  <a:t>Final</a:t>
                </a:r>
              </a:p>
              <a:p>
                <a:pPr algn="ctr"/>
                <a:r>
                  <a:rPr lang="en-GB" sz="1400" noProof="0" dirty="0"/>
                  <a:t>Report</a:t>
                </a:r>
              </a:p>
            </p:txBody>
          </p:sp>
          <p:sp>
            <p:nvSpPr>
              <p:cNvPr id="21" name="AutoShape 80">
                <a:extLst>
                  <a:ext uri="{FF2B5EF4-FFF2-40B4-BE49-F238E27FC236}">
                    <a16:creationId xmlns:a16="http://schemas.microsoft.com/office/drawing/2014/main" id="{5804F1D7-1520-9CBA-21D6-33C75E24E48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49" y="1842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Plan Monitoring</a:t>
                </a:r>
              </a:p>
              <a:p>
                <a:pPr algn="ctr"/>
                <a:r>
                  <a:rPr lang="en-GB" sz="1400" noProof="0" dirty="0"/>
                  <a:t>&amp;</a:t>
                </a:r>
              </a:p>
              <a:p>
                <a:pPr algn="ctr"/>
                <a:r>
                  <a:rPr lang="en-GB" sz="1400" noProof="0" dirty="0"/>
                  <a:t>Maintenance</a:t>
                </a:r>
              </a:p>
            </p:txBody>
          </p:sp>
          <p:sp>
            <p:nvSpPr>
              <p:cNvPr id="22" name="AutoShape 82">
                <a:extLst>
                  <a:ext uri="{FF2B5EF4-FFF2-40B4-BE49-F238E27FC236}">
                    <a16:creationId xmlns:a16="http://schemas.microsoft.com/office/drawing/2014/main" id="{399E9D22-D6A4-C9A7-494B-CFAA608B3F4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649" y="1434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Plan</a:t>
                </a:r>
              </a:p>
              <a:p>
                <a:pPr algn="ctr"/>
                <a:r>
                  <a:rPr lang="en-GB" sz="1400" noProof="0" dirty="0"/>
                  <a:t>Deployment</a:t>
                </a:r>
              </a:p>
            </p:txBody>
          </p:sp>
          <p:sp>
            <p:nvSpPr>
              <p:cNvPr id="23" name="AutoShape 83">
                <a:extLst>
                  <a:ext uri="{FF2B5EF4-FFF2-40B4-BE49-F238E27FC236}">
                    <a16:creationId xmlns:a16="http://schemas.microsoft.com/office/drawing/2014/main" id="{D687CA70-FF01-480C-F57E-B723EA8E609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833" y="2251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Determine</a:t>
                </a:r>
              </a:p>
              <a:p>
                <a:pPr algn="ctr"/>
                <a:r>
                  <a:rPr lang="en-GB" sz="1400" noProof="0" dirty="0"/>
                  <a:t>Next Steps</a:t>
                </a:r>
              </a:p>
            </p:txBody>
          </p:sp>
          <p:sp>
            <p:nvSpPr>
              <p:cNvPr id="24" name="AutoShape 84">
                <a:extLst>
                  <a:ext uri="{FF2B5EF4-FFF2-40B4-BE49-F238E27FC236}">
                    <a16:creationId xmlns:a16="http://schemas.microsoft.com/office/drawing/2014/main" id="{5A535B3B-FB6B-282B-EBD1-94B3B37ADF8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833" y="1842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Review</a:t>
                </a:r>
              </a:p>
              <a:p>
                <a:pPr algn="ctr"/>
                <a:r>
                  <a:rPr lang="en-GB" sz="1400" noProof="0" dirty="0"/>
                  <a:t>Process</a:t>
                </a:r>
              </a:p>
            </p:txBody>
          </p:sp>
          <p:sp>
            <p:nvSpPr>
              <p:cNvPr id="25" name="AutoShape 85">
                <a:extLst>
                  <a:ext uri="{FF2B5EF4-FFF2-40B4-BE49-F238E27FC236}">
                    <a16:creationId xmlns:a16="http://schemas.microsoft.com/office/drawing/2014/main" id="{819E5C93-70E2-51C1-66E5-5DFD13096B6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833" y="1434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Evaluate</a:t>
                </a:r>
              </a:p>
              <a:p>
                <a:pPr algn="ctr"/>
                <a:r>
                  <a:rPr lang="en-GB" sz="1400" noProof="0" dirty="0"/>
                  <a:t>Results</a:t>
                </a:r>
              </a:p>
            </p:txBody>
          </p:sp>
          <p:sp>
            <p:nvSpPr>
              <p:cNvPr id="26" name="AutoShape 86">
                <a:extLst>
                  <a:ext uri="{FF2B5EF4-FFF2-40B4-BE49-F238E27FC236}">
                    <a16:creationId xmlns:a16="http://schemas.microsoft.com/office/drawing/2014/main" id="{964AEAE9-40A1-425D-860C-5D0065C64EF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16" y="2659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Assess</a:t>
                </a:r>
              </a:p>
              <a:p>
                <a:pPr algn="ctr"/>
                <a:r>
                  <a:rPr lang="en-GB" sz="1400" noProof="0" dirty="0"/>
                  <a:t>Model</a:t>
                </a:r>
              </a:p>
            </p:txBody>
          </p:sp>
          <p:sp>
            <p:nvSpPr>
              <p:cNvPr id="27" name="AutoShape 87">
                <a:extLst>
                  <a:ext uri="{FF2B5EF4-FFF2-40B4-BE49-F238E27FC236}">
                    <a16:creationId xmlns:a16="http://schemas.microsoft.com/office/drawing/2014/main" id="{81D264FE-D191-FEB7-B926-EDC41982DED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16" y="2251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Build</a:t>
                </a:r>
              </a:p>
              <a:p>
                <a:pPr algn="ctr"/>
                <a:r>
                  <a:rPr lang="en-GB" sz="1400" noProof="0" dirty="0"/>
                  <a:t>Model</a:t>
                </a:r>
              </a:p>
            </p:txBody>
          </p:sp>
          <p:sp>
            <p:nvSpPr>
              <p:cNvPr id="28" name="AutoShape 88">
                <a:extLst>
                  <a:ext uri="{FF2B5EF4-FFF2-40B4-BE49-F238E27FC236}">
                    <a16:creationId xmlns:a16="http://schemas.microsoft.com/office/drawing/2014/main" id="{9FD47FC4-53EA-64F1-2A5F-FA1BAFA0EFA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16" y="1842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Generate</a:t>
                </a:r>
              </a:p>
              <a:p>
                <a:pPr algn="ctr"/>
                <a:r>
                  <a:rPr lang="en-GB" sz="1400" noProof="0" dirty="0"/>
                  <a:t>Test Design</a:t>
                </a:r>
              </a:p>
            </p:txBody>
          </p:sp>
          <p:sp>
            <p:nvSpPr>
              <p:cNvPr id="29" name="AutoShape 89">
                <a:extLst>
                  <a:ext uri="{FF2B5EF4-FFF2-40B4-BE49-F238E27FC236}">
                    <a16:creationId xmlns:a16="http://schemas.microsoft.com/office/drawing/2014/main" id="{5EA3E39E-D109-AB7F-AE35-3A8514FFF58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16" y="1434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Select</a:t>
                </a:r>
              </a:p>
              <a:p>
                <a:pPr algn="ctr"/>
                <a:r>
                  <a:rPr lang="en-GB" sz="1400" noProof="0" dirty="0"/>
                  <a:t>Modelling</a:t>
                </a:r>
              </a:p>
              <a:p>
                <a:pPr algn="ctr"/>
                <a:r>
                  <a:rPr lang="en-GB" sz="1400" noProof="0" dirty="0"/>
                  <a:t>Technique</a:t>
                </a:r>
              </a:p>
            </p:txBody>
          </p:sp>
          <p:sp>
            <p:nvSpPr>
              <p:cNvPr id="30" name="AutoShape 95">
                <a:extLst>
                  <a:ext uri="{FF2B5EF4-FFF2-40B4-BE49-F238E27FC236}">
                    <a16:creationId xmlns:a16="http://schemas.microsoft.com/office/drawing/2014/main" id="{652DB906-9832-AFB3-4219-906EE389607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67" y="1842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Assess</a:t>
                </a:r>
              </a:p>
              <a:p>
                <a:pPr algn="ctr"/>
                <a:r>
                  <a:rPr lang="en-GB" sz="1400" noProof="0" dirty="0"/>
                  <a:t>Situation</a:t>
                </a:r>
              </a:p>
            </p:txBody>
          </p:sp>
          <p:sp>
            <p:nvSpPr>
              <p:cNvPr id="31" name="AutoShape 96">
                <a:extLst>
                  <a:ext uri="{FF2B5EF4-FFF2-40B4-BE49-F238E27FC236}">
                    <a16:creationId xmlns:a16="http://schemas.microsoft.com/office/drawing/2014/main" id="{A03B31C4-0E42-56D9-75ED-8DFE98E00AA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83" y="2251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>
                <a:solidFill>
                  <a:schemeClr val="tx1"/>
                </a:solidFill>
                <a:headEnd/>
                <a:tailEnd/>
              </a:ln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algn="ctr"/>
                <a:r>
                  <a:rPr lang="en-GB" sz="1400" noProof="0" dirty="0">
                    <a:solidFill>
                      <a:schemeClr val="tx1"/>
                    </a:solidFill>
                  </a:rPr>
                  <a:t>Explore</a:t>
                </a:r>
              </a:p>
              <a:p>
                <a:pPr algn="ctr"/>
                <a:r>
                  <a:rPr lang="en-GB" sz="1400" noProof="0" dirty="0">
                    <a:solidFill>
                      <a:schemeClr val="tx1"/>
                    </a:solidFill>
                  </a:rPr>
                  <a:t>Data</a:t>
                </a:r>
              </a:p>
            </p:txBody>
          </p:sp>
          <p:sp>
            <p:nvSpPr>
              <p:cNvPr id="32" name="AutoShape 97">
                <a:extLst>
                  <a:ext uri="{FF2B5EF4-FFF2-40B4-BE49-F238E27FC236}">
                    <a16:creationId xmlns:a16="http://schemas.microsoft.com/office/drawing/2014/main" id="{8A84692A-9C24-65A4-AD65-3680DA7C84D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83" y="1842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>
                <a:solidFill>
                  <a:schemeClr val="tx1"/>
                </a:solidFill>
                <a:headEnd/>
                <a:tailEnd/>
              </a:ln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algn="ctr"/>
                <a:r>
                  <a:rPr lang="en-GB" sz="1400" noProof="0" dirty="0">
                    <a:solidFill>
                      <a:schemeClr val="tx1"/>
                    </a:solidFill>
                  </a:rPr>
                  <a:t>Describe</a:t>
                </a:r>
              </a:p>
              <a:p>
                <a:pPr algn="ctr"/>
                <a:r>
                  <a:rPr lang="en-GB" sz="1400" noProof="0" dirty="0">
                    <a:solidFill>
                      <a:schemeClr val="tx1"/>
                    </a:solidFill>
                  </a:rPr>
                  <a:t>Data</a:t>
                </a:r>
              </a:p>
            </p:txBody>
          </p:sp>
          <p:sp>
            <p:nvSpPr>
              <p:cNvPr id="33" name="AutoShape 98">
                <a:extLst>
                  <a:ext uri="{FF2B5EF4-FFF2-40B4-BE49-F238E27FC236}">
                    <a16:creationId xmlns:a16="http://schemas.microsoft.com/office/drawing/2014/main" id="{1B982D2E-A8E4-4645-9AF2-B2A3C2C4BDE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83" y="1434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>
                <a:solidFill>
                  <a:schemeClr val="tx1"/>
                </a:solidFill>
                <a:headEnd/>
                <a:tailEnd/>
              </a:ln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algn="ctr"/>
                <a:r>
                  <a:rPr lang="en-GB" sz="1400" noProof="0" dirty="0">
                    <a:solidFill>
                      <a:schemeClr val="tx1"/>
                    </a:solidFill>
                  </a:rPr>
                  <a:t>Collect</a:t>
                </a:r>
              </a:p>
              <a:p>
                <a:pPr algn="ctr"/>
                <a:r>
                  <a:rPr lang="en-GB" sz="1400" noProof="0" dirty="0">
                    <a:solidFill>
                      <a:schemeClr val="tx1"/>
                    </a:solidFill>
                  </a:rPr>
                  <a:t>Initial</a:t>
                </a:r>
              </a:p>
              <a:p>
                <a:pPr algn="ctr"/>
                <a:r>
                  <a:rPr lang="en-GB" sz="1400" noProof="0" dirty="0">
                    <a:solidFill>
                      <a:schemeClr val="tx1"/>
                    </a:solidFill>
                  </a:rPr>
                  <a:t>Data</a:t>
                </a:r>
              </a:p>
            </p:txBody>
          </p:sp>
          <p:sp>
            <p:nvSpPr>
              <p:cNvPr id="34" name="AutoShape 99">
                <a:extLst>
                  <a:ext uri="{FF2B5EF4-FFF2-40B4-BE49-F238E27FC236}">
                    <a16:creationId xmlns:a16="http://schemas.microsoft.com/office/drawing/2014/main" id="{2BD5481A-CF06-3CDF-BE6D-0446474FEC7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67" y="2251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Determine</a:t>
                </a:r>
              </a:p>
              <a:p>
                <a:pPr algn="ctr"/>
                <a:r>
                  <a:rPr lang="en-GB" sz="1400" noProof="0" dirty="0"/>
                  <a:t>Data Mining</a:t>
                </a:r>
              </a:p>
              <a:p>
                <a:pPr algn="ctr"/>
                <a:r>
                  <a:rPr lang="en-GB" sz="1400" noProof="0" dirty="0"/>
                  <a:t>Goals</a:t>
                </a:r>
              </a:p>
            </p:txBody>
          </p:sp>
          <p:sp>
            <p:nvSpPr>
              <p:cNvPr id="35" name="AutoShape 100">
                <a:extLst>
                  <a:ext uri="{FF2B5EF4-FFF2-40B4-BE49-F238E27FC236}">
                    <a16:creationId xmlns:a16="http://schemas.microsoft.com/office/drawing/2014/main" id="{ACFDD1E5-3FDA-6145-D329-F8ABEA42618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83" y="2659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>
                <a:solidFill>
                  <a:schemeClr val="tx1"/>
                </a:solidFill>
                <a:headEnd/>
                <a:tailEnd/>
              </a:ln>
              <a:effectLst/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algn="ctr"/>
                <a:r>
                  <a:rPr lang="en-GB" sz="1400" noProof="0" dirty="0">
                    <a:solidFill>
                      <a:schemeClr val="tx1"/>
                    </a:solidFill>
                  </a:rPr>
                  <a:t>Verify</a:t>
                </a:r>
              </a:p>
              <a:p>
                <a:pPr algn="ctr"/>
                <a:r>
                  <a:rPr lang="en-GB" sz="1400" noProof="0" dirty="0">
                    <a:solidFill>
                      <a:schemeClr val="tx1"/>
                    </a:solidFill>
                  </a:rPr>
                  <a:t>Data</a:t>
                </a:r>
              </a:p>
              <a:p>
                <a:pPr algn="ctr"/>
                <a:r>
                  <a:rPr lang="en-GB" sz="1400" noProof="0" dirty="0">
                    <a:solidFill>
                      <a:schemeClr val="tx1"/>
                    </a:solidFill>
                  </a:rPr>
                  <a:t>Quality</a:t>
                </a:r>
              </a:p>
            </p:txBody>
          </p:sp>
          <p:sp>
            <p:nvSpPr>
              <p:cNvPr id="36" name="AutoShape 101">
                <a:extLst>
                  <a:ext uri="{FF2B5EF4-FFF2-40B4-BE49-F238E27FC236}">
                    <a16:creationId xmlns:a16="http://schemas.microsoft.com/office/drawing/2014/main" id="{F661B0DF-AF5D-0956-664D-79840C101C3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67" y="2659"/>
                <a:ext cx="726" cy="318"/>
              </a:xfrm>
              <a:prstGeom prst="flowChartProcess">
                <a:avLst/>
              </a:prstGeom>
              <a:solidFill>
                <a:srgbClr val="CCFFCC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en-GB" sz="1400" noProof="0" dirty="0"/>
                  <a:t>Produce</a:t>
                </a:r>
              </a:p>
              <a:p>
                <a:pPr algn="ctr"/>
                <a:r>
                  <a:rPr lang="en-GB" sz="1400" noProof="0" dirty="0"/>
                  <a:t>Project Plan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610697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6D089D-7213-8DDE-132C-C5BEF33285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noProof="0" dirty="0"/>
              <a:t>Data Preparation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EF643C-2CBC-6117-95E3-72321CC502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noProof="0" dirty="0"/>
              <a:t>Selecting Data</a:t>
            </a:r>
          </a:p>
          <a:p>
            <a:pPr lvl="1"/>
            <a:r>
              <a:rPr lang="en-GB" noProof="0" dirty="0"/>
              <a:t>Try to select/filter the data before you clean it – cleaning can take a lot of time so minimize how much you need to do</a:t>
            </a:r>
          </a:p>
          <a:p>
            <a:r>
              <a:rPr lang="en-GB" noProof="0" dirty="0"/>
              <a:t>Cleaning data</a:t>
            </a:r>
          </a:p>
          <a:p>
            <a:pPr lvl="1"/>
            <a:r>
              <a:rPr lang="en-GB" noProof="0" dirty="0"/>
              <a:t>Handling missing values</a:t>
            </a:r>
          </a:p>
          <a:p>
            <a:pPr lvl="1"/>
            <a:r>
              <a:rPr lang="en-GB" noProof="0" dirty="0"/>
              <a:t>Detecting (and possibly removing) outliers</a:t>
            </a:r>
          </a:p>
          <a:p>
            <a:r>
              <a:rPr lang="en-GB" noProof="0" dirty="0"/>
              <a:t>Data transformation</a:t>
            </a:r>
          </a:p>
          <a:p>
            <a:pPr lvl="1"/>
            <a:r>
              <a:rPr lang="en-GB" noProof="0" dirty="0"/>
              <a:t>Normalisation</a:t>
            </a:r>
          </a:p>
          <a:p>
            <a:pPr lvl="1"/>
            <a:r>
              <a:rPr lang="en-GB" noProof="0" dirty="0"/>
              <a:t>Encoding categorical variables</a:t>
            </a:r>
          </a:p>
          <a:p>
            <a:r>
              <a:rPr lang="en-GB" dirty="0"/>
              <a:t>Data reduction</a:t>
            </a:r>
            <a:endParaRPr lang="en-GB" noProof="0" dirty="0"/>
          </a:p>
          <a:p>
            <a:pPr lvl="1"/>
            <a:r>
              <a:rPr lang="en-GB" noProof="0" dirty="0"/>
              <a:t>Dimensionality reduction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0EA3265-1714-641C-0969-947CDC5260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noProof="0" smtClean="0"/>
              <a:pPr/>
              <a:t>7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0240966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5A982B-E367-452B-F416-2291C8F450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Handling Missing Values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33FC5A-8FE9-AFB8-EB90-88A0557364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 a large dataset you can often just delete rows with missing values</a:t>
            </a:r>
          </a:p>
          <a:p>
            <a:r>
              <a:rPr lang="en-US" dirty="0"/>
              <a:t>Non-deletion alternatives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/>
              <a:t>Fill in the missing value manually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dirty="0"/>
              <a:t>Can take a lot of work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/>
              <a:t>Use a global constant such as “Unknown” or “-999”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dirty="0"/>
              <a:t>Use with caution as data mining may identify patterns based upon this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/>
              <a:t>Use the attribute mean value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/>
              <a:t>Use some other calculated value with a high probability of being close to the actual value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dirty="0"/>
              <a:t>Even better than the mean, but calculation time can be high</a:t>
            </a:r>
          </a:p>
          <a:p>
            <a:pPr lvl="1"/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A4CE02C-D8DA-3D43-BCA5-1162BA263A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6601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BDA86D-E334-1E28-F733-0CEB443362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Binning Data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A5CC01-4775-2BAF-B504-DE96EFC507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It is often useful to convert continuous data into categorical data in order to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/>
              <a:t>See frequency patterns more clearly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/>
              <a:t>Increase the type and number of mining algorithms that can be applied to the data</a:t>
            </a:r>
          </a:p>
          <a:p>
            <a:r>
              <a:rPr lang="en-US" dirty="0"/>
              <a:t>Equal interval binning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/>
              <a:t>Each bin is the same width (range)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/>
              <a:t>0-9, 10-19, 20-29…</a:t>
            </a:r>
          </a:p>
          <a:p>
            <a:r>
              <a:rPr lang="en-US" dirty="0"/>
              <a:t>Equal interval binning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/>
              <a:t>Each bin contains the same number of data points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/>
              <a:t>Bin widths can vary widely</a:t>
            </a: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C0B928-999A-505B-0B3A-A6DD6356CA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18241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94F571-AF91-6E65-4DE0-1B30DD280B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One Hot Encoding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1FB2D0-F0E0-B402-A02F-E4935096F3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For some analyses it is useful to convert categorical attributes into binary attributes</a:t>
            </a:r>
          </a:p>
          <a:p>
            <a:pPr lvl="1"/>
            <a:r>
              <a:rPr lang="en-US" dirty="0"/>
              <a:t>1 category with 3 members (small, medium large) becomes 3 new attributes that show if the category value is present or not</a:t>
            </a:r>
          </a:p>
          <a:p>
            <a:r>
              <a:rPr lang="en-US" dirty="0"/>
              <a:t>Avoids accidental ranking of numerical categorical data</a:t>
            </a: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57B037-0956-BE06-6B73-CE25F2842A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10</a:t>
            </a:fld>
            <a:endParaRPr lang="en-GB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6736A720-DEA4-C7FA-BC90-6DE95DB2E1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4411574"/>
              </p:ext>
            </p:extLst>
          </p:nvPr>
        </p:nvGraphicFramePr>
        <p:xfrm>
          <a:off x="1691680" y="4005064"/>
          <a:ext cx="6096000" cy="2682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2194558828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74116550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640109056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194022729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Size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Small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Medium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/>
                        <a:t>Large</a:t>
                      </a:r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645868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Large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078377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Small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96009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Medium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406677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Small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641258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Large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2620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Large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1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84386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817038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2AE47F-E96A-85D0-31BB-664E301E67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Exercise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1F5280-5315-1ABE-8856-255A46B782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You are preparing a dataset for analysis that includes special category data</a:t>
            </a:r>
          </a:p>
          <a:p>
            <a:pPr lvl="1"/>
            <a:r>
              <a:rPr lang="en-GB" dirty="0"/>
              <a:t>What key ethical issues must be considered during the preprocessing stage?</a:t>
            </a:r>
          </a:p>
          <a:p>
            <a:pPr lvl="1"/>
            <a:r>
              <a:rPr lang="en-GB" dirty="0"/>
              <a:t>How might choices such as removing outliers or inputting missing values affect the fairness and transparency of the final analysis</a:t>
            </a:r>
          </a:p>
          <a:p>
            <a:pPr lvl="1"/>
            <a:r>
              <a:rPr lang="en-GB" dirty="0"/>
              <a:t>Propose guidelines for ensuring ethical data handling during the preprocessing stage of a data mining project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B0A059-DED1-623B-D65E-1D3C63B8D6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6831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4CDA53-F720-00C6-CB2B-5775D2601B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Data Integration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2BFA5F-E2E0-B6F9-F777-42A856F29C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877272"/>
          </a:xfrm>
        </p:spPr>
        <p:txBody>
          <a:bodyPr>
            <a:normAutofit/>
          </a:bodyPr>
          <a:lstStyle/>
          <a:p>
            <a:r>
              <a:rPr lang="en-US" dirty="0"/>
              <a:t>If data comes from multiple sources then there may be differences in how the same data is stored in each dataset</a:t>
            </a:r>
          </a:p>
          <a:p>
            <a:pPr lvl="1"/>
            <a:r>
              <a:rPr lang="en-US" dirty="0"/>
              <a:t>Which one should be the single source of truth (SSOT)?</a:t>
            </a:r>
          </a:p>
          <a:p>
            <a:pPr lvl="1"/>
            <a:r>
              <a:rPr lang="en-US" dirty="0"/>
              <a:t>Is the SSOT the same for every attribute?</a:t>
            </a:r>
          </a:p>
          <a:p>
            <a:r>
              <a:rPr lang="en-GB" dirty="0"/>
              <a:t>Beware redundancy!</a:t>
            </a:r>
          </a:p>
          <a:p>
            <a:pPr lvl="1"/>
            <a:r>
              <a:rPr lang="en-GB" dirty="0"/>
              <a:t>Check that the same data does not exist twice with different titles</a:t>
            </a:r>
          </a:p>
          <a:p>
            <a:r>
              <a:rPr lang="en-GB" dirty="0"/>
              <a:t>Text normalisation</a:t>
            </a:r>
          </a:p>
          <a:p>
            <a:pPr lvl="1"/>
            <a:r>
              <a:rPr lang="en-GB" dirty="0"/>
              <a:t>Text values may exist in different combinations of upper and lower case, so converting everything to upper case ensures that the mining algorithms treat all text equally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0C00EB-5BC9-988F-0A8E-6ACD8CBFBC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21816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C61AB8-CE89-3B7F-555F-91B9CC568F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Data Transformation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C94498-63A0-51DC-336B-E57649DBE1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It is good practice to have all numerical data of a similar scale</a:t>
            </a:r>
          </a:p>
          <a:p>
            <a:r>
              <a:rPr lang="en-GB" dirty="0"/>
              <a:t>Normalisation</a:t>
            </a:r>
          </a:p>
          <a:p>
            <a:pPr lvl="1"/>
            <a:r>
              <a:rPr lang="en-GB" dirty="0"/>
              <a:t>All attributes are converted to a standard scale, normally a (0,1) range</a:t>
            </a:r>
          </a:p>
          <a:p>
            <a:pPr lvl="1"/>
            <a:r>
              <a:rPr lang="en-GB" dirty="0"/>
              <a:t>Should only be done after outlier removal or the values can be very skewed</a:t>
            </a:r>
          </a:p>
          <a:p>
            <a:r>
              <a:rPr lang="en-GB" dirty="0"/>
              <a:t>Standardisation</a:t>
            </a:r>
          </a:p>
          <a:p>
            <a:pPr lvl="1"/>
            <a:r>
              <a:rPr lang="en-GB" dirty="0"/>
              <a:t>If the data contains outliers or is otherwise very skewed convert to the Z-score instead</a:t>
            </a:r>
          </a:p>
          <a:p>
            <a:pPr lvl="1"/>
            <a:r>
              <a:rPr lang="en-GB" dirty="0"/>
              <a:t>Z-score (aka standard score): shows how many standard deviations away from the mean a data point lies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005262B-3501-A31A-ACFF-0E0DB5CA89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69297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7812C4-3006-23D9-CAFB-C2E3D5F0F0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Data Formatting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D264EC-4816-56B5-911E-700369AF6C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Data pre-processing and data mining may occur in different tools</a:t>
            </a:r>
          </a:p>
          <a:p>
            <a:pPr lvl="1"/>
            <a:r>
              <a:rPr lang="en-GB" dirty="0"/>
              <a:t>E.g. pre-process in Excel, mine in Weka</a:t>
            </a:r>
          </a:p>
          <a:p>
            <a:r>
              <a:rPr lang="en-GB" dirty="0"/>
              <a:t>This may require data to be reformatted to move between one and the other</a:t>
            </a:r>
          </a:p>
          <a:p>
            <a:pPr lvl="1"/>
            <a:r>
              <a:rPr lang="en-GB" dirty="0"/>
              <a:t>Generative AI is your friend for this </a:t>
            </a:r>
            <a:r>
              <a:rPr lang="en-GB" dirty="0">
                <a:sym typeface="Wingdings" panose="05000000000000000000" pitchFamily="2" charset="2"/>
              </a:rPr>
              <a:t></a:t>
            </a:r>
          </a:p>
          <a:p>
            <a:endParaRPr lang="en-GB" dirty="0">
              <a:sym typeface="Wingdings" panose="05000000000000000000" pitchFamily="2" charset="2"/>
            </a:endParaRPr>
          </a:p>
          <a:p>
            <a:r>
              <a:rPr lang="en-GB" dirty="0">
                <a:sym typeface="Wingdings" panose="05000000000000000000" pitchFamily="2" charset="2"/>
              </a:rPr>
              <a:t>If the same tool is used for both, e.g. R or Weka, then no further formatting is needed</a:t>
            </a: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B6A8EE-717F-D425-1F05-C88118C412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29964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C2E4BD-F895-9EF7-FF1E-14611C9DFD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Dimension Reduction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5B81F4-D0D2-775E-88EA-54276E7873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Curse of Dimensionality – the more attributes you have, the longer it will take to process and the more likely it will generate overfitted models</a:t>
            </a:r>
          </a:p>
          <a:p>
            <a:r>
              <a:rPr lang="en-GB" dirty="0"/>
              <a:t>Not all data in a dataset is equally useful</a:t>
            </a:r>
          </a:p>
          <a:p>
            <a:pPr lvl="1"/>
            <a:r>
              <a:rPr lang="en-GB" dirty="0"/>
              <a:t>There are often many attributes that are correlated to each other</a:t>
            </a:r>
          </a:p>
          <a:p>
            <a:r>
              <a:rPr lang="en-GB" dirty="0"/>
              <a:t>Principal Component Analysis (PCA) identifies the most useful attributes within a dataset</a:t>
            </a:r>
          </a:p>
          <a:p>
            <a:pPr lvl="1"/>
            <a:r>
              <a:rPr lang="en-GB" dirty="0"/>
              <a:t>Identifies how much of the variance in the dataset is due to variance in each attribute</a:t>
            </a:r>
          </a:p>
          <a:p>
            <a:pPr lvl="1"/>
            <a:r>
              <a:rPr lang="en-GB" dirty="0"/>
              <a:t>Any attributes with low variance can be ignored (removed)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8268D2-A044-C686-7F17-9048FB2A63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7089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8B7FFF8-A2C8-4F87-9D52-CC550EFE77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tx1"/>
                </a:solidFill>
              </a:rPr>
              <a:t>Preprocessing in R and Weka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8C924957-7DA1-BE5E-8FCD-892DC239A46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88158A-C06E-61D7-EAF1-62D1349740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85987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427B70F3-3D71-08C3-63CA-2B40E3EA1A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The Preprocessing Process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C802EF5-4B98-2B87-CEF2-E91DBEC32C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875000"/>
          </a:xfrm>
        </p:spPr>
        <p:txBody>
          <a:bodyPr>
            <a:normAutofit/>
          </a:bodyPr>
          <a:lstStyle/>
          <a:p>
            <a:r>
              <a:rPr lang="en-GB" dirty="0"/>
              <a:t>Do NOT just load your data and do stuff at random!!!</a:t>
            </a:r>
          </a:p>
          <a:p>
            <a:r>
              <a:rPr lang="en-GB" dirty="0"/>
              <a:t>PLAN the operations you need to apply</a:t>
            </a:r>
          </a:p>
          <a:p>
            <a:endParaRPr lang="en-GB" sz="2400" dirty="0"/>
          </a:p>
          <a:p>
            <a:r>
              <a:rPr lang="en-GB" dirty="0"/>
              <a:t>Select the required data</a:t>
            </a:r>
          </a:p>
          <a:p>
            <a:r>
              <a:rPr lang="en-GB" dirty="0"/>
              <a:t>Clean data</a:t>
            </a:r>
          </a:p>
          <a:p>
            <a:pPr lvl="1"/>
            <a:r>
              <a:rPr lang="en-GB" dirty="0"/>
              <a:t>Handle missing values, remove duplicates, identify and manage outliers, correct other errors</a:t>
            </a:r>
          </a:p>
          <a:p>
            <a:r>
              <a:rPr lang="en-GB" dirty="0"/>
              <a:t>Integrate data from multiple sources (optional)</a:t>
            </a:r>
          </a:p>
          <a:p>
            <a:pPr lvl="1"/>
            <a:r>
              <a:rPr lang="en-GB" dirty="0"/>
              <a:t>Solve inconsistencies and redundancies</a:t>
            </a:r>
          </a:p>
          <a:p>
            <a:r>
              <a:rPr lang="en-GB" dirty="0"/>
              <a:t>Transform data</a:t>
            </a:r>
          </a:p>
          <a:p>
            <a:pPr lvl="1"/>
            <a:r>
              <a:rPr lang="en-GB" dirty="0"/>
              <a:t>Scale, normalise, encode, bin</a:t>
            </a:r>
          </a:p>
          <a:p>
            <a:r>
              <a:rPr lang="en-GB" dirty="0"/>
              <a:t>Reduce data</a:t>
            </a:r>
          </a:p>
          <a:p>
            <a:pPr lvl="1"/>
            <a:r>
              <a:rPr lang="en-GB" dirty="0"/>
              <a:t>Principle component analysis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50CCD4C-7E34-2AF3-CA57-639D989D54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011347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11F8A0-6D6F-3D15-0AF3-FBC7DB52C6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Useful R Functions for Preprocessing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4093D8-4058-6720-0925-90B10D37F3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80728"/>
            <a:ext cx="8479536" cy="5877272"/>
          </a:xfrm>
        </p:spPr>
        <p:txBody>
          <a:bodyPr/>
          <a:lstStyle/>
          <a:p>
            <a:r>
              <a:rPr lang="en-GB" dirty="0"/>
              <a:t>Data loading</a:t>
            </a:r>
          </a:p>
          <a:p>
            <a:pPr lvl="1"/>
            <a:r>
              <a:rPr lang="en-GB" dirty="0"/>
              <a:t>read.csv(), head(), summary()</a:t>
            </a:r>
          </a:p>
          <a:p>
            <a:r>
              <a:rPr lang="en-GB" dirty="0"/>
              <a:t>Data cleaning</a:t>
            </a:r>
          </a:p>
          <a:p>
            <a:pPr lvl="1"/>
            <a:r>
              <a:rPr lang="en-GB" dirty="0"/>
              <a:t>is.na(), </a:t>
            </a:r>
            <a:r>
              <a:rPr lang="en-GB" dirty="0" err="1"/>
              <a:t>complete.cases</a:t>
            </a:r>
            <a:r>
              <a:rPr lang="en-GB" dirty="0"/>
              <a:t>(), </a:t>
            </a:r>
            <a:r>
              <a:rPr lang="en-GB" dirty="0" err="1"/>
              <a:t>as.numeric</a:t>
            </a:r>
            <a:r>
              <a:rPr lang="en-GB" dirty="0"/>
              <a:t>(), </a:t>
            </a:r>
            <a:r>
              <a:rPr lang="en-GB" dirty="0" err="1"/>
              <a:t>as.factor</a:t>
            </a:r>
            <a:r>
              <a:rPr lang="en-GB" dirty="0"/>
              <a:t>()</a:t>
            </a:r>
          </a:p>
          <a:p>
            <a:r>
              <a:rPr lang="en-GB" dirty="0"/>
              <a:t>Handling missing values</a:t>
            </a:r>
          </a:p>
          <a:p>
            <a:pPr lvl="1"/>
            <a:r>
              <a:rPr lang="en-GB" dirty="0" err="1"/>
              <a:t>data$age</a:t>
            </a:r>
            <a:r>
              <a:rPr lang="en-GB" dirty="0"/>
              <a:t>[is.na(</a:t>
            </a:r>
            <a:r>
              <a:rPr lang="en-GB" dirty="0" err="1"/>
              <a:t>data$age</a:t>
            </a:r>
            <a:r>
              <a:rPr lang="en-GB" dirty="0"/>
              <a:t>)]&lt;- median(</a:t>
            </a:r>
            <a:r>
              <a:rPr lang="en-GB" dirty="0" err="1"/>
              <a:t>data$age</a:t>
            </a:r>
            <a:r>
              <a:rPr lang="en-GB" dirty="0"/>
              <a:t>, na.rm=T)</a:t>
            </a:r>
          </a:p>
          <a:p>
            <a:r>
              <a:rPr lang="en-GB" dirty="0"/>
              <a:t>Normalisation</a:t>
            </a:r>
          </a:p>
          <a:p>
            <a:pPr lvl="1"/>
            <a:r>
              <a:rPr lang="en-GB" sz="2000" dirty="0" err="1"/>
              <a:t>data$age</a:t>
            </a:r>
            <a:r>
              <a:rPr lang="en-GB" sz="2000" dirty="0"/>
              <a:t> &lt;- (</a:t>
            </a:r>
            <a:r>
              <a:rPr lang="en-GB" sz="2000" dirty="0" err="1"/>
              <a:t>data$age-min</a:t>
            </a:r>
            <a:r>
              <a:rPr lang="en-GB" sz="2000" dirty="0"/>
              <a:t>(</a:t>
            </a:r>
            <a:r>
              <a:rPr lang="en-GB" sz="2000" dirty="0" err="1"/>
              <a:t>data$age</a:t>
            </a:r>
            <a:r>
              <a:rPr lang="en-GB" sz="2000" dirty="0"/>
              <a:t>))/(max(</a:t>
            </a:r>
            <a:r>
              <a:rPr lang="en-GB" sz="2000" dirty="0" err="1"/>
              <a:t>data$age</a:t>
            </a:r>
            <a:r>
              <a:rPr lang="en-GB" sz="2000" dirty="0"/>
              <a:t>)-min(</a:t>
            </a:r>
            <a:r>
              <a:rPr lang="en-GB" sz="2000" dirty="0" err="1"/>
              <a:t>data$age</a:t>
            </a:r>
            <a:r>
              <a:rPr lang="en-GB" sz="2000" dirty="0"/>
              <a:t>))</a:t>
            </a:r>
          </a:p>
          <a:p>
            <a:r>
              <a:rPr lang="en-GB" dirty="0"/>
              <a:t>Standardisation</a:t>
            </a:r>
          </a:p>
          <a:p>
            <a:pPr lvl="1"/>
            <a:r>
              <a:rPr lang="en-GB" dirty="0"/>
              <a:t>scale()</a:t>
            </a:r>
          </a:p>
          <a:p>
            <a:r>
              <a:rPr lang="en-GB" dirty="0"/>
              <a:t>One-hot encoding</a:t>
            </a:r>
          </a:p>
          <a:p>
            <a:pPr lvl="1"/>
            <a:r>
              <a:rPr lang="en-GB" dirty="0" err="1"/>
              <a:t>model.matrix</a:t>
            </a:r>
            <a:r>
              <a:rPr lang="en-GB" dirty="0"/>
              <a:t>()</a:t>
            </a:r>
          </a:p>
          <a:p>
            <a:r>
              <a:rPr lang="en-GB" dirty="0"/>
              <a:t>Also: </a:t>
            </a:r>
            <a:r>
              <a:rPr lang="en-GB" dirty="0" err="1"/>
              <a:t>tidyverse</a:t>
            </a:r>
            <a:r>
              <a:rPr lang="en-GB" dirty="0"/>
              <a:t> package (includes </a:t>
            </a:r>
            <a:r>
              <a:rPr lang="en-GB" dirty="0" err="1"/>
              <a:t>dplyr</a:t>
            </a:r>
            <a:r>
              <a:rPr lang="en-GB" dirty="0"/>
              <a:t> and </a:t>
            </a:r>
            <a:r>
              <a:rPr lang="en-GB" dirty="0" err="1"/>
              <a:t>tidyr</a:t>
            </a:r>
            <a:r>
              <a:rPr lang="en-GB" dirty="0"/>
              <a:t>)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BDB2BA-53CA-9D2E-E5DB-060C47C0D7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484142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8827ED-EC49-053B-7693-7083E81786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Worked Example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59C49C0-5268-82EA-8215-3DB52BA72CC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en-GB" dirty="0"/>
              <a:t>Preprocessing sequence</a:t>
            </a:r>
          </a:p>
          <a:p>
            <a:r>
              <a:rPr lang="en-GB" dirty="0"/>
              <a:t>Identify missing values</a:t>
            </a:r>
          </a:p>
          <a:p>
            <a:r>
              <a:rPr lang="en-GB" dirty="0"/>
              <a:t>Inputting the medial to replace any missing values</a:t>
            </a:r>
          </a:p>
          <a:p>
            <a:r>
              <a:rPr lang="en-GB" dirty="0"/>
              <a:t>Normalisation</a:t>
            </a:r>
          </a:p>
          <a:p>
            <a:r>
              <a:rPr lang="en-GB" dirty="0"/>
              <a:t>Binning data into equal interval bins</a:t>
            </a:r>
          </a:p>
          <a:p>
            <a:r>
              <a:rPr lang="en-GB" dirty="0"/>
              <a:t>One-hot encoding</a:t>
            </a:r>
          </a:p>
          <a:p>
            <a:r>
              <a:rPr lang="en-GB" dirty="0"/>
              <a:t>Principal Component Analysis</a:t>
            </a:r>
          </a:p>
          <a:p>
            <a:pPr lvl="1"/>
            <a:endParaRPr lang="en-GB" dirty="0"/>
          </a:p>
          <a:p>
            <a:r>
              <a:rPr lang="en-GB" dirty="0"/>
              <a:t>Download the 3-StudentData.arff file and we will work through these together</a:t>
            </a:r>
          </a:p>
          <a:p>
            <a:endParaRPr lang="en-GB" dirty="0"/>
          </a:p>
          <a:p>
            <a:r>
              <a:rPr lang="en-GB" dirty="0"/>
              <a:t>Feel free to ask questions as we go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E756F53-729F-F1AD-33A1-FC7B1DA53F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48200" y="980728"/>
            <a:ext cx="4038600" cy="5877272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en-US" dirty="0"/>
              <a:t>@relation </a:t>
            </a:r>
            <a:r>
              <a:rPr lang="en-US" dirty="0" err="1"/>
              <a:t>students_data</a:t>
            </a:r>
            <a:endParaRPr lang="en-US" dirty="0"/>
          </a:p>
          <a:p>
            <a:pPr marL="109728" indent="0">
              <a:buNone/>
            </a:pPr>
            <a:endParaRPr lang="en-US" dirty="0"/>
          </a:p>
          <a:p>
            <a:pPr marL="109728" indent="0">
              <a:buNone/>
            </a:pPr>
            <a:r>
              <a:rPr lang="en-US" dirty="0"/>
              <a:t>@attribute age numeric</a:t>
            </a:r>
          </a:p>
          <a:p>
            <a:pPr marL="109728" indent="0">
              <a:buNone/>
            </a:pPr>
            <a:r>
              <a:rPr lang="en-US" dirty="0"/>
              <a:t>@attribute </a:t>
            </a:r>
            <a:r>
              <a:rPr lang="en-US" dirty="0" err="1"/>
              <a:t>test_score</a:t>
            </a:r>
            <a:r>
              <a:rPr lang="en-US" dirty="0"/>
              <a:t> numeric</a:t>
            </a:r>
          </a:p>
          <a:p>
            <a:pPr marL="109728" indent="0">
              <a:buNone/>
            </a:pPr>
            <a:r>
              <a:rPr lang="en-US" dirty="0"/>
              <a:t>@attribute </a:t>
            </a:r>
            <a:r>
              <a:rPr lang="en-US" dirty="0" err="1"/>
              <a:t>study_hours</a:t>
            </a:r>
            <a:r>
              <a:rPr lang="en-US" dirty="0"/>
              <a:t> numeric</a:t>
            </a:r>
          </a:p>
          <a:p>
            <a:pPr marL="109728" indent="0">
              <a:buNone/>
            </a:pPr>
            <a:r>
              <a:rPr lang="en-US" dirty="0"/>
              <a:t>@attribute gender {male, female, nonbinary}</a:t>
            </a:r>
          </a:p>
          <a:p>
            <a:pPr marL="109728" indent="0">
              <a:buNone/>
            </a:pPr>
            <a:r>
              <a:rPr lang="en-US" dirty="0"/>
              <a:t>@attribute grade {A, B, C, D, F}</a:t>
            </a:r>
          </a:p>
          <a:p>
            <a:pPr marL="109728" indent="0">
              <a:buNone/>
            </a:pPr>
            <a:endParaRPr lang="en-US" dirty="0"/>
          </a:p>
          <a:p>
            <a:pPr marL="109728" indent="0">
              <a:buNone/>
            </a:pPr>
            <a:r>
              <a:rPr lang="en-US" dirty="0"/>
              <a:t>@data</a:t>
            </a:r>
          </a:p>
          <a:p>
            <a:pPr marL="109728" indent="0">
              <a:buNone/>
            </a:pPr>
            <a:r>
              <a:rPr lang="en-US" dirty="0"/>
              <a:t>20, 85, 10, male, B</a:t>
            </a:r>
          </a:p>
          <a:p>
            <a:pPr marL="109728" indent="0">
              <a:buNone/>
            </a:pPr>
            <a:r>
              <a:rPr lang="en-US" dirty="0"/>
              <a:t>22, 90, 12, female, A</a:t>
            </a:r>
          </a:p>
          <a:p>
            <a:pPr marL="109728" indent="0">
              <a:buNone/>
            </a:pPr>
            <a:r>
              <a:rPr lang="en-US" dirty="0"/>
              <a:t>19, 78, 8, female, C</a:t>
            </a:r>
          </a:p>
          <a:p>
            <a:pPr marL="109728" indent="0">
              <a:buNone/>
            </a:pPr>
            <a:r>
              <a:rPr lang="en-US" dirty="0"/>
              <a:t>21, 92, 15, male, A</a:t>
            </a:r>
          </a:p>
          <a:p>
            <a:pPr marL="109728" indent="0">
              <a:buNone/>
            </a:pPr>
            <a:r>
              <a:rPr lang="en-US" dirty="0"/>
              <a:t>20, 88, 11, nonbinary, B</a:t>
            </a:r>
          </a:p>
          <a:p>
            <a:pPr marL="109728" indent="0">
              <a:buNone/>
            </a:pPr>
            <a:r>
              <a:rPr lang="en-US" dirty="0"/>
              <a:t>23, 95, 16, female, A</a:t>
            </a:r>
          </a:p>
          <a:p>
            <a:pPr marL="109728" indent="0">
              <a:buNone/>
            </a:pPr>
            <a:r>
              <a:rPr lang="en-US" dirty="0"/>
              <a:t>…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A812B9-B0CD-CCE6-544A-DEA395B42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971700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F96EF6-891A-7409-7CA5-6FF9236726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Missing Values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564EFE-4BD8-DAA5-D69E-04C1459C8B0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Weka will not allow blank values in an ARFF file</a:t>
            </a:r>
          </a:p>
          <a:p>
            <a:pPr lvl="1"/>
            <a:r>
              <a:rPr lang="en-GB" sz="2700" dirty="0"/>
              <a:t>All missing values need to be replaced with ? before the file will load</a:t>
            </a:r>
          </a:p>
          <a:p>
            <a:r>
              <a:rPr lang="en-GB" sz="2800" dirty="0"/>
              <a:t>Any missing values will be highlighted in the data viewer</a:t>
            </a:r>
          </a:p>
          <a:p>
            <a:pPr lvl="1"/>
            <a:r>
              <a:rPr lang="en-GB" sz="2700" dirty="0"/>
              <a:t>Preprocess ¦ Edit…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C68DE61-4260-CF2A-3F6F-427F4D3FD5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20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17ADE9E-0388-A67F-FF64-B536A07309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7163" y="2149851"/>
            <a:ext cx="4029637" cy="3324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249179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D0416C-2FF3-CD08-FBD5-521BB9853C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Inputting the Median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79E4D0-B4E1-97BB-F8C1-41ED8973DC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80728"/>
            <a:ext cx="4438121" cy="5593808"/>
          </a:xfrm>
        </p:spPr>
        <p:txBody>
          <a:bodyPr>
            <a:normAutofit/>
          </a:bodyPr>
          <a:lstStyle/>
          <a:p>
            <a:r>
              <a:rPr lang="en-GB" sz="2800" dirty="0"/>
              <a:t>Use Weka’s </a:t>
            </a:r>
            <a:r>
              <a:rPr lang="en-GB" sz="2800" dirty="0" err="1"/>
              <a:t>ReplaceMissing</a:t>
            </a:r>
            <a:r>
              <a:rPr lang="en-GB" dirty="0" err="1"/>
              <a:t>Values</a:t>
            </a:r>
            <a:r>
              <a:rPr lang="en-GB" dirty="0"/>
              <a:t> filter</a:t>
            </a:r>
          </a:p>
          <a:p>
            <a:pPr marL="411480" lvl="1" indent="0">
              <a:buNone/>
            </a:pPr>
            <a:r>
              <a:rPr lang="en-GB" sz="2400" dirty="0"/>
              <a:t>Filters -&gt; Unsupervised -&gt; attribute -&gt; </a:t>
            </a:r>
            <a:r>
              <a:rPr lang="en-GB" sz="2400" dirty="0" err="1"/>
              <a:t>ReplaceMissingValues</a:t>
            </a:r>
            <a:endParaRPr lang="en-GB" sz="2400" dirty="0"/>
          </a:p>
          <a:p>
            <a:r>
              <a:rPr lang="en-GB" dirty="0"/>
              <a:t>After selecting the filter you must click on the Apply button to the right of the filter to run it</a:t>
            </a:r>
          </a:p>
          <a:p>
            <a:r>
              <a:rPr lang="en-GB" dirty="0"/>
              <a:t>Weka uses mean or median as appropriate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B3A6033-D492-330B-B257-381511B107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21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5ED940A-E333-2C95-C681-B9127562DE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95321" y="1723787"/>
            <a:ext cx="3791479" cy="3410426"/>
          </a:xfrm>
          <a:prstGeom prst="rect">
            <a:avLst/>
          </a:prstGeom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E19F611A-7EA3-2796-A33A-920F34655E9F}"/>
              </a:ext>
            </a:extLst>
          </p:cNvPr>
          <p:cNvSpPr/>
          <p:nvPr/>
        </p:nvSpPr>
        <p:spPr>
          <a:xfrm>
            <a:off x="5868144" y="3933056"/>
            <a:ext cx="792088" cy="360040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931042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AC094C-1854-72DC-E06D-A681403A69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/>
              <a:t>Normalising</a:t>
            </a:r>
            <a:r>
              <a:rPr lang="en-US" dirty="0"/>
              <a:t> Numerical Data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8639DB-4D35-B6FD-CA77-5151208FD0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80728"/>
            <a:ext cx="4330824" cy="5593808"/>
          </a:xfrm>
        </p:spPr>
        <p:txBody>
          <a:bodyPr/>
          <a:lstStyle/>
          <a:p>
            <a:r>
              <a:rPr lang="en-GB" dirty="0"/>
              <a:t>Use Weka’s Normalize filter</a:t>
            </a:r>
          </a:p>
          <a:p>
            <a:pPr marL="411480" lvl="1" indent="0">
              <a:buNone/>
            </a:pPr>
            <a:r>
              <a:rPr lang="en-GB" sz="2400" dirty="0"/>
              <a:t>Filters -&gt; Unsupervised -&gt; attribute -&gt; Normalize</a:t>
            </a:r>
          </a:p>
          <a:p>
            <a:endParaRPr lang="en-GB" dirty="0"/>
          </a:p>
          <a:p>
            <a:r>
              <a:rPr lang="en-GB" dirty="0"/>
              <a:t>NB: This will normalise ALL numerical attributes</a:t>
            </a:r>
          </a:p>
          <a:p>
            <a:r>
              <a:rPr lang="en-GB" dirty="0"/>
              <a:t>Can normalise to intervals other than (0,1) by clicking the filter space and changing the scale and translation values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D040F2-36C6-E5BD-7708-FCAA7D0378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22</a:t>
            </a:fld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893A28B-28B8-2E82-37F3-7627759E95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19183" y="2058129"/>
            <a:ext cx="3810532" cy="3439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345586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5F48C1-F224-707A-2330-53C37B02DF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Generating Equal Interval Bins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A537EC-51BC-2B6F-91AD-DAD8ABDEC1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80727"/>
            <a:ext cx="3702336" cy="5851903"/>
          </a:xfrm>
        </p:spPr>
        <p:txBody>
          <a:bodyPr>
            <a:normAutofit/>
          </a:bodyPr>
          <a:lstStyle/>
          <a:p>
            <a:r>
              <a:rPr lang="en-GB" dirty="0"/>
              <a:t>Use Weka’s Normalize filter</a:t>
            </a:r>
          </a:p>
          <a:p>
            <a:pPr marL="411480" lvl="1" indent="0">
              <a:buNone/>
            </a:pPr>
            <a:r>
              <a:rPr lang="en-GB" sz="2400" dirty="0"/>
              <a:t>Filters -&gt; Unsupervised -&gt; attribute -&gt; Normalize</a:t>
            </a:r>
          </a:p>
          <a:p>
            <a:endParaRPr lang="en-GB" dirty="0"/>
          </a:p>
          <a:p>
            <a:r>
              <a:rPr lang="en-GB" dirty="0"/>
              <a:t>Identify the index of the attribute you want to bin</a:t>
            </a:r>
          </a:p>
          <a:p>
            <a:endParaRPr lang="en-GB" dirty="0"/>
          </a:p>
          <a:p>
            <a:r>
              <a:rPr lang="en-GB" dirty="0"/>
              <a:t>Choose the number of bins</a:t>
            </a:r>
          </a:p>
          <a:p>
            <a:endParaRPr lang="en-GB" dirty="0"/>
          </a:p>
          <a:p>
            <a:r>
              <a:rPr lang="en-GB" dirty="0"/>
              <a:t>Click on OK -&gt; Apply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1772C24-CAD2-4AFD-52F3-C97B8B953C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23</a:t>
            </a:fld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4782241-C31E-044E-0674-7264BBF6C9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5151" y="926307"/>
            <a:ext cx="4648849" cy="5906324"/>
          </a:xfrm>
          <a:prstGeom prst="rect">
            <a:avLst/>
          </a:prstGeom>
        </p:spPr>
      </p:pic>
      <p:sp>
        <p:nvSpPr>
          <p:cNvPr id="9" name="Oval 8">
            <a:extLst>
              <a:ext uri="{FF2B5EF4-FFF2-40B4-BE49-F238E27FC236}">
                <a16:creationId xmlns:a16="http://schemas.microsoft.com/office/drawing/2014/main" id="{4F2614DF-9F72-6C24-9B75-6692356D9D98}"/>
              </a:ext>
            </a:extLst>
          </p:cNvPr>
          <p:cNvSpPr/>
          <p:nvPr/>
        </p:nvSpPr>
        <p:spPr>
          <a:xfrm>
            <a:off x="6423531" y="2348880"/>
            <a:ext cx="596741" cy="360040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7BD1355B-A306-4B1D-04CA-F1C775E44B5B}"/>
              </a:ext>
            </a:extLst>
          </p:cNvPr>
          <p:cNvSpPr/>
          <p:nvPr/>
        </p:nvSpPr>
        <p:spPr>
          <a:xfrm>
            <a:off x="6415206" y="2907155"/>
            <a:ext cx="596741" cy="360040"/>
          </a:xfrm>
          <a:prstGeom prst="ellipse">
            <a:avLst/>
          </a:prstGeom>
          <a:noFill/>
          <a:ln w="57150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8129C4E-C7DA-64DD-F7B8-2F97AAE7CDD5}"/>
              </a:ext>
            </a:extLst>
          </p:cNvPr>
          <p:cNvCxnSpPr>
            <a:cxnSpLocks/>
          </p:cNvCxnSpPr>
          <p:nvPr/>
        </p:nvCxnSpPr>
        <p:spPr>
          <a:xfrm flipH="1">
            <a:off x="3635896" y="2636912"/>
            <a:ext cx="2880320" cy="1242557"/>
          </a:xfrm>
          <a:prstGeom prst="line">
            <a:avLst/>
          </a:prstGeom>
          <a:ln w="571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632E8013-DE23-41DB-CBC6-437E0F294E7F}"/>
              </a:ext>
            </a:extLst>
          </p:cNvPr>
          <p:cNvCxnSpPr>
            <a:cxnSpLocks/>
          </p:cNvCxnSpPr>
          <p:nvPr/>
        </p:nvCxnSpPr>
        <p:spPr>
          <a:xfrm flipH="1">
            <a:off x="3635896" y="3230563"/>
            <a:ext cx="2880838" cy="2305090"/>
          </a:xfrm>
          <a:prstGeom prst="line">
            <a:avLst/>
          </a:prstGeom>
          <a:ln w="571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676554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5A375A-4440-4A08-EFF2-E6AA25EDF5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Generating Equal Interval Bins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E5D412-E643-7289-09E1-7EA8C2FC21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199" y="980728"/>
            <a:ext cx="4016381" cy="5593808"/>
          </a:xfrm>
        </p:spPr>
        <p:txBody>
          <a:bodyPr/>
          <a:lstStyle/>
          <a:p>
            <a:r>
              <a:rPr lang="en-US" dirty="0"/>
              <a:t>Notice that the values</a:t>
            </a:r>
            <a:r>
              <a:rPr lang="en-GB" dirty="0"/>
              <a:t> have been replaced with strings describing the bins</a:t>
            </a:r>
          </a:p>
          <a:p>
            <a:endParaRPr lang="en-GB" dirty="0"/>
          </a:p>
          <a:p>
            <a:r>
              <a:rPr lang="en-GB" dirty="0"/>
              <a:t>You can then use </a:t>
            </a:r>
            <a:r>
              <a:rPr lang="en-GB" dirty="0" err="1"/>
              <a:t>RenameNominalValues</a:t>
            </a:r>
            <a:r>
              <a:rPr lang="en-GB" dirty="0"/>
              <a:t> to change the bin names but I find search and replace in Notepad++ easier </a:t>
            </a:r>
            <a:r>
              <a:rPr lang="en-GB" dirty="0">
                <a:sym typeface="Wingdings" panose="05000000000000000000" pitchFamily="2" charset="2"/>
              </a:rPr>
              <a:t></a:t>
            </a:r>
            <a:r>
              <a:rPr lang="en-GB" dirty="0"/>
              <a:t> 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2F053FD-28E5-76DA-FD7C-54C8F8C216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24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4A85579-FCDD-A391-9058-3F8738D2DE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73581" y="1196752"/>
            <a:ext cx="4463155" cy="4248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050727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440455-BA63-F573-A07F-04396B6DB7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One-Hot Encoding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CA3573-0D0D-0312-F05F-074E82747C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80728"/>
            <a:ext cx="4114800" cy="5593808"/>
          </a:xfrm>
        </p:spPr>
        <p:txBody>
          <a:bodyPr/>
          <a:lstStyle/>
          <a:p>
            <a:r>
              <a:rPr lang="en-GB" dirty="0"/>
              <a:t>Use </a:t>
            </a:r>
            <a:r>
              <a:rPr lang="en-GB" dirty="0" err="1"/>
              <a:t>NominalToBinary</a:t>
            </a:r>
            <a:endParaRPr lang="en-GB" dirty="0"/>
          </a:p>
          <a:p>
            <a:r>
              <a:rPr lang="en-GB" sz="2400" dirty="0"/>
              <a:t>Filters -&gt; Unsupervised -&gt; attribute -&gt; </a:t>
            </a:r>
            <a:r>
              <a:rPr lang="en-GB" sz="2400" dirty="0" err="1"/>
              <a:t>NominalToBinary</a:t>
            </a:r>
            <a:endParaRPr lang="en-GB" sz="2400" dirty="0"/>
          </a:p>
          <a:p>
            <a:endParaRPr lang="en-GB" dirty="0"/>
          </a:p>
          <a:p>
            <a:r>
              <a:rPr lang="en-GB" dirty="0"/>
              <a:t>Set the attribute index</a:t>
            </a:r>
          </a:p>
          <a:p>
            <a:endParaRPr lang="en-GB" dirty="0"/>
          </a:p>
          <a:p>
            <a:r>
              <a:rPr lang="en-GB" dirty="0"/>
              <a:t>Set </a:t>
            </a:r>
            <a:r>
              <a:rPr lang="en-GB" dirty="0" err="1"/>
              <a:t>transformAllValues</a:t>
            </a:r>
            <a:r>
              <a:rPr lang="en-GB" dirty="0"/>
              <a:t> to True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Click on OK -&gt; Apply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9CA5F5D-F44A-6B0F-D6A0-487A4B5701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25</a:t>
            </a:fld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BEDC073-B929-F4CB-C889-3536C9E527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4678" y="1423707"/>
            <a:ext cx="4639322" cy="4010585"/>
          </a:xfrm>
          <a:prstGeom prst="rect">
            <a:avLst/>
          </a:prstGeom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8E0A5BAC-528F-1883-F534-173D7704E74E}"/>
              </a:ext>
            </a:extLst>
          </p:cNvPr>
          <p:cNvSpPr/>
          <p:nvPr/>
        </p:nvSpPr>
        <p:spPr>
          <a:xfrm>
            <a:off x="5734288" y="2775074"/>
            <a:ext cx="596741" cy="360040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94F3303D-0767-EACB-58AD-B065D626D003}"/>
              </a:ext>
            </a:extLst>
          </p:cNvPr>
          <p:cNvSpPr/>
          <p:nvPr/>
        </p:nvSpPr>
        <p:spPr>
          <a:xfrm>
            <a:off x="5909721" y="4584795"/>
            <a:ext cx="596741" cy="360040"/>
          </a:xfrm>
          <a:prstGeom prst="ellipse">
            <a:avLst/>
          </a:prstGeom>
          <a:noFill/>
          <a:ln w="57150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659A0944-9EE4-E26D-9478-86B4E4C84FA2}"/>
              </a:ext>
            </a:extLst>
          </p:cNvPr>
          <p:cNvCxnSpPr>
            <a:cxnSpLocks/>
            <a:stCxn id="7" idx="3"/>
          </p:cNvCxnSpPr>
          <p:nvPr/>
        </p:nvCxnSpPr>
        <p:spPr>
          <a:xfrm flipH="1">
            <a:off x="4006198" y="3082387"/>
            <a:ext cx="1815481" cy="495706"/>
          </a:xfrm>
          <a:prstGeom prst="line">
            <a:avLst/>
          </a:prstGeom>
          <a:ln w="571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B8411BC-FF77-C9BC-CD02-5AFB5C852AE1}"/>
              </a:ext>
            </a:extLst>
          </p:cNvPr>
          <p:cNvCxnSpPr>
            <a:cxnSpLocks/>
            <a:stCxn id="8" idx="2"/>
          </p:cNvCxnSpPr>
          <p:nvPr/>
        </p:nvCxnSpPr>
        <p:spPr>
          <a:xfrm flipH="1" flipV="1">
            <a:off x="3234280" y="4584795"/>
            <a:ext cx="2675441" cy="180020"/>
          </a:xfrm>
          <a:prstGeom prst="line">
            <a:avLst/>
          </a:prstGeom>
          <a:ln w="571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745388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B4AF31-7DF0-F1FE-0D44-81FD65D425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Principal Component Analysis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A6B341-E2E4-10C5-7E0B-19646D9660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Use </a:t>
            </a:r>
            <a:r>
              <a:rPr lang="en-GB" dirty="0" err="1"/>
              <a:t>PrincipalComponents</a:t>
            </a:r>
            <a:endParaRPr lang="en-GB" dirty="0"/>
          </a:p>
          <a:p>
            <a:pPr marL="411480" lvl="1" indent="0">
              <a:buNone/>
            </a:pPr>
            <a:r>
              <a:rPr lang="en-GB" sz="2400" dirty="0"/>
              <a:t>Filters -&gt; Unsupervised -&gt; attribute -&gt; </a:t>
            </a:r>
            <a:r>
              <a:rPr lang="en-GB" sz="2400" dirty="0" err="1"/>
              <a:t>PrincipalComponents</a:t>
            </a:r>
            <a:endParaRPr lang="en-GB" sz="2400" dirty="0"/>
          </a:p>
          <a:p>
            <a:endParaRPr lang="en-GB" dirty="0"/>
          </a:p>
          <a:p>
            <a:r>
              <a:rPr lang="en-GB" dirty="0"/>
              <a:t>NB: This will replace the original attributes with the principal components in the Attributes area</a:t>
            </a:r>
          </a:p>
          <a:p>
            <a:r>
              <a:rPr lang="en-GB" dirty="0"/>
              <a:t>Examine the first few components and note which attributes they include</a:t>
            </a:r>
          </a:p>
          <a:p>
            <a:pPr lvl="1"/>
            <a:r>
              <a:rPr lang="en-GB" dirty="0"/>
              <a:t>These are the most important attributes in your dataset</a:t>
            </a:r>
          </a:p>
          <a:p>
            <a:pPr lvl="1"/>
            <a:r>
              <a:rPr lang="en-GB" dirty="0"/>
              <a:t>If an attribute doesn’t appear in the first three principal components then consider removing it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38D287-FB57-2DCB-B733-E3F527EA17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021341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E4DA67-D055-24A9-7CD5-03BDBB33E9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Exercise/Homework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6E7959-DBFF-DEAF-E8EE-4509EDDD2E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24078" indent="-514350">
              <a:buFont typeface="+mj-lt"/>
              <a:buAutoNum type="arabicPeriod"/>
            </a:pPr>
            <a:r>
              <a:rPr lang="en-US" dirty="0"/>
              <a:t>Download 3-health_check_data.arff and load into Weka</a:t>
            </a:r>
          </a:p>
          <a:p>
            <a:pPr marL="624078" indent="-514350">
              <a:buFont typeface="+mj-lt"/>
              <a:buAutoNum type="arabicPeriod"/>
            </a:pPr>
            <a:r>
              <a:rPr lang="en-US" dirty="0"/>
              <a:t>Identify any missing values</a:t>
            </a:r>
          </a:p>
          <a:p>
            <a:pPr marL="624078" indent="-514350">
              <a:buFont typeface="+mj-lt"/>
              <a:buAutoNum type="arabicPeriod"/>
            </a:pPr>
            <a:r>
              <a:rPr lang="en-US" dirty="0"/>
              <a:t>Use a filter to replace the missing value in </a:t>
            </a:r>
            <a:r>
              <a:rPr lang="en-US" dirty="0" err="1"/>
              <a:t>bmi</a:t>
            </a:r>
            <a:r>
              <a:rPr lang="en-US" dirty="0"/>
              <a:t> with the median value</a:t>
            </a:r>
          </a:p>
          <a:p>
            <a:pPr marL="624078" indent="-514350">
              <a:buFont typeface="+mj-lt"/>
              <a:buAutoNum type="arabicPeriod"/>
            </a:pPr>
            <a:r>
              <a:rPr lang="en-US" dirty="0" err="1"/>
              <a:t>Normalise</a:t>
            </a:r>
            <a:r>
              <a:rPr lang="en-US" dirty="0"/>
              <a:t> all numerical attributes to (0,1)</a:t>
            </a:r>
          </a:p>
          <a:p>
            <a:pPr marL="624078" indent="-514350">
              <a:buFont typeface="+mj-lt"/>
              <a:buAutoNum type="arabicPeriod"/>
            </a:pPr>
            <a:r>
              <a:rPr lang="en-GB" dirty="0"/>
              <a:t>Bin the cholesterol attribute into 3 equal-width bins (low, medium, high) and rename them</a:t>
            </a:r>
          </a:p>
          <a:p>
            <a:pPr marL="624078" indent="-514350">
              <a:buFont typeface="+mj-lt"/>
              <a:buAutoNum type="arabicPeriod"/>
            </a:pPr>
            <a:r>
              <a:rPr lang="en-GB" dirty="0"/>
              <a:t>Apply one-hot encoding to </a:t>
            </a:r>
            <a:r>
              <a:rPr lang="en-GB" dirty="0" err="1"/>
              <a:t>exercise_level</a:t>
            </a:r>
            <a:endParaRPr lang="en-GB" dirty="0"/>
          </a:p>
          <a:p>
            <a:pPr marL="624078" indent="-514350">
              <a:buFont typeface="+mj-lt"/>
              <a:buAutoNum type="arabicPeriod"/>
            </a:pPr>
            <a:r>
              <a:rPr lang="en-GB" dirty="0"/>
              <a:t>Use PCA to identify which of the original attributes contribute most to the first principal </a:t>
            </a:r>
            <a:r>
              <a:rPr lang="en-GB" dirty="0" err="1"/>
              <a:t>compnent</a:t>
            </a: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2EF6BD-E092-A415-2711-5A730D5965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smtClean="0"/>
              <a:pPr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365579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noProof="0" dirty="0"/>
              <a:t>Next session: Classification Analysis</a:t>
            </a:r>
          </a:p>
          <a:p>
            <a:endParaRPr lang="en-GB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2D2D4F-B262-4018-8594-6B1FE2F875A5}" type="slidenum">
              <a:rPr lang="en-GB" noProof="0" smtClean="0"/>
              <a:pPr/>
              <a:t>28</a:t>
            </a:fld>
            <a:endParaRPr lang="en-GB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noProof="0" dirty="0"/>
              <a:t>Looking ahead</a:t>
            </a:r>
          </a:p>
        </p:txBody>
      </p:sp>
    </p:spTree>
    <p:extLst>
      <p:ext uri="{BB962C8B-B14F-4D97-AF65-F5344CB8AC3E}">
        <p14:creationId xmlns:p14="http://schemas.microsoft.com/office/powerpoint/2010/main" val="207446457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ik2013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Cambria-Calibri">
      <a:majorFont>
        <a:latin typeface="Cambria" panose="02040503050406030204"/>
        <a:ea typeface=""/>
        <a:cs typeface=""/>
        <a:font script="Jpan" typeface="ＭＳ Ｐゴシック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Nik2013</Template>
  <TotalTime>8369</TotalTime>
  <Words>1799</Words>
  <Application>Microsoft Office PowerPoint</Application>
  <PresentationFormat>On-screen Show (4:3)</PresentationFormat>
  <Paragraphs>397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5" baseType="lpstr">
      <vt:lpstr>Arial</vt:lpstr>
      <vt:lpstr>Calibri</vt:lpstr>
      <vt:lpstr>Cambria</vt:lpstr>
      <vt:lpstr>Georgia</vt:lpstr>
      <vt:lpstr>Wingdings</vt:lpstr>
      <vt:lpstr>Wingdings 2</vt:lpstr>
      <vt:lpstr>Nik2013</vt:lpstr>
      <vt:lpstr>Data Warehousing &amp; Data Mining</vt:lpstr>
      <vt:lpstr>Garbage In, Garbage Out</vt:lpstr>
      <vt:lpstr>Preprocessing in CRISP-DM</vt:lpstr>
      <vt:lpstr>Data Understanding</vt:lpstr>
      <vt:lpstr>Weka’s ‘Visualize All’</vt:lpstr>
      <vt:lpstr>Preprocessing in CRISP-DM</vt:lpstr>
      <vt:lpstr>Data Preparation</vt:lpstr>
      <vt:lpstr>Handling Missing Values</vt:lpstr>
      <vt:lpstr>Binning Data</vt:lpstr>
      <vt:lpstr>One Hot Encoding</vt:lpstr>
      <vt:lpstr>Exercise</vt:lpstr>
      <vt:lpstr>Data Integration</vt:lpstr>
      <vt:lpstr>Data Transformation</vt:lpstr>
      <vt:lpstr>Data Formatting</vt:lpstr>
      <vt:lpstr>Dimension Reduction</vt:lpstr>
      <vt:lpstr>Preprocessing in R and Weka</vt:lpstr>
      <vt:lpstr>The Preprocessing Process</vt:lpstr>
      <vt:lpstr>Useful R Functions for Preprocessing</vt:lpstr>
      <vt:lpstr>Worked Example</vt:lpstr>
      <vt:lpstr>Missing Values</vt:lpstr>
      <vt:lpstr>Inputting the Median</vt:lpstr>
      <vt:lpstr>Normalising Numerical Data</vt:lpstr>
      <vt:lpstr>Generating Equal Interval Bins</vt:lpstr>
      <vt:lpstr>Generating Equal Interval Bins</vt:lpstr>
      <vt:lpstr>One-Hot Encoding</vt:lpstr>
      <vt:lpstr>Principal Component Analysis</vt:lpstr>
      <vt:lpstr>Exercise/Homework</vt:lpstr>
      <vt:lpstr>Looking ahead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Data Warehousing for Business Intelligence</dc:title>
  <dc:creator>Dr. Nik Whitehead</dc:creator>
  <cp:lastModifiedBy>Nik Whitehead</cp:lastModifiedBy>
  <cp:revision>292</cp:revision>
  <dcterms:created xsi:type="dcterms:W3CDTF">2011-09-13T10:27:46Z</dcterms:created>
  <dcterms:modified xsi:type="dcterms:W3CDTF">2026-01-13T16:22:30Z</dcterms:modified>
</cp:coreProperties>
</file>