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18"/>
  </p:notesMasterIdLst>
  <p:sldIdLst>
    <p:sldId id="269" r:id="rId2"/>
    <p:sldId id="274" r:id="rId3"/>
    <p:sldId id="275" r:id="rId4"/>
    <p:sldId id="276" r:id="rId5"/>
    <p:sldId id="273" r:id="rId6"/>
    <p:sldId id="259" r:id="rId7"/>
    <p:sldId id="257" r:id="rId8"/>
    <p:sldId id="258" r:id="rId9"/>
    <p:sldId id="262" r:id="rId10"/>
    <p:sldId id="263" r:id="rId11"/>
    <p:sldId id="265" r:id="rId12"/>
    <p:sldId id="266" r:id="rId13"/>
    <p:sldId id="267" r:id="rId14"/>
    <p:sldId id="268" r:id="rId15"/>
    <p:sldId id="264"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282" autoAdjust="0"/>
  </p:normalViewPr>
  <p:slideViewPr>
    <p:cSldViewPr snapToGrid="0">
      <p:cViewPr varScale="1">
        <p:scale>
          <a:sx n="71" d="100"/>
          <a:sy n="71" d="100"/>
        </p:scale>
        <p:origin x="1138"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mita Patel" userId="c86e895af91bc40e" providerId="LiveId" clId="{C336B4F0-DF7C-4484-B340-372631E880B8}"/>
    <pc:docChg chg="modSld">
      <pc:chgData name="Rimita Patel" userId="c86e895af91bc40e" providerId="LiveId" clId="{C336B4F0-DF7C-4484-B340-372631E880B8}" dt="2023-11-10T23:33:16.557" v="198" actId="20577"/>
      <pc:docMkLst>
        <pc:docMk/>
      </pc:docMkLst>
      <pc:sldChg chg="modSp mod">
        <pc:chgData name="Rimita Patel" userId="c86e895af91bc40e" providerId="LiveId" clId="{C336B4F0-DF7C-4484-B340-372631E880B8}" dt="2023-11-10T23:33:16.557" v="198" actId="20577"/>
        <pc:sldMkLst>
          <pc:docMk/>
          <pc:sldMk cId="3030693401" sldId="269"/>
        </pc:sldMkLst>
        <pc:spChg chg="mod">
          <ac:chgData name="Rimita Patel" userId="c86e895af91bc40e" providerId="LiveId" clId="{C336B4F0-DF7C-4484-B340-372631E880B8}" dt="2023-11-10T23:33:16.557" v="198" actId="20577"/>
          <ac:spMkLst>
            <pc:docMk/>
            <pc:sldMk cId="3030693401" sldId="269"/>
            <ac:spMk id="5" creationId="{19734F8B-366C-CFCD-7159-3C1709A4EA4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7285688-EE03-4618-8FC2-F217262FD58C}" type="datetimeFigureOut">
              <a:rPr lang="en-GB" smtClean="0"/>
              <a:t>10/11/2023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542440E-70A7-4C78-986B-7B8683F8FC20}" type="slidenum">
              <a:rPr lang="en-GB" smtClean="0"/>
              <a:t>‹#›</a:t>
            </a:fld>
            <a:endParaRPr lang="en-GB"/>
          </a:p>
        </p:txBody>
      </p:sp>
    </p:spTree>
    <p:extLst>
      <p:ext uri="{BB962C8B-B14F-4D97-AF65-F5344CB8AC3E}">
        <p14:creationId xmlns:p14="http://schemas.microsoft.com/office/powerpoint/2010/main" val="3369029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Personnel management policies help businesses to improve productivity and employee satisfaction which results in quality consumer services and higher sales. It is necessary for companies to change HR strategies based on employee behaviour and provide them with training for enhancing skills and knowledge of the employees. The organisation considers development of human capital as a firm’s investment to improve competence of employees and achieve a competitive advantage. Incentives and training can create a high-performance work system that positively influences employee performance and maintains economic growth and stability of the organisations. Both financial and non-financial benefits such as leave and healthcare benefits can be provided by the businesses to the employees to foster their well-being and motivation. Higher employee commitment can be achieved through incentives that build emotional attraction of employees with organisation and improve firm performance. </a:t>
            </a:r>
          </a:p>
          <a:p>
            <a:endParaRPr lang="en-GB" dirty="0"/>
          </a:p>
        </p:txBody>
      </p:sp>
      <p:sp>
        <p:nvSpPr>
          <p:cNvPr id="4" name="Slide Number Placeholder 3"/>
          <p:cNvSpPr>
            <a:spLocks noGrp="1"/>
          </p:cNvSpPr>
          <p:nvPr>
            <p:ph type="sldNum" sz="quarter" idx="10"/>
          </p:nvPr>
        </p:nvSpPr>
        <p:spPr/>
        <p:txBody>
          <a:bodyPr/>
          <a:lstStyle/>
          <a:p>
            <a:fld id="{3542440E-70A7-4C78-986B-7B8683F8FC20}" type="slidenum">
              <a:rPr lang="en-GB" smtClean="0"/>
              <a:t>2</a:t>
            </a:fld>
            <a:endParaRPr lang="en-GB"/>
          </a:p>
        </p:txBody>
      </p:sp>
    </p:spTree>
    <p:extLst>
      <p:ext uri="{BB962C8B-B14F-4D97-AF65-F5344CB8AC3E}">
        <p14:creationId xmlns:p14="http://schemas.microsoft.com/office/powerpoint/2010/main" val="3564058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Human resource policy implementation and capital management are important for businesses to gain higher performance and increase employee commitment. However, as stated by </a:t>
            </a:r>
            <a:r>
              <a:rPr lang="en-GB" sz="1200" kern="1200" dirty="0" err="1">
                <a:solidFill>
                  <a:schemeClr val="tx1"/>
                </a:solidFill>
                <a:effectLst/>
                <a:latin typeface="+mn-lt"/>
                <a:ea typeface="+mn-ea"/>
                <a:cs typeface="+mn-cs"/>
              </a:rPr>
              <a:t>Banmairuroy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knowledge-oriented leadership is also an essential factor along with training, learning and innovation capability for obtaining sustainable competitive advantage. An innovative environment can be developed by the organisations through transformational leadership which improves collaboration between the employees. Job experiences of the employees can be improved through training and an innovative culture can ensure higher learning opportunities for the employees. Innovative working behaviour, self-learning and valuable resource adaptation can lead to sustainable competitive advantage for businesses. Organisations can develop new products or services through innovation which can generate a higher customer base and revenue.</a:t>
            </a:r>
          </a:p>
          <a:p>
            <a:endParaRPr lang="en-GB" dirty="0"/>
          </a:p>
        </p:txBody>
      </p:sp>
      <p:sp>
        <p:nvSpPr>
          <p:cNvPr id="4" name="Slide Number Placeholder 3"/>
          <p:cNvSpPr>
            <a:spLocks noGrp="1"/>
          </p:cNvSpPr>
          <p:nvPr>
            <p:ph type="sldNum" sz="quarter" idx="10"/>
          </p:nvPr>
        </p:nvSpPr>
        <p:spPr/>
        <p:txBody>
          <a:bodyPr/>
          <a:lstStyle/>
          <a:p>
            <a:fld id="{3542440E-70A7-4C78-986B-7B8683F8FC20}" type="slidenum">
              <a:rPr lang="en-GB" smtClean="0"/>
              <a:t>3</a:t>
            </a:fld>
            <a:endParaRPr lang="en-GB"/>
          </a:p>
        </p:txBody>
      </p:sp>
    </p:spTree>
    <p:extLst>
      <p:ext uri="{BB962C8B-B14F-4D97-AF65-F5344CB8AC3E}">
        <p14:creationId xmlns:p14="http://schemas.microsoft.com/office/powerpoint/2010/main" val="3564058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Organisational performance and corporate culture can be improved by redesigning HR policies and innovative culture. Performance oriented rewards, performance assessment, and job security are advantageous for businesses to gain higher employee motivation and performance. As mentioned by Anwar and Abdullah (2021), job security is positively associated with organisational performance due to higher employee commitment, and willingness to work with effort and sincerity. Selective hiring is one of the crucial parts of increasing talent, overall efficiency and qualities of the businesses. It is also necessary for the companies to create self-managed or decreased teams so that employees can engage in collaborative decision-making which contributes to the company's growth dynamics. Decentralisation of decision making increases autonomy and accountability of the employees as well as strongly engages them with the organisational procedure. These factors are important for increasing overall profitability, sustainability and customer service of an organisation that can influence higher sales and customer satisfaction. </a:t>
            </a:r>
          </a:p>
        </p:txBody>
      </p:sp>
      <p:sp>
        <p:nvSpPr>
          <p:cNvPr id="4" name="Slide Number Placeholder 3"/>
          <p:cNvSpPr>
            <a:spLocks noGrp="1"/>
          </p:cNvSpPr>
          <p:nvPr>
            <p:ph type="sldNum" sz="quarter" idx="10"/>
          </p:nvPr>
        </p:nvSpPr>
        <p:spPr/>
        <p:txBody>
          <a:bodyPr/>
          <a:lstStyle/>
          <a:p>
            <a:fld id="{3542440E-70A7-4C78-986B-7B8683F8FC20}" type="slidenum">
              <a:rPr lang="en-GB" smtClean="0"/>
              <a:t>4</a:t>
            </a:fld>
            <a:endParaRPr lang="en-GB"/>
          </a:p>
        </p:txBody>
      </p:sp>
    </p:spTree>
    <p:extLst>
      <p:ext uri="{BB962C8B-B14F-4D97-AF65-F5344CB8AC3E}">
        <p14:creationId xmlns:p14="http://schemas.microsoft.com/office/powerpoint/2010/main" val="3564058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Dynamic managerial capabilities can be developed by organisations through acquiring and incorporating employee-based resources as per Resource-based theory. Managerial cognition and social and human capital enable organisational adaptation and create short-term competitive advantage. As critiqued by Nagano (2019), dynamic capability development is difficult and requires higher-level routines and tacit knowledge which cannot be rationalised and not related to employee behaviour. Businesses develop firm-specific resources, involve them in organisational decision-making and offer higher employee autonomy to gain a competitive advantage. Resources are included for recruitment, training and selection to improve employee ability, teamwork and empowerment of employees and rewards for employee motivation. According to Collins (2021), transformational leaders have “intellectual stimulation”, “inspirational motivation” and “idealised influence” which creates positive employee-employer relationships. Organisations need to conduct a high level of investment in employee training and development and focus on their career progression to gain high employee satisfaction. </a:t>
            </a:r>
          </a:p>
          <a:p>
            <a:endParaRPr lang="en-GB" dirty="0"/>
          </a:p>
        </p:txBody>
      </p:sp>
      <p:sp>
        <p:nvSpPr>
          <p:cNvPr id="4" name="Slide Number Placeholder 3"/>
          <p:cNvSpPr>
            <a:spLocks noGrp="1"/>
          </p:cNvSpPr>
          <p:nvPr>
            <p:ph type="sldNum" sz="quarter" idx="10"/>
          </p:nvPr>
        </p:nvSpPr>
        <p:spPr/>
        <p:txBody>
          <a:bodyPr/>
          <a:lstStyle/>
          <a:p>
            <a:fld id="{3542440E-70A7-4C78-986B-7B8683F8FC20}" type="slidenum">
              <a:rPr lang="en-GB" smtClean="0"/>
              <a:t>5</a:t>
            </a:fld>
            <a:endParaRPr lang="en-GB"/>
          </a:p>
        </p:txBody>
      </p:sp>
    </p:spTree>
    <p:extLst>
      <p:ext uri="{BB962C8B-B14F-4D97-AF65-F5344CB8AC3E}">
        <p14:creationId xmlns:p14="http://schemas.microsoft.com/office/powerpoint/2010/main" val="2941129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British Council is chosen as a public sector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in the UK which creates digitally enabled educational opportunities for a large number of people to increase digital literacy. The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focuses on creativity and versatility to increase fluency of people in English throughout the world. The British Council has generated £400 million of investment across the UK from international students in 2021-22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Britishcouncil</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2023b). The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offers valuable English skills, strengthens cultural connections among UK people as well as provides educational benefits to people all over the world.</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542440E-70A7-4C78-986B-7B8683F8FC20}" type="slidenum">
              <a:rPr lang="en-GB" smtClean="0"/>
              <a:t>9</a:t>
            </a:fld>
            <a:endParaRPr lang="en-GB"/>
          </a:p>
        </p:txBody>
      </p:sp>
    </p:spTree>
    <p:extLst>
      <p:ext uri="{BB962C8B-B14F-4D97-AF65-F5344CB8AC3E}">
        <p14:creationId xmlns:p14="http://schemas.microsoft.com/office/powerpoint/2010/main" val="3766799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00" dirty="0">
                <a:effectLst/>
                <a:latin typeface="Times New Roman" pitchFamily="18" charset="0"/>
                <a:ea typeface="Calibri" panose="020F0502020204030204" pitchFamily="34" charset="0"/>
                <a:cs typeface="Times New Roman" pitchFamily="18" charset="0"/>
              </a:rPr>
              <a:t>According to the rules in HDFC Bank, the concerned candidate must have at least six months to pass since his last employment with HDFC Life before being rehired.</a:t>
            </a:r>
          </a:p>
          <a:p>
            <a:endParaRPr lang="en-GB" dirty="0"/>
          </a:p>
        </p:txBody>
      </p:sp>
      <p:sp>
        <p:nvSpPr>
          <p:cNvPr id="4" name="Slide Number Placeholder 3"/>
          <p:cNvSpPr>
            <a:spLocks noGrp="1"/>
          </p:cNvSpPr>
          <p:nvPr>
            <p:ph type="sldNum" sz="quarter" idx="10"/>
          </p:nvPr>
        </p:nvSpPr>
        <p:spPr/>
        <p:txBody>
          <a:bodyPr/>
          <a:lstStyle/>
          <a:p>
            <a:fld id="{3542440E-70A7-4C78-986B-7B8683F8FC20}" type="slidenum">
              <a:rPr lang="en-GB" smtClean="0"/>
              <a:t>10</a:t>
            </a:fld>
            <a:endParaRPr lang="en-GB"/>
          </a:p>
        </p:txBody>
      </p:sp>
    </p:spTree>
    <p:extLst>
      <p:ext uri="{BB962C8B-B14F-4D97-AF65-F5344CB8AC3E}">
        <p14:creationId xmlns:p14="http://schemas.microsoft.com/office/powerpoint/2010/main" val="900676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err="1">
                <a:latin typeface="Times New Roman" pitchFamily="18" charset="0"/>
                <a:cs typeface="Times New Roman" pitchFamily="18" charset="0"/>
              </a:rPr>
              <a:t>Beardwell</a:t>
            </a:r>
            <a:r>
              <a:rPr lang="en-IN" dirty="0">
                <a:latin typeface="Times New Roman" pitchFamily="18" charset="0"/>
                <a:cs typeface="Times New Roman" pitchFamily="18" charset="0"/>
              </a:rPr>
              <a:t> and </a:t>
            </a:r>
            <a:r>
              <a:rPr lang="en-IN" dirty="0" err="1">
                <a:latin typeface="Times New Roman" pitchFamily="18" charset="0"/>
                <a:cs typeface="Times New Roman" pitchFamily="18" charset="0"/>
              </a:rPr>
              <a:t>Claydon</a:t>
            </a:r>
            <a:r>
              <a:rPr lang="en-IN" dirty="0">
                <a:latin typeface="Times New Roman" pitchFamily="18" charset="0"/>
                <a:cs typeface="Times New Roman" pitchFamily="18" charset="0"/>
              </a:rPr>
              <a:t> claimed that the government's desire for more employee-focused employment legislation and the productivity issue are two important factors in the growth of HRM. </a:t>
            </a:r>
            <a:endParaRPr lang="en-GB" dirty="0"/>
          </a:p>
        </p:txBody>
      </p:sp>
      <p:sp>
        <p:nvSpPr>
          <p:cNvPr id="4" name="Slide Number Placeholder 3"/>
          <p:cNvSpPr>
            <a:spLocks noGrp="1"/>
          </p:cNvSpPr>
          <p:nvPr>
            <p:ph type="sldNum" sz="quarter" idx="10"/>
          </p:nvPr>
        </p:nvSpPr>
        <p:spPr/>
        <p:txBody>
          <a:bodyPr/>
          <a:lstStyle/>
          <a:p>
            <a:fld id="{3542440E-70A7-4C78-986B-7B8683F8FC20}" type="slidenum">
              <a:rPr lang="en-GB" smtClean="0"/>
              <a:t>11</a:t>
            </a:fld>
            <a:endParaRPr lang="en-GB"/>
          </a:p>
        </p:txBody>
      </p:sp>
    </p:spTree>
    <p:extLst>
      <p:ext uri="{BB962C8B-B14F-4D97-AF65-F5344CB8AC3E}">
        <p14:creationId xmlns:p14="http://schemas.microsoft.com/office/powerpoint/2010/main" val="121173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HR department of the British Council focuses on ethical standards, promotes value based systems and ensures an unbiased system. Public personnel policies are included in the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which includes fairness, employee well-being and good relationships between employees and employers. There is a culture of mutual learning, creativity and diversity in the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which helps the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to gain economic development and build trust among UK people. The British Council also encourages the people to maintain fairness, ethical awareness and a value based system so that performance of the employees can be improved. </a:t>
            </a:r>
            <a:endParaRPr lang="en-US" b="0" dirty="0">
              <a:effectLst/>
              <a:latin typeface="Times New Roman" panose="02020603050405020304" pitchFamily="18" charset="0"/>
              <a:cs typeface="Times New Roman" panose="02020603050405020304" pitchFamily="18" charset="0"/>
            </a:endParaRPr>
          </a:p>
          <a:p>
            <a:br>
              <a:rPr lang="en-US" dirty="0"/>
            </a:br>
            <a:endParaRPr lang="en-GB" dirty="0"/>
          </a:p>
        </p:txBody>
      </p:sp>
      <p:sp>
        <p:nvSpPr>
          <p:cNvPr id="4" name="Slide Number Placeholder 3"/>
          <p:cNvSpPr>
            <a:spLocks noGrp="1"/>
          </p:cNvSpPr>
          <p:nvPr>
            <p:ph type="sldNum" sz="quarter" idx="10"/>
          </p:nvPr>
        </p:nvSpPr>
        <p:spPr/>
        <p:txBody>
          <a:bodyPr/>
          <a:lstStyle/>
          <a:p>
            <a:fld id="{3542440E-70A7-4C78-986B-7B8683F8FC20}" type="slidenum">
              <a:rPr lang="en-GB" smtClean="0"/>
              <a:t>12</a:t>
            </a:fld>
            <a:endParaRPr lang="en-GB"/>
          </a:p>
        </p:txBody>
      </p:sp>
    </p:spTree>
    <p:extLst>
      <p:ext uri="{BB962C8B-B14F-4D97-AF65-F5344CB8AC3E}">
        <p14:creationId xmlns:p14="http://schemas.microsoft.com/office/powerpoint/2010/main" val="4227408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It is identified that the British Council provides financial and non-financial benefits to the people to retain talented employees in the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Performance based benefits and leaves are effective for the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to increase motivation of employees which can improve their work performance. Therefore, more effective services can be provided by the company to enhance educational opportunities and digital learning capabilities of people. Employer engagement policies and higher education transformation are conducted by the British Council to increase the number of graduate employability and increase employee agreement. </a:t>
            </a:r>
            <a:endParaRPr lang="en-US" b="0" dirty="0">
              <a:effectLst/>
              <a:latin typeface="Times New Roman" panose="02020603050405020304" pitchFamily="18" charset="0"/>
              <a:cs typeface="Times New Roman" panose="02020603050405020304" pitchFamily="18" charset="0"/>
            </a:endParaRPr>
          </a:p>
          <a:p>
            <a:br>
              <a:rPr lang="en-US" dirty="0"/>
            </a:br>
            <a:br>
              <a:rPr lang="en-US" dirty="0"/>
            </a:br>
            <a:endParaRPr lang="en-GB" dirty="0"/>
          </a:p>
        </p:txBody>
      </p:sp>
      <p:sp>
        <p:nvSpPr>
          <p:cNvPr id="4" name="Slide Number Placeholder 3"/>
          <p:cNvSpPr>
            <a:spLocks noGrp="1"/>
          </p:cNvSpPr>
          <p:nvPr>
            <p:ph type="sldNum" sz="quarter" idx="10"/>
          </p:nvPr>
        </p:nvSpPr>
        <p:spPr/>
        <p:txBody>
          <a:bodyPr/>
          <a:lstStyle/>
          <a:p>
            <a:fld id="{3542440E-70A7-4C78-986B-7B8683F8FC20}" type="slidenum">
              <a:rPr lang="en-GB" smtClean="0"/>
              <a:t>13</a:t>
            </a:fld>
            <a:endParaRPr lang="en-GB"/>
          </a:p>
        </p:txBody>
      </p:sp>
    </p:spTree>
    <p:extLst>
      <p:ext uri="{BB962C8B-B14F-4D97-AF65-F5344CB8AC3E}">
        <p14:creationId xmlns:p14="http://schemas.microsoft.com/office/powerpoint/2010/main" val="2186087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Organisations need to improve incentives to employees to increase motivation and focus on teamwork and training to increase their experiences and knowledge. Alongside this, innovative and collaborative culture is made by organisations to improve employee-employer relationships. The employees can share knowledge in an open innovative culture which ensures innovation and creativity in product development and customer service. The companies can also assign unique resources to employees to bring innovation that becomes a major factor for sustainable competitive advantage, higher profit and customer satisfaction.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542440E-70A7-4C78-986B-7B8683F8FC20}" type="slidenum">
              <a:rPr lang="en-GB" smtClean="0"/>
              <a:t>14</a:t>
            </a:fld>
            <a:endParaRPr lang="en-GB"/>
          </a:p>
        </p:txBody>
      </p:sp>
    </p:spTree>
    <p:extLst>
      <p:ext uri="{BB962C8B-B14F-4D97-AF65-F5344CB8AC3E}">
        <p14:creationId xmlns:p14="http://schemas.microsoft.com/office/powerpoint/2010/main" val="4054871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4A60F4-C3E9-481D-A2B5-1B855FAC4A14}"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889900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1">
                <a:solidFill>
                  <a:srgbClr val="FF0000"/>
                </a:solidFill>
                <a:latin typeface="Times New Roman" pitchFamily="18" charset="0"/>
                <a:cs typeface="Times New Roman" pitchFamily="18"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a:latin typeface="Times New Roman" pitchFamily="18" charset="0"/>
                <a:cs typeface="Times New Roman" pitchFamily="18" charset="0"/>
              </a:defRPr>
            </a:lvl1pPr>
            <a:lvl2pPr>
              <a:defRPr>
                <a:latin typeface="Times New Roman" pitchFamily="18" charset="0"/>
                <a:cs typeface="Times New Roman" pitchFamily="18" charset="0"/>
              </a:defRPr>
            </a:lvl2pPr>
            <a:lvl3pPr>
              <a:defRPr>
                <a:latin typeface="Times New Roman" pitchFamily="18" charset="0"/>
                <a:cs typeface="Times New Roman" pitchFamily="18" charset="0"/>
              </a:defRPr>
            </a:lvl3pPr>
            <a:lvl4pPr>
              <a:defRPr>
                <a:latin typeface="Times New Roman" pitchFamily="18" charset="0"/>
                <a:cs typeface="Times New Roman" pitchFamily="18" charset="0"/>
              </a:defRPr>
            </a:lvl4pPr>
            <a:lvl5pPr>
              <a:defRPr>
                <a:latin typeface="Times New Roman" pitchFamily="18" charset="0"/>
                <a:cs typeface="Times New Roman" pitchFamily="18"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124A60F4-C3E9-481D-A2B5-1B855FAC4A14}"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15624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4A60F4-C3E9-481D-A2B5-1B855FAC4A14}"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706906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4A60F4-C3E9-481D-A2B5-1B855FAC4A14}" type="datetimeFigureOut">
              <a:rPr lang="en-IN" smtClean="0"/>
              <a:t>10-11-2023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379145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4A60F4-C3E9-481D-A2B5-1B855FAC4A14}" type="datetimeFigureOut">
              <a:rPr lang="en-IN" smtClean="0"/>
              <a:t>10-11-2023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125454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24A60F4-C3E9-481D-A2B5-1B855FAC4A14}" type="datetimeFigureOut">
              <a:rPr lang="en-IN" smtClean="0"/>
              <a:t>10-11-2023</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78707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24A60F4-C3E9-481D-A2B5-1B855FAC4A14}" type="datetimeFigureOut">
              <a:rPr lang="en-IN" smtClean="0"/>
              <a:t>10-11-2023</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243353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24A60F4-C3E9-481D-A2B5-1B855FAC4A14}" type="datetimeFigureOut">
              <a:rPr lang="en-IN" smtClean="0"/>
              <a:t>10-11-2023</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486965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A60F4-C3E9-481D-A2B5-1B855FAC4A14}" type="datetimeFigureOut">
              <a:rPr lang="en-IN" smtClean="0"/>
              <a:t>10-11-2023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247051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A60F4-C3E9-481D-A2B5-1B855FAC4A14}" type="datetimeFigureOut">
              <a:rPr lang="en-IN" smtClean="0"/>
              <a:t>10-11-2023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678310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4A60F4-C3E9-481D-A2B5-1B855FAC4A14}"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642962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4A60F4-C3E9-481D-A2B5-1B855FAC4A14}"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91364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4A60F4-C3E9-481D-A2B5-1B855FAC4A14}"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435481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4A60F4-C3E9-481D-A2B5-1B855FAC4A14}" type="datetimeFigureOut">
              <a:rPr lang="en-IN" smtClean="0"/>
              <a:t>10-11-2023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1020838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4A60F4-C3E9-481D-A2B5-1B855FAC4A14}" type="datetimeFigureOut">
              <a:rPr lang="en-IN" smtClean="0"/>
              <a:t>10-11-2023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507137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4A60F4-C3E9-481D-A2B5-1B855FAC4A14}"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30837040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4A60F4-C3E9-481D-A2B5-1B855FAC4A14}"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829334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24A60F4-C3E9-481D-A2B5-1B855FAC4A14}" type="datetimeFigureOut">
              <a:rPr lang="en-IN" smtClean="0"/>
              <a:t>10-11-2023</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1690014-C79E-47D9-A727-0DEE01DB0EEA}" type="slidenum">
              <a:rPr lang="en-IN" smtClean="0"/>
              <a:t>‹#›</a:t>
            </a:fld>
            <a:endParaRPr lang="en-IN"/>
          </a:p>
        </p:txBody>
      </p:sp>
    </p:spTree>
    <p:extLst>
      <p:ext uri="{BB962C8B-B14F-4D97-AF65-F5344CB8AC3E}">
        <p14:creationId xmlns:p14="http://schemas.microsoft.com/office/powerpoint/2010/main" val="2286520421"/>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 id="214748378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B55013-B9F4-F51A-311B-5D4224C423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7142" y="372642"/>
            <a:ext cx="3209925" cy="1428750"/>
          </a:xfrm>
          <a:prstGeom prst="rect">
            <a:avLst/>
          </a:prstGeom>
        </p:spPr>
      </p:pic>
      <p:sp>
        <p:nvSpPr>
          <p:cNvPr id="5" name="TextBox 4">
            <a:extLst>
              <a:ext uri="{FF2B5EF4-FFF2-40B4-BE49-F238E27FC236}">
                <a16:creationId xmlns:a16="http://schemas.microsoft.com/office/drawing/2014/main" id="{19734F8B-366C-CFCD-7159-3C1709A4EA44}"/>
              </a:ext>
            </a:extLst>
          </p:cNvPr>
          <p:cNvSpPr txBox="1"/>
          <p:nvPr/>
        </p:nvSpPr>
        <p:spPr>
          <a:xfrm>
            <a:off x="2733869" y="1895693"/>
            <a:ext cx="6412463" cy="3047950"/>
          </a:xfrm>
          <a:prstGeom prst="rect">
            <a:avLst/>
          </a:prstGeom>
          <a:noFill/>
        </p:spPr>
        <p:txBody>
          <a:bodyPr wrap="square">
            <a:spAutoFit/>
          </a:bodyPr>
          <a:lstStyle/>
          <a:p>
            <a:pPr algn="just">
              <a:lnSpc>
                <a:spcPct val="150000"/>
              </a:lnSpc>
              <a:spcAft>
                <a:spcPts val="8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N" b="1" dirty="0">
                <a:latin typeface="Times New Roman" panose="02020603050405020304" pitchFamily="18" charset="0"/>
                <a:ea typeface="Calibri" panose="020F0502020204030204" pitchFamily="34" charset="0"/>
                <a:cs typeface="Times New Roman" panose="02020603050405020304" pitchFamily="18" charset="0"/>
              </a:rPr>
              <a:t>NAME : RIMITA RAHUL PATEL</a:t>
            </a:r>
          </a:p>
          <a:p>
            <a:pPr algn="just">
              <a:lnSpc>
                <a:spcPct val="150000"/>
              </a:lnSpc>
              <a:spcAft>
                <a:spcPts val="800"/>
              </a:spcAft>
            </a:pPr>
            <a:r>
              <a:rPr lang="en-IN" b="1" dirty="0">
                <a:latin typeface="Times New Roman" panose="02020603050405020304" pitchFamily="18" charset="0"/>
                <a:ea typeface="Calibri" panose="020F0502020204030204" pitchFamily="34" charset="0"/>
                <a:cs typeface="Times New Roman" panose="02020603050405020304" pitchFamily="18" charset="0"/>
              </a:rPr>
              <a:t>                  STUDENT ID :2240912</a:t>
            </a:r>
          </a:p>
          <a:p>
            <a:pPr algn="just">
              <a:lnSpc>
                <a:spcPct val="150000"/>
              </a:lnSpc>
              <a:spcAft>
                <a:spcPts val="800"/>
              </a:spcAft>
            </a:pPr>
            <a:r>
              <a:rPr lang="en-IN" b="1" dirty="0">
                <a:effectLst/>
                <a:latin typeface="Times New Roman" panose="02020603050405020304" pitchFamily="18" charset="0"/>
                <a:ea typeface="Calibri" panose="020F0502020204030204" pitchFamily="34" charset="0"/>
                <a:cs typeface="Times New Roman" panose="02020603050405020304" pitchFamily="18" charset="0"/>
              </a:rPr>
              <a:t>                 MASTER OF BUSINESS ADMINISTRATION </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                 SUBJECT: HUMAN </a:t>
            </a:r>
            <a:r>
              <a:rPr lang="en-IN" b="1" dirty="0">
                <a:effectLst/>
                <a:latin typeface="Times New Roman" panose="02020603050405020304" pitchFamily="18" charset="0"/>
                <a:ea typeface="Calibri" panose="020F0502020204030204" pitchFamily="34" charset="0"/>
                <a:cs typeface="Times New Roman" panose="02020603050405020304" pitchFamily="18" charset="0"/>
              </a:rPr>
              <a:t>RESOURCE MANAGEMENT </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                 MODULE CODE : LCMB7000</a:t>
            </a:r>
          </a:p>
          <a:p>
            <a:pPr algn="just">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                  LECTURER : DENNIS PEPPLE</a:t>
            </a:r>
            <a:endParaRPr lang="en-IN" dirty="0"/>
          </a:p>
        </p:txBody>
      </p:sp>
    </p:spTree>
    <p:extLst>
      <p:ext uri="{BB962C8B-B14F-4D97-AF65-F5344CB8AC3E}">
        <p14:creationId xmlns:p14="http://schemas.microsoft.com/office/powerpoint/2010/main" val="3030693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SUMMARY OF LITERATURE REVIEW OF 3 ARTICLES RELATED TO HRM</a:t>
            </a:r>
            <a:br>
              <a:rPr lang="en-GB" sz="3600" dirty="0"/>
            </a:br>
            <a:endParaRPr lang="en-GB" sz="3600" dirty="0"/>
          </a:p>
        </p:txBody>
      </p:sp>
      <p:sp>
        <p:nvSpPr>
          <p:cNvPr id="3" name="Content Placeholder 2"/>
          <p:cNvSpPr>
            <a:spLocks noGrp="1"/>
          </p:cNvSpPr>
          <p:nvPr>
            <p:ph idx="1"/>
          </p:nvPr>
        </p:nvSpPr>
        <p:spPr>
          <a:xfrm>
            <a:off x="590843" y="2052918"/>
            <a:ext cx="6583680" cy="4195481"/>
          </a:xfrm>
        </p:spPr>
        <p:txBody>
          <a:bodyPr/>
          <a:lstStyle/>
          <a:p>
            <a:pPr lvl="0" algn="just"/>
            <a:r>
              <a:rPr lang="en-GB" dirty="0"/>
              <a:t>Human resources management plays an important role in gaining a competitive advantage by recruiting and retaining best talent for the organisations. </a:t>
            </a:r>
          </a:p>
          <a:p>
            <a:pPr lvl="0" algn="just"/>
            <a:r>
              <a:rPr lang="en-GB" dirty="0"/>
              <a:t>Management of employee skills, knowledge and capacity influences strategic target achievement of an organisation (</a:t>
            </a:r>
            <a:r>
              <a:rPr lang="en-GB" dirty="0" err="1"/>
              <a:t>Hamadamin</a:t>
            </a:r>
            <a:r>
              <a:rPr lang="en-GB" dirty="0"/>
              <a:t> and </a:t>
            </a:r>
            <a:r>
              <a:rPr lang="en-GB" dirty="0" err="1"/>
              <a:t>Atan</a:t>
            </a:r>
            <a:r>
              <a:rPr lang="en-GB" dirty="0"/>
              <a:t>, 2019).</a:t>
            </a:r>
          </a:p>
          <a:p>
            <a:pPr lvl="0" algn="just"/>
            <a:r>
              <a:rPr lang="en-GB" dirty="0"/>
              <a:t>High performance and high involvement work systems are created by companies to improve the work-life balance of employees to improve their productivity.</a:t>
            </a:r>
          </a:p>
          <a:p>
            <a:pPr lvl="0" algn="just"/>
            <a:r>
              <a:rPr lang="en-GB" dirty="0"/>
              <a:t>Team learning, job security and incentives reduce employee turnover and ensure transfer of new knowledge.</a:t>
            </a:r>
          </a:p>
          <a:p>
            <a:pPr algn="just"/>
            <a:endParaRPr lang="en-GB" dirty="0"/>
          </a:p>
        </p:txBody>
      </p:sp>
      <p:pic>
        <p:nvPicPr>
          <p:cNvPr id="1029" name="Picture 5" descr="Human Resource Management Sys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6179" y="1737091"/>
            <a:ext cx="4392189" cy="4410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362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SUMMARY OF LITERATURE REVIEW OF 3 ARTICLES RELATED TO HRM</a:t>
            </a:r>
            <a:br>
              <a:rPr lang="en-GB" sz="3600" dirty="0"/>
            </a:br>
            <a:endParaRPr lang="en-GB" sz="3600" dirty="0"/>
          </a:p>
        </p:txBody>
      </p:sp>
      <p:sp>
        <p:nvSpPr>
          <p:cNvPr id="3" name="Content Placeholder 2"/>
          <p:cNvSpPr>
            <a:spLocks noGrp="1"/>
          </p:cNvSpPr>
          <p:nvPr>
            <p:ph idx="1"/>
          </p:nvPr>
        </p:nvSpPr>
        <p:spPr>
          <a:xfrm>
            <a:off x="984738" y="2052918"/>
            <a:ext cx="6579871" cy="4195481"/>
          </a:xfrm>
        </p:spPr>
        <p:txBody>
          <a:bodyPr/>
          <a:lstStyle/>
          <a:p>
            <a:pPr lvl="0" algn="just"/>
            <a:r>
              <a:rPr lang="en-GB" dirty="0"/>
              <a:t>Creativity and innovation can be stimulated by leadership knowledge and human capital development. </a:t>
            </a:r>
          </a:p>
          <a:p>
            <a:pPr lvl="0" algn="just"/>
            <a:r>
              <a:rPr lang="en-GB" dirty="0"/>
              <a:t>Strategic and knowledge-oriented leadership ensures open innovation for information sharing that creates a positive work culture (</a:t>
            </a:r>
            <a:r>
              <a:rPr lang="en-GB" dirty="0" err="1"/>
              <a:t>Banmairuroy</a:t>
            </a:r>
            <a:r>
              <a:rPr lang="en-GB" dirty="0"/>
              <a:t> </a:t>
            </a:r>
            <a:r>
              <a:rPr lang="en-GB" i="1" dirty="0"/>
              <a:t>et al. </a:t>
            </a:r>
            <a:r>
              <a:rPr lang="en-GB" dirty="0"/>
              <a:t>2022). </a:t>
            </a:r>
          </a:p>
          <a:p>
            <a:pPr lvl="0" algn="just"/>
            <a:r>
              <a:rPr lang="en-GB" dirty="0"/>
              <a:t>Development of a transformational leadership style is necessary to create a collectivist culture in the organisation which improves employee’s job experiences.</a:t>
            </a:r>
          </a:p>
          <a:p>
            <a:pPr lvl="0" algn="just"/>
            <a:r>
              <a:rPr lang="en-GB" dirty="0"/>
              <a:t>Employees can explore more creative ideas and obtain valuable resources in a collective culture that can lead to sustainable advantage. </a:t>
            </a:r>
          </a:p>
          <a:p>
            <a:pPr algn="just"/>
            <a:endParaRPr lang="en-GB" dirty="0"/>
          </a:p>
        </p:txBody>
      </p:sp>
      <p:pic>
        <p:nvPicPr>
          <p:cNvPr id="4" name="Picture 2" descr="INTRODUCTION TO HUMAN RESOURCE MANAGEMENT AND ENVIRON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9434" y="2651492"/>
            <a:ext cx="4111968" cy="2525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8273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SUMMARY OF LITERATURE REVIEW OF 3 ARTICLES RELATED TO HRM</a:t>
            </a:r>
            <a:br>
              <a:rPr lang="en-GB" sz="3600" dirty="0"/>
            </a:br>
            <a:endParaRPr lang="en-GB" sz="3600" dirty="0"/>
          </a:p>
        </p:txBody>
      </p:sp>
      <p:sp>
        <p:nvSpPr>
          <p:cNvPr id="3" name="Content Placeholder 2"/>
          <p:cNvSpPr>
            <a:spLocks noGrp="1"/>
          </p:cNvSpPr>
          <p:nvPr>
            <p:ph idx="1"/>
          </p:nvPr>
        </p:nvSpPr>
        <p:spPr>
          <a:xfrm>
            <a:off x="1103312" y="2052918"/>
            <a:ext cx="6211887" cy="4195481"/>
          </a:xfrm>
        </p:spPr>
        <p:txBody>
          <a:bodyPr>
            <a:normAutofit lnSpcReduction="10000"/>
          </a:bodyPr>
          <a:lstStyle/>
          <a:p>
            <a:pPr lvl="0" algn="just"/>
            <a:r>
              <a:rPr lang="en-GB" dirty="0"/>
              <a:t>Professional development programs can be developed by the human resource department of an organisation to attract and develop talent. </a:t>
            </a:r>
          </a:p>
          <a:p>
            <a:pPr lvl="0" algn="just"/>
            <a:r>
              <a:rPr lang="en-GB" dirty="0"/>
              <a:t>Human resource management is required to gain long-term competitiveness and maximise employee productivity</a:t>
            </a:r>
          </a:p>
          <a:p>
            <a:pPr lvl="0" algn="just"/>
            <a:r>
              <a:rPr lang="en-GB" dirty="0"/>
              <a:t>HR practices which ensure competitive advantage are incentives, training, selective hiring, decentralisation and self-management teams (Anwar and Abdullah, 2021). </a:t>
            </a:r>
          </a:p>
          <a:p>
            <a:pPr lvl="0" algn="just"/>
            <a:r>
              <a:rPr lang="en-GB" dirty="0"/>
              <a:t>Growth of a firm is correlated with employee performance, productivity, welfare and financial stability </a:t>
            </a:r>
          </a:p>
        </p:txBody>
      </p:sp>
      <p:pic>
        <p:nvPicPr>
          <p:cNvPr id="2050" name="Picture 2" descr="What is Human Resource Management - Mind Admission Solution LL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9420" y="2460405"/>
            <a:ext cx="4291509" cy="3025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9974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332" y="452718"/>
            <a:ext cx="9150502" cy="1400530"/>
          </a:xfrm>
        </p:spPr>
        <p:txBody>
          <a:bodyPr/>
          <a:lstStyle/>
          <a:p>
            <a:r>
              <a:rPr lang="en-GB" sz="3600" dirty="0"/>
              <a:t>AN HR MODEL LINKING WITH HR STRATEGY</a:t>
            </a:r>
            <a:br>
              <a:rPr lang="en-GB" sz="3600" dirty="0"/>
            </a:br>
            <a:endParaRPr lang="en-GB" sz="3600" dirty="0"/>
          </a:p>
        </p:txBody>
      </p:sp>
      <p:sp>
        <p:nvSpPr>
          <p:cNvPr id="3" name="Content Placeholder 2"/>
          <p:cNvSpPr>
            <a:spLocks noGrp="1"/>
          </p:cNvSpPr>
          <p:nvPr>
            <p:ph idx="1"/>
          </p:nvPr>
        </p:nvSpPr>
        <p:spPr>
          <a:xfrm>
            <a:off x="1075177" y="1898173"/>
            <a:ext cx="6549513" cy="4195481"/>
          </a:xfrm>
        </p:spPr>
        <p:txBody>
          <a:bodyPr>
            <a:noAutofit/>
          </a:bodyPr>
          <a:lstStyle/>
          <a:p>
            <a:pPr lvl="0"/>
            <a:r>
              <a:rPr lang="en-GB" dirty="0"/>
              <a:t>HR policies reinforce relationships between the employees and employees and make decisions for employee involvement and training. </a:t>
            </a:r>
          </a:p>
          <a:p>
            <a:pPr lvl="0"/>
            <a:r>
              <a:rPr lang="en-GB" dirty="0"/>
              <a:t>A company can follow a Resource-based model to identify unique, valuable, rare and non-inimitable employee-based resources to gain a competitive advantage (Singh </a:t>
            </a:r>
            <a:r>
              <a:rPr lang="en-GB" i="1" dirty="0"/>
              <a:t>et al. </a:t>
            </a:r>
            <a:r>
              <a:rPr lang="en-GB" dirty="0"/>
              <a:t>2020). </a:t>
            </a:r>
          </a:p>
          <a:p>
            <a:pPr lvl="0"/>
            <a:r>
              <a:rPr lang="en-GB" dirty="0"/>
              <a:t>High investment in employee engagement and selecting proper resources helps businesses manage employees and select people who are best fit for an organisation.</a:t>
            </a:r>
          </a:p>
          <a:p>
            <a:pPr lvl="0"/>
            <a:r>
              <a:rPr lang="en-GB" dirty="0"/>
              <a:t>Organisations need to take feedback from employees and recognise organisational resources and strategic changes to create work norms for employees. </a:t>
            </a:r>
          </a:p>
        </p:txBody>
      </p:sp>
      <p:sp>
        <p:nvSpPr>
          <p:cNvPr id="4" name="AutoShape 2" descr="The traditional resource-based view of resource attributes contributing...  | Download Scientific Diagra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The traditional resource-based view of resource attributes contributing...  | Download Scientific Diagram"/>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4045" y="2570725"/>
            <a:ext cx="4044697" cy="22966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8968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483E48-1898-49A3-A48E-0CDB2BC8114D}"/>
              </a:ext>
            </a:extLst>
          </p:cNvPr>
          <p:cNvSpPr txBox="1"/>
          <p:nvPr/>
        </p:nvSpPr>
        <p:spPr>
          <a:xfrm>
            <a:off x="3048778" y="2542506"/>
            <a:ext cx="6097554" cy="369332"/>
          </a:xfrm>
          <a:prstGeom prst="rect">
            <a:avLst/>
          </a:prstGeom>
          <a:noFill/>
        </p:spPr>
        <p:txBody>
          <a:bodyPr wrap="square">
            <a:spAutoFit/>
          </a:bodyPr>
          <a:lstStyle/>
          <a:p>
            <a:endParaRPr lang="en-IN" dirty="0">
              <a:latin typeface="Times New Roman" pitchFamily="18" charset="0"/>
              <a:cs typeface="Times New Roman" pitchFamily="18" charset="0"/>
            </a:endParaRPr>
          </a:p>
        </p:txBody>
      </p:sp>
      <p:sp>
        <p:nvSpPr>
          <p:cNvPr id="4" name="TextBox 3">
            <a:extLst>
              <a:ext uri="{FF2B5EF4-FFF2-40B4-BE49-F238E27FC236}">
                <a16:creationId xmlns:a16="http://schemas.microsoft.com/office/drawing/2014/main" id="{8495E5B6-5DB7-490F-2BD1-9F455EE32F47}"/>
              </a:ext>
            </a:extLst>
          </p:cNvPr>
          <p:cNvSpPr txBox="1"/>
          <p:nvPr/>
        </p:nvSpPr>
        <p:spPr>
          <a:xfrm>
            <a:off x="578498" y="2542764"/>
            <a:ext cx="3778898" cy="3054298"/>
          </a:xfrm>
          <a:prstGeom prst="rect">
            <a:avLst/>
          </a:prstGeom>
          <a:noFill/>
        </p:spPr>
        <p:txBody>
          <a:bodyPr wrap="square">
            <a:spAutoFit/>
          </a:bodyPr>
          <a:lstStyle/>
          <a:p>
            <a:pPr>
              <a:lnSpc>
                <a:spcPct val="107000"/>
              </a:lnSpc>
              <a:spcAft>
                <a:spcPts val="800"/>
              </a:spcAft>
            </a:pPr>
            <a:r>
              <a:rPr lang="en-IN" sz="2400" b="1" kern="100" dirty="0">
                <a:solidFill>
                  <a:srgbClr val="FF0000"/>
                </a:solidFill>
                <a:effectLst/>
                <a:latin typeface="Times New Roman" pitchFamily="18" charset="0"/>
                <a:ea typeface="Calibri" panose="020F0502020204030204" pitchFamily="34" charset="0"/>
                <a:cs typeface="Times New Roman" pitchFamily="18" charset="0"/>
              </a:rPr>
              <a:t>MEANING  OF                  </a:t>
            </a:r>
          </a:p>
          <a:p>
            <a:pPr>
              <a:lnSpc>
                <a:spcPct val="107000"/>
              </a:lnSpc>
              <a:spcAft>
                <a:spcPts val="800"/>
              </a:spcAft>
            </a:pPr>
            <a:r>
              <a:rPr lang="en-IN" sz="2400" b="1" kern="100" dirty="0">
                <a:solidFill>
                  <a:srgbClr val="FF0000"/>
                </a:solidFill>
                <a:latin typeface="Times New Roman" pitchFamily="18" charset="0"/>
                <a:ea typeface="Calibri" panose="020F0502020204030204" pitchFamily="34" charset="0"/>
                <a:cs typeface="Times New Roman" pitchFamily="18" charset="0"/>
              </a:rPr>
              <a:t> PRIVATE  </a:t>
            </a:r>
            <a:r>
              <a:rPr lang="en-IN" sz="2400" b="1" kern="100" dirty="0">
                <a:solidFill>
                  <a:srgbClr val="FF0000"/>
                </a:solidFill>
                <a:effectLst/>
                <a:latin typeface="Times New Roman" pitchFamily="18" charset="0"/>
                <a:ea typeface="Calibri" panose="020F0502020204030204" pitchFamily="34" charset="0"/>
                <a:cs typeface="Times New Roman" pitchFamily="18" charset="0"/>
              </a:rPr>
              <a:t>SECTOR</a:t>
            </a:r>
            <a:r>
              <a:rPr lang="en-IN" sz="2400" b="1" kern="100" dirty="0">
                <a:solidFill>
                  <a:srgbClr val="202124"/>
                </a:solidFill>
                <a:effectLst/>
                <a:latin typeface="Times New Roman" pitchFamily="18" charset="0"/>
                <a:ea typeface="Calibri" panose="020F0502020204030204" pitchFamily="34" charset="0"/>
                <a:cs typeface="Times New Roman" pitchFamily="18" charset="0"/>
              </a:rPr>
              <a:t> </a:t>
            </a:r>
          </a:p>
          <a:p>
            <a:pPr>
              <a:lnSpc>
                <a:spcPct val="107000"/>
              </a:lnSpc>
              <a:spcAft>
                <a:spcPts val="800"/>
              </a:spcAft>
            </a:pPr>
            <a:r>
              <a:rPr lang="en-IN" sz="2400" b="1" kern="100" dirty="0">
                <a:solidFill>
                  <a:srgbClr val="FF0000"/>
                </a:solidFill>
                <a:latin typeface="Times New Roman" pitchFamily="18" charset="0"/>
                <a:ea typeface="Calibri" panose="020F0502020204030204" pitchFamily="34" charset="0"/>
                <a:cs typeface="Times New Roman" pitchFamily="18" charset="0"/>
              </a:rPr>
              <a:t>            </a:t>
            </a:r>
            <a:endParaRPr lang="en-IN" sz="2400" b="1" kern="100" dirty="0">
              <a:solidFill>
                <a:srgbClr val="202124"/>
              </a:solidFill>
              <a:effectLst/>
              <a:latin typeface="Times New Roman" pitchFamily="18" charset="0"/>
              <a:ea typeface="Calibri" panose="020F0502020204030204" pitchFamily="34" charset="0"/>
              <a:cs typeface="Times New Roman" pitchFamily="18" charset="0"/>
            </a:endParaRPr>
          </a:p>
          <a:p>
            <a:pPr>
              <a:lnSpc>
                <a:spcPct val="107000"/>
              </a:lnSpc>
              <a:spcAft>
                <a:spcPts val="800"/>
              </a:spcAft>
            </a:pPr>
            <a:r>
              <a:rPr lang="en-US" kern="100" dirty="0">
                <a:effectLst/>
                <a:latin typeface="Times New Roman" pitchFamily="18" charset="0"/>
                <a:ea typeface="Calibri" panose="020F0502020204030204" pitchFamily="34" charset="0"/>
                <a:cs typeface="Times New Roman" pitchFamily="18" charset="0"/>
              </a:rPr>
              <a:t>'Private sector' refers to privately held, for-profit enterprises that are not associated with the government. You most likely belong in the private sector if you operate a business.</a:t>
            </a:r>
            <a:endParaRPr lang="en-IN" kern="100" dirty="0">
              <a:effectLst/>
              <a:latin typeface="Times New Roman" pitchFamily="18" charset="0"/>
              <a:ea typeface="Calibri" panose="020F0502020204030204" pitchFamily="34" charset="0"/>
              <a:cs typeface="Times New Roman" pitchFamily="18" charset="0"/>
            </a:endParaRPr>
          </a:p>
        </p:txBody>
      </p:sp>
      <p:cxnSp>
        <p:nvCxnSpPr>
          <p:cNvPr id="13" name="Straight Connector 12">
            <a:extLst>
              <a:ext uri="{FF2B5EF4-FFF2-40B4-BE49-F238E27FC236}">
                <a16:creationId xmlns:a16="http://schemas.microsoft.com/office/drawing/2014/main" id="{B2DFDCBB-6A61-1BFF-1D71-7CDA7F6553E3}"/>
              </a:ext>
            </a:extLst>
          </p:cNvPr>
          <p:cNvCxnSpPr/>
          <p:nvPr/>
        </p:nvCxnSpPr>
        <p:spPr>
          <a:xfrm>
            <a:off x="6096000" y="0"/>
            <a:ext cx="0" cy="6932645"/>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08ACCC4F-912C-EDFE-2FBC-50E53017DDFA}"/>
              </a:ext>
            </a:extLst>
          </p:cNvPr>
          <p:cNvSpPr txBox="1"/>
          <p:nvPr/>
        </p:nvSpPr>
        <p:spPr>
          <a:xfrm>
            <a:off x="6762360" y="2542506"/>
            <a:ext cx="4191777" cy="3010761"/>
          </a:xfrm>
          <a:prstGeom prst="rect">
            <a:avLst/>
          </a:prstGeom>
          <a:noFill/>
        </p:spPr>
        <p:txBody>
          <a:bodyPr wrap="square">
            <a:spAutoFit/>
          </a:bodyPr>
          <a:lstStyle/>
          <a:p>
            <a:pPr>
              <a:lnSpc>
                <a:spcPct val="107000"/>
              </a:lnSpc>
              <a:spcAft>
                <a:spcPts val="800"/>
              </a:spcAft>
            </a:pPr>
            <a:r>
              <a:rPr lang="en-IN" sz="2400" b="1" kern="100" dirty="0">
                <a:solidFill>
                  <a:srgbClr val="FF0000"/>
                </a:solidFill>
                <a:effectLst/>
                <a:latin typeface="Times New Roman" pitchFamily="18" charset="0"/>
                <a:ea typeface="Calibri" panose="020F0502020204030204" pitchFamily="34" charset="0"/>
                <a:cs typeface="Times New Roman" pitchFamily="18" charset="0"/>
              </a:rPr>
              <a:t>MEANING OF PUBLIC SECTOR</a:t>
            </a:r>
            <a:endParaRPr lang="en-IN" sz="2400" kern="100" dirty="0">
              <a:effectLst/>
              <a:latin typeface="Times New Roman" pitchFamily="18" charset="0"/>
              <a:ea typeface="Calibri" panose="020F0502020204030204" pitchFamily="34" charset="0"/>
              <a:cs typeface="Times New Roman" pitchFamily="18" charset="0"/>
            </a:endParaRPr>
          </a:p>
          <a:p>
            <a:pPr>
              <a:lnSpc>
                <a:spcPct val="107000"/>
              </a:lnSpc>
              <a:spcAft>
                <a:spcPts val="800"/>
              </a:spcAft>
            </a:pPr>
            <a:r>
              <a:rPr lang="en-IN" sz="2400" b="1" kern="100" dirty="0">
                <a:solidFill>
                  <a:srgbClr val="FF0000"/>
                </a:solidFill>
                <a:effectLst/>
                <a:latin typeface="Times New Roman" pitchFamily="18" charset="0"/>
                <a:ea typeface="Calibri" panose="020F0502020204030204" pitchFamily="34" charset="0"/>
                <a:cs typeface="Times New Roman" pitchFamily="18" charset="0"/>
              </a:rPr>
              <a:t>                </a:t>
            </a:r>
            <a:endParaRPr lang="en-IN" sz="2400" kern="100" dirty="0">
              <a:effectLst/>
              <a:latin typeface="Times New Roman" pitchFamily="18" charset="0"/>
              <a:ea typeface="Calibri" panose="020F0502020204030204" pitchFamily="34" charset="0"/>
              <a:cs typeface="Times New Roman" pitchFamily="18" charset="0"/>
            </a:endParaRPr>
          </a:p>
          <a:p>
            <a:pPr>
              <a:lnSpc>
                <a:spcPct val="107000"/>
              </a:lnSpc>
              <a:spcAft>
                <a:spcPts val="800"/>
              </a:spcAft>
            </a:pPr>
            <a:r>
              <a:rPr lang="en-IN" sz="1800" kern="100" dirty="0">
                <a:effectLst/>
                <a:latin typeface="Times New Roman" pitchFamily="18" charset="0"/>
                <a:ea typeface="Calibri" panose="020F0502020204030204" pitchFamily="34" charset="0"/>
                <a:cs typeface="Times New Roman" pitchFamily="18" charset="0"/>
              </a:rPr>
              <a:t>Public sector, portion of the economy composed of all levels of government and government-controlled enterprises. It does not include private companies, voluntary organizations, and households.</a:t>
            </a:r>
            <a:endParaRPr lang="en-IN" dirty="0">
              <a:latin typeface="Times New Roman" pitchFamily="18" charset="0"/>
              <a:cs typeface="Times New Roman" pitchFamily="18" charset="0"/>
            </a:endParaRPr>
          </a:p>
        </p:txBody>
      </p:sp>
      <p:pic>
        <p:nvPicPr>
          <p:cNvPr id="5" name="Picture 4">
            <a:extLst>
              <a:ext uri="{FF2B5EF4-FFF2-40B4-BE49-F238E27FC236}">
                <a16:creationId xmlns:a16="http://schemas.microsoft.com/office/drawing/2014/main" id="{9F8BB876-8AD1-6CBF-B2C8-660DFC4A55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8813" y="185896"/>
            <a:ext cx="2095500" cy="2190750"/>
          </a:xfrm>
          <a:prstGeom prst="rect">
            <a:avLst/>
          </a:prstGeom>
        </p:spPr>
      </p:pic>
      <p:pic>
        <p:nvPicPr>
          <p:cNvPr id="7" name="Picture 6">
            <a:extLst>
              <a:ext uri="{FF2B5EF4-FFF2-40B4-BE49-F238E27FC236}">
                <a16:creationId xmlns:a16="http://schemas.microsoft.com/office/drawing/2014/main" id="{FEF8BAFA-3EF8-E44B-3832-2FEBE30A53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8504" y="457638"/>
            <a:ext cx="2589837" cy="1800370"/>
          </a:xfrm>
          <a:prstGeom prst="rect">
            <a:avLst/>
          </a:prstGeom>
        </p:spPr>
      </p:pic>
    </p:spTree>
    <p:extLst>
      <p:ext uri="{BB962C8B-B14F-4D97-AF65-F5344CB8AC3E}">
        <p14:creationId xmlns:p14="http://schemas.microsoft.com/office/powerpoint/2010/main" val="1578856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1F0F6B-A892-7D28-5D60-A84B240BA49A}"/>
              </a:ext>
            </a:extLst>
          </p:cNvPr>
          <p:cNvSpPr txBox="1"/>
          <p:nvPr/>
        </p:nvSpPr>
        <p:spPr>
          <a:xfrm>
            <a:off x="942535" y="2579425"/>
            <a:ext cx="6049109" cy="2123658"/>
          </a:xfrm>
          <a:prstGeom prst="rect">
            <a:avLst/>
          </a:prstGeom>
          <a:noFill/>
        </p:spPr>
        <p:txBody>
          <a:bodyPr wrap="square">
            <a:spAutoFit/>
          </a:bodyPr>
          <a:lstStyle/>
          <a:p>
            <a:pPr algn="just"/>
            <a:endParaRPr lang="en-IN" sz="2400" b="1" dirty="0">
              <a:solidFill>
                <a:srgbClr val="FF0000"/>
              </a:solidFill>
              <a:latin typeface="Times New Roman" pitchFamily="18" charset="0"/>
              <a:cs typeface="Times New Roman" pitchFamily="18" charset="0"/>
            </a:endParaRPr>
          </a:p>
          <a:p>
            <a:pPr marL="285750" indent="-285750" algn="just">
              <a:buFont typeface="Arial" pitchFamily="34" charset="0"/>
              <a:buChar char="•"/>
            </a:pPr>
            <a:r>
              <a:rPr lang="en-IN" dirty="0">
                <a:latin typeface="Times New Roman" pitchFamily="18" charset="0"/>
                <a:cs typeface="Times New Roman" pitchFamily="18" charset="0"/>
              </a:rPr>
              <a:t>Mumbai is home to HDFC Bank's main office. The Bank's distribution network consisted of 7,821 branches spread over 3,811 cities as of March 31, 2023. </a:t>
            </a:r>
          </a:p>
          <a:p>
            <a:pPr marL="285750" indent="-285750" algn="just">
              <a:buFont typeface="Arial" pitchFamily="34" charset="0"/>
              <a:buChar char="•"/>
            </a:pPr>
            <a:r>
              <a:rPr lang="en-IN" dirty="0">
                <a:latin typeface="Times New Roman" pitchFamily="18" charset="0"/>
                <a:cs typeface="Times New Roman" pitchFamily="18" charset="0"/>
              </a:rPr>
              <a:t>Numerous delivery channels, including phone banking, net banking, mobile banking, and SMS-based banking, are used to serve customers throughout India.</a:t>
            </a:r>
          </a:p>
        </p:txBody>
      </p:sp>
      <p:pic>
        <p:nvPicPr>
          <p:cNvPr id="4" name="Picture 3">
            <a:extLst>
              <a:ext uri="{FF2B5EF4-FFF2-40B4-BE49-F238E27FC236}">
                <a16:creationId xmlns:a16="http://schemas.microsoft.com/office/drawing/2014/main" id="{E40CEE5C-1600-BEF6-1510-CD359EE879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3383" y="3060735"/>
            <a:ext cx="4242802" cy="1412791"/>
          </a:xfrm>
          <a:prstGeom prst="rect">
            <a:avLst/>
          </a:prstGeom>
        </p:spPr>
      </p:pic>
      <p:sp>
        <p:nvSpPr>
          <p:cNvPr id="5" name="TextBox 4">
            <a:extLst>
              <a:ext uri="{FF2B5EF4-FFF2-40B4-BE49-F238E27FC236}">
                <a16:creationId xmlns:a16="http://schemas.microsoft.com/office/drawing/2014/main" id="{D32088FF-C93E-047B-34BC-FC2F45605855}"/>
              </a:ext>
            </a:extLst>
          </p:cNvPr>
          <p:cNvSpPr txBox="1"/>
          <p:nvPr/>
        </p:nvSpPr>
        <p:spPr>
          <a:xfrm>
            <a:off x="1772704" y="1047508"/>
            <a:ext cx="8232045" cy="1483098"/>
          </a:xfrm>
          <a:prstGeom prst="rect">
            <a:avLst/>
          </a:prstGeom>
          <a:noFill/>
        </p:spPr>
        <p:txBody>
          <a:bodyPr wrap="square">
            <a:spAutoFit/>
          </a:bodyPr>
          <a:lstStyle/>
          <a:p>
            <a:pPr>
              <a:lnSpc>
                <a:spcPct val="107000"/>
              </a:lnSpc>
              <a:spcAft>
                <a:spcPts val="800"/>
              </a:spcAft>
            </a:pPr>
            <a:r>
              <a:rPr lang="en-IN" sz="3600" b="1" kern="100" dirty="0">
                <a:solidFill>
                  <a:srgbClr val="FF0000"/>
                </a:solidFill>
                <a:effectLst/>
                <a:latin typeface="Times New Roman" pitchFamily="18" charset="0"/>
                <a:ea typeface="Calibri" panose="020F0502020204030204" pitchFamily="34" charset="0"/>
                <a:cs typeface="Times New Roman" pitchFamily="18" charset="0"/>
              </a:rPr>
              <a:t>OVERVIEW OF PRIVATE SECTOR</a:t>
            </a:r>
          </a:p>
          <a:p>
            <a:pPr>
              <a:lnSpc>
                <a:spcPct val="107000"/>
              </a:lnSpc>
              <a:spcAft>
                <a:spcPts val="800"/>
              </a:spcAft>
            </a:pPr>
            <a:endParaRPr lang="en-IN" sz="3600" b="1" kern="100" dirty="0">
              <a:solidFill>
                <a:srgbClr val="FF0000"/>
              </a:solidFill>
              <a:effectLst/>
              <a:latin typeface="Times New Roman" pitchFamily="18" charset="0"/>
              <a:ea typeface="Calibri" panose="020F0502020204030204" pitchFamily="34" charset="0"/>
              <a:cs typeface="Times New Roman" pitchFamily="18" charset="0"/>
            </a:endParaRPr>
          </a:p>
        </p:txBody>
      </p:sp>
    </p:spTree>
    <p:extLst>
      <p:ext uri="{BB962C8B-B14F-4D97-AF65-F5344CB8AC3E}">
        <p14:creationId xmlns:p14="http://schemas.microsoft.com/office/powerpoint/2010/main" val="2579680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6E2F78-A5EC-5F8E-F555-64F98FA853FD}"/>
              </a:ext>
            </a:extLst>
          </p:cNvPr>
          <p:cNvSpPr txBox="1"/>
          <p:nvPr/>
        </p:nvSpPr>
        <p:spPr>
          <a:xfrm>
            <a:off x="1008963" y="3111329"/>
            <a:ext cx="6188528" cy="2031325"/>
          </a:xfrm>
          <a:prstGeom prst="rect">
            <a:avLst/>
          </a:prstGeom>
          <a:noFill/>
        </p:spPr>
        <p:txBody>
          <a:bodyPr wrap="square">
            <a:spAutoFit/>
          </a:bodyPr>
          <a:lstStyle/>
          <a:p>
            <a:pPr algn="l"/>
            <a:r>
              <a:rPr lang="en-GB" b="0" i="0" dirty="0">
                <a:effectLst/>
                <a:latin typeface="Times New Roman" pitchFamily="18" charset="0"/>
                <a:cs typeface="Times New Roman" pitchFamily="18" charset="0"/>
              </a:rPr>
              <a:t>              Mukesh Ambani is the chairman and managing director of Reliance Industry. </a:t>
            </a:r>
          </a:p>
          <a:p>
            <a:r>
              <a:rPr lang="en-IN" dirty="0">
                <a:latin typeface="Times New Roman" pitchFamily="18" charset="0"/>
                <a:cs typeface="Times New Roman" pitchFamily="18" charset="0"/>
              </a:rPr>
              <a:t>Reliance Industries Limited is a privately held corporation with operations in telecommunications, textile, retail, marketing, and petrochemical manufacturing and refining. First privately owned Indian company to make the Fortune 500 was this one. India's capital is Mumbai.</a:t>
            </a:r>
          </a:p>
        </p:txBody>
      </p:sp>
      <p:pic>
        <p:nvPicPr>
          <p:cNvPr id="4" name="Picture 3">
            <a:extLst>
              <a:ext uri="{FF2B5EF4-FFF2-40B4-BE49-F238E27FC236}">
                <a16:creationId xmlns:a16="http://schemas.microsoft.com/office/drawing/2014/main" id="{798CC906-4BF8-886E-B127-CB54A7E12E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1803" y="2933480"/>
            <a:ext cx="3006318" cy="2611559"/>
          </a:xfrm>
          <a:prstGeom prst="rect">
            <a:avLst/>
          </a:prstGeom>
        </p:spPr>
      </p:pic>
      <p:sp>
        <p:nvSpPr>
          <p:cNvPr id="7" name="TextBox 6">
            <a:extLst>
              <a:ext uri="{FF2B5EF4-FFF2-40B4-BE49-F238E27FC236}">
                <a16:creationId xmlns:a16="http://schemas.microsoft.com/office/drawing/2014/main" id="{D32088FF-C93E-047B-34BC-FC2F45605855}"/>
              </a:ext>
            </a:extLst>
          </p:cNvPr>
          <p:cNvSpPr txBox="1"/>
          <p:nvPr/>
        </p:nvSpPr>
        <p:spPr>
          <a:xfrm>
            <a:off x="1547446" y="1047508"/>
            <a:ext cx="8457303" cy="2075889"/>
          </a:xfrm>
          <a:prstGeom prst="rect">
            <a:avLst/>
          </a:prstGeom>
          <a:noFill/>
        </p:spPr>
        <p:txBody>
          <a:bodyPr wrap="square">
            <a:spAutoFit/>
          </a:bodyPr>
          <a:lstStyle/>
          <a:p>
            <a:pPr>
              <a:lnSpc>
                <a:spcPct val="107000"/>
              </a:lnSpc>
              <a:spcAft>
                <a:spcPts val="800"/>
              </a:spcAft>
            </a:pPr>
            <a:r>
              <a:rPr lang="en-IN" sz="3600" b="1" kern="100" dirty="0">
                <a:solidFill>
                  <a:srgbClr val="FF0000"/>
                </a:solidFill>
                <a:effectLst/>
                <a:latin typeface="Times New Roman" pitchFamily="18" charset="0"/>
                <a:ea typeface="Calibri" panose="020F0502020204030204" pitchFamily="34" charset="0"/>
                <a:cs typeface="Times New Roman" pitchFamily="18" charset="0"/>
              </a:rPr>
              <a:t>OVERVIEW OF PRIVATE SECTOR</a:t>
            </a:r>
          </a:p>
          <a:p>
            <a:pPr>
              <a:lnSpc>
                <a:spcPct val="107000"/>
              </a:lnSpc>
              <a:spcAft>
                <a:spcPts val="800"/>
              </a:spcAft>
            </a:pPr>
            <a:endParaRPr lang="en-IN" sz="3600" b="1" kern="100" dirty="0">
              <a:solidFill>
                <a:srgbClr val="FF0000"/>
              </a:solidFill>
              <a:effectLst/>
              <a:latin typeface="Times New Roman" pitchFamily="18" charset="0"/>
              <a:ea typeface="Calibri" panose="020F0502020204030204" pitchFamily="34" charset="0"/>
              <a:cs typeface="Times New Roman" pitchFamily="18" charset="0"/>
            </a:endParaRPr>
          </a:p>
          <a:p>
            <a:pPr>
              <a:lnSpc>
                <a:spcPct val="107000"/>
              </a:lnSpc>
              <a:spcAft>
                <a:spcPts val="800"/>
              </a:spcAft>
            </a:pPr>
            <a:r>
              <a:rPr lang="en-IN" sz="3600" b="1" kern="100" dirty="0">
                <a:solidFill>
                  <a:srgbClr val="FF0000"/>
                </a:solidFill>
                <a:effectLst/>
                <a:latin typeface="Times New Roman" pitchFamily="18" charset="0"/>
                <a:ea typeface="Calibri" panose="020F0502020204030204" pitchFamily="34" charset="0"/>
                <a:cs typeface="Times New Roman" pitchFamily="18" charset="0"/>
              </a:rPr>
              <a:t> </a:t>
            </a:r>
          </a:p>
        </p:txBody>
      </p:sp>
    </p:spTree>
    <p:extLst>
      <p:ext uri="{BB962C8B-B14F-4D97-AF65-F5344CB8AC3E}">
        <p14:creationId xmlns:p14="http://schemas.microsoft.com/office/powerpoint/2010/main" val="2499919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2088FF-C93E-047B-34BC-FC2F45605855}"/>
              </a:ext>
            </a:extLst>
          </p:cNvPr>
          <p:cNvSpPr txBox="1"/>
          <p:nvPr/>
        </p:nvSpPr>
        <p:spPr>
          <a:xfrm>
            <a:off x="2491273" y="1047508"/>
            <a:ext cx="7513476" cy="1944122"/>
          </a:xfrm>
          <a:prstGeom prst="rect">
            <a:avLst/>
          </a:prstGeom>
          <a:noFill/>
        </p:spPr>
        <p:txBody>
          <a:bodyPr wrap="square">
            <a:spAutoFit/>
          </a:bodyPr>
          <a:lstStyle/>
          <a:p>
            <a:pPr>
              <a:lnSpc>
                <a:spcPct val="107000"/>
              </a:lnSpc>
              <a:spcAft>
                <a:spcPts val="800"/>
              </a:spcAft>
            </a:pPr>
            <a:r>
              <a:rPr lang="en-IN" sz="2800" b="1" kern="100" dirty="0">
                <a:solidFill>
                  <a:srgbClr val="FF0000"/>
                </a:solidFill>
                <a:effectLst/>
                <a:latin typeface="Times New Roman" pitchFamily="18" charset="0"/>
                <a:ea typeface="Calibri" panose="020F0502020204030204" pitchFamily="34" charset="0"/>
                <a:cs typeface="Times New Roman" pitchFamily="18" charset="0"/>
              </a:rPr>
              <a:t>OVERVIEW OF PUBLIC </a:t>
            </a:r>
            <a:r>
              <a:rPr lang="en-IN" sz="2800" b="1" kern="100" dirty="0">
                <a:solidFill>
                  <a:srgbClr val="FF0000"/>
                </a:solidFill>
                <a:latin typeface="Times New Roman" pitchFamily="18" charset="0"/>
                <a:ea typeface="Calibri" panose="020F0502020204030204" pitchFamily="34" charset="0"/>
                <a:cs typeface="Times New Roman" pitchFamily="18" charset="0"/>
              </a:rPr>
              <a:t>ORGANISATION</a:t>
            </a:r>
            <a:endParaRPr lang="en-IN" sz="2800" b="1" kern="100" dirty="0">
              <a:solidFill>
                <a:srgbClr val="FF0000"/>
              </a:solidFill>
              <a:effectLst/>
              <a:latin typeface="Times New Roman" pitchFamily="18" charset="0"/>
              <a:ea typeface="Calibri" panose="020F0502020204030204" pitchFamily="34" charset="0"/>
              <a:cs typeface="Times New Roman" pitchFamily="18" charset="0"/>
            </a:endParaRPr>
          </a:p>
          <a:p>
            <a:pPr>
              <a:lnSpc>
                <a:spcPct val="107000"/>
              </a:lnSpc>
              <a:spcAft>
                <a:spcPts val="800"/>
              </a:spcAft>
            </a:pPr>
            <a:endParaRPr lang="en-IN" sz="3600" b="1" kern="100" dirty="0">
              <a:solidFill>
                <a:srgbClr val="FF0000"/>
              </a:solidFill>
              <a:effectLst/>
              <a:latin typeface="Times New Roman" pitchFamily="18" charset="0"/>
              <a:ea typeface="Calibri" panose="020F0502020204030204" pitchFamily="34" charset="0"/>
              <a:cs typeface="Times New Roman" pitchFamily="18" charset="0"/>
            </a:endParaRPr>
          </a:p>
          <a:p>
            <a:pPr>
              <a:lnSpc>
                <a:spcPct val="107000"/>
              </a:lnSpc>
              <a:spcAft>
                <a:spcPts val="800"/>
              </a:spcAft>
            </a:pPr>
            <a:r>
              <a:rPr lang="en-IN" sz="3600" b="1" kern="100" dirty="0">
                <a:solidFill>
                  <a:srgbClr val="FF0000"/>
                </a:solidFill>
                <a:effectLst/>
                <a:latin typeface="Times New Roman" pitchFamily="18" charset="0"/>
                <a:ea typeface="Calibri" panose="020F0502020204030204" pitchFamily="34" charset="0"/>
                <a:cs typeface="Times New Roman" pitchFamily="18" charset="0"/>
              </a:rPr>
              <a:t> </a:t>
            </a:r>
          </a:p>
        </p:txBody>
      </p:sp>
      <p:sp>
        <p:nvSpPr>
          <p:cNvPr id="7" name="TextBox 6">
            <a:extLst>
              <a:ext uri="{FF2B5EF4-FFF2-40B4-BE49-F238E27FC236}">
                <a16:creationId xmlns:a16="http://schemas.microsoft.com/office/drawing/2014/main" id="{9AB48A12-E0DD-1A92-0E36-0124B20F2D2B}"/>
              </a:ext>
            </a:extLst>
          </p:cNvPr>
          <p:cNvSpPr txBox="1"/>
          <p:nvPr/>
        </p:nvSpPr>
        <p:spPr>
          <a:xfrm>
            <a:off x="2187250" y="1698170"/>
            <a:ext cx="7255329" cy="646331"/>
          </a:xfrm>
          <a:prstGeom prst="rect">
            <a:avLst/>
          </a:prstGeom>
          <a:noFill/>
        </p:spPr>
        <p:txBody>
          <a:bodyPr wrap="square">
            <a:spAutoFit/>
          </a:bodyPr>
          <a:lstStyle/>
          <a:p>
            <a:endParaRPr lang="en-US" dirty="0">
              <a:latin typeface="Times New Roman" pitchFamily="18" charset="0"/>
              <a:cs typeface="Times New Roman" pitchFamily="18" charset="0"/>
            </a:endParaRPr>
          </a:p>
          <a:p>
            <a:endParaRPr lang="en-IN" dirty="0">
              <a:latin typeface="Times New Roman" pitchFamily="18" charset="0"/>
              <a:cs typeface="Times New Roman" pitchFamily="18" charset="0"/>
            </a:endParaRPr>
          </a:p>
        </p:txBody>
      </p:sp>
      <p:sp>
        <p:nvSpPr>
          <p:cNvPr id="11" name="TextBox 10">
            <a:extLst>
              <a:ext uri="{FF2B5EF4-FFF2-40B4-BE49-F238E27FC236}">
                <a16:creationId xmlns:a16="http://schemas.microsoft.com/office/drawing/2014/main" id="{DA618635-3F1F-8B7B-4085-9E66E5FB97C2}"/>
              </a:ext>
            </a:extLst>
          </p:cNvPr>
          <p:cNvSpPr txBox="1"/>
          <p:nvPr/>
        </p:nvSpPr>
        <p:spPr>
          <a:xfrm>
            <a:off x="596709" y="2207286"/>
            <a:ext cx="6563745" cy="3416320"/>
          </a:xfrm>
          <a:prstGeom prst="rect">
            <a:avLst/>
          </a:prstGeom>
          <a:noFill/>
        </p:spPr>
        <p:txBody>
          <a:bodyPr wrap="square">
            <a:spAutoFit/>
          </a:bodyPr>
          <a:lstStyle/>
          <a:p>
            <a:pPr marL="285750" indent="-285750" algn="just" fontAlgn="base">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British Council is a public sector organization in the UK that provides educational opportunities for the people in the UK. </a:t>
            </a:r>
          </a:p>
          <a:p>
            <a:pPr marL="285750" indent="-285750" algn="just" fontAlgn="base">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British Council designs topics as per the needs of learners and live classes are available along with certificates and badges for people (</a:t>
            </a:r>
            <a:r>
              <a:rPr lang="en-US" dirty="0" err="1">
                <a:latin typeface="Times New Roman" panose="02020603050405020304" pitchFamily="18" charset="0"/>
                <a:cs typeface="Times New Roman" panose="02020603050405020304" pitchFamily="18" charset="0"/>
              </a:rPr>
              <a:t>Britishcouncil</a:t>
            </a:r>
            <a:r>
              <a:rPr lang="en-US" dirty="0">
                <a:latin typeface="Times New Roman" panose="02020603050405020304" pitchFamily="18" charset="0"/>
                <a:cs typeface="Times New Roman" panose="02020603050405020304" pitchFamily="18" charset="0"/>
              </a:rPr>
              <a:t>, 2023a). </a:t>
            </a:r>
          </a:p>
          <a:p>
            <a:pPr marL="285750" indent="-285750" algn="just" fontAlgn="base">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British Council has reached 650 million people, works in more than 200 countries and has offices in more than 100 countries (Gov.uk, 2023).</a:t>
            </a:r>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2570" y="2237348"/>
            <a:ext cx="3481381" cy="3356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3009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33A310-C3FD-120D-F543-C7DA548FE81A}"/>
              </a:ext>
            </a:extLst>
          </p:cNvPr>
          <p:cNvSpPr txBox="1"/>
          <p:nvPr/>
        </p:nvSpPr>
        <p:spPr>
          <a:xfrm>
            <a:off x="956602" y="676202"/>
            <a:ext cx="10016197" cy="6612066"/>
          </a:xfrm>
          <a:prstGeom prst="rect">
            <a:avLst/>
          </a:prstGeom>
          <a:noFill/>
        </p:spPr>
        <p:txBody>
          <a:bodyPr wrap="square">
            <a:spAutoFit/>
          </a:bodyPr>
          <a:lstStyle/>
          <a:p>
            <a:pPr>
              <a:lnSpc>
                <a:spcPct val="150000"/>
              </a:lnSpc>
              <a:spcAft>
                <a:spcPts val="800"/>
              </a:spcAft>
            </a:pPr>
            <a:r>
              <a:rPr lang="en-IN" sz="2600" b="1" kern="100" dirty="0">
                <a:solidFill>
                  <a:srgbClr val="FF0000"/>
                </a:solidFill>
                <a:effectLst/>
                <a:latin typeface="Times New Roman" pitchFamily="18" charset="0"/>
                <a:ea typeface="Calibri" panose="020F0502020204030204" pitchFamily="34" charset="0"/>
                <a:cs typeface="Times New Roman" pitchFamily="18" charset="0"/>
              </a:rPr>
              <a:t>HOW DIFFERENT HRM STRATEGY WORKS :-HDFC BANK</a:t>
            </a:r>
          </a:p>
          <a:p>
            <a:pPr marL="285750" indent="-285750">
              <a:lnSpc>
                <a:spcPct val="150000"/>
              </a:lnSpc>
              <a:spcAft>
                <a:spcPts val="800"/>
              </a:spcAft>
              <a:buFont typeface="Arial" pitchFamily="34" charset="0"/>
              <a:buChar char="•"/>
            </a:pPr>
            <a:r>
              <a:rPr lang="en-US" sz="1600" b="1" kern="100" dirty="0">
                <a:solidFill>
                  <a:srgbClr val="FF0000"/>
                </a:solidFill>
                <a:effectLst/>
                <a:latin typeface="Times New Roman" pitchFamily="18" charset="0"/>
                <a:ea typeface="Calibri" panose="020F0502020204030204" pitchFamily="34" charset="0"/>
                <a:cs typeface="Times New Roman" pitchFamily="18" charset="0"/>
              </a:rPr>
              <a:t>EDUCATI</a:t>
            </a:r>
            <a:r>
              <a:rPr lang="en-US" sz="1600" b="1" kern="100" dirty="0">
                <a:solidFill>
                  <a:srgbClr val="FF0000"/>
                </a:solidFill>
                <a:latin typeface="Times New Roman" pitchFamily="18" charset="0"/>
                <a:ea typeface="Calibri" panose="020F0502020204030204" pitchFamily="34" charset="0"/>
                <a:cs typeface="Times New Roman" pitchFamily="18" charset="0"/>
              </a:rPr>
              <a:t>NG AND DEVELOPMENT</a:t>
            </a:r>
            <a:r>
              <a:rPr lang="en-US" sz="1600" b="1" kern="100" dirty="0">
                <a:solidFill>
                  <a:srgbClr val="FF0000"/>
                </a:solidFill>
                <a:effectLst/>
                <a:latin typeface="Times New Roman" pitchFamily="18" charset="0"/>
                <a:ea typeface="Calibri" panose="020F0502020204030204" pitchFamily="34" charset="0"/>
                <a:cs typeface="Times New Roman" pitchFamily="18" charset="0"/>
              </a:rPr>
              <a:t>:</a:t>
            </a:r>
            <a:r>
              <a:rPr lang="en-US" sz="1600" b="1" kern="100" dirty="0">
                <a:effectLst/>
                <a:latin typeface="Times New Roman" pitchFamily="18" charset="0"/>
                <a:ea typeface="Calibri" panose="020F0502020204030204" pitchFamily="34" charset="0"/>
                <a:cs typeface="Times New Roman" pitchFamily="18" charset="0"/>
              </a:rPr>
              <a:t> putting on an orientation </a:t>
            </a:r>
            <a:r>
              <a:rPr lang="en-US" sz="1600" b="1" kern="100" dirty="0" err="1">
                <a:effectLst/>
                <a:latin typeface="Times New Roman" pitchFamily="18" charset="0"/>
                <a:ea typeface="Calibri" panose="020F0502020204030204" pitchFamily="34" charset="0"/>
                <a:cs typeface="Times New Roman" pitchFamily="18" charset="0"/>
              </a:rPr>
              <a:t>programme</a:t>
            </a:r>
            <a:r>
              <a:rPr lang="en-US" sz="1600" b="1" kern="100" dirty="0">
                <a:effectLst/>
                <a:latin typeface="Times New Roman" pitchFamily="18" charset="0"/>
                <a:ea typeface="Calibri" panose="020F0502020204030204" pitchFamily="34" charset="0"/>
                <a:cs typeface="Times New Roman" pitchFamily="18" charset="0"/>
              </a:rPr>
              <a:t> for the financial institute's vision and mission </a:t>
            </a:r>
          </a:p>
          <a:p>
            <a:pPr marL="285750" indent="-285750">
              <a:lnSpc>
                <a:spcPct val="150000"/>
              </a:lnSpc>
              <a:spcAft>
                <a:spcPts val="800"/>
              </a:spcAft>
              <a:buFont typeface="Arial" pitchFamily="34" charset="0"/>
              <a:buChar char="•"/>
            </a:pPr>
            <a:r>
              <a:rPr lang="en-US" sz="1600" b="1" kern="100" dirty="0">
                <a:effectLst/>
                <a:latin typeface="Times New Roman" pitchFamily="18" charset="0"/>
                <a:ea typeface="Calibri" panose="020F0502020204030204" pitchFamily="34" charset="0"/>
                <a:cs typeface="Times New Roman" pitchFamily="18" charset="0"/>
              </a:rPr>
              <a:t>Basic orientation </a:t>
            </a:r>
            <a:r>
              <a:rPr lang="en-US" sz="1600" b="1" kern="100" dirty="0" err="1">
                <a:effectLst/>
                <a:latin typeface="Times New Roman" pitchFamily="18" charset="0"/>
                <a:ea typeface="Calibri" panose="020F0502020204030204" pitchFamily="34" charset="0"/>
                <a:cs typeface="Times New Roman" pitchFamily="18" charset="0"/>
              </a:rPr>
              <a:t>programmes</a:t>
            </a:r>
            <a:r>
              <a:rPr lang="en-US" sz="1600" b="1" kern="100" dirty="0">
                <a:effectLst/>
                <a:latin typeface="Times New Roman" pitchFamily="18" charset="0"/>
                <a:ea typeface="Calibri" panose="020F0502020204030204" pitchFamily="34" charset="0"/>
                <a:cs typeface="Times New Roman" pitchFamily="18" charset="0"/>
              </a:rPr>
              <a:t> are available.</a:t>
            </a:r>
          </a:p>
          <a:p>
            <a:pPr marL="285750" indent="-285750">
              <a:lnSpc>
                <a:spcPct val="150000"/>
              </a:lnSpc>
              <a:spcAft>
                <a:spcPts val="800"/>
              </a:spcAft>
              <a:buFont typeface="Arial" pitchFamily="34" charset="0"/>
              <a:buChar char="•"/>
            </a:pPr>
            <a:r>
              <a:rPr lang="en-US" sz="1600" b="1" kern="100" dirty="0" err="1">
                <a:effectLst/>
                <a:latin typeface="Times New Roman" pitchFamily="18" charset="0"/>
                <a:ea typeface="Calibri" panose="020F0502020204030204" pitchFamily="34" charset="0"/>
                <a:cs typeface="Times New Roman" pitchFamily="18" charset="0"/>
              </a:rPr>
              <a:t>Programme</a:t>
            </a:r>
            <a:r>
              <a:rPr lang="en-US" sz="1600" b="1" kern="100" dirty="0">
                <a:effectLst/>
                <a:latin typeface="Times New Roman" pitchFamily="18" charset="0"/>
                <a:ea typeface="Calibri" panose="020F0502020204030204" pitchFamily="34" charset="0"/>
                <a:cs typeface="Times New Roman" pitchFamily="18" charset="0"/>
              </a:rPr>
              <a:t> for identifying and developing talent.</a:t>
            </a:r>
          </a:p>
          <a:p>
            <a:pPr marL="285750" indent="-285750">
              <a:lnSpc>
                <a:spcPct val="150000"/>
              </a:lnSpc>
              <a:spcAft>
                <a:spcPts val="800"/>
              </a:spcAft>
              <a:buFont typeface="Arial" pitchFamily="34" charset="0"/>
              <a:buChar char="•"/>
            </a:pPr>
            <a:r>
              <a:rPr lang="en-US" sz="1600" b="1" kern="100" dirty="0">
                <a:effectLst/>
                <a:latin typeface="Times New Roman" pitchFamily="18" charset="0"/>
                <a:ea typeface="Calibri" panose="020F0502020204030204" pitchFamily="34" charset="0"/>
                <a:cs typeface="Times New Roman" pitchFamily="18" charset="0"/>
              </a:rPr>
              <a:t>impart knowledge on insurance products</a:t>
            </a:r>
          </a:p>
          <a:p>
            <a:pPr marL="285750" indent="-285750">
              <a:lnSpc>
                <a:spcPct val="150000"/>
              </a:lnSpc>
              <a:spcAft>
                <a:spcPts val="800"/>
              </a:spcAft>
              <a:buFont typeface="Arial" pitchFamily="34" charset="0"/>
              <a:buChar char="•"/>
            </a:pPr>
            <a:r>
              <a:rPr lang="en-US" sz="1600" b="1" kern="100" dirty="0">
                <a:solidFill>
                  <a:srgbClr val="FF0000"/>
                </a:solidFill>
                <a:effectLst/>
                <a:latin typeface="Times New Roman" pitchFamily="18" charset="0"/>
                <a:ea typeface="Calibri" panose="020F0502020204030204" pitchFamily="34" charset="0"/>
                <a:cs typeface="Times New Roman" pitchFamily="18" charset="0"/>
              </a:rPr>
              <a:t>REHIRING POLICY </a:t>
            </a:r>
            <a:r>
              <a:rPr lang="en-US" sz="1600" b="1" kern="100" dirty="0">
                <a:effectLst/>
                <a:latin typeface="Times New Roman" pitchFamily="18" charset="0"/>
                <a:ea typeface="Calibri" panose="020F0502020204030204" pitchFamily="34" charset="0"/>
                <a:cs typeface="Times New Roman" pitchFamily="18" charset="0"/>
              </a:rPr>
              <a:t>:HDFC Life has a policy against rehiring candidates who have previously worked for the company in any capacity or department.</a:t>
            </a:r>
          </a:p>
          <a:p>
            <a:pPr marL="285750" indent="-285750">
              <a:lnSpc>
                <a:spcPct val="150000"/>
              </a:lnSpc>
              <a:spcAft>
                <a:spcPts val="800"/>
              </a:spcAft>
              <a:buFont typeface="Arial" pitchFamily="34" charset="0"/>
              <a:buChar char="•"/>
            </a:pPr>
            <a:r>
              <a:rPr lang="en-US" sz="1600" b="1" kern="100" dirty="0">
                <a:solidFill>
                  <a:srgbClr val="FF0000"/>
                </a:solidFill>
                <a:effectLst/>
                <a:latin typeface="Times New Roman" pitchFamily="18" charset="0"/>
                <a:ea typeface="Calibri" panose="020F0502020204030204" pitchFamily="34" charset="0"/>
                <a:cs typeface="Times New Roman" pitchFamily="18" charset="0"/>
              </a:rPr>
              <a:t>MOTION</a:t>
            </a:r>
            <a:r>
              <a:rPr lang="en-US" sz="1600" b="1" kern="100" dirty="0">
                <a:effectLst/>
                <a:latin typeface="Times New Roman" pitchFamily="18" charset="0"/>
                <a:ea typeface="Calibri" panose="020F0502020204030204" pitchFamily="34" charset="0"/>
                <a:cs typeface="Times New Roman" pitchFamily="18" charset="0"/>
              </a:rPr>
              <a:t>: Promotion at work </a:t>
            </a:r>
          </a:p>
          <a:p>
            <a:pPr marL="285750" indent="-285750">
              <a:lnSpc>
                <a:spcPct val="150000"/>
              </a:lnSpc>
              <a:spcAft>
                <a:spcPts val="800"/>
              </a:spcAft>
              <a:buFont typeface="Arial" pitchFamily="34" charset="0"/>
              <a:buChar char="•"/>
            </a:pPr>
            <a:r>
              <a:rPr lang="en-US" sz="1600" b="1" kern="100" dirty="0">
                <a:effectLst/>
                <a:latin typeface="Times New Roman" pitchFamily="18" charset="0"/>
                <a:ea typeface="Calibri" panose="020F0502020204030204" pitchFamily="34" charset="0"/>
                <a:cs typeface="Times New Roman" pitchFamily="18" charset="0"/>
              </a:rPr>
              <a:t>achieving goals </a:t>
            </a:r>
          </a:p>
          <a:p>
            <a:pPr marL="285750" indent="-285750">
              <a:lnSpc>
                <a:spcPct val="150000"/>
              </a:lnSpc>
              <a:spcAft>
                <a:spcPts val="800"/>
              </a:spcAft>
              <a:buFont typeface="Arial" pitchFamily="34" charset="0"/>
              <a:buChar char="•"/>
            </a:pPr>
            <a:r>
              <a:rPr lang="en-US" sz="1600" b="1" kern="100" dirty="0">
                <a:effectLst/>
                <a:latin typeface="Times New Roman" pitchFamily="18" charset="0"/>
                <a:ea typeface="Calibri" panose="020F0502020204030204" pitchFamily="34" charset="0"/>
                <a:cs typeface="Times New Roman" pitchFamily="18" charset="0"/>
              </a:rPr>
              <a:t>Vacation tour gift card</a:t>
            </a:r>
          </a:p>
          <a:p>
            <a:pPr marL="285750" indent="-285750">
              <a:lnSpc>
                <a:spcPct val="150000"/>
              </a:lnSpc>
              <a:spcAft>
                <a:spcPts val="800"/>
              </a:spcAft>
              <a:buFont typeface="Arial" pitchFamily="34" charset="0"/>
              <a:buChar char="•"/>
            </a:pPr>
            <a:r>
              <a:rPr lang="en-US" sz="1600" b="1" kern="100" dirty="0">
                <a:effectLst/>
                <a:latin typeface="Times New Roman" pitchFamily="18" charset="0"/>
                <a:ea typeface="Calibri" panose="020F0502020204030204" pitchFamily="34" charset="0"/>
                <a:cs typeface="Times New Roman" pitchFamily="18" charset="0"/>
              </a:rPr>
              <a:t>provide feedback</a:t>
            </a:r>
            <a:endParaRPr lang="en-IN" sz="1600" b="1" kern="100" dirty="0">
              <a:effectLst/>
              <a:latin typeface="Times New Roman" pitchFamily="18" charset="0"/>
              <a:ea typeface="Calibri" panose="020F0502020204030204" pitchFamily="34" charset="0"/>
              <a:cs typeface="Times New Roman" pitchFamily="18" charset="0"/>
            </a:endParaRPr>
          </a:p>
          <a:p>
            <a:pPr marL="571500" indent="-571500">
              <a:lnSpc>
                <a:spcPct val="150000"/>
              </a:lnSpc>
              <a:spcAft>
                <a:spcPts val="800"/>
              </a:spcAft>
              <a:buFont typeface="Arial" pitchFamily="34" charset="0"/>
              <a:buChar char="•"/>
            </a:pPr>
            <a:endParaRPr lang="en-IN" sz="3600" b="1" kern="100" dirty="0">
              <a:solidFill>
                <a:srgbClr val="FF0000"/>
              </a:solidFill>
              <a:effectLst/>
              <a:latin typeface="Times New Roman" pitchFamily="18" charset="0"/>
              <a:ea typeface="Calibri" panose="020F0502020204030204" pitchFamily="34" charset="0"/>
              <a:cs typeface="Times New Roman" pitchFamily="18" charset="0"/>
            </a:endParaRPr>
          </a:p>
        </p:txBody>
      </p:sp>
      <p:pic>
        <p:nvPicPr>
          <p:cNvPr id="5" name="Picture 4">
            <a:extLst>
              <a:ext uri="{FF2B5EF4-FFF2-40B4-BE49-F238E27FC236}">
                <a16:creationId xmlns:a16="http://schemas.microsoft.com/office/drawing/2014/main" id="{96A522A6-948D-EA73-F60C-96B3FC29C7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64700" y="5509876"/>
            <a:ext cx="5968471" cy="955805"/>
          </a:xfrm>
          <a:prstGeom prst="rect">
            <a:avLst/>
          </a:prstGeom>
        </p:spPr>
      </p:pic>
    </p:spTree>
    <p:extLst>
      <p:ext uri="{BB962C8B-B14F-4D97-AF65-F5344CB8AC3E}">
        <p14:creationId xmlns:p14="http://schemas.microsoft.com/office/powerpoint/2010/main" val="3972387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1A7F6A-3E92-A543-5191-9EFD052381B9}"/>
              </a:ext>
            </a:extLst>
          </p:cNvPr>
          <p:cNvSpPr txBox="1"/>
          <p:nvPr/>
        </p:nvSpPr>
        <p:spPr>
          <a:xfrm>
            <a:off x="1324947" y="2680004"/>
            <a:ext cx="5765169" cy="3000821"/>
          </a:xfrm>
          <a:prstGeom prst="rect">
            <a:avLst/>
          </a:prstGeom>
          <a:noFill/>
        </p:spPr>
        <p:txBody>
          <a:bodyPr wrap="square">
            <a:spAutoFit/>
          </a:bodyPr>
          <a:lstStyle/>
          <a:p>
            <a:pPr marL="285750" indent="-285750" algn="just">
              <a:lnSpc>
                <a:spcPct val="150000"/>
              </a:lnSpc>
              <a:buFont typeface="Arial" pitchFamily="34" charset="0"/>
              <a:buChar char="•"/>
            </a:pPr>
            <a:r>
              <a:rPr lang="en-IN" dirty="0">
                <a:latin typeface="Times New Roman" pitchFamily="18" charset="0"/>
                <a:cs typeface="Times New Roman" pitchFamily="18" charset="0"/>
              </a:rPr>
              <a:t>Although the HRM structure was first introduced to the American corporate system decades ago, it wasn't until the 1980s that the academy and practitioners began to take notice.</a:t>
            </a:r>
          </a:p>
          <a:p>
            <a:pPr marL="285750" indent="-285750" algn="just">
              <a:lnSpc>
                <a:spcPct val="150000"/>
              </a:lnSpc>
              <a:buFont typeface="Arial" pitchFamily="34" charset="0"/>
              <a:buChar char="•"/>
            </a:pPr>
            <a:r>
              <a:rPr lang="en-IN" dirty="0">
                <a:latin typeface="Times New Roman" pitchFamily="18" charset="0"/>
                <a:cs typeface="Times New Roman" pitchFamily="18" charset="0"/>
              </a:rPr>
              <a:t>It is important to distinguish HRM from people management, one of which is the function of managers and line managers.</a:t>
            </a:r>
          </a:p>
        </p:txBody>
      </p:sp>
      <p:pic>
        <p:nvPicPr>
          <p:cNvPr id="5" name="Picture 4">
            <a:extLst>
              <a:ext uri="{FF2B5EF4-FFF2-40B4-BE49-F238E27FC236}">
                <a16:creationId xmlns:a16="http://schemas.microsoft.com/office/drawing/2014/main" id="{ACEAABE9-4F47-E31E-CAE3-C16445F6B5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7806" y="1850010"/>
            <a:ext cx="3282841" cy="3634919"/>
          </a:xfrm>
          <a:prstGeom prst="rect">
            <a:avLst/>
          </a:prstGeom>
        </p:spPr>
      </p:pic>
      <p:sp>
        <p:nvSpPr>
          <p:cNvPr id="2" name="Rectangle 1"/>
          <p:cNvSpPr/>
          <p:nvPr/>
        </p:nvSpPr>
        <p:spPr>
          <a:xfrm>
            <a:off x="1166701" y="979436"/>
            <a:ext cx="7096751" cy="646331"/>
          </a:xfrm>
          <a:prstGeom prst="rect">
            <a:avLst/>
          </a:prstGeom>
        </p:spPr>
        <p:txBody>
          <a:bodyPr wrap="none">
            <a:spAutoFit/>
          </a:bodyPr>
          <a:lstStyle/>
          <a:p>
            <a:r>
              <a:rPr lang="en-IN" sz="3600" b="1" dirty="0">
                <a:solidFill>
                  <a:srgbClr val="FF0000"/>
                </a:solidFill>
                <a:latin typeface="Times New Roman" pitchFamily="18" charset="0"/>
                <a:ea typeface="Calibri" panose="020F0502020204030204" pitchFamily="34" charset="0"/>
                <a:cs typeface="Times New Roman" pitchFamily="18" charset="0"/>
              </a:rPr>
              <a:t>HRM STRATEGY IN RELIANCE</a:t>
            </a:r>
          </a:p>
        </p:txBody>
      </p:sp>
    </p:spTree>
    <p:extLst>
      <p:ext uri="{BB962C8B-B14F-4D97-AF65-F5344CB8AC3E}">
        <p14:creationId xmlns:p14="http://schemas.microsoft.com/office/powerpoint/2010/main" val="4083148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E58646-4B7E-B907-C7FB-1A90D0AFBF2F}"/>
              </a:ext>
            </a:extLst>
          </p:cNvPr>
          <p:cNvSpPr txBox="1"/>
          <p:nvPr/>
        </p:nvSpPr>
        <p:spPr>
          <a:xfrm>
            <a:off x="647113" y="1956443"/>
            <a:ext cx="8088923" cy="2951064"/>
          </a:xfrm>
          <a:prstGeom prst="rect">
            <a:avLst/>
          </a:prstGeom>
          <a:noFill/>
        </p:spPr>
        <p:txBody>
          <a:bodyPr wrap="square">
            <a:spAutoFit/>
          </a:bodyPr>
          <a:lstStyle/>
          <a:p>
            <a:pPr marL="285750" indent="-285750" algn="just" fontAlgn="base">
              <a:lnSpc>
                <a:spcPct val="150000"/>
              </a:lnSpc>
              <a:buFont typeface="Arial" panose="020B0604020202020204" pitchFamily="34" charset="0"/>
              <a:buChar char="•"/>
            </a:pPr>
            <a:r>
              <a:rPr lang="en-US" dirty="0">
                <a:latin typeface="Times New Roman"/>
              </a:rPr>
              <a:t>Strategic priorities of British Council are to increase education and knowledge of English language to young people to grow future leaders. </a:t>
            </a:r>
          </a:p>
          <a:p>
            <a:pPr marL="285750" indent="-285750" algn="just" fontAlgn="base">
              <a:lnSpc>
                <a:spcPct val="150000"/>
              </a:lnSpc>
              <a:buFont typeface="Arial" panose="020B0604020202020204" pitchFamily="34" charset="0"/>
              <a:buChar char="•"/>
            </a:pPr>
            <a:r>
              <a:rPr lang="en-US" dirty="0">
                <a:latin typeface="Times New Roman"/>
              </a:rPr>
              <a:t>The HR department of the British Council encourages others to explore ideas, help individuals gain skills and deliver a unique mix of physical and digital presence (</a:t>
            </a:r>
            <a:r>
              <a:rPr lang="en-US" dirty="0" err="1">
                <a:latin typeface="Times New Roman"/>
              </a:rPr>
              <a:t>Britishcouncil</a:t>
            </a:r>
            <a:r>
              <a:rPr lang="en-US" dirty="0">
                <a:latin typeface="Times New Roman"/>
              </a:rPr>
              <a:t>, 2023c). </a:t>
            </a:r>
          </a:p>
          <a:p>
            <a:pPr marL="285750" indent="-285750" algn="just" fontAlgn="base">
              <a:lnSpc>
                <a:spcPct val="150000"/>
              </a:lnSpc>
              <a:buFont typeface="Arial" panose="020B0604020202020204" pitchFamily="34" charset="0"/>
              <a:buChar char="•"/>
            </a:pPr>
            <a:r>
              <a:rPr lang="en-US" dirty="0">
                <a:latin typeface="Times New Roman"/>
              </a:rPr>
              <a:t>Overall HR leadership is provided by the HR department of the British Council in different countries which are in line with corporate policies and standards.</a:t>
            </a:r>
            <a:endParaRPr lang="en-US" b="0" i="0" u="none" strike="noStrike" dirty="0">
              <a:effectLst/>
              <a:latin typeface="Times New Roman"/>
            </a:endParaRPr>
          </a:p>
        </p:txBody>
      </p:sp>
      <p:sp>
        <p:nvSpPr>
          <p:cNvPr id="2" name="Rectangle 1"/>
          <p:cNvSpPr/>
          <p:nvPr/>
        </p:nvSpPr>
        <p:spPr>
          <a:xfrm>
            <a:off x="984737" y="322609"/>
            <a:ext cx="9214339" cy="1234953"/>
          </a:xfrm>
          <a:prstGeom prst="rect">
            <a:avLst/>
          </a:prstGeom>
        </p:spPr>
        <p:txBody>
          <a:bodyPr wrap="square">
            <a:spAutoFit/>
          </a:bodyPr>
          <a:lstStyle/>
          <a:p>
            <a:pPr algn="ctr"/>
            <a:r>
              <a:rPr lang="en-IN" sz="3200" b="1" dirty="0">
                <a:solidFill>
                  <a:srgbClr val="FF0000"/>
                </a:solidFill>
                <a:latin typeface="Times New Roman" pitchFamily="18" charset="0"/>
                <a:cs typeface="Times New Roman" pitchFamily="18" charset="0"/>
              </a:rPr>
              <a:t>HRM STRATEGY </a:t>
            </a:r>
            <a:r>
              <a:rPr lang="en-US" sz="3200" b="1" dirty="0">
                <a:solidFill>
                  <a:srgbClr val="FF0000"/>
                </a:solidFill>
                <a:latin typeface="Times New Roman"/>
              </a:rPr>
              <a:t>OF BRITISH COUNCIL</a:t>
            </a:r>
            <a:endParaRPr lang="en-US" sz="3200" b="1" dirty="0"/>
          </a:p>
          <a:p>
            <a:pPr algn="just">
              <a:lnSpc>
                <a:spcPct val="150000"/>
              </a:lnSpc>
            </a:pPr>
            <a:endParaRPr lang="en-US" sz="3200" dirty="0">
              <a:latin typeface="Times New Roman" pitchFamily="18" charset="0"/>
              <a:cs typeface="Times New Roman" pitchFamily="18" charset="0"/>
            </a:endParaRPr>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9594" y="1956443"/>
            <a:ext cx="2801643" cy="3356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2032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B94E0F-3615-5009-F070-F4C7FE22583A}"/>
              </a:ext>
            </a:extLst>
          </p:cNvPr>
          <p:cNvSpPr txBox="1"/>
          <p:nvPr/>
        </p:nvSpPr>
        <p:spPr>
          <a:xfrm>
            <a:off x="647114" y="882691"/>
            <a:ext cx="7385538" cy="5632311"/>
          </a:xfrm>
          <a:prstGeom prst="rect">
            <a:avLst/>
          </a:prstGeom>
          <a:noFill/>
        </p:spPr>
        <p:txBody>
          <a:bodyPr wrap="square">
            <a:spAutoFit/>
          </a:bodyPr>
          <a:lstStyle/>
          <a:p>
            <a:pPr marL="342900" indent="-342900" algn="just" fontAlgn="base">
              <a:lnSpc>
                <a:spcPct val="150000"/>
              </a:lnSpc>
              <a:buFont typeface="Arial" panose="020B0604020202020204" pitchFamily="34" charset="0"/>
              <a:buChar char="•"/>
            </a:pPr>
            <a:r>
              <a:rPr lang="en-US" sz="2400" dirty="0">
                <a:latin typeface="Times New Roman"/>
              </a:rPr>
              <a:t>British Council is leveraging learning and development activities to retain talented employees. </a:t>
            </a:r>
          </a:p>
          <a:p>
            <a:pPr marL="342900" indent="-342900" algn="just" fontAlgn="base">
              <a:lnSpc>
                <a:spcPct val="150000"/>
              </a:lnSpc>
              <a:buFont typeface="Arial" panose="020B0604020202020204" pitchFamily="34" charset="0"/>
              <a:buChar char="•"/>
            </a:pPr>
            <a:r>
              <a:rPr lang="en-US" sz="2400" dirty="0">
                <a:latin typeface="Times New Roman"/>
              </a:rPr>
              <a:t>HR Treasury produces annual pay remit guidance for Civil service employees which includes performance based salaries along with financial and nonfinancial benefits (</a:t>
            </a:r>
            <a:r>
              <a:rPr lang="en-US" sz="2400" dirty="0" err="1">
                <a:latin typeface="Times New Roman"/>
              </a:rPr>
              <a:t>Britishcouncil</a:t>
            </a:r>
            <a:r>
              <a:rPr lang="en-US" sz="2400" dirty="0">
                <a:latin typeface="Times New Roman"/>
              </a:rPr>
              <a:t>, 2023d). </a:t>
            </a:r>
          </a:p>
          <a:p>
            <a:pPr marL="342900" indent="-342900" algn="just" fontAlgn="base">
              <a:lnSpc>
                <a:spcPct val="150000"/>
              </a:lnSpc>
              <a:buFont typeface="Arial" panose="020B0604020202020204" pitchFamily="34" charset="0"/>
              <a:buChar char="•"/>
            </a:pPr>
            <a:r>
              <a:rPr lang="en-US" sz="2400" dirty="0">
                <a:latin typeface="Times New Roman"/>
              </a:rPr>
              <a:t>British Council has conducted a project namely “Golem” which is a theatre live stream to increase vocabulary and creativity of people and develop their skills (</a:t>
            </a:r>
            <a:r>
              <a:rPr lang="en-US" sz="2400" dirty="0" err="1">
                <a:latin typeface="Times New Roman"/>
              </a:rPr>
              <a:t>Britishcouncil</a:t>
            </a:r>
            <a:r>
              <a:rPr lang="en-US" sz="2400" dirty="0">
                <a:latin typeface="Times New Roman"/>
              </a:rPr>
              <a:t>, 2023e).</a:t>
            </a:r>
            <a:endParaRPr lang="en-US" sz="2400" b="0" i="0" u="none" strike="noStrike" dirty="0">
              <a:effectLst/>
              <a:latin typeface="Times New Roman"/>
            </a:endParaRPr>
          </a:p>
        </p:txBody>
      </p:sp>
      <p:sp>
        <p:nvSpPr>
          <p:cNvPr id="2" name="Rectangle 1"/>
          <p:cNvSpPr/>
          <p:nvPr/>
        </p:nvSpPr>
        <p:spPr>
          <a:xfrm>
            <a:off x="896384" y="485362"/>
            <a:ext cx="9087729" cy="584775"/>
          </a:xfrm>
          <a:prstGeom prst="rect">
            <a:avLst/>
          </a:prstGeom>
        </p:spPr>
        <p:txBody>
          <a:bodyPr wrap="square">
            <a:spAutoFit/>
          </a:bodyPr>
          <a:lstStyle/>
          <a:p>
            <a:pPr algn="ctr"/>
            <a:r>
              <a:rPr lang="en-IN" sz="3200" b="1" dirty="0">
                <a:solidFill>
                  <a:srgbClr val="FF0000"/>
                </a:solidFill>
                <a:latin typeface="Times New Roman" pitchFamily="18" charset="0"/>
                <a:ea typeface="Times New Roman" pitchFamily="18" charset="0"/>
                <a:cs typeface="Times New Roman" pitchFamily="18" charset="0"/>
              </a:rPr>
              <a:t>DEVELOPING TALENT IN BRITISH COUNCIL  </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9856" y="2321169"/>
            <a:ext cx="3481381" cy="3356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2296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715B6-BCA2-AFAD-8432-D1D4650C09EF}"/>
              </a:ext>
            </a:extLst>
          </p:cNvPr>
          <p:cNvSpPr>
            <a:spLocks noGrp="1"/>
          </p:cNvSpPr>
          <p:nvPr>
            <p:ph type="title"/>
          </p:nvPr>
        </p:nvSpPr>
        <p:spPr/>
        <p:txBody>
          <a:bodyPr/>
          <a:lstStyle/>
          <a:p>
            <a:r>
              <a:rPr lang="en-IN" sz="4400" b="1" dirty="0">
                <a:solidFill>
                  <a:srgbClr val="FF0000"/>
                </a:solidFill>
                <a:latin typeface="Times New Roman" pitchFamily="18" charset="0"/>
                <a:ea typeface="Times New Roman" pitchFamily="18" charset="0"/>
                <a:cs typeface="Times New Roman" pitchFamily="18" charset="0"/>
              </a:rPr>
              <a:t>CONCLUSION </a:t>
            </a:r>
          </a:p>
        </p:txBody>
      </p:sp>
      <p:sp>
        <p:nvSpPr>
          <p:cNvPr id="3" name="Content Placeholder 2">
            <a:extLst>
              <a:ext uri="{FF2B5EF4-FFF2-40B4-BE49-F238E27FC236}">
                <a16:creationId xmlns:a16="http://schemas.microsoft.com/office/drawing/2014/main" id="{C4F52386-F37C-02EE-13B5-D4AF25928D3C}"/>
              </a:ext>
            </a:extLst>
          </p:cNvPr>
          <p:cNvSpPr>
            <a:spLocks noGrp="1"/>
          </p:cNvSpPr>
          <p:nvPr>
            <p:ph idx="1"/>
          </p:nvPr>
        </p:nvSpPr>
        <p:spPr>
          <a:xfrm>
            <a:off x="1103314" y="1800666"/>
            <a:ext cx="6141548" cy="4447734"/>
          </a:xfrm>
        </p:spPr>
        <p:txBody>
          <a:bodyPr>
            <a:normAutofit fontScale="85000" lnSpcReduction="10000"/>
          </a:bodyPr>
          <a:lstStyle/>
          <a:p>
            <a:pPr algn="just">
              <a:lnSpc>
                <a:spcPct val="150000"/>
              </a:lnSpc>
            </a:pPr>
            <a:r>
              <a:rPr lang="en-IN" dirty="0">
                <a:latin typeface="Times New Roman" pitchFamily="18" charset="0"/>
                <a:cs typeface="Times New Roman" pitchFamily="18" charset="0"/>
              </a:rPr>
              <a:t>The public sector provides more focus on the employee emotions, hard work, and also the effort they give to the company ;while in private sector , the main focus is on the welfare and success of the company rather than the success of the employee.</a:t>
            </a:r>
          </a:p>
          <a:p>
            <a:pPr lvl="0" algn="just">
              <a:lnSpc>
                <a:spcPct val="150000"/>
              </a:lnSpc>
            </a:pPr>
            <a:r>
              <a:rPr lang="en-GB" dirty="0">
                <a:latin typeface="Times New Roman" pitchFamily="18" charset="0"/>
                <a:cs typeface="Times New Roman" pitchFamily="18" charset="0"/>
              </a:rPr>
              <a:t>Businesses provide incentives, job security and conduct selective recruitment to increase employee commitment which improves organisational productivity</a:t>
            </a:r>
          </a:p>
          <a:p>
            <a:pPr lvl="0" algn="just">
              <a:lnSpc>
                <a:spcPct val="150000"/>
              </a:lnSpc>
            </a:pPr>
            <a:r>
              <a:rPr lang="en-GB" dirty="0">
                <a:latin typeface="Times New Roman" pitchFamily="18" charset="0"/>
                <a:cs typeface="Times New Roman" pitchFamily="18" charset="0"/>
              </a:rPr>
              <a:t>Resource based model can be utilised by the companies to incorporate resources which are valuable, organised and rare to develop an innovative culture</a:t>
            </a:r>
          </a:p>
          <a:p>
            <a:pPr algn="just">
              <a:lnSpc>
                <a:spcPct val="150000"/>
              </a:lnSpc>
            </a:pPr>
            <a:endParaRPr lang="en-US" dirty="0">
              <a:latin typeface="Times New Roman" pitchFamily="18" charset="0"/>
              <a:cs typeface="Times New Roman" pitchFamily="18" charset="0"/>
            </a:endParaRPr>
          </a:p>
          <a:p>
            <a:pPr algn="just">
              <a:lnSpc>
                <a:spcPct val="150000"/>
              </a:lnSpc>
            </a:pPr>
            <a:endParaRPr lang="en-IN" dirty="0">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4236" y="2443968"/>
            <a:ext cx="4400550" cy="2790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4986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92715B6-BCA2-AFAD-8432-D1D4650C09EF}"/>
              </a:ext>
            </a:extLst>
          </p:cNvPr>
          <p:cNvSpPr txBox="1">
            <a:spLocks/>
          </p:cNvSpPr>
          <p:nvPr/>
        </p:nvSpPr>
        <p:spPr>
          <a:xfrm>
            <a:off x="970670" y="267225"/>
            <a:ext cx="9404723" cy="1400530"/>
          </a:xfrm>
          <a:prstGeom prst="rect">
            <a:avLst/>
          </a:prstGeom>
        </p:spPr>
        <p:txBody>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IN" sz="4400" b="1" dirty="0">
                <a:solidFill>
                  <a:srgbClr val="FF0000"/>
                </a:solidFill>
                <a:latin typeface="Times New Roman" pitchFamily="18" charset="0"/>
                <a:ea typeface="Times New Roman" pitchFamily="18" charset="0"/>
                <a:cs typeface="Times New Roman" pitchFamily="18" charset="0"/>
              </a:rPr>
              <a:t>REFERENCES </a:t>
            </a:r>
          </a:p>
        </p:txBody>
      </p:sp>
      <p:sp>
        <p:nvSpPr>
          <p:cNvPr id="8" name="Title 1">
            <a:extLst>
              <a:ext uri="{FF2B5EF4-FFF2-40B4-BE49-F238E27FC236}">
                <a16:creationId xmlns:a16="http://schemas.microsoft.com/office/drawing/2014/main" id="{592715B6-BCA2-AFAD-8432-D1D4650C09EF}"/>
              </a:ext>
            </a:extLst>
          </p:cNvPr>
          <p:cNvSpPr txBox="1">
            <a:spLocks/>
          </p:cNvSpPr>
          <p:nvPr/>
        </p:nvSpPr>
        <p:spPr>
          <a:xfrm>
            <a:off x="1164271" y="943305"/>
            <a:ext cx="9404723" cy="1400530"/>
          </a:xfrm>
          <a:prstGeom prst="rect">
            <a:avLst/>
          </a:prstGeom>
        </p:spPr>
        <p:txBody>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IN" sz="4400" b="1" dirty="0">
              <a:solidFill>
                <a:srgbClr val="FF0000"/>
              </a:solidFill>
              <a:latin typeface="Times New Roman" pitchFamily="18" charset="0"/>
              <a:ea typeface="Times New Roman" pitchFamily="18" charset="0"/>
              <a:cs typeface="Times New Roman" pitchFamily="18" charset="0"/>
            </a:endParaRPr>
          </a:p>
        </p:txBody>
      </p:sp>
      <p:sp>
        <p:nvSpPr>
          <p:cNvPr id="4" name="Rectangle 3"/>
          <p:cNvSpPr/>
          <p:nvPr/>
        </p:nvSpPr>
        <p:spPr>
          <a:xfrm>
            <a:off x="970670" y="1465788"/>
            <a:ext cx="10593377" cy="4893647"/>
          </a:xfrm>
          <a:prstGeom prst="rect">
            <a:avLst/>
          </a:prstGeom>
        </p:spPr>
        <p:txBody>
          <a:bodyPr wrap="square">
            <a:spAutoFit/>
          </a:bodyPr>
          <a:lstStyle/>
          <a:p>
            <a:r>
              <a:rPr lang="en-GB" sz="1300" dirty="0">
                <a:latin typeface="Times New Roman" pitchFamily="18" charset="0"/>
                <a:cs typeface="Times New Roman" pitchFamily="18" charset="0"/>
              </a:rPr>
              <a:t>Anwar, G. and Abdullah, N.N., (2021). The impact of Human resource management practice on Organizational performance. </a:t>
            </a:r>
            <a:r>
              <a:rPr lang="en-GB" sz="1300" i="1" dirty="0">
                <a:latin typeface="Times New Roman" pitchFamily="18" charset="0"/>
                <a:cs typeface="Times New Roman" pitchFamily="18" charset="0"/>
              </a:rPr>
              <a:t>International journal of Engineering, Business and Management (IJEBM)</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5</a:t>
            </a:r>
            <a:r>
              <a:rPr lang="en-GB" sz="1300" dirty="0">
                <a:latin typeface="Times New Roman" pitchFamily="18" charset="0"/>
                <a:cs typeface="Times New Roman" pitchFamily="18" charset="0"/>
              </a:rPr>
              <a:t>.</a:t>
            </a:r>
          </a:p>
          <a:p>
            <a:r>
              <a:rPr lang="en-GB" sz="1300" dirty="0" err="1">
                <a:latin typeface="Times New Roman" pitchFamily="18" charset="0"/>
                <a:cs typeface="Times New Roman" pitchFamily="18" charset="0"/>
              </a:rPr>
              <a:t>Banmairuroy</a:t>
            </a:r>
            <a:r>
              <a:rPr lang="en-GB" sz="1300" dirty="0">
                <a:latin typeface="Times New Roman" pitchFamily="18" charset="0"/>
                <a:cs typeface="Times New Roman" pitchFamily="18" charset="0"/>
              </a:rPr>
              <a:t>, W., </a:t>
            </a:r>
            <a:r>
              <a:rPr lang="en-GB" sz="1300" dirty="0" err="1">
                <a:latin typeface="Times New Roman" pitchFamily="18" charset="0"/>
                <a:cs typeface="Times New Roman" pitchFamily="18" charset="0"/>
              </a:rPr>
              <a:t>Kritjaroen</a:t>
            </a:r>
            <a:r>
              <a:rPr lang="en-GB" sz="1300" dirty="0">
                <a:latin typeface="Times New Roman" pitchFamily="18" charset="0"/>
                <a:cs typeface="Times New Roman" pitchFamily="18" charset="0"/>
              </a:rPr>
              <a:t>, T. and </a:t>
            </a:r>
            <a:r>
              <a:rPr lang="en-GB" sz="1300" dirty="0" err="1">
                <a:latin typeface="Times New Roman" pitchFamily="18" charset="0"/>
                <a:cs typeface="Times New Roman" pitchFamily="18" charset="0"/>
              </a:rPr>
              <a:t>Homsombat</a:t>
            </a:r>
            <a:r>
              <a:rPr lang="en-GB" sz="1300" dirty="0">
                <a:latin typeface="Times New Roman" pitchFamily="18" charset="0"/>
                <a:cs typeface="Times New Roman" pitchFamily="18" charset="0"/>
              </a:rPr>
              <a:t>, W., (2022). The effect of knowledge-oriented leadership and human resource development on sustainable competitive advantage through organizational innovation's component factors: Evidence from Thailand’s new S-curve industries. </a:t>
            </a:r>
            <a:r>
              <a:rPr lang="en-GB" sz="1300" i="1" dirty="0">
                <a:latin typeface="Times New Roman" pitchFamily="18" charset="0"/>
                <a:cs typeface="Times New Roman" pitchFamily="18" charset="0"/>
              </a:rPr>
              <a:t>Asia Pacific Management Review</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27</a:t>
            </a:r>
            <a:r>
              <a:rPr lang="en-GB" sz="1300" dirty="0">
                <a:latin typeface="Times New Roman" pitchFamily="18" charset="0"/>
                <a:cs typeface="Times New Roman" pitchFamily="18" charset="0"/>
              </a:rPr>
              <a:t>(3), pp.200-209.</a:t>
            </a:r>
          </a:p>
          <a:p>
            <a:r>
              <a:rPr lang="en-GB" sz="1300" dirty="0" err="1">
                <a:solidFill>
                  <a:srgbClr val="FF0000"/>
                </a:solidFill>
                <a:latin typeface="Times New Roman" pitchFamily="18" charset="0"/>
                <a:cs typeface="Times New Roman" pitchFamily="18" charset="0"/>
              </a:rPr>
              <a:t>Britishcouncil</a:t>
            </a:r>
            <a:r>
              <a:rPr lang="en-GB" sz="1300" dirty="0">
                <a:solidFill>
                  <a:srgbClr val="FF0000"/>
                </a:solidFill>
                <a:latin typeface="Times New Roman" pitchFamily="18" charset="0"/>
                <a:cs typeface="Times New Roman" pitchFamily="18" charset="0"/>
              </a:rPr>
              <a:t>. (2023a). </a:t>
            </a:r>
            <a:r>
              <a:rPr lang="en-GB" sz="1300" i="1" dirty="0">
                <a:solidFill>
                  <a:srgbClr val="FF0000"/>
                </a:solidFill>
                <a:latin typeface="Times New Roman" pitchFamily="18" charset="0"/>
                <a:cs typeface="Times New Roman" pitchFamily="18" charset="0"/>
              </a:rPr>
              <a:t>Home - English Online Course</a:t>
            </a:r>
            <a:r>
              <a:rPr lang="en-GB" sz="1300" dirty="0">
                <a:solidFill>
                  <a:srgbClr val="FF0000"/>
                </a:solidFill>
                <a:latin typeface="Times New Roman" pitchFamily="18" charset="0"/>
                <a:cs typeface="Times New Roman" pitchFamily="18" charset="0"/>
              </a:rPr>
              <a:t> (2023) </a:t>
            </a:r>
            <a:r>
              <a:rPr lang="en-GB" sz="1300" i="1" dirty="0">
                <a:solidFill>
                  <a:srgbClr val="FF0000"/>
                </a:solidFill>
                <a:latin typeface="Times New Roman" pitchFamily="18" charset="0"/>
                <a:cs typeface="Times New Roman" pitchFamily="18" charset="0"/>
              </a:rPr>
              <a:t>English Online</a:t>
            </a:r>
            <a:r>
              <a:rPr lang="en-GB" sz="1300" dirty="0">
                <a:solidFill>
                  <a:srgbClr val="FF0000"/>
                </a:solidFill>
                <a:latin typeface="Times New Roman" pitchFamily="18" charset="0"/>
                <a:cs typeface="Times New Roman" pitchFamily="18" charset="0"/>
              </a:rPr>
              <a:t>. Available at: https://englishonline.britishcouncil.org/?utm_term=british+council&amp;utm_campaign=english-adults-eol-ea-my-brand&amp;utm_source=adwords [Accessed on: 31 October 2023].</a:t>
            </a:r>
          </a:p>
          <a:p>
            <a:r>
              <a:rPr lang="en-GB" sz="1300" dirty="0" err="1">
                <a:solidFill>
                  <a:srgbClr val="FF0000"/>
                </a:solidFill>
                <a:latin typeface="Times New Roman" pitchFamily="18" charset="0"/>
                <a:cs typeface="Times New Roman" pitchFamily="18" charset="0"/>
              </a:rPr>
              <a:t>Britishcouncil</a:t>
            </a:r>
            <a:r>
              <a:rPr lang="en-GB" sz="1300" dirty="0">
                <a:solidFill>
                  <a:srgbClr val="FF0000"/>
                </a:solidFill>
                <a:latin typeface="Times New Roman" pitchFamily="18" charset="0"/>
                <a:cs typeface="Times New Roman" pitchFamily="18" charset="0"/>
              </a:rPr>
              <a:t>. (2023b). </a:t>
            </a:r>
            <a:r>
              <a:rPr lang="en-GB" sz="1300" i="1" dirty="0">
                <a:solidFill>
                  <a:srgbClr val="FF0000"/>
                </a:solidFill>
                <a:latin typeface="Times New Roman" pitchFamily="18" charset="0"/>
                <a:cs typeface="Times New Roman" pitchFamily="18" charset="0"/>
              </a:rPr>
              <a:t>2021–22 Annual Report and Accounts</a:t>
            </a:r>
            <a:r>
              <a:rPr lang="en-GB" sz="1300" dirty="0">
                <a:solidFill>
                  <a:srgbClr val="FF0000"/>
                </a:solidFill>
                <a:latin typeface="Times New Roman" pitchFamily="18" charset="0"/>
                <a:cs typeface="Times New Roman" pitchFamily="18" charset="0"/>
              </a:rPr>
              <a:t>. Available at: https://www.britishcouncil.org/sites/default/files/british_council_annual_report_final.pdf (Accessed: 31 October 2023).</a:t>
            </a:r>
          </a:p>
          <a:p>
            <a:r>
              <a:rPr lang="en-GB" sz="1300" dirty="0" err="1">
                <a:solidFill>
                  <a:srgbClr val="FF0000"/>
                </a:solidFill>
                <a:latin typeface="Times New Roman" pitchFamily="18" charset="0"/>
                <a:cs typeface="Times New Roman" pitchFamily="18" charset="0"/>
              </a:rPr>
              <a:t>Britishcouncil</a:t>
            </a:r>
            <a:r>
              <a:rPr lang="en-GB" sz="1300" dirty="0">
                <a:solidFill>
                  <a:srgbClr val="FF0000"/>
                </a:solidFill>
                <a:latin typeface="Times New Roman" pitchFamily="18" charset="0"/>
                <a:cs typeface="Times New Roman" pitchFamily="18" charset="0"/>
              </a:rPr>
              <a:t>. (2023c). </a:t>
            </a:r>
            <a:r>
              <a:rPr lang="en-GB" sz="1300" i="1" dirty="0">
                <a:solidFill>
                  <a:srgbClr val="FF0000"/>
                </a:solidFill>
                <a:latin typeface="Times New Roman" pitchFamily="18" charset="0"/>
                <a:cs typeface="Times New Roman" pitchFamily="18" charset="0"/>
              </a:rPr>
              <a:t>Our strategy: British Council</a:t>
            </a:r>
            <a:r>
              <a:rPr lang="en-GB" sz="1300" dirty="0">
                <a:solidFill>
                  <a:srgbClr val="FF0000"/>
                </a:solidFill>
                <a:latin typeface="Times New Roman" pitchFamily="18" charset="0"/>
                <a:cs typeface="Times New Roman" pitchFamily="18" charset="0"/>
              </a:rPr>
              <a:t>. Available at: https://www.britishcouncil.org/about-us/our-strategy [Accessed on: 31 October 2023].</a:t>
            </a:r>
          </a:p>
          <a:p>
            <a:r>
              <a:rPr lang="en-GB" sz="1300" dirty="0" err="1">
                <a:solidFill>
                  <a:srgbClr val="FF0000"/>
                </a:solidFill>
                <a:latin typeface="Times New Roman" pitchFamily="18" charset="0"/>
                <a:cs typeface="Times New Roman" pitchFamily="18" charset="0"/>
              </a:rPr>
              <a:t>Britishcouncil</a:t>
            </a:r>
            <a:r>
              <a:rPr lang="en-GB" sz="1300" dirty="0">
                <a:solidFill>
                  <a:srgbClr val="FF0000"/>
                </a:solidFill>
                <a:latin typeface="Times New Roman" pitchFamily="18" charset="0"/>
                <a:cs typeface="Times New Roman" pitchFamily="18" charset="0"/>
              </a:rPr>
              <a:t>. (2023d). </a:t>
            </a:r>
            <a:r>
              <a:rPr lang="en-GB" sz="1300" i="1" dirty="0">
                <a:solidFill>
                  <a:srgbClr val="FF0000"/>
                </a:solidFill>
                <a:latin typeface="Times New Roman" pitchFamily="18" charset="0"/>
                <a:cs typeface="Times New Roman" pitchFamily="18" charset="0"/>
              </a:rPr>
              <a:t>UK Pay Policy</a:t>
            </a:r>
            <a:r>
              <a:rPr lang="en-GB" sz="1300" dirty="0">
                <a:solidFill>
                  <a:srgbClr val="FF0000"/>
                </a:solidFill>
                <a:latin typeface="Times New Roman" pitchFamily="18" charset="0"/>
                <a:cs typeface="Times New Roman" pitchFamily="18" charset="0"/>
              </a:rPr>
              <a:t> (no date) </a:t>
            </a:r>
            <a:r>
              <a:rPr lang="en-GB" sz="1300" i="1" dirty="0">
                <a:solidFill>
                  <a:srgbClr val="FF0000"/>
                </a:solidFill>
                <a:latin typeface="Times New Roman" pitchFamily="18" charset="0"/>
                <a:cs typeface="Times New Roman" pitchFamily="18" charset="0"/>
              </a:rPr>
              <a:t>UK Pay Policy | British Council</a:t>
            </a:r>
            <a:r>
              <a:rPr lang="en-GB" sz="1300" dirty="0">
                <a:solidFill>
                  <a:srgbClr val="FF0000"/>
                </a:solidFill>
                <a:latin typeface="Times New Roman" pitchFamily="18" charset="0"/>
                <a:cs typeface="Times New Roman" pitchFamily="18" charset="0"/>
              </a:rPr>
              <a:t>. Available at: https://www.britishcouncil.org/about-us/how-we-work/policies/uk-pay-policy [Accessed on: 31 October 2023].</a:t>
            </a:r>
          </a:p>
          <a:p>
            <a:r>
              <a:rPr lang="en-GB" sz="1300" dirty="0" err="1">
                <a:solidFill>
                  <a:srgbClr val="FF0000"/>
                </a:solidFill>
                <a:latin typeface="Times New Roman" pitchFamily="18" charset="0"/>
                <a:cs typeface="Times New Roman" pitchFamily="18" charset="0"/>
              </a:rPr>
              <a:t>Britishcouncil</a:t>
            </a:r>
            <a:r>
              <a:rPr lang="en-GB" sz="1300" dirty="0">
                <a:solidFill>
                  <a:srgbClr val="FF0000"/>
                </a:solidFill>
                <a:latin typeface="Times New Roman" pitchFamily="18" charset="0"/>
                <a:cs typeface="Times New Roman" pitchFamily="18" charset="0"/>
              </a:rPr>
              <a:t>. (2023e). </a:t>
            </a:r>
            <a:r>
              <a:rPr lang="en-GB" sz="1300" i="1" dirty="0">
                <a:solidFill>
                  <a:srgbClr val="FF0000"/>
                </a:solidFill>
                <a:latin typeface="Times New Roman" pitchFamily="18" charset="0"/>
                <a:cs typeface="Times New Roman" pitchFamily="18" charset="0"/>
              </a:rPr>
              <a:t>Projects and programmes</a:t>
            </a:r>
            <a:r>
              <a:rPr lang="en-GB" sz="1300" dirty="0">
                <a:solidFill>
                  <a:srgbClr val="FF0000"/>
                </a:solidFill>
                <a:latin typeface="Times New Roman" pitchFamily="18" charset="0"/>
                <a:cs typeface="Times New Roman" pitchFamily="18" charset="0"/>
              </a:rPr>
              <a:t>, </a:t>
            </a:r>
            <a:r>
              <a:rPr lang="en-GB" sz="1300" i="1" dirty="0">
                <a:solidFill>
                  <a:srgbClr val="FF0000"/>
                </a:solidFill>
                <a:latin typeface="Times New Roman" pitchFamily="18" charset="0"/>
                <a:cs typeface="Times New Roman" pitchFamily="18" charset="0"/>
              </a:rPr>
              <a:t>British Council</a:t>
            </a:r>
            <a:r>
              <a:rPr lang="en-GB" sz="1300" dirty="0">
                <a:solidFill>
                  <a:srgbClr val="FF0000"/>
                </a:solidFill>
                <a:latin typeface="Times New Roman" pitchFamily="18" charset="0"/>
                <a:cs typeface="Times New Roman" pitchFamily="18" charset="0"/>
              </a:rPr>
              <a:t>. Available at: https://www.britishcouncil.org/anyone-anywhere/projects [Accessed on: 31 October 2023].</a:t>
            </a:r>
          </a:p>
          <a:p>
            <a:r>
              <a:rPr lang="en-GB" sz="1300" dirty="0" err="1">
                <a:solidFill>
                  <a:srgbClr val="FF0000"/>
                </a:solidFill>
                <a:latin typeface="Times New Roman" pitchFamily="18" charset="0"/>
                <a:cs typeface="Times New Roman" pitchFamily="18" charset="0"/>
              </a:rPr>
              <a:t>Britishcouncil</a:t>
            </a:r>
            <a:r>
              <a:rPr lang="en-GB" sz="1300" dirty="0">
                <a:solidFill>
                  <a:srgbClr val="FF0000"/>
                </a:solidFill>
                <a:latin typeface="Times New Roman" pitchFamily="18" charset="0"/>
                <a:cs typeface="Times New Roman" pitchFamily="18" charset="0"/>
              </a:rPr>
              <a:t>. (2023f). </a:t>
            </a:r>
            <a:r>
              <a:rPr lang="en-GB" sz="1300" i="1" dirty="0">
                <a:solidFill>
                  <a:srgbClr val="FF0000"/>
                </a:solidFill>
                <a:latin typeface="Times New Roman" pitchFamily="18" charset="0"/>
                <a:cs typeface="Times New Roman" pitchFamily="18" charset="0"/>
              </a:rPr>
              <a:t>Work with us</a:t>
            </a:r>
            <a:r>
              <a:rPr lang="en-GB" sz="1300" dirty="0">
                <a:solidFill>
                  <a:srgbClr val="FF0000"/>
                </a:solidFill>
                <a:latin typeface="Times New Roman" pitchFamily="18" charset="0"/>
                <a:cs typeface="Times New Roman" pitchFamily="18" charset="0"/>
              </a:rPr>
              <a:t>. Available at: https://www.britishcouncil.org/work. [Accessed on: 31 October 2023].</a:t>
            </a:r>
          </a:p>
          <a:p>
            <a:r>
              <a:rPr lang="en-GB" sz="1300" dirty="0">
                <a:solidFill>
                  <a:srgbClr val="FF0000"/>
                </a:solidFill>
                <a:latin typeface="Times New Roman" pitchFamily="18" charset="0"/>
                <a:cs typeface="Times New Roman" pitchFamily="18" charset="0"/>
              </a:rPr>
              <a:t>Collins, C.J.,(2021). Expanding the resource based view model of strategic human resource management. </a:t>
            </a:r>
            <a:r>
              <a:rPr lang="en-GB" sz="1300" i="1" dirty="0">
                <a:solidFill>
                  <a:srgbClr val="FF0000"/>
                </a:solidFill>
                <a:latin typeface="Times New Roman" pitchFamily="18" charset="0"/>
                <a:cs typeface="Times New Roman" pitchFamily="18" charset="0"/>
              </a:rPr>
              <a:t>The International Journal of Human Resource Management</a:t>
            </a:r>
            <a:r>
              <a:rPr lang="en-GB" sz="1300" dirty="0">
                <a:solidFill>
                  <a:srgbClr val="FF0000"/>
                </a:solidFill>
                <a:latin typeface="Times New Roman" pitchFamily="18" charset="0"/>
                <a:cs typeface="Times New Roman" pitchFamily="18" charset="0"/>
              </a:rPr>
              <a:t>, </a:t>
            </a:r>
            <a:r>
              <a:rPr lang="en-GB" sz="1300" i="1" dirty="0">
                <a:solidFill>
                  <a:srgbClr val="FF0000"/>
                </a:solidFill>
                <a:latin typeface="Times New Roman" pitchFamily="18" charset="0"/>
                <a:cs typeface="Times New Roman" pitchFamily="18" charset="0"/>
              </a:rPr>
              <a:t>32</a:t>
            </a:r>
            <a:r>
              <a:rPr lang="en-GB" sz="1300" dirty="0">
                <a:solidFill>
                  <a:srgbClr val="FF0000"/>
                </a:solidFill>
                <a:latin typeface="Times New Roman" pitchFamily="18" charset="0"/>
                <a:cs typeface="Times New Roman" pitchFamily="18" charset="0"/>
              </a:rPr>
              <a:t>(2), pp.331-358.</a:t>
            </a:r>
          </a:p>
          <a:p>
            <a:r>
              <a:rPr lang="en-GB" sz="1300" dirty="0">
                <a:solidFill>
                  <a:srgbClr val="FF0000"/>
                </a:solidFill>
                <a:latin typeface="Times New Roman" pitchFamily="18" charset="0"/>
                <a:cs typeface="Times New Roman" pitchFamily="18" charset="0"/>
              </a:rPr>
              <a:t>Gov.uk. (2023). </a:t>
            </a:r>
            <a:r>
              <a:rPr lang="en-GB" sz="1300" i="1" dirty="0">
                <a:solidFill>
                  <a:srgbClr val="FF0000"/>
                </a:solidFill>
                <a:latin typeface="Times New Roman" pitchFamily="18" charset="0"/>
                <a:cs typeface="Times New Roman" pitchFamily="18" charset="0"/>
              </a:rPr>
              <a:t>British Council</a:t>
            </a:r>
            <a:r>
              <a:rPr lang="en-GB" sz="1300" dirty="0">
                <a:solidFill>
                  <a:srgbClr val="FF0000"/>
                </a:solidFill>
                <a:latin typeface="Times New Roman" pitchFamily="18" charset="0"/>
                <a:cs typeface="Times New Roman" pitchFamily="18" charset="0"/>
              </a:rPr>
              <a:t>. Available at: https://www.gov.uk/government/organisations/british-council [Accessed on: 31 October 2023].</a:t>
            </a:r>
          </a:p>
          <a:p>
            <a:r>
              <a:rPr lang="en-GB" sz="1300" dirty="0" err="1">
                <a:latin typeface="Times New Roman" pitchFamily="18" charset="0"/>
                <a:cs typeface="Times New Roman" pitchFamily="18" charset="0"/>
              </a:rPr>
              <a:t>Hamadamin</a:t>
            </a:r>
            <a:r>
              <a:rPr lang="en-GB" sz="1300" dirty="0">
                <a:latin typeface="Times New Roman" pitchFamily="18" charset="0"/>
                <a:cs typeface="Times New Roman" pitchFamily="18" charset="0"/>
              </a:rPr>
              <a:t>, H.H. and </a:t>
            </a:r>
            <a:r>
              <a:rPr lang="en-GB" sz="1300" dirty="0" err="1">
                <a:latin typeface="Times New Roman" pitchFamily="18" charset="0"/>
                <a:cs typeface="Times New Roman" pitchFamily="18" charset="0"/>
              </a:rPr>
              <a:t>Atan</a:t>
            </a:r>
            <a:r>
              <a:rPr lang="en-GB" sz="1300" dirty="0">
                <a:latin typeface="Times New Roman" pitchFamily="18" charset="0"/>
                <a:cs typeface="Times New Roman" pitchFamily="18" charset="0"/>
              </a:rPr>
              <a:t>, T., (2019). The impact of strategic human resource management practices on competitive advantage sustainability: The mediation of human capital development and employee commitment. </a:t>
            </a:r>
            <a:r>
              <a:rPr lang="en-GB" sz="1300" i="1" dirty="0">
                <a:latin typeface="Times New Roman" pitchFamily="18" charset="0"/>
                <a:cs typeface="Times New Roman" pitchFamily="18" charset="0"/>
              </a:rPr>
              <a:t>Sustainability</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11</a:t>
            </a:r>
            <a:r>
              <a:rPr lang="en-GB" sz="1300" dirty="0">
                <a:latin typeface="Times New Roman" pitchFamily="18" charset="0"/>
                <a:cs typeface="Times New Roman" pitchFamily="18" charset="0"/>
              </a:rPr>
              <a:t>(20), p.5782.</a:t>
            </a:r>
          </a:p>
          <a:p>
            <a:r>
              <a:rPr lang="en-GB" sz="1300" dirty="0">
                <a:latin typeface="Times New Roman" pitchFamily="18" charset="0"/>
                <a:cs typeface="Times New Roman" pitchFamily="18" charset="0"/>
              </a:rPr>
              <a:t>Nagano, H., (2019). The growth of knowledge through the resource-based view. </a:t>
            </a:r>
            <a:r>
              <a:rPr lang="en-GB" sz="1300" i="1" dirty="0">
                <a:latin typeface="Times New Roman" pitchFamily="18" charset="0"/>
                <a:cs typeface="Times New Roman" pitchFamily="18" charset="0"/>
              </a:rPr>
              <a:t>Management Decision</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58</a:t>
            </a:r>
            <a:r>
              <a:rPr lang="en-GB" sz="1300" dirty="0">
                <a:latin typeface="Times New Roman" pitchFamily="18" charset="0"/>
                <a:cs typeface="Times New Roman" pitchFamily="18" charset="0"/>
              </a:rPr>
              <a:t>(1), pp.98-111.</a:t>
            </a:r>
          </a:p>
          <a:p>
            <a:r>
              <a:rPr lang="en-GB" sz="1300" dirty="0">
                <a:latin typeface="Times New Roman" pitchFamily="18" charset="0"/>
                <a:cs typeface="Times New Roman" pitchFamily="18" charset="0"/>
              </a:rPr>
              <a:t>Singh, S.K., Del </a:t>
            </a:r>
            <a:r>
              <a:rPr lang="en-GB" sz="1300" dirty="0" err="1">
                <a:latin typeface="Times New Roman" pitchFamily="18" charset="0"/>
                <a:cs typeface="Times New Roman" pitchFamily="18" charset="0"/>
              </a:rPr>
              <a:t>Giudice</a:t>
            </a:r>
            <a:r>
              <a:rPr lang="en-GB" sz="1300" dirty="0">
                <a:latin typeface="Times New Roman" pitchFamily="18" charset="0"/>
                <a:cs typeface="Times New Roman" pitchFamily="18" charset="0"/>
              </a:rPr>
              <a:t>, M., </a:t>
            </a:r>
            <a:r>
              <a:rPr lang="en-GB" sz="1300" dirty="0" err="1">
                <a:latin typeface="Times New Roman" pitchFamily="18" charset="0"/>
                <a:cs typeface="Times New Roman" pitchFamily="18" charset="0"/>
              </a:rPr>
              <a:t>Chierici</a:t>
            </a:r>
            <a:r>
              <a:rPr lang="en-GB" sz="1300" dirty="0">
                <a:latin typeface="Times New Roman" pitchFamily="18" charset="0"/>
                <a:cs typeface="Times New Roman" pitchFamily="18" charset="0"/>
              </a:rPr>
              <a:t>, R. and </a:t>
            </a:r>
            <a:r>
              <a:rPr lang="en-GB" sz="1300" dirty="0" err="1">
                <a:latin typeface="Times New Roman" pitchFamily="18" charset="0"/>
                <a:cs typeface="Times New Roman" pitchFamily="18" charset="0"/>
              </a:rPr>
              <a:t>Graziano</a:t>
            </a:r>
            <a:r>
              <a:rPr lang="en-GB" sz="1300" dirty="0">
                <a:latin typeface="Times New Roman" pitchFamily="18" charset="0"/>
                <a:cs typeface="Times New Roman" pitchFamily="18" charset="0"/>
              </a:rPr>
              <a:t>, D., (2020). Green innovation and environmental performance: The role of green transformational leadership and green human resource management. </a:t>
            </a:r>
            <a:r>
              <a:rPr lang="en-GB" sz="1300" i="1" dirty="0">
                <a:latin typeface="Times New Roman" pitchFamily="18" charset="0"/>
                <a:cs typeface="Times New Roman" pitchFamily="18" charset="0"/>
              </a:rPr>
              <a:t>Technological forecasting and social change</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150</a:t>
            </a:r>
            <a:r>
              <a:rPr lang="en-GB" sz="1300" dirty="0">
                <a:latin typeface="Times New Roman" pitchFamily="18" charset="0"/>
                <a:cs typeface="Times New Roman" pitchFamily="18" charset="0"/>
              </a:rPr>
              <a:t>, p.119762.</a:t>
            </a:r>
          </a:p>
        </p:txBody>
      </p:sp>
    </p:spTree>
    <p:extLst>
      <p:ext uri="{BB962C8B-B14F-4D97-AF65-F5344CB8AC3E}">
        <p14:creationId xmlns:p14="http://schemas.microsoft.com/office/powerpoint/2010/main" val="3009509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ABCD9F-4CD3-BCCD-F39A-955E77156B12}"/>
              </a:ext>
            </a:extLst>
          </p:cNvPr>
          <p:cNvSpPr txBox="1"/>
          <p:nvPr/>
        </p:nvSpPr>
        <p:spPr>
          <a:xfrm>
            <a:off x="3781778" y="2581111"/>
            <a:ext cx="6096000" cy="1015663"/>
          </a:xfrm>
          <a:prstGeom prst="rect">
            <a:avLst/>
          </a:prstGeom>
          <a:noFill/>
        </p:spPr>
        <p:txBody>
          <a:bodyPr wrap="square">
            <a:spAutoFit/>
          </a:bodyPr>
          <a:lstStyle/>
          <a:p>
            <a:r>
              <a:rPr lang="en-IN" sz="6000" dirty="0"/>
              <a:t>THANK YOU ! </a:t>
            </a:r>
          </a:p>
        </p:txBody>
      </p:sp>
    </p:spTree>
    <p:extLst>
      <p:ext uri="{BB962C8B-B14F-4D97-AF65-F5344CB8AC3E}">
        <p14:creationId xmlns:p14="http://schemas.microsoft.com/office/powerpoint/2010/main" val="41832303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258</TotalTime>
  <Words>2653</Words>
  <Application>Microsoft Office PowerPoint</Application>
  <PresentationFormat>Widescreen</PresentationFormat>
  <Paragraphs>110</Paragraphs>
  <Slides>16</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Times New Roman</vt:lpstr>
      <vt:lpstr>Wingdings 3</vt:lpstr>
      <vt:lpstr>Ion</vt:lpstr>
      <vt:lpstr>PowerPoint Presentation</vt:lpstr>
      <vt:lpstr>SUMMARY OF LITERATURE REVIEW OF 3 ARTICLES RELATED TO HRM </vt:lpstr>
      <vt:lpstr>SUMMARY OF LITERATURE REVIEW OF 3 ARTICLES RELATED TO HRM </vt:lpstr>
      <vt:lpstr>SUMMARY OF LITERATURE REVIEW OF 3 ARTICLES RELATED TO HRM </vt:lpstr>
      <vt:lpstr>AN HR MODEL LINKING WITH HR STRATEGY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Rimita Patel</dc:creator>
  <cp:lastModifiedBy>Rimita Patel</cp:lastModifiedBy>
  <cp:revision>43</cp:revision>
  <dcterms:created xsi:type="dcterms:W3CDTF">2023-07-10T19:59:06Z</dcterms:created>
  <dcterms:modified xsi:type="dcterms:W3CDTF">2023-11-10T23:33:49Z</dcterms:modified>
</cp:coreProperties>
</file>