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7" r:id="rId3"/>
    <p:sldId id="265" r:id="rId4"/>
    <p:sldId id="266" r:id="rId5"/>
    <p:sldId id="259" r:id="rId6"/>
    <p:sldId id="267" r:id="rId7"/>
    <p:sldId id="268" r:id="rId8"/>
    <p:sldId id="257" r:id="rId9"/>
    <p:sldId id="258" r:id="rId10"/>
    <p:sldId id="271" r:id="rId11"/>
    <p:sldId id="270" r:id="rId12"/>
    <p:sldId id="261" r:id="rId13"/>
    <p:sldId id="273" r:id="rId14"/>
    <p:sldId id="272" r:id="rId15"/>
    <p:sldId id="274" r:id="rId16"/>
    <p:sldId id="276" r:id="rId17"/>
    <p:sldId id="262" r:id="rId18"/>
    <p:sldId id="263" r:id="rId1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33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509" autoAdjust="0"/>
    <p:restoredTop sz="90929"/>
  </p:normalViewPr>
  <p:slideViewPr>
    <p:cSldViewPr>
      <p:cViewPr varScale="1">
        <p:scale>
          <a:sx n="66" d="100"/>
          <a:sy n="66" d="100"/>
        </p:scale>
        <p:origin x="-91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7DFFDDFF-7EE8-4EA1-8E89-D4C4CE0F2A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F0D8AA-6CBC-45CB-A22C-537E89176D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22C535-0347-4B2F-AC05-195E349396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9D8A69-F22B-42C5-A50D-07CC3326CD1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FC9DC0-1120-4E17-9251-F1B08FA059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9C8C22-9411-4A3C-B728-B0728AE44D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70E7F9-8699-47A0-BB19-686B10A3B3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EE3C4E-B75F-4AD7-9295-2A99B47081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600530-4BB0-493A-995D-87BDC0E9D4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3B0117-BCBF-414A-BA27-BE4B3683F9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ACC9B0-F7F2-472B-A84C-7EF1CD5C47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0058C8-A274-4867-94F0-50B17C8D24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2833E59D-EC66-4100-85C4-4EB9C10E3C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E781386-5D0A-4140-A7E1-322717F79119}" type="slidenum">
              <a:rPr lang="en-GB"/>
              <a:pPr/>
              <a:t>1</a:t>
            </a:fld>
            <a:endParaRPr lang="en-GB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304800" y="381000"/>
            <a:ext cx="8839200" cy="484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93663" indent="-93663" algn="ctr">
              <a:defRPr/>
            </a:pPr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The Oscilloscope</a:t>
            </a:r>
          </a:p>
          <a:p>
            <a:pPr marL="93663" indent="-93663" algn="ctr">
              <a:defRPr/>
            </a:pPr>
            <a:endParaRPr lang="en-GB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 marL="93663" indent="-93663" eaLnBrk="0" hangingPunct="0">
              <a:defRPr/>
            </a:pPr>
            <a:r>
              <a:rPr lang="en-GB" sz="2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What is an oscilloscope, what can you do with it, and how does it  work?</a:t>
            </a:r>
            <a:r>
              <a:rPr lang="en-GB" sz="22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</a:t>
            </a:r>
          </a:p>
          <a:p>
            <a:pPr marL="93663" indent="-93663" eaLnBrk="0" hangingPunct="0">
              <a:defRPr/>
            </a:pPr>
            <a:endParaRPr lang="en-GB" sz="220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 marL="93663" indent="-93663" eaLnBrk="0" hangingPunct="0">
              <a:defRPr/>
            </a:pPr>
            <a:r>
              <a:rPr lang="en-GB" sz="2200">
                <a:latin typeface="Arial Rounded MT Bold" pitchFamily="34" charset="0"/>
              </a:rPr>
              <a:t> The oscilloscope is basically a graph-displaying device - it draws a graph of an electrical signal. </a:t>
            </a:r>
          </a:p>
          <a:p>
            <a:pPr marL="93663" indent="-93663"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marL="93663" indent="-93663" eaLnBrk="0" hangingPunct="0">
              <a:defRPr/>
            </a:pPr>
            <a:r>
              <a:rPr lang="en-GB" sz="2200">
                <a:latin typeface="Arial Rounded MT Bold" pitchFamily="34" charset="0"/>
              </a:rPr>
              <a:t> In most applications the graph shows how signals change over time:   the vertical (Y) axis represents voltage and the horizontal (X) axis represents time.</a:t>
            </a:r>
          </a:p>
          <a:p>
            <a:pPr marL="93663" indent="-93663"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marL="93663" indent="-93663" eaLnBrk="0" hangingPunct="0">
              <a:defRPr/>
            </a:pPr>
            <a:r>
              <a:rPr lang="en-GB" sz="2200">
                <a:latin typeface="Arial Rounded MT Bold" pitchFamily="34" charset="0"/>
              </a:rPr>
              <a:t>The intensity or brightness of the display is sometimes called the Z axis. 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F89A1BA-1A81-4601-8ED0-E101E80CEEEA}" type="slidenum">
              <a:rPr lang="en-GB"/>
              <a:pPr/>
              <a:t>2</a:t>
            </a:fld>
            <a:endParaRPr lang="en-GB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533400" y="1574800"/>
          <a:ext cx="8077200" cy="3708400"/>
        </p:xfrm>
        <a:graphic>
          <a:graphicData uri="http://schemas.openxmlformats.org/presentationml/2006/ole">
            <p:oleObj spid="_x0000_s1026" name="Bitmap Image" r:id="rId3" imgW="5372850" imgH="2467319" progId="PBrush">
              <p:embed/>
            </p:oleObj>
          </a:graphicData>
        </a:graphic>
      </p:graphicFrame>
      <p:sp>
        <p:nvSpPr>
          <p:cNvPr id="1028" name="Line 4"/>
          <p:cNvSpPr>
            <a:spLocks noChangeShapeType="1"/>
          </p:cNvSpPr>
          <p:nvPr/>
        </p:nvSpPr>
        <p:spPr bwMode="auto">
          <a:xfrm flipV="1">
            <a:off x="4384675" y="2286000"/>
            <a:ext cx="0" cy="14478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9" name="Line 5"/>
          <p:cNvSpPr>
            <a:spLocks noChangeShapeType="1"/>
          </p:cNvSpPr>
          <p:nvPr/>
        </p:nvSpPr>
        <p:spPr bwMode="auto">
          <a:xfrm>
            <a:off x="4362450" y="2286000"/>
            <a:ext cx="990600" cy="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0" name="Line 6"/>
          <p:cNvSpPr>
            <a:spLocks noChangeShapeType="1"/>
          </p:cNvSpPr>
          <p:nvPr/>
        </p:nvSpPr>
        <p:spPr bwMode="auto">
          <a:xfrm>
            <a:off x="5353050" y="2286000"/>
            <a:ext cx="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1" name="Line 7"/>
          <p:cNvSpPr>
            <a:spLocks noChangeShapeType="1"/>
          </p:cNvSpPr>
          <p:nvPr/>
        </p:nvSpPr>
        <p:spPr bwMode="auto">
          <a:xfrm>
            <a:off x="5353050" y="3733800"/>
            <a:ext cx="990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 flipV="1">
            <a:off x="6343650" y="2286000"/>
            <a:ext cx="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3" name="Line 9"/>
          <p:cNvSpPr>
            <a:spLocks noChangeShapeType="1"/>
          </p:cNvSpPr>
          <p:nvPr/>
        </p:nvSpPr>
        <p:spPr bwMode="auto">
          <a:xfrm>
            <a:off x="6343650" y="2286000"/>
            <a:ext cx="533400" cy="0"/>
          </a:xfrm>
          <a:prstGeom prst="line">
            <a:avLst/>
          </a:prstGeom>
          <a:noFill/>
          <a:ln w="9525">
            <a:solidFill>
              <a:schemeClr val="hlink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4" name="Line 10"/>
          <p:cNvSpPr>
            <a:spLocks noChangeShapeType="1"/>
          </p:cNvSpPr>
          <p:nvPr/>
        </p:nvSpPr>
        <p:spPr bwMode="auto">
          <a:xfrm>
            <a:off x="5353050" y="2286000"/>
            <a:ext cx="0" cy="14478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5" name="Line 11"/>
          <p:cNvSpPr>
            <a:spLocks noChangeShapeType="1"/>
          </p:cNvSpPr>
          <p:nvPr/>
        </p:nvSpPr>
        <p:spPr bwMode="auto">
          <a:xfrm>
            <a:off x="5353050" y="3722688"/>
            <a:ext cx="990600" cy="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6" name="Line 12"/>
          <p:cNvSpPr>
            <a:spLocks noChangeShapeType="1"/>
          </p:cNvSpPr>
          <p:nvPr/>
        </p:nvSpPr>
        <p:spPr bwMode="auto">
          <a:xfrm flipV="1">
            <a:off x="6343650" y="2286000"/>
            <a:ext cx="0" cy="14478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7" name="Line 13"/>
          <p:cNvSpPr>
            <a:spLocks noChangeShapeType="1"/>
          </p:cNvSpPr>
          <p:nvPr/>
        </p:nvSpPr>
        <p:spPr bwMode="auto">
          <a:xfrm flipH="1">
            <a:off x="4210050" y="3860800"/>
            <a:ext cx="152400" cy="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8" name="Text Box 14"/>
          <p:cNvSpPr txBox="1">
            <a:spLocks noChangeArrowheads="1"/>
          </p:cNvSpPr>
          <p:nvPr/>
        </p:nvSpPr>
        <p:spPr bwMode="auto">
          <a:xfrm>
            <a:off x="457200" y="4724400"/>
            <a:ext cx="9906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6EF2207-226F-45B5-8EE1-957F07D0CA98}" type="slidenum">
              <a:rPr lang="en-GB"/>
              <a:pPr/>
              <a:t>3</a:t>
            </a:fld>
            <a:endParaRPr lang="en-GB"/>
          </a:p>
        </p:txBody>
      </p:sp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228600" y="838200"/>
            <a:ext cx="8305800" cy="550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This simple graphical display can tell you many things about a signal. Here are a few: </a:t>
            </a:r>
            <a:br>
              <a:rPr lang="en-GB" sz="2200">
                <a:latin typeface="Arial Rounded MT Bold" pitchFamily="34" charset="0"/>
              </a:rPr>
            </a:br>
            <a:endParaRPr lang="en-GB" sz="2200">
              <a:latin typeface="Arial Rounded MT Bold" pitchFamily="34" charset="0"/>
            </a:endParaRPr>
          </a:p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 You can compare a signal with a reference signal, possibly to determine distortion of the signal. </a:t>
            </a:r>
          </a:p>
          <a:p>
            <a:pPr marL="200025" indent="-4763" eaLnBrk="0" hangingPunct="0"/>
            <a:endParaRPr lang="en-GB" sz="2200">
              <a:latin typeface="Arial Rounded MT Bold" pitchFamily="34" charset="0"/>
            </a:endParaRPr>
          </a:p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You can find out how much of a signal is direct current (DC) or alternating current (AC). </a:t>
            </a:r>
          </a:p>
          <a:p>
            <a:pPr marL="200025" indent="-4763" eaLnBrk="0" hangingPunct="0"/>
            <a:endParaRPr lang="en-GB" sz="2200">
              <a:latin typeface="Arial Rounded MT Bold" pitchFamily="34" charset="0"/>
            </a:endParaRPr>
          </a:p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You can tell how much of the signal is noise and whether the noise is changing with time.</a:t>
            </a:r>
          </a:p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 </a:t>
            </a:r>
          </a:p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You can determine the time and voltage values of a signal.</a:t>
            </a:r>
          </a:p>
          <a:p>
            <a:pPr marL="200025" indent="-4763" eaLnBrk="0" hangingPunct="0"/>
            <a:endParaRPr lang="en-GB" sz="2200">
              <a:latin typeface="Arial Rounded MT Bold" pitchFamily="34" charset="0"/>
            </a:endParaRPr>
          </a:p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You can </a:t>
            </a:r>
            <a:r>
              <a:rPr lang="en-GB" sz="2200">
                <a:solidFill>
                  <a:srgbClr val="FF3300"/>
                </a:solidFill>
                <a:latin typeface="Arial Rounded MT Bold" pitchFamily="34" charset="0"/>
              </a:rPr>
              <a:t>calculate/determine</a:t>
            </a:r>
            <a:r>
              <a:rPr lang="en-GB" sz="2200">
                <a:latin typeface="Arial Rounded MT Bold" pitchFamily="34" charset="0"/>
              </a:rPr>
              <a:t> the </a:t>
            </a:r>
            <a:r>
              <a:rPr lang="en-GB" sz="2200" b="1">
                <a:solidFill>
                  <a:srgbClr val="FF3300"/>
                </a:solidFill>
                <a:latin typeface="Arial Rounded MT Bold" pitchFamily="34" charset="0"/>
              </a:rPr>
              <a:t>frequency</a:t>
            </a:r>
            <a:r>
              <a:rPr lang="en-GB" sz="2200">
                <a:latin typeface="Arial Rounded MT Bold" pitchFamily="34" charset="0"/>
              </a:rPr>
              <a:t> of an oscillating signal etc.</a:t>
            </a:r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A3964FC-DBB2-4A63-A021-CF42DC342BD5}" type="slidenum">
              <a:rPr lang="en-GB"/>
              <a:pPr/>
              <a:t>4</a:t>
            </a:fld>
            <a:endParaRPr lang="en-GB"/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381000" y="127000"/>
            <a:ext cx="8763000" cy="5846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Analogue and Digital Oscilloscopes.</a:t>
            </a:r>
          </a:p>
          <a:p>
            <a:pPr algn="ctr">
              <a:defRPr/>
            </a:pPr>
            <a:endParaRPr lang="en-GB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Electronic equipment can be divided into two basic types: 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analogue and digital.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For example, a conventional record-player is an analogue device; a compact disc player is a digital device.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Oscilloscopes also come in analogue and digital types.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An analogue oscilloscope works by directly applying a voltage being measured to an electron beam moving across the oscilloscope screen.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The voltage deflects the beam up and down proportionally, tracing the waveform on the screen. This gives an immediate picture of the waveform.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412A85A-7D12-4892-8776-3E9312BFB2C2}" type="slidenum">
              <a:rPr lang="en-GB"/>
              <a:pPr/>
              <a:t>5</a:t>
            </a:fld>
            <a:endParaRPr lang="en-GB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1676400" y="1981200"/>
          <a:ext cx="5448300" cy="4229100"/>
        </p:xfrm>
        <a:graphic>
          <a:graphicData uri="http://schemas.openxmlformats.org/presentationml/2006/ole">
            <p:oleObj spid="_x0000_s2050" name="Bitmap Image" r:id="rId3" imgW="5447619" imgH="4229690" progId="PBrush">
              <p:embed/>
            </p:oleObj>
          </a:graphicData>
        </a:graphic>
      </p:graphicFrame>
      <p:sp>
        <p:nvSpPr>
          <p:cNvPr id="2052" name="Text Box 3"/>
          <p:cNvSpPr txBox="1">
            <a:spLocks noChangeArrowheads="1"/>
          </p:cNvSpPr>
          <p:nvPr/>
        </p:nvSpPr>
        <p:spPr bwMode="auto">
          <a:xfrm>
            <a:off x="1676400" y="5715000"/>
            <a:ext cx="6858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053" name="Rectangle 4"/>
          <p:cNvSpPr>
            <a:spLocks noChangeArrowheads="1"/>
          </p:cNvSpPr>
          <p:nvPr/>
        </p:nvSpPr>
        <p:spPr bwMode="auto">
          <a:xfrm>
            <a:off x="0" y="152400"/>
            <a:ext cx="9144000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Arial Rounded MT Bold" pitchFamily="34" charset="0"/>
              </a:rPr>
              <a:t>Analogue Oscilloscopes</a:t>
            </a:r>
          </a:p>
          <a:p>
            <a:pPr eaLnBrk="0" hangingPunct="0"/>
            <a:r>
              <a:rPr lang="en-GB" sz="2200">
                <a:latin typeface="Arial Rounded MT Bold" pitchFamily="34" charset="0"/>
              </a:rPr>
              <a:t>When you connect an oscilloscope probe to a circuit, the voltage signal travels through the probe to the vertical system of the oscilloscope. A simple block diagram that shows how an analogue oscilloscope displays a measured signal. </a:t>
            </a:r>
          </a:p>
        </p:txBody>
      </p:sp>
      <p:sp>
        <p:nvSpPr>
          <p:cNvPr id="2054" name="Line 5"/>
          <p:cNvSpPr>
            <a:spLocks noChangeShapeType="1"/>
          </p:cNvSpPr>
          <p:nvPr/>
        </p:nvSpPr>
        <p:spPr bwMode="auto">
          <a:xfrm flipH="1">
            <a:off x="4724400" y="3048000"/>
            <a:ext cx="1295400" cy="83820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311D771-13A8-4E0D-9381-388A04336608}" type="slidenum">
              <a:rPr lang="en-GB"/>
              <a:pPr/>
              <a:t>6</a:t>
            </a:fld>
            <a:endParaRPr lang="en-GB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304800" y="461963"/>
            <a:ext cx="8382000" cy="478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200">
                <a:latin typeface="Arial Rounded MT Bold" pitchFamily="34" charset="0"/>
              </a:rPr>
              <a:t>Depending on how you set the vertical scale (volts/div control), an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attenuator</a:t>
            </a:r>
            <a:r>
              <a:rPr lang="en-GB" sz="2200">
                <a:latin typeface="Arial Rounded MT Bold" pitchFamily="34" charset="0"/>
              </a:rPr>
              <a:t> reduces the signal voltage or an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amplifier</a:t>
            </a:r>
            <a:r>
              <a:rPr lang="en-GB" sz="2200">
                <a:latin typeface="Arial Rounded MT Bold" pitchFamily="34" charset="0"/>
              </a:rPr>
              <a:t> increases the signal voltage. </a:t>
            </a:r>
          </a:p>
          <a:p>
            <a:pPr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Next, the signal travels directly to the vertical deflection plates of the cathode ray tube 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(CRT).</a:t>
            </a:r>
            <a:r>
              <a:rPr lang="en-GB" sz="2200">
                <a:latin typeface="Arial Rounded MT Bold" pitchFamily="34" charset="0"/>
              </a:rPr>
              <a:t>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Voltage applied to these deflection plates causes a glowing dot to move. (An electron beam hitting the phosphor inside the CRT creates the glowing dot.)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A 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positive voltage causes the dot to move up</a:t>
            </a:r>
            <a:r>
              <a:rPr lang="en-GB" sz="2200">
                <a:latin typeface="Arial Rounded MT Bold" pitchFamily="34" charset="0"/>
              </a:rPr>
              <a:t> while a 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negative voltage causes the dot to move down.</a:t>
            </a:r>
            <a:r>
              <a:rPr lang="en-GB" sz="2200">
                <a:latin typeface="Arial Rounded MT Bold" pitchFamily="34" charset="0"/>
              </a:rPr>
              <a:t>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AEA4A19-7B57-47D6-905A-783212F80987}" type="slidenum">
              <a:rPr lang="en-GB"/>
              <a:pPr/>
              <a:t>7</a:t>
            </a:fld>
            <a:endParaRPr lang="en-GB"/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609600" y="452438"/>
            <a:ext cx="8077200" cy="444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The signal also travels to the trigger system to start or trigger a 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"horizontal sweep.”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Horizontal sweep is a term referring to the action of the horizontal system causing the glowing dot to move across the screen.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Triggering</a:t>
            </a:r>
            <a:r>
              <a:rPr lang="en-GB" sz="2200">
                <a:latin typeface="Arial Rounded MT Bold" pitchFamily="34" charset="0"/>
              </a:rPr>
              <a:t> the horizontal system causes the horizontal time base to move the glowing dot across the screen from left to right within a specific time interval.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Many sweeps in rapid sequence cause the movement of the glowing dot to blend into a solid line. </a:t>
            </a:r>
          </a:p>
          <a:p>
            <a:pPr eaLnBrk="0" hangingPunct="0">
              <a:spcBef>
                <a:spcPct val="50000"/>
              </a:spcBef>
              <a:defRPr/>
            </a:pPr>
            <a:endParaRPr lang="en-GB" sz="2200"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633A5C6-803E-40DC-B7D2-09F88DF8A8FD}" type="slidenum">
              <a:rPr lang="en-GB"/>
              <a:pPr/>
              <a:t>8</a:t>
            </a:fld>
            <a:endParaRPr lang="en-GB"/>
          </a:p>
        </p:txBody>
      </p:sp>
      <p:sp>
        <p:nvSpPr>
          <p:cNvPr id="3076" name="AutoShape 3" descr="oscillosco1_01"/>
          <p:cNvSpPr>
            <a:spLocks noChangeAspect="1" noChangeArrowheads="1"/>
          </p:cNvSpPr>
          <p:nvPr/>
        </p:nvSpPr>
        <p:spPr bwMode="auto">
          <a:xfrm>
            <a:off x="4424363" y="3281363"/>
            <a:ext cx="296862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077" name="AutoShape 5" descr="oscillosco1_01"/>
          <p:cNvSpPr>
            <a:spLocks noChangeAspect="1" noChangeArrowheads="1"/>
          </p:cNvSpPr>
          <p:nvPr/>
        </p:nvSpPr>
        <p:spPr bwMode="auto">
          <a:xfrm>
            <a:off x="4424363" y="3281363"/>
            <a:ext cx="296862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3074" name="Object 7"/>
          <p:cNvGraphicFramePr>
            <a:graphicFrameLocks noChangeAspect="1"/>
          </p:cNvGraphicFramePr>
          <p:nvPr/>
        </p:nvGraphicFramePr>
        <p:xfrm>
          <a:off x="304800" y="2895600"/>
          <a:ext cx="8534400" cy="3290888"/>
        </p:xfrm>
        <a:graphic>
          <a:graphicData uri="http://schemas.openxmlformats.org/presentationml/2006/ole">
            <p:oleObj spid="_x0000_s3074" name="Bitmap Image" r:id="rId3" imgW="5114286" imgH="1971950" progId="PBrush">
              <p:embed/>
            </p:oleObj>
          </a:graphicData>
        </a:graphic>
      </p:graphicFrame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457200" y="228600"/>
            <a:ext cx="8229600" cy="3776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200">
                <a:latin typeface="Arial Rounded MT Bold" pitchFamily="34" charset="0"/>
              </a:rPr>
              <a:t>Together, the horizontal sweeping action and the vertical deflection action traces a graph of the signal on the screen. </a:t>
            </a:r>
          </a:p>
          <a:p>
            <a:endParaRPr lang="en-GB" sz="2200">
              <a:latin typeface="Arial Rounded MT Bold" pitchFamily="34" charset="0"/>
            </a:endParaRPr>
          </a:p>
          <a:p>
            <a:r>
              <a:rPr lang="en-GB" sz="2200">
                <a:latin typeface="Arial Rounded MT Bold" pitchFamily="34" charset="0"/>
              </a:rPr>
              <a:t>The trigger is necessary to stabilize a repeating signal. It ensures that the sweep begins at the same point of a repeating signal, resulting in a clear picture as shown below. </a:t>
            </a:r>
          </a:p>
          <a:p>
            <a:pPr eaLnBrk="0" hangingPunct="0"/>
            <a:r>
              <a:rPr lang="en-GB" sz="2200"/>
              <a:t/>
            </a:r>
            <a:br>
              <a:rPr lang="en-GB" sz="2200"/>
            </a:br>
            <a:endParaRPr lang="en-GB" sz="2200"/>
          </a:p>
          <a:p>
            <a:pPr eaLnBrk="0" hangingPunct="0"/>
            <a:endParaRPr lang="en-GB" sz="2200"/>
          </a:p>
        </p:txBody>
      </p:sp>
      <p:sp>
        <p:nvSpPr>
          <p:cNvPr id="3079" name="Text Box 9"/>
          <p:cNvSpPr txBox="1">
            <a:spLocks noChangeArrowheads="1"/>
          </p:cNvSpPr>
          <p:nvPr/>
        </p:nvSpPr>
        <p:spPr bwMode="auto">
          <a:xfrm>
            <a:off x="304800" y="5715000"/>
            <a:ext cx="9906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38E2CCF-B2EF-4C3A-B764-595E1E225A97}" type="slidenum">
              <a:rPr lang="en-GB"/>
              <a:pPr/>
              <a:t>9</a:t>
            </a:fld>
            <a:endParaRPr lang="en-GB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457200" y="381000"/>
            <a:ext cx="8229600" cy="4646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  <a:defRPr/>
            </a:pPr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Digital Oscilloscopes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When you attach a digital oscilloscope probe to a circuit, the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vertical system</a:t>
            </a:r>
            <a:r>
              <a:rPr lang="en-GB" sz="2200">
                <a:latin typeface="Arial Rounded MT Bold" pitchFamily="34" charset="0"/>
              </a:rPr>
              <a:t> adjusts the amplitude of the signal,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just as in the analogue oscilloscope.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Next, the 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analogue-to-digital converter (ADC)</a:t>
            </a:r>
            <a:r>
              <a:rPr lang="en-GB" sz="2200">
                <a:latin typeface="Arial Rounded MT Bold" pitchFamily="34" charset="0"/>
              </a:rPr>
              <a:t> in the acquisition system samples the signal at discrete points in time and converts the signal's voltage at these points to digital values called 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sample points</a:t>
            </a:r>
            <a:r>
              <a:rPr lang="en-GB" sz="2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</a:t>
            </a:r>
            <a:r>
              <a:rPr lang="en-GB" sz="2200">
                <a:latin typeface="Arial Rounded MT Bold" pitchFamily="34" charset="0"/>
              </a:rPr>
              <a:t>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The horizontal system's sample clock determines how often the ADC takes a sample. The rate at which the clock "ticks" is called the 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sample rate</a:t>
            </a:r>
            <a:r>
              <a:rPr lang="en-GB" sz="2200">
                <a:latin typeface="Arial Rounded MT Bold" pitchFamily="34" charset="0"/>
              </a:rPr>
              <a:t> and is measured in samples per second.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37D491F-CEC5-4B60-ABEC-0ADA81564D9B}" type="slidenum">
              <a:rPr lang="en-GB"/>
              <a:pPr/>
              <a:t>10</a:t>
            </a:fld>
            <a:endParaRPr lang="en-GB"/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838200" y="685800"/>
          <a:ext cx="7010400" cy="4711700"/>
        </p:xfrm>
        <a:graphic>
          <a:graphicData uri="http://schemas.openxmlformats.org/presentationml/2006/ole">
            <p:oleObj spid="_x0000_s4098" name="Bitmap Image" r:id="rId3" imgW="6133333" imgH="4123810" progId="PBrush">
              <p:embed/>
            </p:oleObj>
          </a:graphicData>
        </a:graphic>
      </p:graphicFrame>
      <p:sp>
        <p:nvSpPr>
          <p:cNvPr id="4100" name="Text Box 3"/>
          <p:cNvSpPr txBox="1">
            <a:spLocks noChangeArrowheads="1"/>
          </p:cNvSpPr>
          <p:nvPr/>
        </p:nvSpPr>
        <p:spPr bwMode="auto">
          <a:xfrm>
            <a:off x="838200" y="4876800"/>
            <a:ext cx="6858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031DE86-6F77-4998-8081-4108D9536CF1}" type="slidenum">
              <a:rPr lang="en-GB"/>
              <a:pPr/>
              <a:t>11</a:t>
            </a:fld>
            <a:endParaRPr lang="en-GB"/>
          </a:p>
        </p:txBody>
      </p:sp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228600" y="533400"/>
            <a:ext cx="8686800" cy="444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The sample points from the ADC are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stored in memory</a:t>
            </a:r>
            <a:r>
              <a:rPr lang="en-GB" sz="2200">
                <a:latin typeface="Arial Rounded MT Bold" pitchFamily="34" charset="0"/>
              </a:rPr>
              <a:t> as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waveform points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</a:t>
            </a:r>
            <a:r>
              <a:rPr lang="en-GB" sz="2200">
                <a:latin typeface="Arial Rounded MT Bold" pitchFamily="34" charset="0"/>
              </a:rPr>
              <a:t>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The number of waveform points used to make a waveform record is called the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record length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</a:t>
            </a:r>
            <a:r>
              <a:rPr lang="en-GB" sz="2200">
                <a:latin typeface="Arial Rounded MT Bold" pitchFamily="34" charset="0"/>
              </a:rPr>
              <a:t>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The trigger system determines the start and stop points of the record.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The display receives these record points after being stored in memory.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Depending on the capabilities of your oscilloscope, additional processing of the sample points may take place, enhancing the display.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BE8427C-CB59-448A-B923-3105B85E73CE}" type="slidenum">
              <a:rPr lang="en-GB"/>
              <a:pPr/>
              <a:t>12</a:t>
            </a:fld>
            <a:endParaRPr lang="en-GB"/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533400" y="685800"/>
            <a:ext cx="8153400" cy="554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Sampling Methods</a:t>
            </a:r>
          </a:p>
          <a:p>
            <a:pPr algn="ctr">
              <a:defRPr/>
            </a:pPr>
            <a:endParaRPr lang="en-GB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The sampling method tells the digital oscilloscope how to collect sample points.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For slowly changing signals, a digital oscilloscope easily collects more than enough sample points to construct an accurate picture.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Faster signals, (how fast depends on the oscilloscope's maximum sample rate) the oscilloscope cannot collect enough samples.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The digital oscilloscope can do two things: </a:t>
            </a:r>
          </a:p>
          <a:p>
            <a:pPr lvl="1" eaLnBrk="0" hangingPunct="0">
              <a:buFontTx/>
              <a:buChar char="•"/>
              <a:defRPr/>
            </a:pPr>
            <a:endParaRPr lang="en-GB" sz="2200"/>
          </a:p>
          <a:p>
            <a:pPr eaLnBrk="0" hangingPunct="0">
              <a:defRPr/>
            </a:pPr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4DDFB5D-3DCD-4C15-9F37-0445C62C3F80}" type="slidenum">
              <a:rPr lang="en-GB"/>
              <a:pPr/>
              <a:t>13</a:t>
            </a:fld>
            <a:endParaRPr lang="en-GB"/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381000" y="736600"/>
            <a:ext cx="8077200" cy="394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1"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1)	It can collect a few sample points of the 	signal in a 	single pass (in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real-time sampling mode</a:t>
            </a:r>
            <a:r>
              <a:rPr lang="en-GB" sz="2200">
                <a:latin typeface="Arial Rounded MT Bold" pitchFamily="34" charset="0"/>
              </a:rPr>
              <a:t>) and 	then use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interpolation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</a:t>
            </a:r>
            <a:r>
              <a:rPr lang="en-GB" sz="2200">
                <a:latin typeface="Arial Rounded MT Bold" pitchFamily="34" charset="0"/>
              </a:rPr>
              <a:t> </a:t>
            </a:r>
          </a:p>
          <a:p>
            <a:pPr lvl="1"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	Interpolation is a processing technique to estimate 	what the waveform looks like based on a few 	points.</a:t>
            </a:r>
          </a:p>
          <a:p>
            <a:pPr lvl="1" eaLnBrk="0" hangingPunct="0">
              <a:spcBef>
                <a:spcPct val="50000"/>
              </a:spcBef>
              <a:defRPr/>
            </a:pPr>
            <a:endParaRPr lang="en-GB" sz="2200" b="1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 lvl="1"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2)	It can build a picture of the waveform over 	time, as long as the signal repeats itself 	</a:t>
            </a:r>
            <a:r>
              <a:rPr lang="en-GB" sz="2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(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equivalent-time</a:t>
            </a:r>
            <a:r>
              <a:rPr lang="en-GB" sz="2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sampling mode).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4106807-864B-4CB0-85E6-1C5237175BE5}" type="slidenum">
              <a:rPr lang="en-GB"/>
              <a:pPr/>
              <a:t>14</a:t>
            </a:fld>
            <a:endParaRPr lang="en-GB"/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609600" y="3429000"/>
          <a:ext cx="7372350" cy="2514600"/>
        </p:xfrm>
        <a:graphic>
          <a:graphicData uri="http://schemas.openxmlformats.org/presentationml/2006/ole">
            <p:oleObj spid="_x0000_s5122" name="Bitmap Image" r:id="rId3" imgW="5238095" imgH="1580952" progId="PBrush">
              <p:embed/>
            </p:oleObj>
          </a:graphicData>
        </a:graphic>
      </p:graphicFrame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609600" y="457200"/>
            <a:ext cx="7924800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200">
                <a:latin typeface="Arial Rounded MT Bold" pitchFamily="34" charset="0"/>
              </a:rPr>
              <a:t>Digital oscilloscopes use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real-time</a:t>
            </a:r>
            <a:r>
              <a:rPr lang="en-GB" sz="2200">
                <a:latin typeface="Arial Rounded MT Bold" pitchFamily="34" charset="0"/>
              </a:rPr>
              <a:t> sampling as the </a:t>
            </a:r>
            <a:r>
              <a:rPr lang="en-GB" sz="2200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standard </a:t>
            </a:r>
            <a:r>
              <a:rPr lang="en-GB" sz="2200">
                <a:latin typeface="Arial Rounded MT Bold" pitchFamily="34" charset="0"/>
              </a:rPr>
              <a:t>sampling method.</a:t>
            </a:r>
          </a:p>
          <a:p>
            <a:pPr>
              <a:defRPr/>
            </a:pPr>
            <a:r>
              <a:rPr lang="en-GB" sz="2200">
                <a:latin typeface="Arial Rounded MT Bold" pitchFamily="34" charset="0"/>
              </a:rPr>
              <a:t>In real-time sampling, the oscilloscope collects as many samples as it can as the signal occurs.</a:t>
            </a:r>
          </a:p>
          <a:p>
            <a:pPr>
              <a:defRPr/>
            </a:pPr>
            <a:r>
              <a:rPr lang="en-GB" sz="2200">
                <a:latin typeface="Arial Rounded MT Bold" pitchFamily="34" charset="0"/>
              </a:rPr>
              <a:t>For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single-shot or transient</a:t>
            </a:r>
            <a:r>
              <a:rPr lang="en-GB" sz="2200">
                <a:latin typeface="Arial Rounded MT Bold" pitchFamily="34" charset="0"/>
              </a:rPr>
              <a:t> signals you must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use real time sampling. </a:t>
            </a: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/>
            </a:r>
            <a:br>
              <a:rPr lang="en-GB" sz="2200">
                <a:latin typeface="Arial Rounded MT Bold" pitchFamily="34" charset="0"/>
              </a:rPr>
            </a:br>
            <a:endParaRPr lang="en-GB" sz="2200">
              <a:latin typeface="Arial Rounded MT Bold" pitchFamily="34" charset="0"/>
            </a:endParaRP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0" y="2333625"/>
            <a:ext cx="91440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 </a:t>
            </a:r>
          </a:p>
          <a:p>
            <a:pPr eaLnBrk="0" hangingPunct="0"/>
            <a:endParaRPr lang="en-GB"/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609600" y="5486400"/>
            <a:ext cx="8382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1C8B687-C997-4D2F-ACFF-5150E252C31B}" type="slidenum">
              <a:rPr lang="en-GB"/>
              <a:pPr/>
              <a:t>15</a:t>
            </a:fld>
            <a:endParaRPr lang="en-GB"/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304800" y="381000"/>
            <a:ext cx="8610600" cy="4446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200">
                <a:latin typeface="Arial Rounded MT Bold" pitchFamily="34" charset="0"/>
              </a:rPr>
              <a:t>Digital oscilloscopes use 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interpolation</a:t>
            </a:r>
            <a:r>
              <a:rPr lang="en-GB" sz="2200">
                <a:latin typeface="Arial Rounded MT Bold" pitchFamily="34" charset="0"/>
              </a:rPr>
              <a:t> to display signals that are so fast that the oscilloscope can only collect a few sample points. Interpolation "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connects the dots</a:t>
            </a:r>
            <a:r>
              <a:rPr lang="en-GB" sz="2200">
                <a:latin typeface="Arial Rounded MT Bold" pitchFamily="34" charset="0"/>
              </a:rPr>
              <a:t>." </a:t>
            </a:r>
          </a:p>
          <a:p>
            <a:pPr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Linear interpolation simply connects sample points with straight lines. Sine interpolation connects sample points with curves.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With sine interpolation, points are calculated to fill in the time between the real samples. Using this process, a signal that is sampled only a few times in each cycle can be accurately displayed.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E0FC40F-F704-42E9-9EBD-8CCD300D2145}" type="slidenum">
              <a:rPr lang="en-GB"/>
              <a:pPr/>
              <a:t>16</a:t>
            </a:fld>
            <a:endParaRPr lang="en-GB"/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990600" y="1035050"/>
          <a:ext cx="7467600" cy="4049713"/>
        </p:xfrm>
        <a:graphic>
          <a:graphicData uri="http://schemas.openxmlformats.org/presentationml/2006/ole">
            <p:oleObj spid="_x0000_s6146" name="Bitmap Image" r:id="rId3" imgW="5390476" imgH="2924583" progId="PBrush">
              <p:embed/>
            </p:oleObj>
          </a:graphicData>
        </a:graphic>
      </p:graphicFrame>
      <p:sp>
        <p:nvSpPr>
          <p:cNvPr id="6148" name="Text Box 3"/>
          <p:cNvSpPr txBox="1">
            <a:spLocks noChangeArrowheads="1"/>
          </p:cNvSpPr>
          <p:nvPr/>
        </p:nvSpPr>
        <p:spPr bwMode="auto">
          <a:xfrm>
            <a:off x="990600" y="4572000"/>
            <a:ext cx="9144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1DE3444-23AE-42CC-8776-AEF9899C32A3}" type="slidenum">
              <a:rPr lang="en-GB"/>
              <a:pPr/>
              <a:t>17</a:t>
            </a:fld>
            <a:endParaRPr lang="en-GB"/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685800" y="457200"/>
            <a:ext cx="8077200" cy="481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200" b="1">
                <a:latin typeface="Arial Rounded MT Bold" pitchFamily="34" charset="0"/>
              </a:rPr>
              <a:t>Some digital oscilloscopes can use 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equivalent-time sampling</a:t>
            </a:r>
            <a:r>
              <a:rPr lang="en-GB" sz="2200" b="1">
                <a:latin typeface="Arial Rounded MT Bold" pitchFamily="34" charset="0"/>
              </a:rPr>
              <a:t> to capture very fast repeating signals.</a:t>
            </a:r>
          </a:p>
          <a:p>
            <a:pPr>
              <a:defRPr/>
            </a:pPr>
            <a:endParaRPr lang="en-GB" sz="2200" b="1">
              <a:latin typeface="Arial Rounded MT Bold" pitchFamily="34" charset="0"/>
            </a:endParaRPr>
          </a:p>
          <a:p>
            <a:pPr>
              <a:defRPr/>
            </a:pPr>
            <a:r>
              <a:rPr lang="en-GB" sz="2200" b="1">
                <a:latin typeface="Arial Rounded MT Bold" pitchFamily="34" charset="0"/>
              </a:rPr>
              <a:t>Equivalent-time sampling constructs a picture of a repetitive signal by capturing a little bit of information from each repetition.</a:t>
            </a:r>
          </a:p>
          <a:p>
            <a:pPr>
              <a:defRPr/>
            </a:pPr>
            <a:r>
              <a:rPr lang="en-GB" sz="2200" b="1">
                <a:latin typeface="Arial Rounded MT Bold" pitchFamily="34" charset="0"/>
              </a:rPr>
              <a:t> </a:t>
            </a:r>
          </a:p>
          <a:p>
            <a:pPr>
              <a:defRPr/>
            </a:pPr>
            <a:r>
              <a:rPr lang="en-GB" sz="2200" b="1">
                <a:latin typeface="Arial Rounded MT Bold" pitchFamily="34" charset="0"/>
              </a:rPr>
              <a:t>You see the waveform slowly build up like a string of lights going on one-by-one. With 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sequential sampling</a:t>
            </a:r>
            <a:r>
              <a:rPr lang="en-GB" sz="2200" b="1">
                <a:latin typeface="Arial Rounded MT Bold" pitchFamily="34" charset="0"/>
              </a:rPr>
              <a:t> the points appear from left to right in sequence; with 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random sampling</a:t>
            </a:r>
            <a:r>
              <a:rPr lang="en-GB" sz="2200" b="1">
                <a:latin typeface="Arial Rounded MT Bold" pitchFamily="34" charset="0"/>
              </a:rPr>
              <a:t> the points appear randomly along the waveform. </a:t>
            </a:r>
          </a:p>
          <a:p>
            <a:pPr eaLnBrk="0" hangingPunct="0">
              <a:defRPr/>
            </a:pPr>
            <a:r>
              <a:rPr lang="en-GB" sz="2200" b="1">
                <a:latin typeface="Arial Rounded MT Bold" pitchFamily="34" charset="0"/>
              </a:rPr>
              <a:t/>
            </a:r>
            <a:br>
              <a:rPr lang="en-GB" sz="2200" b="1">
                <a:latin typeface="Arial Rounded MT Bold" pitchFamily="34" charset="0"/>
              </a:rPr>
            </a:br>
            <a:endParaRPr lang="en-GB" sz="2200" b="1">
              <a:latin typeface="Arial Rounded MT Bold" pitchFamily="34" charset="0"/>
            </a:endParaRPr>
          </a:p>
          <a:p>
            <a:pPr eaLnBrk="0" hangingPunct="0">
              <a:defRPr/>
            </a:pPr>
            <a:endParaRPr lang="en-GB"/>
          </a:p>
        </p:txBody>
      </p:sp>
      <p:sp>
        <p:nvSpPr>
          <p:cNvPr id="19460" name="Rectangle 5"/>
          <p:cNvSpPr>
            <a:spLocks noChangeArrowheads="1"/>
          </p:cNvSpPr>
          <p:nvPr/>
        </p:nvSpPr>
        <p:spPr bwMode="auto">
          <a:xfrm>
            <a:off x="0" y="17859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2299D1B-8EBE-48DB-9EA4-A23962AF7703}" type="slidenum">
              <a:rPr lang="en-GB"/>
              <a:pPr/>
              <a:t>18</a:t>
            </a:fld>
            <a:endParaRPr lang="en-GB"/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609600" y="885825"/>
          <a:ext cx="7315200" cy="3962400"/>
        </p:xfrm>
        <a:graphic>
          <a:graphicData uri="http://schemas.openxmlformats.org/presentationml/2006/ole">
            <p:oleObj spid="_x0000_s7170" name="Bitmap Image" r:id="rId3" imgW="5238095" imgH="2838846" progId="PBrush">
              <p:embed/>
            </p:oleObj>
          </a:graphicData>
        </a:graphic>
      </p:graphicFrame>
      <p:sp>
        <p:nvSpPr>
          <p:cNvPr id="7172" name="Text Box 3"/>
          <p:cNvSpPr txBox="1">
            <a:spLocks noChangeArrowheads="1"/>
          </p:cNvSpPr>
          <p:nvPr/>
        </p:nvSpPr>
        <p:spPr bwMode="auto">
          <a:xfrm>
            <a:off x="609600" y="4419600"/>
            <a:ext cx="9906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939</Words>
  <Application>Microsoft Office PowerPoint</Application>
  <PresentationFormat>On-screen Show (4:3)</PresentationFormat>
  <Paragraphs>104</Paragraphs>
  <Slides>18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Default Design</vt:lpstr>
      <vt:lpstr>Bitmap Image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Vanstone, Mike</dc:creator>
  <cp:lastModifiedBy>sc-mv</cp:lastModifiedBy>
  <cp:revision>14</cp:revision>
  <dcterms:created xsi:type="dcterms:W3CDTF">2007-01-10T13:38:57Z</dcterms:created>
  <dcterms:modified xsi:type="dcterms:W3CDTF">2011-11-28T16:34:19Z</dcterms:modified>
</cp:coreProperties>
</file>