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94" r:id="rId3"/>
    <p:sldId id="295" r:id="rId4"/>
    <p:sldId id="311" r:id="rId5"/>
    <p:sldId id="298" r:id="rId6"/>
    <p:sldId id="312" r:id="rId7"/>
    <p:sldId id="313" r:id="rId8"/>
    <p:sldId id="300" r:id="rId9"/>
    <p:sldId id="301" r:id="rId10"/>
    <p:sldId id="302" r:id="rId1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84"/>
    <p:restoredTop sz="93145"/>
  </p:normalViewPr>
  <p:slideViewPr>
    <p:cSldViewPr>
      <p:cViewPr varScale="1">
        <p:scale>
          <a:sx n="78" d="100"/>
          <a:sy n="78" d="100"/>
        </p:scale>
        <p:origin x="16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Anatomy and Physiology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Elbow MMTs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3637400"/>
            <a:ext cx="4032448" cy="2640703"/>
          </a:xfrm>
        </p:spPr>
        <p:txBody>
          <a:bodyPr>
            <a:normAutofit/>
          </a:bodyPr>
          <a:lstStyle/>
          <a:p>
            <a:r>
              <a:rPr lang="en-GB" dirty="0"/>
              <a:t>AROM</a:t>
            </a:r>
          </a:p>
          <a:p>
            <a:pPr lvl="1"/>
            <a:r>
              <a:rPr lang="en-US" sz="1400" dirty="0"/>
              <a:t>Flexion in pronation</a:t>
            </a:r>
          </a:p>
          <a:p>
            <a:pPr lvl="1"/>
            <a:r>
              <a:rPr lang="en-US" sz="1400" dirty="0"/>
              <a:t>Flexion in mid-prone</a:t>
            </a:r>
          </a:p>
          <a:p>
            <a:pPr lvl="1"/>
            <a:r>
              <a:rPr lang="en-US" sz="1400" dirty="0"/>
              <a:t>Flexion in supination (145-160º)</a:t>
            </a:r>
          </a:p>
          <a:p>
            <a:pPr lvl="1"/>
            <a:r>
              <a:rPr lang="en-US" sz="1400" dirty="0"/>
              <a:t>Extension (0º)</a:t>
            </a:r>
          </a:p>
          <a:p>
            <a:pPr lvl="1"/>
            <a:r>
              <a:rPr lang="en-US" sz="1400" dirty="0"/>
              <a:t>Pronation at 90º flexion (90º)</a:t>
            </a:r>
          </a:p>
          <a:p>
            <a:pPr lvl="1"/>
            <a:r>
              <a:rPr lang="en-US" sz="1400" dirty="0"/>
              <a:t>Supination at 90º flexion (80-85º)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11560" y="1196752"/>
            <a:ext cx="4605295" cy="217736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sz="3200" dirty="0"/>
              <a:t>Osteology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Olecranon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Radial Head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Medial Epicondyle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Lateral Epicondyle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Lateral (Radial) Collateral Ligament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Medial (Ulna) Collateral Ligament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Anterior Joint Capsule</a:t>
            </a:r>
          </a:p>
          <a:p>
            <a:pPr marL="560070" lvl="1" indent="-285750">
              <a:buFont typeface="Arial" charset="0"/>
              <a:buChar char="•"/>
            </a:pPr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788024" y="708719"/>
            <a:ext cx="3193548" cy="512049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sz="2600" dirty="0"/>
              <a:t>PROM</a:t>
            </a:r>
          </a:p>
          <a:p>
            <a:r>
              <a:rPr lang="en-US" dirty="0"/>
              <a:t>Flexion in pronation</a:t>
            </a:r>
          </a:p>
          <a:p>
            <a:r>
              <a:rPr lang="en-US" dirty="0"/>
              <a:t>Flexion in mid-prone</a:t>
            </a:r>
          </a:p>
          <a:p>
            <a:r>
              <a:rPr lang="en-US" dirty="0"/>
              <a:t>Flexion in supination (145-160º) </a:t>
            </a:r>
          </a:p>
          <a:p>
            <a:r>
              <a:rPr lang="en-US" dirty="0"/>
              <a:t>Flexion has a soft, springy end feel </a:t>
            </a:r>
          </a:p>
          <a:p>
            <a:r>
              <a:rPr lang="en-US" dirty="0"/>
              <a:t>Extension (0º) </a:t>
            </a:r>
          </a:p>
          <a:p>
            <a:r>
              <a:rPr lang="en-US" dirty="0"/>
              <a:t>Extension has a firm end feel </a:t>
            </a:r>
          </a:p>
          <a:p>
            <a:r>
              <a:rPr lang="en-US" dirty="0"/>
              <a:t>Pronation at 90º flexion (90º)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Supination at 90º flexion (80-85º)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5 to 10° greater than active motion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Biceps </a:t>
            </a:r>
            <a:r>
              <a:rPr lang="en-US" dirty="0" err="1"/>
              <a:t>Brachii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48753"/>
            <a:ext cx="3913628" cy="4351337"/>
          </a:xfrm>
        </p:spPr>
        <p:txBody>
          <a:bodyPr>
            <a:normAutofit/>
          </a:bodyPr>
          <a:lstStyle/>
          <a:p>
            <a:r>
              <a:rPr lang="en-US" dirty="0"/>
              <a:t> O: </a:t>
            </a:r>
          </a:p>
          <a:p>
            <a:pPr lvl="1"/>
            <a:r>
              <a:rPr lang="en-US" dirty="0"/>
              <a:t>long head – </a:t>
            </a:r>
            <a:r>
              <a:rPr lang="en-US" dirty="0" err="1"/>
              <a:t>supraglenoid</a:t>
            </a:r>
            <a:r>
              <a:rPr lang="en-US" dirty="0"/>
              <a:t> tubercle </a:t>
            </a:r>
          </a:p>
          <a:p>
            <a:pPr lvl="1"/>
            <a:r>
              <a:rPr lang="en-US" dirty="0"/>
              <a:t>Short head – apex of coracoid process of scapula </a:t>
            </a:r>
          </a:p>
          <a:p>
            <a:r>
              <a:rPr lang="en-US" dirty="0"/>
              <a:t>I: two head fuse, insert on to radial tuberosity and bicipital aponeurosis (deep arm fascia) </a:t>
            </a:r>
          </a:p>
          <a:p>
            <a:r>
              <a:rPr lang="en-US" dirty="0"/>
              <a:t>A: flexes elbow and supinates forearm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327" y="1248753"/>
            <a:ext cx="3119972" cy="338437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3577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Brachialis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857" y="1700809"/>
            <a:ext cx="3625596" cy="2376264"/>
          </a:xfrm>
        </p:spPr>
        <p:txBody>
          <a:bodyPr>
            <a:normAutofit/>
          </a:bodyPr>
          <a:lstStyle/>
          <a:p>
            <a:r>
              <a:rPr lang="en-US" dirty="0"/>
              <a:t>O: distal 2/3rds anterior surface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coronoid process and tuberosity of ulna </a:t>
            </a:r>
          </a:p>
          <a:p>
            <a:r>
              <a:rPr lang="en-US" dirty="0"/>
              <a:t>A: Main flexor of the elbow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327" y="1248753"/>
            <a:ext cx="3119972" cy="338437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561046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Brachoradialis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3816424" cy="174819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 O: upper 2/3rds anterior supracondylar ridge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Lateral surface of radius </a:t>
            </a:r>
          </a:p>
          <a:p>
            <a:r>
              <a:rPr lang="en-US" dirty="0"/>
              <a:t>A: flexor in mid- prone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42927"/>
            <a:ext cx="2070100" cy="5204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96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Triceps </a:t>
            </a:r>
            <a:r>
              <a:rPr lang="en-US" dirty="0" err="1"/>
              <a:t>Brachii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3816424" cy="2664296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 O: long head – </a:t>
            </a:r>
            <a:r>
              <a:rPr lang="en-US" dirty="0" err="1"/>
              <a:t>infraglenoid</a:t>
            </a:r>
            <a:r>
              <a:rPr lang="en-US" dirty="0"/>
              <a:t> tubercle of scapula (and labrum) </a:t>
            </a:r>
          </a:p>
          <a:p>
            <a:r>
              <a:rPr lang="en-US" dirty="0"/>
              <a:t>Lateral head – posterior surface of </a:t>
            </a:r>
            <a:r>
              <a:rPr lang="en-US" dirty="0" err="1"/>
              <a:t>humerus</a:t>
            </a:r>
            <a:r>
              <a:rPr lang="en-US" dirty="0"/>
              <a:t> (above and lateral to spiral groove) </a:t>
            </a:r>
          </a:p>
          <a:p>
            <a:r>
              <a:rPr lang="en-US" dirty="0"/>
              <a:t>Medial head – posterior surface of </a:t>
            </a:r>
            <a:r>
              <a:rPr lang="en-US" dirty="0" err="1"/>
              <a:t>humerus</a:t>
            </a:r>
            <a:r>
              <a:rPr lang="en-US" dirty="0"/>
              <a:t> (below and medial to spiral groove) </a:t>
            </a:r>
          </a:p>
          <a:p>
            <a:r>
              <a:rPr lang="en-US" dirty="0"/>
              <a:t>I: olecranon </a:t>
            </a:r>
          </a:p>
          <a:p>
            <a:r>
              <a:rPr lang="en-US" dirty="0"/>
              <a:t>A: main elbow extensor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926" y="1019632"/>
            <a:ext cx="40005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759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Anconeus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3816424" cy="2664296"/>
          </a:xfrm>
        </p:spPr>
        <p:txBody>
          <a:bodyPr>
            <a:normAutofit/>
          </a:bodyPr>
          <a:lstStyle/>
          <a:p>
            <a:r>
              <a:rPr lang="en-US" dirty="0"/>
              <a:t> O: posterior surface of lateral epicondyle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lateral surface of olecranon and posterior surface of ulna </a:t>
            </a:r>
          </a:p>
          <a:p>
            <a:r>
              <a:rPr lang="en-US" dirty="0"/>
              <a:t>A: assists elbow extension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4664"/>
            <a:ext cx="2032000" cy="478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83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Pronator </a:t>
            </a:r>
            <a:r>
              <a:rPr lang="en-US" dirty="0" err="1"/>
              <a:t>Teres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2761500" cy="1748199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O: common flexor origin (CFO) medial epicondyle of </a:t>
            </a:r>
            <a:r>
              <a:rPr lang="en-US" dirty="0" err="1"/>
              <a:t>humerus</a:t>
            </a:r>
            <a:r>
              <a:rPr lang="en-US" dirty="0"/>
              <a:t> AND pronator ridge of ulna </a:t>
            </a:r>
          </a:p>
          <a:p>
            <a:r>
              <a:rPr lang="en-US" dirty="0"/>
              <a:t>I: Middle of lateral surface of radius </a:t>
            </a:r>
          </a:p>
          <a:p>
            <a:r>
              <a:rPr lang="en-US" dirty="0"/>
              <a:t>A: pronates forearm and weak elbow flexor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5157" y="1028878"/>
            <a:ext cx="4370727" cy="457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238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6650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Supinator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21618"/>
            <a:ext cx="7416824" cy="188268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(Common Extensor Origin CEO), radial collateral ligament, annular ligament, supinator crest of ulna </a:t>
            </a:r>
          </a:p>
          <a:p>
            <a:r>
              <a:rPr lang="en-US" dirty="0"/>
              <a:t>I: posterior, lateral and anterior aspects of upper 1/3rd radius </a:t>
            </a:r>
          </a:p>
          <a:p>
            <a:r>
              <a:rPr lang="en-US" dirty="0"/>
              <a:t>A: supinates forearm in all elbow positions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528" y="2780928"/>
            <a:ext cx="6109502" cy="286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98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230297"/>
            <a:ext cx="2628884" cy="339994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726" y="1808462"/>
            <a:ext cx="2545476" cy="4032448"/>
          </a:xfrm>
        </p:spPr>
        <p:txBody>
          <a:bodyPr>
            <a:normAutofit/>
          </a:bodyPr>
          <a:lstStyle/>
          <a:p>
            <a:r>
              <a:rPr lang="en-US" dirty="0"/>
              <a:t>Wrist mobilisers that attach at the elbow:</a:t>
            </a:r>
          </a:p>
          <a:p>
            <a:pPr lvl="1"/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Brevis </a:t>
            </a:r>
          </a:p>
          <a:p>
            <a:pPr lvl="1"/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Longus</a:t>
            </a:r>
          </a:p>
          <a:p>
            <a:pPr lvl="1"/>
            <a:r>
              <a:rPr lang="en-US" dirty="0"/>
              <a:t>Extensor Carpi </a:t>
            </a:r>
            <a:r>
              <a:rPr lang="en-US" dirty="0" err="1"/>
              <a:t>Ulnaris</a:t>
            </a:r>
            <a:endParaRPr lang="en-US" dirty="0"/>
          </a:p>
          <a:p>
            <a:pPr lvl="1"/>
            <a:r>
              <a:rPr lang="en-US" dirty="0"/>
              <a:t>Flexor Carpi </a:t>
            </a:r>
            <a:r>
              <a:rPr lang="en-US" dirty="0" err="1"/>
              <a:t>Ulnaris</a:t>
            </a:r>
            <a:endParaRPr lang="en-US" dirty="0"/>
          </a:p>
          <a:p>
            <a:pPr lvl="1"/>
            <a:r>
              <a:rPr lang="en-US" dirty="0"/>
              <a:t>Flexor Carpi </a:t>
            </a:r>
            <a:r>
              <a:rPr lang="en-US" dirty="0" err="1"/>
              <a:t>Radialis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0329"/>
            <a:ext cx="3140954" cy="328497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274" y="68410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Other Muscles acting around Elbow</a:t>
            </a:r>
          </a:p>
        </p:txBody>
      </p:sp>
    </p:spTree>
    <p:extLst>
      <p:ext uri="{BB962C8B-B14F-4D97-AF65-F5344CB8AC3E}">
        <p14:creationId xmlns:p14="http://schemas.microsoft.com/office/powerpoint/2010/main" val="48356707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2753</TotalTime>
  <Words>395</Words>
  <Application>Microsoft Macintosh PowerPoint</Application>
  <PresentationFormat>On-screen Show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ＭＳ Ｐゴシック</vt:lpstr>
      <vt:lpstr>Arial</vt:lpstr>
      <vt:lpstr>Calibri</vt:lpstr>
      <vt:lpstr>Century Schoolbook</vt:lpstr>
      <vt:lpstr>Wingdings 2</vt:lpstr>
      <vt:lpstr>View</vt:lpstr>
      <vt:lpstr>Anatomy and Physiology Practical – Elbow MMTs</vt:lpstr>
      <vt:lpstr>Recap </vt:lpstr>
      <vt:lpstr>Biceps Brachii</vt:lpstr>
      <vt:lpstr>Brachialis</vt:lpstr>
      <vt:lpstr>Brachoradialis</vt:lpstr>
      <vt:lpstr>Triceps Brachii</vt:lpstr>
      <vt:lpstr>Anconeus</vt:lpstr>
      <vt:lpstr>Pronator Teres </vt:lpstr>
      <vt:lpstr>Supinator </vt:lpstr>
      <vt:lpstr>Other Muscles acting around Elbow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110</cp:revision>
  <dcterms:created xsi:type="dcterms:W3CDTF">2016-09-15T12:23:08Z</dcterms:created>
  <dcterms:modified xsi:type="dcterms:W3CDTF">2018-03-08T12:04:08Z</dcterms:modified>
</cp:coreProperties>
</file>