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34"/>
  </p:notesMasterIdLst>
  <p:sldIdLst>
    <p:sldId id="256" r:id="rId2"/>
    <p:sldId id="257" r:id="rId3"/>
    <p:sldId id="258" r:id="rId4"/>
    <p:sldId id="259" r:id="rId5"/>
    <p:sldId id="260" r:id="rId6"/>
    <p:sldId id="261" r:id="rId7"/>
    <p:sldId id="269" r:id="rId8"/>
    <p:sldId id="262" r:id="rId9"/>
    <p:sldId id="263" r:id="rId10"/>
    <p:sldId id="264" r:id="rId11"/>
    <p:sldId id="265" r:id="rId12"/>
    <p:sldId id="266" r:id="rId13"/>
    <p:sldId id="267" r:id="rId14"/>
    <p:sldId id="268"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75" autoAdjust="0"/>
    <p:restoredTop sz="94660"/>
  </p:normalViewPr>
  <p:slideViewPr>
    <p:cSldViewPr snapToGrid="0">
      <p:cViewPr>
        <p:scale>
          <a:sx n="68" d="100"/>
          <a:sy n="68" d="100"/>
        </p:scale>
        <p:origin x="504"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9CE370D-BD29-4682-8950-93E981357936}" type="datetimeFigureOut">
              <a:rPr lang="en-GB" smtClean="0"/>
              <a:t>27/11/2018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FFBEDFE-699D-4714-BDE4-624897000BF8}" type="slidenum">
              <a:rPr lang="en-GB" smtClean="0"/>
              <a:t>‹#›</a:t>
            </a:fld>
            <a:endParaRPr lang="en-GB"/>
          </a:p>
        </p:txBody>
      </p:sp>
    </p:spTree>
    <p:extLst>
      <p:ext uri="{BB962C8B-B14F-4D97-AF65-F5344CB8AC3E}">
        <p14:creationId xmlns:p14="http://schemas.microsoft.com/office/powerpoint/2010/main" val="37875263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11/27/2018</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5BFA754-D5C3-4E66-96A6-867B257F58DC}" type="datetimeFigureOut">
              <a:rPr lang="en-US" dirty="0"/>
              <a:t>11/27/2018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11/27/2018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11/27/2018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11/27/2018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11/27/2018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11/27/2018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11/27/2018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11/27/2018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11/27/2018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11/27/2018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11/27/2018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11/27/2018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11/27/2018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11/27/2018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11/27/2018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11/27/2018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11/27/2018</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79176" y="1871131"/>
            <a:ext cx="7642746" cy="1515533"/>
          </a:xfrm>
        </p:spPr>
        <p:txBody>
          <a:bodyPr/>
          <a:lstStyle/>
          <a:p>
            <a:r>
              <a:rPr lang="en-GB" sz="4800" dirty="0"/>
              <a:t>The Benefits and Drawbacks of the Ontario Curriculum.</a:t>
            </a:r>
          </a:p>
        </p:txBody>
      </p:sp>
      <p:sp>
        <p:nvSpPr>
          <p:cNvPr id="3" name="Subtitle 2"/>
          <p:cNvSpPr>
            <a:spLocks noGrp="1"/>
          </p:cNvSpPr>
          <p:nvPr>
            <p:ph type="subTitle" idx="1"/>
          </p:nvPr>
        </p:nvSpPr>
        <p:spPr/>
        <p:txBody>
          <a:bodyPr/>
          <a:lstStyle/>
          <a:p>
            <a:r>
              <a:rPr lang="en-GB" sz="3200" dirty="0"/>
              <a:t>Joel Bowen</a:t>
            </a:r>
          </a:p>
          <a:p>
            <a:r>
              <a:rPr lang="en-GB" sz="3200" dirty="0"/>
              <a:t>M6X01528</a:t>
            </a:r>
          </a:p>
          <a:p>
            <a:endParaRPr lang="en-GB" dirty="0"/>
          </a:p>
        </p:txBody>
      </p:sp>
    </p:spTree>
    <p:extLst>
      <p:ext uri="{BB962C8B-B14F-4D97-AF65-F5344CB8AC3E}">
        <p14:creationId xmlns:p14="http://schemas.microsoft.com/office/powerpoint/2010/main" val="37858959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40812" y="927541"/>
            <a:ext cx="9601196" cy="1303867"/>
          </a:xfrm>
        </p:spPr>
        <p:txBody>
          <a:bodyPr/>
          <a:lstStyle/>
          <a:p>
            <a:r>
              <a:rPr lang="en-GB" dirty="0"/>
              <a:t>Why the Ontario Curriculum?</a:t>
            </a:r>
          </a:p>
        </p:txBody>
      </p:sp>
      <p:sp>
        <p:nvSpPr>
          <p:cNvPr id="5" name="TextBox 4"/>
          <p:cNvSpPr txBox="1"/>
          <p:nvPr/>
        </p:nvSpPr>
        <p:spPr>
          <a:xfrm>
            <a:off x="1386389" y="3275461"/>
            <a:ext cx="4900681" cy="1323439"/>
          </a:xfrm>
          <a:prstGeom prst="rect">
            <a:avLst/>
          </a:prstGeom>
          <a:noFill/>
        </p:spPr>
        <p:txBody>
          <a:bodyPr wrap="square" rtlCol="0">
            <a:spAutoFit/>
          </a:bodyPr>
          <a:lstStyle/>
          <a:p>
            <a:r>
              <a:rPr lang="en-GB" sz="4000" dirty="0"/>
              <a:t>Impressive results in the PISA tests.</a:t>
            </a:r>
          </a:p>
        </p:txBody>
      </p:sp>
      <p:sp>
        <p:nvSpPr>
          <p:cNvPr id="6" name="TextBox 5"/>
          <p:cNvSpPr txBox="1"/>
          <p:nvPr/>
        </p:nvSpPr>
        <p:spPr>
          <a:xfrm>
            <a:off x="6041410" y="2688608"/>
            <a:ext cx="4800598" cy="3170099"/>
          </a:xfrm>
          <a:prstGeom prst="rect">
            <a:avLst/>
          </a:prstGeom>
          <a:noFill/>
        </p:spPr>
        <p:txBody>
          <a:bodyPr wrap="square" rtlCol="0">
            <a:spAutoFit/>
          </a:bodyPr>
          <a:lstStyle/>
          <a:p>
            <a:r>
              <a:rPr lang="en-GB" sz="4000" dirty="0"/>
              <a:t>Interesting to explore the strengths and weakness’s of a country with strong educational influence.</a:t>
            </a:r>
          </a:p>
        </p:txBody>
      </p:sp>
    </p:spTree>
    <p:extLst>
      <p:ext uri="{BB962C8B-B14F-4D97-AF65-F5344CB8AC3E}">
        <p14:creationId xmlns:p14="http://schemas.microsoft.com/office/powerpoint/2010/main" val="35724257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 will be discussing?</a:t>
            </a:r>
          </a:p>
        </p:txBody>
      </p:sp>
      <p:sp>
        <p:nvSpPr>
          <p:cNvPr id="3" name="Content Placeholder 2"/>
          <p:cNvSpPr>
            <a:spLocks noGrp="1"/>
          </p:cNvSpPr>
          <p:nvPr>
            <p:ph idx="1"/>
          </p:nvPr>
        </p:nvSpPr>
        <p:spPr/>
        <p:txBody>
          <a:bodyPr>
            <a:normAutofit fontScale="92500" lnSpcReduction="10000"/>
          </a:bodyPr>
          <a:lstStyle/>
          <a:p>
            <a:r>
              <a:rPr lang="en-GB" sz="4400" dirty="0"/>
              <a:t>Focus on Science, Mathematics and The Sexual Health Curriculum</a:t>
            </a:r>
          </a:p>
          <a:p>
            <a:r>
              <a:rPr lang="en-GB" sz="4400" dirty="0"/>
              <a:t>Discussing the age group of elementary Grade 5 pupils in comparison of UK Key Stage 2. </a:t>
            </a:r>
          </a:p>
        </p:txBody>
      </p:sp>
    </p:spTree>
    <p:extLst>
      <p:ext uri="{BB962C8B-B14F-4D97-AF65-F5344CB8AC3E}">
        <p14:creationId xmlns:p14="http://schemas.microsoft.com/office/powerpoint/2010/main" val="29050279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8000" u="sng" dirty="0"/>
              <a:t>Mathematics</a:t>
            </a:r>
            <a:endParaRPr lang="en-GB" u="sng" dirty="0"/>
          </a:p>
        </p:txBody>
      </p:sp>
      <p:pic>
        <p:nvPicPr>
          <p:cNvPr id="1028" name="Picture 4" descr="Image result for ontario math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43683" y="2575255"/>
            <a:ext cx="4134988" cy="3402465"/>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5728711" y="5500837"/>
            <a:ext cx="5365571" cy="369332"/>
          </a:xfrm>
          <a:prstGeom prst="rect">
            <a:avLst/>
          </a:prstGeom>
        </p:spPr>
        <p:txBody>
          <a:bodyPr wrap="none">
            <a:spAutoFit/>
          </a:bodyPr>
          <a:lstStyle/>
          <a:p>
            <a:r>
              <a:rPr lang="en-GB" dirty="0">
                <a:solidFill>
                  <a:srgbClr val="000000"/>
                </a:solidFill>
                <a:latin typeface="Open Sans"/>
              </a:rPr>
              <a:t>(Ontario Mathematics Education Resources, 2018)</a:t>
            </a:r>
            <a:endParaRPr lang="en-GB" dirty="0"/>
          </a:p>
        </p:txBody>
      </p:sp>
    </p:spTree>
    <p:extLst>
      <p:ext uri="{BB962C8B-B14F-4D97-AF65-F5344CB8AC3E}">
        <p14:creationId xmlns:p14="http://schemas.microsoft.com/office/powerpoint/2010/main" val="24676929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Discovery Maths</a:t>
            </a:r>
          </a:p>
        </p:txBody>
      </p:sp>
      <p:sp>
        <p:nvSpPr>
          <p:cNvPr id="3" name="Content Placeholder 2"/>
          <p:cNvSpPr>
            <a:spLocks noGrp="1"/>
          </p:cNvSpPr>
          <p:nvPr>
            <p:ph idx="1"/>
          </p:nvPr>
        </p:nvSpPr>
        <p:spPr/>
        <p:txBody>
          <a:bodyPr/>
          <a:lstStyle/>
          <a:p>
            <a:r>
              <a:rPr lang="en-GB" sz="2800" dirty="0"/>
              <a:t>Discovery Maths is Ontario’s Elementary Maths Curriculum.</a:t>
            </a:r>
          </a:p>
          <a:p>
            <a:r>
              <a:rPr lang="en-GB" sz="2800" dirty="0"/>
              <a:t>Described as;</a:t>
            </a:r>
          </a:p>
          <a:p>
            <a:pPr algn="ctr"/>
            <a:r>
              <a:rPr lang="en-GB" sz="2800" dirty="0"/>
              <a:t> A failed experiment that emphasizes on group problem solving and expressing different ideas on maths as opposed to following traditional techniques and formulas. </a:t>
            </a:r>
          </a:p>
          <a:p>
            <a:pPr algn="ctr"/>
            <a:r>
              <a:rPr lang="en-GB" dirty="0"/>
              <a:t>(Alphonso, 2018)</a:t>
            </a:r>
            <a:endParaRPr lang="en-GB" sz="2800" dirty="0"/>
          </a:p>
          <a:p>
            <a:endParaRPr lang="en-GB" dirty="0"/>
          </a:p>
        </p:txBody>
      </p:sp>
    </p:spTree>
    <p:extLst>
      <p:ext uri="{BB962C8B-B14F-4D97-AF65-F5344CB8AC3E}">
        <p14:creationId xmlns:p14="http://schemas.microsoft.com/office/powerpoint/2010/main" val="22055309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03868" y="1388531"/>
            <a:ext cx="9592732" cy="2954868"/>
          </a:xfrm>
        </p:spPr>
        <p:txBody>
          <a:bodyPr>
            <a:normAutofit fontScale="90000"/>
          </a:bodyPr>
          <a:lstStyle/>
          <a:p>
            <a:r>
              <a:rPr lang="en-GB" dirty="0"/>
              <a:t>‘Discovery-based learning does have value in a child's education. However, before a young student can engage in this type of high-order thinking with any degree of confidence, he or she must be able to master the foundational concepts. The reality is, without direct instruction, memorization, and practice the benefits of discover-based learning can become completely lost.’</a:t>
            </a:r>
            <a:br>
              <a:rPr lang="en-GB" dirty="0"/>
            </a:br>
            <a:endParaRPr lang="en-GB" dirty="0"/>
          </a:p>
        </p:txBody>
      </p:sp>
      <p:sp>
        <p:nvSpPr>
          <p:cNvPr id="3" name="Text Placeholder 2"/>
          <p:cNvSpPr>
            <a:spLocks noGrp="1"/>
          </p:cNvSpPr>
          <p:nvPr>
            <p:ph type="body" idx="1"/>
          </p:nvPr>
        </p:nvSpPr>
        <p:spPr/>
        <p:txBody>
          <a:bodyPr/>
          <a:lstStyle/>
          <a:p>
            <a:endParaRPr lang="en-GB" dirty="0"/>
          </a:p>
          <a:p>
            <a:endParaRPr lang="en-GB" dirty="0"/>
          </a:p>
          <a:p>
            <a:r>
              <a:rPr lang="en-GB" dirty="0"/>
              <a:t>													(</a:t>
            </a:r>
            <a:r>
              <a:rPr lang="en-GB" dirty="0" err="1"/>
              <a:t>Lapointe</a:t>
            </a:r>
            <a:r>
              <a:rPr lang="en-GB" dirty="0"/>
              <a:t>, 2018)</a:t>
            </a:r>
          </a:p>
        </p:txBody>
      </p:sp>
    </p:spTree>
    <p:extLst>
      <p:ext uri="{BB962C8B-B14F-4D97-AF65-F5344CB8AC3E}">
        <p14:creationId xmlns:p14="http://schemas.microsoft.com/office/powerpoint/2010/main" val="23248260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27218" y="0"/>
            <a:ext cx="9592732" cy="2954868"/>
          </a:xfrm>
        </p:spPr>
        <p:txBody>
          <a:bodyPr>
            <a:normAutofit/>
          </a:bodyPr>
          <a:lstStyle/>
          <a:p>
            <a:r>
              <a:rPr lang="en-GB" sz="8800" u="sng" dirty="0"/>
              <a:t>Question</a:t>
            </a:r>
          </a:p>
        </p:txBody>
      </p:sp>
      <p:sp>
        <p:nvSpPr>
          <p:cNvPr id="3" name="Text Placeholder 2"/>
          <p:cNvSpPr>
            <a:spLocks noGrp="1"/>
          </p:cNvSpPr>
          <p:nvPr>
            <p:ph type="body" idx="1"/>
          </p:nvPr>
        </p:nvSpPr>
        <p:spPr>
          <a:xfrm>
            <a:off x="1112137" y="2485102"/>
            <a:ext cx="10022893" cy="2175388"/>
          </a:xfrm>
        </p:spPr>
        <p:txBody>
          <a:bodyPr>
            <a:noAutofit/>
          </a:bodyPr>
          <a:lstStyle/>
          <a:p>
            <a:r>
              <a:rPr lang="en-GB" sz="3600" dirty="0"/>
              <a:t>Even though we haven’t discussed Ontario’s Discovery Maths Curriculum in depth, do you believe that Mathematics is better taught from a more traditional approach? </a:t>
            </a:r>
            <a:endParaRPr lang="en-GB" sz="2800" dirty="0"/>
          </a:p>
        </p:txBody>
      </p:sp>
    </p:spTree>
    <p:extLst>
      <p:ext uri="{BB962C8B-B14F-4D97-AF65-F5344CB8AC3E}">
        <p14:creationId xmlns:p14="http://schemas.microsoft.com/office/powerpoint/2010/main" val="3657511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98641" y="628170"/>
            <a:ext cx="9601196" cy="1303867"/>
          </a:xfrm>
        </p:spPr>
        <p:txBody>
          <a:bodyPr/>
          <a:lstStyle/>
          <a:p>
            <a:r>
              <a:rPr lang="en-GB" dirty="0"/>
              <a:t>What the PISA results say?</a:t>
            </a:r>
          </a:p>
        </p:txBody>
      </p:sp>
      <p:sp>
        <p:nvSpPr>
          <p:cNvPr id="3" name="Content Placeholder 2"/>
          <p:cNvSpPr>
            <a:spLocks noGrp="1"/>
          </p:cNvSpPr>
          <p:nvPr>
            <p:ph idx="1"/>
          </p:nvPr>
        </p:nvSpPr>
        <p:spPr>
          <a:xfrm>
            <a:off x="1398641" y="2158726"/>
            <a:ext cx="9601196" cy="3318936"/>
          </a:xfrm>
        </p:spPr>
        <p:txBody>
          <a:bodyPr/>
          <a:lstStyle/>
          <a:p>
            <a:r>
              <a:rPr lang="en-GB" sz="4400" dirty="0"/>
              <a:t>Canada are improving on Science, Reading and Writing but Maths results aren’t climbing.</a:t>
            </a:r>
          </a:p>
          <a:p>
            <a:endParaRPr lang="en-GB" dirty="0"/>
          </a:p>
        </p:txBody>
      </p:sp>
      <p:sp>
        <p:nvSpPr>
          <p:cNvPr id="4" name="Rectangle 3"/>
          <p:cNvSpPr/>
          <p:nvPr/>
        </p:nvSpPr>
        <p:spPr>
          <a:xfrm>
            <a:off x="8079610" y="5292996"/>
            <a:ext cx="1594026" cy="369332"/>
          </a:xfrm>
          <a:prstGeom prst="rect">
            <a:avLst/>
          </a:prstGeom>
        </p:spPr>
        <p:txBody>
          <a:bodyPr wrap="none">
            <a:spAutoFit/>
          </a:bodyPr>
          <a:lstStyle/>
          <a:p>
            <a:r>
              <a:rPr lang="en-GB" dirty="0">
                <a:solidFill>
                  <a:srgbClr val="000000"/>
                </a:solidFill>
              </a:rPr>
              <a:t>(</a:t>
            </a:r>
            <a:r>
              <a:rPr lang="en-GB" dirty="0" err="1">
                <a:solidFill>
                  <a:srgbClr val="000000"/>
                </a:solidFill>
              </a:rPr>
              <a:t>Csanady</a:t>
            </a:r>
            <a:r>
              <a:rPr lang="en-GB" dirty="0">
                <a:solidFill>
                  <a:srgbClr val="000000"/>
                </a:solidFill>
              </a:rPr>
              <a:t>, 2016)</a:t>
            </a:r>
            <a:endParaRPr lang="en-GB" dirty="0"/>
          </a:p>
        </p:txBody>
      </p:sp>
    </p:spTree>
    <p:extLst>
      <p:ext uri="{BB962C8B-B14F-4D97-AF65-F5344CB8AC3E}">
        <p14:creationId xmlns:p14="http://schemas.microsoft.com/office/powerpoint/2010/main" val="19718329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62667" y="2442222"/>
            <a:ext cx="9601196" cy="1303867"/>
          </a:xfrm>
        </p:spPr>
        <p:txBody>
          <a:bodyPr>
            <a:normAutofit fontScale="90000"/>
          </a:bodyPr>
          <a:lstStyle/>
          <a:p>
            <a:r>
              <a:rPr lang="en-GB" dirty="0"/>
              <a:t>Having stagnant maths results is not such an issue, compared to countries like Vietnam and Finland where the results are continuously declining. However, when the reading, writing and science results are climbing, it only highlights the issues the country has with Maths results. </a:t>
            </a:r>
          </a:p>
        </p:txBody>
      </p:sp>
      <p:sp>
        <p:nvSpPr>
          <p:cNvPr id="4" name="Rectangle 3"/>
          <p:cNvSpPr/>
          <p:nvPr/>
        </p:nvSpPr>
        <p:spPr>
          <a:xfrm>
            <a:off x="7929986" y="5191121"/>
            <a:ext cx="1890197" cy="369332"/>
          </a:xfrm>
          <a:prstGeom prst="rect">
            <a:avLst/>
          </a:prstGeom>
        </p:spPr>
        <p:txBody>
          <a:bodyPr wrap="none">
            <a:spAutoFit/>
          </a:bodyPr>
          <a:lstStyle/>
          <a:p>
            <a:r>
              <a:rPr lang="en-GB" dirty="0">
                <a:solidFill>
                  <a:srgbClr val="000000"/>
                </a:solidFill>
                <a:latin typeface="+mj-lt"/>
              </a:rPr>
              <a:t>(RM Results, 2017)</a:t>
            </a:r>
            <a:endParaRPr lang="en-GB" dirty="0">
              <a:latin typeface="+mj-lt"/>
            </a:endParaRPr>
          </a:p>
        </p:txBody>
      </p:sp>
    </p:spTree>
    <p:extLst>
      <p:ext uri="{BB962C8B-B14F-4D97-AF65-F5344CB8AC3E}">
        <p14:creationId xmlns:p14="http://schemas.microsoft.com/office/powerpoint/2010/main" val="12094369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What the curriculum expects of children in Fifth Grade?</a:t>
            </a:r>
          </a:p>
        </p:txBody>
      </p:sp>
      <p:pic>
        <p:nvPicPr>
          <p:cNvPr id="1028" name="Picture 4" descr="Image result for ontario school"/>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738570" y="2513218"/>
            <a:ext cx="4142860" cy="3317875"/>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6096000" y="5646427"/>
            <a:ext cx="2005677" cy="369332"/>
          </a:xfrm>
          <a:prstGeom prst="rect">
            <a:avLst/>
          </a:prstGeom>
        </p:spPr>
        <p:txBody>
          <a:bodyPr wrap="none">
            <a:spAutoFit/>
          </a:bodyPr>
          <a:lstStyle/>
          <a:p>
            <a:r>
              <a:rPr lang="en-GB" dirty="0">
                <a:solidFill>
                  <a:srgbClr val="000000"/>
                </a:solidFill>
                <a:latin typeface="Open Sans"/>
              </a:rPr>
              <a:t>(680 News, 2013)</a:t>
            </a:r>
            <a:endParaRPr lang="en-GB" dirty="0"/>
          </a:p>
        </p:txBody>
      </p:sp>
    </p:spTree>
    <p:extLst>
      <p:ext uri="{BB962C8B-B14F-4D97-AF65-F5344CB8AC3E}">
        <p14:creationId xmlns:p14="http://schemas.microsoft.com/office/powerpoint/2010/main" val="5430291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295401" y="929148"/>
            <a:ext cx="4692444" cy="4946720"/>
          </a:xfrm>
        </p:spPr>
        <p:txBody>
          <a:bodyPr>
            <a:normAutofit fontScale="85000" lnSpcReduction="10000"/>
          </a:bodyPr>
          <a:lstStyle/>
          <a:p>
            <a:r>
              <a:rPr lang="en-GB" dirty="0"/>
              <a:t>Broaden their mathematical understanding, through investigate maths problems and developing and applying problem solving strategies</a:t>
            </a:r>
          </a:p>
          <a:p>
            <a:r>
              <a:rPr lang="en-GB" dirty="0"/>
              <a:t>Develop their reasoning skills, like use of counter-examples, to examine conjectures and construct and defend arguments</a:t>
            </a:r>
          </a:p>
          <a:p>
            <a:r>
              <a:rPr lang="en-GB" dirty="0"/>
              <a:t>Develop their reflective thinking to understand how to clarify their work and findings as they complete their researches, like comparing and justifying their effort.</a:t>
            </a:r>
          </a:p>
          <a:p>
            <a:r>
              <a:rPr lang="en-GB" dirty="0"/>
              <a:t>Understand mathematical ideas and how to solve their problems using a variety of digital strategies as well as concrete, visual and electronic learning tools.</a:t>
            </a:r>
          </a:p>
          <a:p>
            <a:endParaRPr lang="en-GB" dirty="0"/>
          </a:p>
        </p:txBody>
      </p:sp>
      <p:sp>
        <p:nvSpPr>
          <p:cNvPr id="5" name="TextBox 4"/>
          <p:cNvSpPr txBox="1"/>
          <p:nvPr/>
        </p:nvSpPr>
        <p:spPr>
          <a:xfrm>
            <a:off x="6179574" y="929148"/>
            <a:ext cx="5088193" cy="3785652"/>
          </a:xfrm>
          <a:prstGeom prst="rect">
            <a:avLst/>
          </a:prstGeom>
          <a:noFill/>
        </p:spPr>
        <p:txBody>
          <a:bodyPr wrap="square" rtlCol="0">
            <a:spAutoFit/>
          </a:bodyPr>
          <a:lstStyle/>
          <a:p>
            <a:r>
              <a:rPr lang="en-GB" sz="2000" dirty="0"/>
              <a:t>Relate the connections of different mathematical concepts and procedures with the ideas and situations in life through a mathematical context.</a:t>
            </a:r>
          </a:p>
          <a:p>
            <a:r>
              <a:rPr lang="en-GB" sz="2000" dirty="0"/>
              <a:t>• Generate a variation of representations of mathematical concepts and make connections among them and apply them to solve mathematical problems,</a:t>
            </a:r>
          </a:p>
          <a:p>
            <a:r>
              <a:rPr lang="en-GB" sz="2000" dirty="0"/>
              <a:t> • Communicate mathematical thinking visually, orally and in writing, incorporating everyday language, a basic mathematical vocabulary, and a variety of representations, and observing basic mathematical conventions.</a:t>
            </a:r>
          </a:p>
        </p:txBody>
      </p:sp>
      <p:sp>
        <p:nvSpPr>
          <p:cNvPr id="6" name="Rectangle 5"/>
          <p:cNvSpPr/>
          <p:nvPr/>
        </p:nvSpPr>
        <p:spPr>
          <a:xfrm>
            <a:off x="7794709" y="5220618"/>
            <a:ext cx="2874505" cy="369332"/>
          </a:xfrm>
          <a:prstGeom prst="rect">
            <a:avLst/>
          </a:prstGeom>
        </p:spPr>
        <p:txBody>
          <a:bodyPr wrap="none">
            <a:spAutoFit/>
          </a:bodyPr>
          <a:lstStyle/>
          <a:p>
            <a:r>
              <a:rPr lang="en-GB" dirty="0">
                <a:solidFill>
                  <a:srgbClr val="000000"/>
                </a:solidFill>
                <a:latin typeface="+mj-lt"/>
              </a:rPr>
              <a:t>(Ministry of Education, 2005)</a:t>
            </a:r>
            <a:endParaRPr lang="en-GB" dirty="0">
              <a:latin typeface="+mj-lt"/>
            </a:endParaRPr>
          </a:p>
        </p:txBody>
      </p:sp>
    </p:spTree>
    <p:extLst>
      <p:ext uri="{BB962C8B-B14F-4D97-AF65-F5344CB8AC3E}">
        <p14:creationId xmlns:p14="http://schemas.microsoft.com/office/powerpoint/2010/main" val="14446874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1" y="613422"/>
            <a:ext cx="9601196" cy="1303867"/>
          </a:xfrm>
        </p:spPr>
        <p:txBody>
          <a:bodyPr/>
          <a:lstStyle/>
          <a:p>
            <a:r>
              <a:rPr lang="en-GB" dirty="0"/>
              <a:t>The National Curriculum</a:t>
            </a:r>
          </a:p>
        </p:txBody>
      </p:sp>
      <p:sp>
        <p:nvSpPr>
          <p:cNvPr id="3" name="Content Placeholder 2"/>
          <p:cNvSpPr>
            <a:spLocks noGrp="1"/>
          </p:cNvSpPr>
          <p:nvPr>
            <p:ph idx="1"/>
          </p:nvPr>
        </p:nvSpPr>
        <p:spPr>
          <a:xfrm>
            <a:off x="1034845" y="1725559"/>
            <a:ext cx="5061154" cy="4262285"/>
          </a:xfrm>
        </p:spPr>
        <p:txBody>
          <a:bodyPr>
            <a:normAutofit fontScale="70000" lnSpcReduction="20000"/>
          </a:bodyPr>
          <a:lstStyle/>
          <a:p>
            <a:r>
              <a:rPr lang="en-GB" dirty="0"/>
              <a:t>Learners recognise and obtain data to solve their maths problems,</a:t>
            </a:r>
          </a:p>
          <a:p>
            <a:r>
              <a:rPr lang="en-GB" dirty="0"/>
              <a:t>They use symbols, diagrams and words to describe their mathematics situations, and explain their reasoning. </a:t>
            </a:r>
          </a:p>
          <a:p>
            <a:r>
              <a:rPr lang="en-GB" dirty="0"/>
              <a:t>They understand how to multiply and divide whole numbers and decimals to get place value. </a:t>
            </a:r>
          </a:p>
          <a:p>
            <a:r>
              <a:rPr lang="en-GB" dirty="0"/>
              <a:t>. They are able to add, subtract and order negative numbers.</a:t>
            </a:r>
          </a:p>
          <a:p>
            <a:r>
              <a:rPr lang="en-GB" dirty="0"/>
              <a:t>They check their solutions by applying inverse operations or estimating using approximations. They use approximations and estimations, as well as applying inverse operations to check their results.</a:t>
            </a:r>
          </a:p>
          <a:p>
            <a:r>
              <a:rPr lang="en-GB" dirty="0"/>
              <a:t>They calculate fractional or percentage parts of quantities and measurements</a:t>
            </a:r>
          </a:p>
          <a:p>
            <a:endParaRPr lang="en-GB" dirty="0"/>
          </a:p>
        </p:txBody>
      </p:sp>
      <p:sp>
        <p:nvSpPr>
          <p:cNvPr id="5" name="TextBox 4"/>
          <p:cNvSpPr txBox="1"/>
          <p:nvPr/>
        </p:nvSpPr>
        <p:spPr>
          <a:xfrm>
            <a:off x="6095999" y="1641889"/>
            <a:ext cx="5304504" cy="4293483"/>
          </a:xfrm>
          <a:prstGeom prst="rect">
            <a:avLst/>
          </a:prstGeom>
          <a:noFill/>
        </p:spPr>
        <p:txBody>
          <a:bodyPr wrap="square" rtlCol="0">
            <a:spAutoFit/>
          </a:bodyPr>
          <a:lstStyle/>
          <a:p>
            <a:r>
              <a:rPr lang="en-GB" sz="1700" dirty="0"/>
              <a:t>- They use concept and simple formulae for different operations. </a:t>
            </a:r>
          </a:p>
          <a:p>
            <a:r>
              <a:rPr lang="en-GB" sz="1700" dirty="0"/>
              <a:t>- They practise co-ordinates in all quadrants. They clearly draw and measure angles to the nearest degree.</a:t>
            </a:r>
          </a:p>
          <a:p>
            <a:r>
              <a:rPr lang="en-GB" sz="1700" dirty="0"/>
              <a:t>- Can identify all of the 2D shapes</a:t>
            </a:r>
          </a:p>
          <a:p>
            <a:r>
              <a:rPr lang="en-GB" sz="1700" dirty="0"/>
              <a:t>- They understand the rough metrics equivalents of units, and know how to convert them. </a:t>
            </a:r>
          </a:p>
          <a:p>
            <a:r>
              <a:rPr lang="en-GB" sz="1700" dirty="0"/>
              <a:t>- Are able to measure everyday items using sensible estimates.</a:t>
            </a:r>
          </a:p>
          <a:p>
            <a:r>
              <a:rPr lang="en-GB" sz="1700" dirty="0"/>
              <a:t>- They find zones of triangles and rectangles and volumes of cuboids</a:t>
            </a:r>
          </a:p>
          <a:p>
            <a:r>
              <a:rPr lang="en-GB" sz="1700" dirty="0"/>
              <a:t>. -They understand and read scales on graphs, plans and maps</a:t>
            </a:r>
          </a:p>
          <a:p>
            <a:r>
              <a:rPr lang="en-GB" sz="1700" dirty="0"/>
              <a:t>-They interpret different graphs, pie charts and diagrams.</a:t>
            </a:r>
          </a:p>
          <a:p>
            <a:r>
              <a:rPr lang="en-GB" sz="1700" dirty="0"/>
              <a:t>- Use the probability scale to escalate the different conclusions that are created from repeating research</a:t>
            </a:r>
            <a:r>
              <a:rPr lang="en-GB" dirty="0"/>
              <a:t>.</a:t>
            </a:r>
          </a:p>
        </p:txBody>
      </p:sp>
      <p:sp>
        <p:nvSpPr>
          <p:cNvPr id="6" name="Rectangle 5"/>
          <p:cNvSpPr/>
          <p:nvPr/>
        </p:nvSpPr>
        <p:spPr>
          <a:xfrm>
            <a:off x="8307852" y="5987844"/>
            <a:ext cx="2607509" cy="369332"/>
          </a:xfrm>
          <a:prstGeom prst="rect">
            <a:avLst/>
          </a:prstGeom>
        </p:spPr>
        <p:txBody>
          <a:bodyPr wrap="none">
            <a:spAutoFit/>
          </a:bodyPr>
          <a:lstStyle/>
          <a:p>
            <a:r>
              <a:rPr lang="en-GB" dirty="0">
                <a:solidFill>
                  <a:srgbClr val="000000"/>
                </a:solidFill>
                <a:latin typeface="+mj-lt"/>
              </a:rPr>
              <a:t>(Welsh Government, 2016)</a:t>
            </a:r>
            <a:endParaRPr lang="en-GB" dirty="0">
              <a:latin typeface="+mj-lt"/>
            </a:endParaRPr>
          </a:p>
        </p:txBody>
      </p:sp>
    </p:spTree>
    <p:extLst>
      <p:ext uri="{BB962C8B-B14F-4D97-AF65-F5344CB8AC3E}">
        <p14:creationId xmlns:p14="http://schemas.microsoft.com/office/powerpoint/2010/main" val="3376604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7200" u="sng" dirty="0"/>
              <a:t>QUESTION</a:t>
            </a:r>
          </a:p>
        </p:txBody>
      </p:sp>
      <p:sp>
        <p:nvSpPr>
          <p:cNvPr id="3" name="Content Placeholder 2"/>
          <p:cNvSpPr>
            <a:spLocks noGrp="1"/>
          </p:cNvSpPr>
          <p:nvPr>
            <p:ph idx="1"/>
          </p:nvPr>
        </p:nvSpPr>
        <p:spPr>
          <a:xfrm>
            <a:off x="309716" y="2448232"/>
            <a:ext cx="11326761" cy="3589869"/>
          </a:xfrm>
        </p:spPr>
        <p:txBody>
          <a:bodyPr>
            <a:noAutofit/>
          </a:bodyPr>
          <a:lstStyle/>
          <a:p>
            <a:pPr algn="ctr"/>
            <a:r>
              <a:rPr lang="en-GB" sz="5400" dirty="0"/>
              <a:t>Do you think some of these expectations are similar in Ontario and the United Kingdom?</a:t>
            </a:r>
          </a:p>
        </p:txBody>
      </p:sp>
    </p:spTree>
    <p:extLst>
      <p:ext uri="{BB962C8B-B14F-4D97-AF65-F5344CB8AC3E}">
        <p14:creationId xmlns:p14="http://schemas.microsoft.com/office/powerpoint/2010/main" val="12687819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 Conclude with Mathematics.</a:t>
            </a:r>
          </a:p>
        </p:txBody>
      </p:sp>
      <p:sp>
        <p:nvSpPr>
          <p:cNvPr id="4" name="Rectangle 3"/>
          <p:cNvSpPr/>
          <p:nvPr/>
        </p:nvSpPr>
        <p:spPr>
          <a:xfrm>
            <a:off x="1410928" y="2962203"/>
            <a:ext cx="9915833" cy="1660134"/>
          </a:xfrm>
          <a:prstGeom prst="rect">
            <a:avLst/>
          </a:prstGeom>
        </p:spPr>
        <p:txBody>
          <a:bodyPr wrap="square">
            <a:spAutoFit/>
          </a:bodyPr>
          <a:lstStyle/>
          <a:p>
            <a:pPr>
              <a:lnSpc>
                <a:spcPct val="107000"/>
              </a:lnSpc>
              <a:spcAft>
                <a:spcPts val="800"/>
              </a:spcAft>
            </a:pPr>
            <a:r>
              <a:rPr lang="en-GB" sz="2800" dirty="0">
                <a:effectLst/>
                <a:ea typeface="Calibri" panose="020F0502020204030204" pitchFamily="34" charset="0"/>
                <a:cs typeface="Times New Roman" panose="02020603050405020304" pitchFamily="18" charset="0"/>
              </a:rPr>
              <a:t>PISA results show that Canad</a:t>
            </a:r>
            <a:r>
              <a:rPr lang="en-GB" sz="2800" dirty="0">
                <a:ea typeface="Calibri" panose="020F0502020204030204" pitchFamily="34" charset="0"/>
                <a:cs typeface="Times New Roman" panose="02020603050405020304" pitchFamily="18" charset="0"/>
              </a:rPr>
              <a:t>a placed 10</a:t>
            </a:r>
            <a:r>
              <a:rPr lang="en-GB" sz="2800" baseline="30000" dirty="0">
                <a:ea typeface="Calibri" panose="020F0502020204030204" pitchFamily="34" charset="0"/>
                <a:cs typeface="Times New Roman" panose="02020603050405020304" pitchFamily="18" charset="0"/>
              </a:rPr>
              <a:t>th</a:t>
            </a:r>
            <a:r>
              <a:rPr lang="en-GB" sz="2800" dirty="0">
                <a:ea typeface="Calibri" panose="020F0502020204030204" pitchFamily="34" charset="0"/>
                <a:cs typeface="Times New Roman" panose="02020603050405020304" pitchFamily="18" charset="0"/>
              </a:rPr>
              <a:t> and the UK placed 27</a:t>
            </a:r>
            <a:r>
              <a:rPr lang="en-GB" sz="2800" baseline="30000" dirty="0">
                <a:ea typeface="Calibri" panose="020F0502020204030204" pitchFamily="34" charset="0"/>
                <a:cs typeface="Times New Roman" panose="02020603050405020304" pitchFamily="18" charset="0"/>
              </a:rPr>
              <a:t>th</a:t>
            </a:r>
            <a:r>
              <a:rPr lang="en-GB" sz="2800" dirty="0">
                <a:ea typeface="Calibri" panose="020F0502020204030204" pitchFamily="34" charset="0"/>
                <a:cs typeface="Times New Roman" panose="02020603050405020304" pitchFamily="18" charset="0"/>
              </a:rPr>
              <a:t>.</a:t>
            </a:r>
          </a:p>
          <a:p>
            <a:pPr>
              <a:lnSpc>
                <a:spcPct val="107000"/>
              </a:lnSpc>
              <a:spcAft>
                <a:spcPts val="800"/>
              </a:spcAft>
            </a:pPr>
            <a:r>
              <a:rPr lang="en-GB" sz="2800" dirty="0">
                <a:effectLst/>
                <a:ea typeface="Calibri" panose="020F0502020204030204" pitchFamily="34" charset="0"/>
                <a:cs typeface="Times New Roman" panose="02020603050405020304" pitchFamily="18" charset="0"/>
              </a:rPr>
              <a:t>United Kingdoms lowest placing position since 2000.</a:t>
            </a:r>
          </a:p>
          <a:p>
            <a:pPr>
              <a:lnSpc>
                <a:spcPct val="107000"/>
              </a:lnSpc>
              <a:spcAft>
                <a:spcPts val="800"/>
              </a:spcAft>
            </a:pPr>
            <a:r>
              <a:rPr lang="en-GB" sz="2800" dirty="0">
                <a:ea typeface="Calibri" panose="020F0502020204030204" pitchFamily="34" charset="0"/>
                <a:cs typeface="Times New Roman" panose="02020603050405020304" pitchFamily="18" charset="0"/>
              </a:rPr>
              <a:t>Both countries have non significant changes regarding Maths.</a:t>
            </a:r>
            <a:endParaRPr lang="en-GB" sz="2800" dirty="0">
              <a:effectLst/>
              <a:ea typeface="Calibri" panose="020F0502020204030204" pitchFamily="34" charset="0"/>
              <a:cs typeface="Times New Roman" panose="02020603050405020304" pitchFamily="18" charset="0"/>
            </a:endParaRPr>
          </a:p>
        </p:txBody>
      </p:sp>
      <p:sp>
        <p:nvSpPr>
          <p:cNvPr id="5" name="Rectangle 4"/>
          <p:cNvSpPr/>
          <p:nvPr/>
        </p:nvSpPr>
        <p:spPr>
          <a:xfrm>
            <a:off x="5009535" y="4975375"/>
            <a:ext cx="6096000" cy="646331"/>
          </a:xfrm>
          <a:prstGeom prst="rect">
            <a:avLst/>
          </a:prstGeom>
        </p:spPr>
        <p:txBody>
          <a:bodyPr>
            <a:spAutoFit/>
          </a:bodyPr>
          <a:lstStyle/>
          <a:p>
            <a:r>
              <a:rPr lang="en-GB" dirty="0">
                <a:solidFill>
                  <a:srgbClr val="000000"/>
                </a:solidFill>
              </a:rPr>
              <a:t>(The Organisation for Economic Co-operation and Development, 2016)</a:t>
            </a:r>
            <a:endParaRPr lang="en-GB" dirty="0"/>
          </a:p>
        </p:txBody>
      </p:sp>
    </p:spTree>
    <p:extLst>
      <p:ext uri="{BB962C8B-B14F-4D97-AF65-F5344CB8AC3E}">
        <p14:creationId xmlns:p14="http://schemas.microsoft.com/office/powerpoint/2010/main" val="38822941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10151" y="1041126"/>
            <a:ext cx="9601196" cy="1303867"/>
          </a:xfrm>
        </p:spPr>
        <p:txBody>
          <a:bodyPr>
            <a:normAutofit/>
          </a:bodyPr>
          <a:lstStyle/>
          <a:p>
            <a:r>
              <a:rPr lang="en-GB" sz="6600" u="sng" dirty="0"/>
              <a:t>Science</a:t>
            </a:r>
          </a:p>
        </p:txBody>
      </p:sp>
      <p:pic>
        <p:nvPicPr>
          <p:cNvPr id="2050" name="Picture 2" descr="Summit Science classroom"/>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15667" y="2344993"/>
            <a:ext cx="4672511" cy="3504383"/>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6432212" y="5480044"/>
            <a:ext cx="2651110" cy="369332"/>
          </a:xfrm>
          <a:prstGeom prst="rect">
            <a:avLst/>
          </a:prstGeom>
        </p:spPr>
        <p:txBody>
          <a:bodyPr wrap="none">
            <a:spAutoFit/>
          </a:bodyPr>
          <a:lstStyle/>
          <a:p>
            <a:r>
              <a:rPr lang="en-GB" dirty="0">
                <a:solidFill>
                  <a:srgbClr val="000000"/>
                </a:solidFill>
              </a:rPr>
              <a:t>(Citizenship Type Pad, </a:t>
            </a:r>
            <a:r>
              <a:rPr lang="en-GB" dirty="0" err="1">
                <a:solidFill>
                  <a:srgbClr val="000000"/>
                </a:solidFill>
              </a:rPr>
              <a:t>n.d.</a:t>
            </a:r>
            <a:r>
              <a:rPr lang="en-GB" dirty="0">
                <a:solidFill>
                  <a:srgbClr val="000000"/>
                </a:solidFill>
              </a:rPr>
              <a:t>)</a:t>
            </a:r>
            <a:endParaRPr lang="en-GB" dirty="0"/>
          </a:p>
        </p:txBody>
      </p:sp>
    </p:spTree>
    <p:extLst>
      <p:ext uri="{BB962C8B-B14F-4D97-AF65-F5344CB8AC3E}">
        <p14:creationId xmlns:p14="http://schemas.microsoft.com/office/powerpoint/2010/main" val="38364308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Fifth Grade Science Programme</a:t>
            </a:r>
          </a:p>
        </p:txBody>
      </p:sp>
      <p:sp>
        <p:nvSpPr>
          <p:cNvPr id="4" name="Cloud Callout 3"/>
          <p:cNvSpPr/>
          <p:nvPr/>
        </p:nvSpPr>
        <p:spPr>
          <a:xfrm rot="736722">
            <a:off x="3805084" y="2566218"/>
            <a:ext cx="4306529" cy="2934929"/>
          </a:xfrm>
          <a:prstGeom prst="cloudCallout">
            <a:avLst/>
          </a:prstGeom>
          <a:solidFill>
            <a:schemeClr val="bg1"/>
          </a:solid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4630994" y="3229897"/>
            <a:ext cx="2669458" cy="1446550"/>
          </a:xfrm>
          <a:prstGeom prst="rect">
            <a:avLst/>
          </a:prstGeom>
          <a:noFill/>
        </p:spPr>
        <p:txBody>
          <a:bodyPr wrap="square" rtlCol="0">
            <a:spAutoFit/>
          </a:bodyPr>
          <a:lstStyle/>
          <a:p>
            <a:pPr algn="ctr"/>
            <a:r>
              <a:rPr lang="en-GB" sz="4400" dirty="0"/>
              <a:t>Four Strands</a:t>
            </a:r>
          </a:p>
        </p:txBody>
      </p:sp>
      <p:sp>
        <p:nvSpPr>
          <p:cNvPr id="6" name="TextBox 5"/>
          <p:cNvSpPr txBox="1"/>
          <p:nvPr/>
        </p:nvSpPr>
        <p:spPr>
          <a:xfrm>
            <a:off x="884903" y="2713703"/>
            <a:ext cx="3288891" cy="954107"/>
          </a:xfrm>
          <a:prstGeom prst="rect">
            <a:avLst/>
          </a:prstGeom>
          <a:noFill/>
        </p:spPr>
        <p:txBody>
          <a:bodyPr wrap="square" rtlCol="0">
            <a:spAutoFit/>
          </a:bodyPr>
          <a:lstStyle/>
          <a:p>
            <a:r>
              <a:rPr lang="en-GB" sz="2800" dirty="0"/>
              <a:t>Understanding Life Systems</a:t>
            </a:r>
          </a:p>
        </p:txBody>
      </p:sp>
      <p:sp>
        <p:nvSpPr>
          <p:cNvPr id="7" name="Rectangle 6"/>
          <p:cNvSpPr/>
          <p:nvPr/>
        </p:nvSpPr>
        <p:spPr>
          <a:xfrm>
            <a:off x="8157086" y="2713703"/>
            <a:ext cx="3280576" cy="1384995"/>
          </a:xfrm>
          <a:prstGeom prst="rect">
            <a:avLst/>
          </a:prstGeom>
        </p:spPr>
        <p:txBody>
          <a:bodyPr wrap="square">
            <a:spAutoFit/>
          </a:bodyPr>
          <a:lstStyle/>
          <a:p>
            <a:pPr algn="r"/>
            <a:r>
              <a:rPr lang="en-GB" sz="2800" dirty="0"/>
              <a:t>Understanding Structures and Mechanisms</a:t>
            </a:r>
          </a:p>
        </p:txBody>
      </p:sp>
      <p:sp>
        <p:nvSpPr>
          <p:cNvPr id="8" name="Rectangle 7"/>
          <p:cNvSpPr/>
          <p:nvPr/>
        </p:nvSpPr>
        <p:spPr>
          <a:xfrm>
            <a:off x="1013552" y="4295123"/>
            <a:ext cx="2760808" cy="1384995"/>
          </a:xfrm>
          <a:prstGeom prst="rect">
            <a:avLst/>
          </a:prstGeom>
        </p:spPr>
        <p:txBody>
          <a:bodyPr wrap="square">
            <a:spAutoFit/>
          </a:bodyPr>
          <a:lstStyle/>
          <a:p>
            <a:r>
              <a:rPr lang="en-GB" sz="2800" dirty="0"/>
              <a:t>Understanding Matter and Energy</a:t>
            </a:r>
          </a:p>
        </p:txBody>
      </p:sp>
      <p:sp>
        <p:nvSpPr>
          <p:cNvPr id="9" name="Rectangle 8"/>
          <p:cNvSpPr/>
          <p:nvPr/>
        </p:nvSpPr>
        <p:spPr>
          <a:xfrm>
            <a:off x="8621373" y="4540512"/>
            <a:ext cx="2864841" cy="1384995"/>
          </a:xfrm>
          <a:prstGeom prst="rect">
            <a:avLst/>
          </a:prstGeom>
        </p:spPr>
        <p:txBody>
          <a:bodyPr wrap="square">
            <a:spAutoFit/>
          </a:bodyPr>
          <a:lstStyle/>
          <a:p>
            <a:pPr algn="r"/>
            <a:r>
              <a:rPr lang="en-GB" sz="2800" dirty="0"/>
              <a:t>Understanding Earth and Space Systems</a:t>
            </a:r>
          </a:p>
        </p:txBody>
      </p:sp>
      <p:cxnSp>
        <p:nvCxnSpPr>
          <p:cNvPr id="11" name="Straight Arrow Connector 10"/>
          <p:cNvCxnSpPr/>
          <p:nvPr/>
        </p:nvCxnSpPr>
        <p:spPr>
          <a:xfrm>
            <a:off x="8157086" y="4676447"/>
            <a:ext cx="839430" cy="31117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flipV="1">
            <a:off x="8374438" y="3445725"/>
            <a:ext cx="681072" cy="50444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flipH="1">
            <a:off x="2596569" y="5233009"/>
            <a:ext cx="1577225" cy="16490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a:xfrm flipH="1" flipV="1">
            <a:off x="2513704" y="3398772"/>
            <a:ext cx="1172356" cy="46894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9" name="TextBox 18"/>
          <p:cNvSpPr txBox="1"/>
          <p:nvPr/>
        </p:nvSpPr>
        <p:spPr>
          <a:xfrm>
            <a:off x="5965723" y="5925507"/>
            <a:ext cx="3437270" cy="369332"/>
          </a:xfrm>
          <a:prstGeom prst="rect">
            <a:avLst/>
          </a:prstGeom>
          <a:noFill/>
        </p:spPr>
        <p:txBody>
          <a:bodyPr wrap="square" rtlCol="0">
            <a:spAutoFit/>
          </a:bodyPr>
          <a:lstStyle/>
          <a:p>
            <a:r>
              <a:rPr lang="en-GB" dirty="0"/>
              <a:t>(Ministry of Education, 2007)</a:t>
            </a:r>
          </a:p>
        </p:txBody>
      </p:sp>
    </p:spTree>
    <p:extLst>
      <p:ext uri="{BB962C8B-B14F-4D97-AF65-F5344CB8AC3E}">
        <p14:creationId xmlns:p14="http://schemas.microsoft.com/office/powerpoint/2010/main" val="10526630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p:nvPr/>
        </p:nvPicPr>
        <p:blipFill>
          <a:blip r:embed="rId2"/>
          <a:stretch>
            <a:fillRect/>
          </a:stretch>
        </p:blipFill>
        <p:spPr>
          <a:xfrm>
            <a:off x="1607923" y="676736"/>
            <a:ext cx="6636425" cy="5266864"/>
          </a:xfrm>
          <a:prstGeom prst="rect">
            <a:avLst/>
          </a:prstGeom>
        </p:spPr>
      </p:pic>
      <p:sp>
        <p:nvSpPr>
          <p:cNvPr id="3" name="Rectangle 2"/>
          <p:cNvSpPr/>
          <p:nvPr/>
        </p:nvSpPr>
        <p:spPr>
          <a:xfrm>
            <a:off x="1607923" y="3834581"/>
            <a:ext cx="6636425" cy="707922"/>
          </a:xfrm>
          <a:prstGeom prst="rect">
            <a:avLst/>
          </a:prstGeom>
          <a:no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p:cNvSpPr/>
          <p:nvPr/>
        </p:nvSpPr>
        <p:spPr>
          <a:xfrm>
            <a:off x="8244348" y="5758934"/>
            <a:ext cx="2874505" cy="369332"/>
          </a:xfrm>
          <a:prstGeom prst="rect">
            <a:avLst/>
          </a:prstGeom>
        </p:spPr>
        <p:txBody>
          <a:bodyPr wrap="none">
            <a:spAutoFit/>
          </a:bodyPr>
          <a:lstStyle/>
          <a:p>
            <a:r>
              <a:rPr lang="en-GB" dirty="0"/>
              <a:t>(Ministry of Education, 2007)</a:t>
            </a:r>
          </a:p>
        </p:txBody>
      </p:sp>
    </p:spTree>
    <p:extLst>
      <p:ext uri="{BB962C8B-B14F-4D97-AF65-F5344CB8AC3E}">
        <p14:creationId xmlns:p14="http://schemas.microsoft.com/office/powerpoint/2010/main" val="9838916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882878" y="1321571"/>
            <a:ext cx="8868696" cy="3883243"/>
          </a:xfrm>
          <a:prstGeom prst="rect">
            <a:avLst/>
          </a:prstGeom>
        </p:spPr>
        <p:txBody>
          <a:bodyPr wrap="square">
            <a:spAutoFit/>
          </a:bodyPr>
          <a:lstStyle/>
          <a:p>
            <a:pPr>
              <a:lnSpc>
                <a:spcPct val="107000"/>
              </a:lnSpc>
              <a:spcAft>
                <a:spcPts val="800"/>
              </a:spcAft>
            </a:pPr>
            <a:r>
              <a:rPr lang="en-GB" sz="4800" u="sng" dirty="0">
                <a:latin typeface="+mj-lt"/>
                <a:ea typeface="Calibri" panose="020F0502020204030204" pitchFamily="34" charset="0"/>
                <a:cs typeface="Times New Roman" panose="02020603050405020304" pitchFamily="18" charset="0"/>
              </a:rPr>
              <a:t>Science Curriculum; Key Stage 2- </a:t>
            </a:r>
          </a:p>
          <a:p>
            <a:pPr marL="342900" lvl="0" indent="-342900">
              <a:lnSpc>
                <a:spcPct val="107000"/>
              </a:lnSpc>
              <a:spcAft>
                <a:spcPts val="0"/>
              </a:spcAft>
              <a:buFont typeface="Calibri" panose="020F0502020204030204" pitchFamily="34" charset="0"/>
              <a:buChar char="-"/>
            </a:pPr>
            <a:r>
              <a:rPr lang="en-GB" sz="4400" dirty="0">
                <a:latin typeface="+mj-lt"/>
                <a:ea typeface="Calibri" panose="020F0502020204030204" pitchFamily="34" charset="0"/>
                <a:cs typeface="Times New Roman" panose="02020603050405020304" pitchFamily="18" charset="0"/>
              </a:rPr>
              <a:t>Living things and their habitats</a:t>
            </a:r>
          </a:p>
          <a:p>
            <a:pPr marL="342900" lvl="0" indent="-342900">
              <a:lnSpc>
                <a:spcPct val="107000"/>
              </a:lnSpc>
              <a:spcAft>
                <a:spcPts val="0"/>
              </a:spcAft>
              <a:buFont typeface="Calibri" panose="020F0502020204030204" pitchFamily="34" charset="0"/>
              <a:buChar char="-"/>
            </a:pPr>
            <a:r>
              <a:rPr lang="en-GB" sz="4400" dirty="0">
                <a:latin typeface="+mj-lt"/>
                <a:ea typeface="Calibri" panose="020F0502020204030204" pitchFamily="34" charset="0"/>
                <a:cs typeface="Times New Roman" panose="02020603050405020304" pitchFamily="18" charset="0"/>
              </a:rPr>
              <a:t>Animals, including humans</a:t>
            </a:r>
          </a:p>
          <a:p>
            <a:pPr marL="342900" lvl="0" indent="-342900">
              <a:lnSpc>
                <a:spcPct val="107000"/>
              </a:lnSpc>
              <a:spcAft>
                <a:spcPts val="0"/>
              </a:spcAft>
              <a:buFont typeface="Calibri" panose="020F0502020204030204" pitchFamily="34" charset="0"/>
              <a:buChar char="-"/>
            </a:pPr>
            <a:r>
              <a:rPr lang="en-GB" sz="4400" dirty="0">
                <a:latin typeface="+mj-lt"/>
                <a:ea typeface="Calibri" panose="020F0502020204030204" pitchFamily="34" charset="0"/>
                <a:cs typeface="Times New Roman" panose="02020603050405020304" pitchFamily="18" charset="0"/>
              </a:rPr>
              <a:t>Properties and changes of material</a:t>
            </a:r>
          </a:p>
          <a:p>
            <a:pPr marL="342900" lvl="0" indent="-342900">
              <a:lnSpc>
                <a:spcPct val="107000"/>
              </a:lnSpc>
              <a:spcAft>
                <a:spcPts val="800"/>
              </a:spcAft>
              <a:buFont typeface="Calibri" panose="020F0502020204030204" pitchFamily="34" charset="0"/>
              <a:buChar char="-"/>
            </a:pPr>
            <a:r>
              <a:rPr lang="en-GB" sz="4400" dirty="0">
                <a:latin typeface="+mj-lt"/>
                <a:ea typeface="Calibri" panose="020F0502020204030204" pitchFamily="34" charset="0"/>
                <a:cs typeface="Times New Roman" panose="02020603050405020304" pitchFamily="18" charset="0"/>
              </a:rPr>
              <a:t>And earth and space </a:t>
            </a:r>
          </a:p>
        </p:txBody>
      </p:sp>
      <p:sp>
        <p:nvSpPr>
          <p:cNvPr id="3" name="Rectangle 2"/>
          <p:cNvSpPr/>
          <p:nvPr/>
        </p:nvSpPr>
        <p:spPr>
          <a:xfrm>
            <a:off x="6872628" y="5204814"/>
            <a:ext cx="3269869" cy="369332"/>
          </a:xfrm>
          <a:prstGeom prst="rect">
            <a:avLst/>
          </a:prstGeom>
        </p:spPr>
        <p:txBody>
          <a:bodyPr wrap="none">
            <a:spAutoFit/>
          </a:bodyPr>
          <a:lstStyle/>
          <a:p>
            <a:r>
              <a:rPr lang="en-GB" dirty="0">
                <a:solidFill>
                  <a:srgbClr val="000000"/>
                </a:solidFill>
                <a:latin typeface="+mj-lt"/>
              </a:rPr>
              <a:t>(Department for Education, 2013)</a:t>
            </a:r>
            <a:endParaRPr lang="en-GB" dirty="0">
              <a:latin typeface="+mj-lt"/>
            </a:endParaRPr>
          </a:p>
        </p:txBody>
      </p:sp>
    </p:spTree>
    <p:extLst>
      <p:ext uri="{BB962C8B-B14F-4D97-AF65-F5344CB8AC3E}">
        <p14:creationId xmlns:p14="http://schemas.microsoft.com/office/powerpoint/2010/main" val="33167223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63678" y="890946"/>
            <a:ext cx="10751574" cy="5062155"/>
          </a:xfrm>
          <a:prstGeom prst="rect">
            <a:avLst/>
          </a:prstGeom>
        </p:spPr>
        <p:txBody>
          <a:bodyPr wrap="square">
            <a:spAutoFit/>
          </a:bodyPr>
          <a:lstStyle/>
          <a:p>
            <a:pPr marL="228600">
              <a:lnSpc>
                <a:spcPct val="107000"/>
              </a:lnSpc>
              <a:spcAft>
                <a:spcPts val="800"/>
              </a:spcAft>
            </a:pPr>
            <a:r>
              <a:rPr lang="en-GB" u="sng" dirty="0">
                <a:latin typeface="Calibri" panose="020F0502020204030204" pitchFamily="34" charset="0"/>
                <a:ea typeface="Calibri" panose="020F0502020204030204" pitchFamily="34" charset="0"/>
                <a:cs typeface="Times New Roman" panose="02020603050405020304" pitchFamily="18" charset="0"/>
              </a:rPr>
              <a:t>In the UK, in key stage 2, student will be adapting on the knowledge and skills they have required during their time in the Foundation Phase.</a:t>
            </a:r>
          </a:p>
          <a:p>
            <a:pPr marL="228600">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 The skills will be developed through learning about the sustainable earth, the interdependence of organisms and how things work. </a:t>
            </a:r>
          </a:p>
          <a:p>
            <a:pPr marL="228600">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They should have a clear understanding of how the lessons they learn in science are relevant to their everyday life, for example the current issues in the UK. </a:t>
            </a:r>
          </a:p>
          <a:p>
            <a:pPr marL="228600">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Teachers will be expected to teach their students how to recognize scientific ideas and evaluate them through gathering information’s with observations and measurements. </a:t>
            </a:r>
          </a:p>
          <a:p>
            <a:pPr marL="228600">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They will be encouraging to think for themselves and develop their own learning strategies to mature. </a:t>
            </a:r>
          </a:p>
          <a:p>
            <a:pPr marL="228600">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Understand their responsibility as a citizen and appreciate other peoples views and opinions. </a:t>
            </a:r>
          </a:p>
          <a:p>
            <a:pPr marL="228600">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Their studies will include fun and interesting challenges activities that adapt their creativity.</a:t>
            </a:r>
          </a:p>
          <a:p>
            <a:pPr marL="228600">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The curriculum will encourage learning to share ideas, explore, use their initiation skills through applying their knowledge to new situations and problems.</a:t>
            </a:r>
          </a:p>
          <a:p>
            <a:pPr marL="228600">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 Peer discussion and reflection time will also be incorporated. </a:t>
            </a:r>
          </a:p>
        </p:txBody>
      </p:sp>
      <p:sp>
        <p:nvSpPr>
          <p:cNvPr id="4" name="Rectangle 3"/>
          <p:cNvSpPr/>
          <p:nvPr/>
        </p:nvSpPr>
        <p:spPr>
          <a:xfrm>
            <a:off x="6661159" y="5953101"/>
            <a:ext cx="4002121" cy="369332"/>
          </a:xfrm>
          <a:prstGeom prst="rect">
            <a:avLst/>
          </a:prstGeom>
        </p:spPr>
        <p:txBody>
          <a:bodyPr wrap="none">
            <a:spAutoFit/>
          </a:bodyPr>
          <a:lstStyle/>
          <a:p>
            <a:r>
              <a:rPr lang="en-GB" dirty="0">
                <a:solidFill>
                  <a:srgbClr val="000000"/>
                </a:solidFill>
                <a:latin typeface="Open Sans"/>
              </a:rPr>
              <a:t>(Welsh Assembly Government, 2008)</a:t>
            </a:r>
            <a:endParaRPr lang="en-GB" dirty="0"/>
          </a:p>
        </p:txBody>
      </p:sp>
    </p:spTree>
    <p:extLst>
      <p:ext uri="{BB962C8B-B14F-4D97-AF65-F5344CB8AC3E}">
        <p14:creationId xmlns:p14="http://schemas.microsoft.com/office/powerpoint/2010/main" val="25945134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t="22414"/>
          <a:stretch/>
        </p:blipFill>
        <p:spPr>
          <a:xfrm>
            <a:off x="1247776" y="1179871"/>
            <a:ext cx="2381250" cy="1837864"/>
          </a:xfrm>
          <a:prstGeom prst="rect">
            <a:avLst/>
          </a:prstGeom>
        </p:spPr>
      </p:pic>
      <p:sp>
        <p:nvSpPr>
          <p:cNvPr id="3" name="Rectangle 2"/>
          <p:cNvSpPr/>
          <p:nvPr/>
        </p:nvSpPr>
        <p:spPr>
          <a:xfrm>
            <a:off x="1091381" y="1047135"/>
            <a:ext cx="2713703" cy="2079523"/>
          </a:xfrm>
          <a:prstGeom prst="rect">
            <a:avLst/>
          </a:prstGeom>
          <a:no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p:cNvSpPr/>
          <p:nvPr/>
        </p:nvSpPr>
        <p:spPr>
          <a:xfrm>
            <a:off x="4419600" y="2098803"/>
            <a:ext cx="6096000" cy="3067378"/>
          </a:xfrm>
          <a:prstGeom prst="rect">
            <a:avLst/>
          </a:prstGeom>
        </p:spPr>
        <p:txBody>
          <a:bodyPr>
            <a:spAutoFit/>
          </a:bodyPr>
          <a:lstStyle/>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Canada placed 7</a:t>
            </a:r>
            <a:r>
              <a:rPr lang="en-GB" baseline="30000" dirty="0">
                <a:latin typeface="Calibri" panose="020F0502020204030204" pitchFamily="34" charset="0"/>
                <a:ea typeface="Calibri" panose="020F0502020204030204" pitchFamily="34" charset="0"/>
                <a:cs typeface="Times New Roman" panose="02020603050405020304" pitchFamily="18" charset="0"/>
              </a:rPr>
              <a:t>th</a:t>
            </a:r>
            <a:r>
              <a:rPr lang="en-GB" dirty="0">
                <a:latin typeface="Calibri" panose="020F0502020204030204" pitchFamily="34" charset="0"/>
                <a:ea typeface="Calibri" panose="020F0502020204030204" pitchFamily="34" charset="0"/>
                <a:cs typeface="Times New Roman" panose="02020603050405020304" pitchFamily="18" charset="0"/>
              </a:rPr>
              <a:t> in the PISA science results, behind countries like Singapore and Japan. </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The student in Ontario matched the Canadian average for the overall tests and the science subskills evaluations</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 The results also presented no gender differences in science outcomes. </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The PISA results indicate that Ontario, as well as the other provinces, have a leading science curriculum that us benefiting the students in the country.</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TextBox 5"/>
          <p:cNvSpPr txBox="1"/>
          <p:nvPr/>
        </p:nvSpPr>
        <p:spPr>
          <a:xfrm>
            <a:off x="4291781" y="1047135"/>
            <a:ext cx="5958348" cy="707886"/>
          </a:xfrm>
          <a:prstGeom prst="rect">
            <a:avLst/>
          </a:prstGeom>
          <a:noFill/>
        </p:spPr>
        <p:txBody>
          <a:bodyPr wrap="square" rtlCol="0">
            <a:spAutoFit/>
          </a:bodyPr>
          <a:lstStyle/>
          <a:p>
            <a:r>
              <a:rPr lang="en-GB" sz="4000" dirty="0"/>
              <a:t>What the PISA results say?</a:t>
            </a:r>
          </a:p>
        </p:txBody>
      </p:sp>
      <p:sp>
        <p:nvSpPr>
          <p:cNvPr id="7" name="Rectangle 6"/>
          <p:cNvSpPr/>
          <p:nvPr/>
        </p:nvSpPr>
        <p:spPr>
          <a:xfrm>
            <a:off x="6137306" y="5518778"/>
            <a:ext cx="4873642" cy="369332"/>
          </a:xfrm>
          <a:prstGeom prst="rect">
            <a:avLst/>
          </a:prstGeom>
        </p:spPr>
        <p:txBody>
          <a:bodyPr wrap="none">
            <a:spAutoFit/>
          </a:bodyPr>
          <a:lstStyle/>
          <a:p>
            <a:r>
              <a:rPr lang="en-GB" dirty="0">
                <a:solidFill>
                  <a:srgbClr val="000000"/>
                </a:solidFill>
                <a:latin typeface="+mj-lt"/>
              </a:rPr>
              <a:t>(Education Quality and Accountability Office, 2016)</a:t>
            </a:r>
            <a:endParaRPr lang="en-GB" dirty="0">
              <a:latin typeface="+mj-lt"/>
            </a:endParaRPr>
          </a:p>
        </p:txBody>
      </p:sp>
    </p:spTree>
    <p:extLst>
      <p:ext uri="{BB962C8B-B14F-4D97-AF65-F5344CB8AC3E}">
        <p14:creationId xmlns:p14="http://schemas.microsoft.com/office/powerpoint/2010/main" val="33142735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45457" y="970475"/>
            <a:ext cx="10166555" cy="4436920"/>
          </a:xfrm>
          <a:prstGeom prst="rect">
            <a:avLst/>
          </a:prstGeom>
        </p:spPr>
        <p:txBody>
          <a:bodyPr wrap="square">
            <a:spAutoFit/>
          </a:bodyPr>
          <a:lstStyle/>
          <a:p>
            <a:pPr>
              <a:lnSpc>
                <a:spcPct val="107000"/>
              </a:lnSpc>
              <a:spcAft>
                <a:spcPts val="800"/>
              </a:spcAft>
            </a:pPr>
            <a:r>
              <a:rPr lang="en-GB" sz="2400" dirty="0">
                <a:latin typeface="+mj-lt"/>
                <a:ea typeface="Calibri" panose="020F0502020204030204" pitchFamily="34" charset="0"/>
                <a:cs typeface="Times New Roman" panose="02020603050405020304" pitchFamily="18" charset="0"/>
              </a:rPr>
              <a:t>-Values the effort that their students must make to achieve their high grades in Science. </a:t>
            </a:r>
          </a:p>
          <a:p>
            <a:pPr>
              <a:lnSpc>
                <a:spcPct val="107000"/>
              </a:lnSpc>
              <a:spcAft>
                <a:spcPts val="800"/>
              </a:spcAft>
            </a:pPr>
            <a:r>
              <a:rPr lang="en-GB" sz="2400" dirty="0">
                <a:latin typeface="+mj-lt"/>
                <a:ea typeface="Calibri" panose="020F0502020204030204" pitchFamily="34" charset="0"/>
                <a:cs typeface="Times New Roman" panose="02020603050405020304" pitchFamily="18" charset="0"/>
              </a:rPr>
              <a:t>- Acknowledges that to commit to their studies in science, they must successfully master different concepts, a wide range of scientific investigation skills, and technological problem-solving skills.</a:t>
            </a:r>
          </a:p>
          <a:p>
            <a:pPr>
              <a:lnSpc>
                <a:spcPct val="107000"/>
              </a:lnSpc>
              <a:spcAft>
                <a:spcPts val="800"/>
              </a:spcAft>
            </a:pPr>
            <a:r>
              <a:rPr lang="en-GB" sz="2400" dirty="0">
                <a:latin typeface="+mj-lt"/>
                <a:ea typeface="Calibri" panose="020F0502020204030204" pitchFamily="34" charset="0"/>
                <a:cs typeface="Times New Roman" panose="02020603050405020304" pitchFamily="18" charset="0"/>
              </a:rPr>
              <a:t> - Teachers inspire their learners to go beyond the classroom to obtain their skills, gaining knowledge through their real-life experiences in the community. </a:t>
            </a:r>
          </a:p>
          <a:p>
            <a:pPr>
              <a:lnSpc>
                <a:spcPct val="107000"/>
              </a:lnSpc>
              <a:spcAft>
                <a:spcPts val="800"/>
              </a:spcAft>
            </a:pPr>
            <a:r>
              <a:rPr lang="en-GB" sz="2400" dirty="0">
                <a:latin typeface="+mj-lt"/>
                <a:ea typeface="Calibri" panose="020F0502020204030204" pitchFamily="34" charset="0"/>
                <a:cs typeface="Times New Roman" panose="02020603050405020304" pitchFamily="18" charset="0"/>
              </a:rPr>
              <a:t>-parents to influence their children to support their children’s learning as well </a:t>
            </a:r>
          </a:p>
          <a:p>
            <a:pPr>
              <a:lnSpc>
                <a:spcPct val="107000"/>
              </a:lnSpc>
              <a:spcAft>
                <a:spcPts val="800"/>
              </a:spcAft>
            </a:pPr>
            <a:r>
              <a:rPr lang="en-GB" sz="2400" dirty="0">
                <a:latin typeface="+mj-lt"/>
                <a:ea typeface="Calibri" panose="020F0502020204030204" pitchFamily="34" charset="0"/>
                <a:cs typeface="Times New Roman" panose="02020603050405020304" pitchFamily="18" charset="0"/>
              </a:rPr>
              <a:t>- Teachers are to keep science exciting, letting their students have different opportunities but keeping them safe and secure. </a:t>
            </a:r>
          </a:p>
        </p:txBody>
      </p:sp>
      <p:sp>
        <p:nvSpPr>
          <p:cNvPr id="3" name="Rectangle 2"/>
          <p:cNvSpPr/>
          <p:nvPr/>
        </p:nvSpPr>
        <p:spPr>
          <a:xfrm>
            <a:off x="7549430" y="5677818"/>
            <a:ext cx="2874505" cy="369332"/>
          </a:xfrm>
          <a:prstGeom prst="rect">
            <a:avLst/>
          </a:prstGeom>
        </p:spPr>
        <p:txBody>
          <a:bodyPr wrap="none">
            <a:spAutoFit/>
          </a:bodyPr>
          <a:lstStyle/>
          <a:p>
            <a:r>
              <a:rPr lang="en-GB" dirty="0"/>
              <a:t>(Ministry of Education, 2007)</a:t>
            </a:r>
          </a:p>
        </p:txBody>
      </p:sp>
    </p:spTree>
    <p:extLst>
      <p:ext uri="{BB962C8B-B14F-4D97-AF65-F5344CB8AC3E}">
        <p14:creationId xmlns:p14="http://schemas.microsoft.com/office/powerpoint/2010/main" val="296350953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ontario map#"/>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96233" y="853409"/>
            <a:ext cx="5174552" cy="5355662"/>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6017342" y="1445342"/>
            <a:ext cx="4984955" cy="646331"/>
          </a:xfrm>
          <a:prstGeom prst="rect">
            <a:avLst/>
          </a:prstGeom>
          <a:noFill/>
        </p:spPr>
        <p:txBody>
          <a:bodyPr wrap="square" rtlCol="0">
            <a:spAutoFit/>
          </a:bodyPr>
          <a:lstStyle/>
          <a:p>
            <a:endParaRPr lang="en-GB" sz="3600" dirty="0"/>
          </a:p>
        </p:txBody>
      </p:sp>
      <p:sp>
        <p:nvSpPr>
          <p:cNvPr id="3" name="Rectangle 2"/>
          <p:cNvSpPr/>
          <p:nvPr/>
        </p:nvSpPr>
        <p:spPr>
          <a:xfrm>
            <a:off x="6564450" y="1122176"/>
            <a:ext cx="5480066" cy="646331"/>
          </a:xfrm>
          <a:prstGeom prst="rect">
            <a:avLst/>
          </a:prstGeom>
        </p:spPr>
        <p:txBody>
          <a:bodyPr wrap="square">
            <a:spAutoFit/>
          </a:bodyPr>
          <a:lstStyle/>
          <a:p>
            <a:r>
              <a:rPr lang="en-GB" sz="3600" dirty="0"/>
              <a:t>Sexual Health Curriculum</a:t>
            </a:r>
          </a:p>
        </p:txBody>
      </p:sp>
      <p:sp>
        <p:nvSpPr>
          <p:cNvPr id="4" name="Rectangle 3"/>
          <p:cNvSpPr/>
          <p:nvPr/>
        </p:nvSpPr>
        <p:spPr>
          <a:xfrm>
            <a:off x="6399138" y="5648321"/>
            <a:ext cx="1583639" cy="369332"/>
          </a:xfrm>
          <a:prstGeom prst="rect">
            <a:avLst/>
          </a:prstGeom>
        </p:spPr>
        <p:txBody>
          <a:bodyPr wrap="none">
            <a:spAutoFit/>
          </a:bodyPr>
          <a:lstStyle/>
          <a:p>
            <a:r>
              <a:rPr lang="en-GB" dirty="0"/>
              <a:t>(</a:t>
            </a:r>
            <a:r>
              <a:rPr lang="en-GB" dirty="0" err="1"/>
              <a:t>Carriere</a:t>
            </a:r>
            <a:r>
              <a:rPr lang="en-GB" dirty="0"/>
              <a:t>, 2016)</a:t>
            </a:r>
          </a:p>
        </p:txBody>
      </p:sp>
    </p:spTree>
    <p:extLst>
      <p:ext uri="{BB962C8B-B14F-4D97-AF65-F5344CB8AC3E}">
        <p14:creationId xmlns:p14="http://schemas.microsoft.com/office/powerpoint/2010/main" val="197463718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40657" y="1900163"/>
            <a:ext cx="10515600" cy="3416320"/>
          </a:xfrm>
          <a:prstGeom prst="rect">
            <a:avLst/>
          </a:prstGeom>
          <a:noFill/>
        </p:spPr>
        <p:txBody>
          <a:bodyPr wrap="square" rtlCol="0">
            <a:spAutoFit/>
          </a:bodyPr>
          <a:lstStyle/>
          <a:p>
            <a:r>
              <a:rPr lang="en-GB" sz="3600" dirty="0"/>
              <a:t>Updated Curriculum – Garnered Criticism for missing out important and modern aspects of young people’s sexual health.  </a:t>
            </a:r>
          </a:p>
          <a:p>
            <a:endParaRPr lang="en-GB" sz="3600" dirty="0"/>
          </a:p>
          <a:p>
            <a:r>
              <a:rPr lang="en-GB" sz="3600" dirty="0"/>
              <a:t>2015 Curriculum – Reversed changes due to controversial topics discussed. </a:t>
            </a:r>
          </a:p>
        </p:txBody>
      </p:sp>
      <p:sp>
        <p:nvSpPr>
          <p:cNvPr id="3" name="Rectangle 2"/>
          <p:cNvSpPr/>
          <p:nvPr/>
        </p:nvSpPr>
        <p:spPr>
          <a:xfrm>
            <a:off x="8613523" y="4910902"/>
            <a:ext cx="1299395" cy="369332"/>
          </a:xfrm>
          <a:prstGeom prst="rect">
            <a:avLst/>
          </a:prstGeom>
        </p:spPr>
        <p:txBody>
          <a:bodyPr wrap="none">
            <a:spAutoFit/>
          </a:bodyPr>
          <a:lstStyle/>
          <a:p>
            <a:r>
              <a:rPr lang="en-GB" dirty="0">
                <a:solidFill>
                  <a:srgbClr val="000000"/>
                </a:solidFill>
              </a:rPr>
              <a:t>(BBC, 2018</a:t>
            </a:r>
            <a:r>
              <a:rPr lang="en-GB" dirty="0">
                <a:solidFill>
                  <a:srgbClr val="000000"/>
                </a:solidFill>
                <a:latin typeface="Open Sans"/>
              </a:rPr>
              <a:t>)</a:t>
            </a:r>
            <a:endParaRPr lang="en-GB" dirty="0"/>
          </a:p>
        </p:txBody>
      </p:sp>
      <p:sp>
        <p:nvSpPr>
          <p:cNvPr id="5" name="Rectangle 4"/>
          <p:cNvSpPr/>
          <p:nvPr/>
        </p:nvSpPr>
        <p:spPr>
          <a:xfrm>
            <a:off x="8500703" y="5316483"/>
            <a:ext cx="1460656" cy="369332"/>
          </a:xfrm>
          <a:prstGeom prst="rect">
            <a:avLst/>
          </a:prstGeom>
        </p:spPr>
        <p:txBody>
          <a:bodyPr wrap="none">
            <a:spAutoFit/>
          </a:bodyPr>
          <a:lstStyle/>
          <a:p>
            <a:r>
              <a:rPr lang="en-GB" dirty="0">
                <a:solidFill>
                  <a:srgbClr val="000000"/>
                </a:solidFill>
                <a:latin typeface="+mj-lt"/>
              </a:rPr>
              <a:t>(</a:t>
            </a:r>
            <a:r>
              <a:rPr lang="en-GB" dirty="0" err="1">
                <a:solidFill>
                  <a:srgbClr val="000000"/>
                </a:solidFill>
                <a:latin typeface="+mj-lt"/>
              </a:rPr>
              <a:t>Hauen</a:t>
            </a:r>
            <a:r>
              <a:rPr lang="en-GB" dirty="0">
                <a:solidFill>
                  <a:srgbClr val="000000"/>
                </a:solidFill>
                <a:latin typeface="+mj-lt"/>
              </a:rPr>
              <a:t>, 2018)</a:t>
            </a:r>
            <a:endParaRPr lang="en-GB" dirty="0">
              <a:latin typeface="+mj-lt"/>
            </a:endParaRPr>
          </a:p>
        </p:txBody>
      </p:sp>
      <p:sp>
        <p:nvSpPr>
          <p:cNvPr id="6" name="Rectangle 5"/>
          <p:cNvSpPr/>
          <p:nvPr/>
        </p:nvSpPr>
        <p:spPr>
          <a:xfrm>
            <a:off x="8525934" y="5722064"/>
            <a:ext cx="1474571" cy="369332"/>
          </a:xfrm>
          <a:prstGeom prst="rect">
            <a:avLst/>
          </a:prstGeom>
        </p:spPr>
        <p:txBody>
          <a:bodyPr wrap="none">
            <a:spAutoFit/>
          </a:bodyPr>
          <a:lstStyle/>
          <a:p>
            <a:r>
              <a:rPr lang="en-GB" dirty="0">
                <a:solidFill>
                  <a:srgbClr val="000000"/>
                </a:solidFill>
              </a:rPr>
              <a:t>(Wright, 2018)</a:t>
            </a:r>
            <a:endParaRPr lang="en-GB" dirty="0"/>
          </a:p>
        </p:txBody>
      </p:sp>
      <p:sp>
        <p:nvSpPr>
          <p:cNvPr id="7" name="TextBox 6"/>
          <p:cNvSpPr txBox="1"/>
          <p:nvPr/>
        </p:nvSpPr>
        <p:spPr>
          <a:xfrm>
            <a:off x="1445342" y="914400"/>
            <a:ext cx="8516017" cy="707886"/>
          </a:xfrm>
          <a:prstGeom prst="rect">
            <a:avLst/>
          </a:prstGeom>
          <a:noFill/>
        </p:spPr>
        <p:txBody>
          <a:bodyPr wrap="square" rtlCol="0">
            <a:spAutoFit/>
          </a:bodyPr>
          <a:lstStyle/>
          <a:p>
            <a:r>
              <a:rPr lang="en-GB" sz="4000" u="sng" dirty="0"/>
              <a:t>Controversial Sexual Health Curriculum.</a:t>
            </a:r>
          </a:p>
        </p:txBody>
      </p:sp>
    </p:spTree>
    <p:extLst>
      <p:ext uri="{BB962C8B-B14F-4D97-AF65-F5344CB8AC3E}">
        <p14:creationId xmlns:p14="http://schemas.microsoft.com/office/powerpoint/2010/main" val="270670160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327355" y="2168635"/>
            <a:ext cx="6096000" cy="3457037"/>
          </a:xfrm>
          <a:prstGeom prst="rect">
            <a:avLst/>
          </a:prstGeom>
        </p:spPr>
        <p:txBody>
          <a:bodyPr>
            <a:spAutoFit/>
          </a:bodyPr>
          <a:lstStyle/>
          <a:p>
            <a:pPr marL="285750" indent="-285750">
              <a:lnSpc>
                <a:spcPct val="107000"/>
              </a:lnSpc>
              <a:spcAft>
                <a:spcPts val="800"/>
              </a:spcAft>
              <a:buFontTx/>
              <a:buChar char="-"/>
            </a:pPr>
            <a:r>
              <a:rPr lang="en-GB" dirty="0">
                <a:latin typeface="+mj-lt"/>
                <a:ea typeface="Calibri" panose="020F0502020204030204" pitchFamily="34" charset="0"/>
                <a:cs typeface="Times New Roman" panose="02020603050405020304" pitchFamily="18" charset="0"/>
              </a:rPr>
              <a:t>Recently addressed the clear importance of learning about sexual education in the UK –</a:t>
            </a:r>
          </a:p>
          <a:p>
            <a:pPr marL="285750" indent="-285750">
              <a:lnSpc>
                <a:spcPct val="107000"/>
              </a:lnSpc>
              <a:spcAft>
                <a:spcPts val="800"/>
              </a:spcAft>
              <a:buFontTx/>
              <a:buChar char="-"/>
            </a:pPr>
            <a:r>
              <a:rPr lang="en-GB" dirty="0">
                <a:latin typeface="+mj-lt"/>
                <a:ea typeface="Calibri" panose="020F0502020204030204" pitchFamily="34" charset="0"/>
                <a:cs typeface="Times New Roman" panose="02020603050405020304" pitchFamily="18" charset="0"/>
              </a:rPr>
              <a:t>Announced that sex Education will be compulsory in 2020. </a:t>
            </a:r>
          </a:p>
          <a:p>
            <a:pPr marL="285750" indent="-285750">
              <a:lnSpc>
                <a:spcPct val="107000"/>
              </a:lnSpc>
              <a:spcAft>
                <a:spcPts val="800"/>
              </a:spcAft>
              <a:buFontTx/>
              <a:buChar char="-"/>
            </a:pPr>
            <a:r>
              <a:rPr lang="en-GB" dirty="0">
                <a:latin typeface="+mj-lt"/>
                <a:ea typeface="Calibri" panose="020F0502020204030204" pitchFamily="34" charset="0"/>
                <a:cs typeface="Times New Roman" panose="02020603050405020304" pitchFamily="18" charset="0"/>
              </a:rPr>
              <a:t>Plan is being consulted by teachers, parents and children themselves to see what needs to be taught. –</a:t>
            </a:r>
          </a:p>
          <a:p>
            <a:pPr marL="285750" indent="-285750">
              <a:lnSpc>
                <a:spcPct val="107000"/>
              </a:lnSpc>
              <a:spcAft>
                <a:spcPts val="800"/>
              </a:spcAft>
              <a:buFontTx/>
              <a:buChar char="-"/>
            </a:pPr>
            <a:r>
              <a:rPr lang="en-GB" dirty="0">
                <a:latin typeface="+mj-lt"/>
                <a:ea typeface="Calibri" panose="020F0502020204030204" pitchFamily="34" charset="0"/>
                <a:cs typeface="Times New Roman" panose="02020603050405020304" pitchFamily="18" charset="0"/>
              </a:rPr>
              <a:t>The new curriculum will explore the dangers of online pornography, sexting as well as cyberbullying, like the very controversial 2015 Sexual Education Curriculum in Ontario. </a:t>
            </a:r>
          </a:p>
          <a:p>
            <a:pPr marL="285750" indent="-285750">
              <a:lnSpc>
                <a:spcPct val="107000"/>
              </a:lnSpc>
              <a:spcAft>
                <a:spcPts val="800"/>
              </a:spcAft>
              <a:buFontTx/>
              <a:buChar char="-"/>
            </a:pPr>
            <a:r>
              <a:rPr lang="en-GB" dirty="0">
                <a:latin typeface="+mj-lt"/>
                <a:ea typeface="Calibri" panose="020F0502020204030204" pitchFamily="34" charset="0"/>
                <a:cs typeface="Times New Roman" panose="02020603050405020304" pitchFamily="18" charset="0"/>
              </a:rPr>
              <a:t>The UK curriculum will have set of principles to keep themselves safe online.</a:t>
            </a:r>
            <a:endParaRPr lang="en-GB" sz="1600" dirty="0">
              <a:effectLst/>
              <a:latin typeface="+mj-lt"/>
              <a:ea typeface="Calibri" panose="020F0502020204030204" pitchFamily="34" charset="0"/>
              <a:cs typeface="Times New Roman" panose="02020603050405020304" pitchFamily="18" charset="0"/>
            </a:endParaRPr>
          </a:p>
        </p:txBody>
      </p:sp>
      <p:sp>
        <p:nvSpPr>
          <p:cNvPr id="3" name="TextBox 2"/>
          <p:cNvSpPr txBox="1"/>
          <p:nvPr/>
        </p:nvSpPr>
        <p:spPr>
          <a:xfrm>
            <a:off x="1327355" y="988142"/>
            <a:ext cx="9085006" cy="646331"/>
          </a:xfrm>
          <a:prstGeom prst="rect">
            <a:avLst/>
          </a:prstGeom>
          <a:noFill/>
        </p:spPr>
        <p:txBody>
          <a:bodyPr wrap="square" rtlCol="0">
            <a:spAutoFit/>
          </a:bodyPr>
          <a:lstStyle/>
          <a:p>
            <a:r>
              <a:rPr lang="en-GB" sz="3600" u="sng" dirty="0"/>
              <a:t>Curriculum in the United Kingdom.</a:t>
            </a:r>
          </a:p>
        </p:txBody>
      </p:sp>
      <p:pic>
        <p:nvPicPr>
          <p:cNvPr id="2050" name="Picture 2" descr="Sex education will become compulsory for school children from September 2020, the Government has announced"/>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93167" y="2168635"/>
            <a:ext cx="3120923" cy="1950577"/>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9237467" y="5625672"/>
            <a:ext cx="1476623" cy="369332"/>
          </a:xfrm>
          <a:prstGeom prst="rect">
            <a:avLst/>
          </a:prstGeom>
        </p:spPr>
        <p:txBody>
          <a:bodyPr wrap="none">
            <a:spAutoFit/>
          </a:bodyPr>
          <a:lstStyle/>
          <a:p>
            <a:r>
              <a:rPr lang="en-GB" dirty="0">
                <a:solidFill>
                  <a:srgbClr val="000000"/>
                </a:solidFill>
              </a:rPr>
              <a:t>(Turner, 2018)</a:t>
            </a:r>
            <a:endParaRPr lang="en-GB" dirty="0"/>
          </a:p>
        </p:txBody>
      </p:sp>
    </p:spTree>
    <p:extLst>
      <p:ext uri="{BB962C8B-B14F-4D97-AF65-F5344CB8AC3E}">
        <p14:creationId xmlns:p14="http://schemas.microsoft.com/office/powerpoint/2010/main" val="272199576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925962" y="1091381"/>
            <a:ext cx="7787148" cy="830997"/>
          </a:xfrm>
          <a:prstGeom prst="rect">
            <a:avLst/>
          </a:prstGeom>
          <a:noFill/>
        </p:spPr>
        <p:txBody>
          <a:bodyPr wrap="square" rtlCol="0">
            <a:spAutoFit/>
          </a:bodyPr>
          <a:lstStyle/>
          <a:p>
            <a:r>
              <a:rPr lang="en-GB" sz="4800" u="sng" dirty="0"/>
              <a:t>Consent</a:t>
            </a:r>
          </a:p>
        </p:txBody>
      </p:sp>
      <p:sp>
        <p:nvSpPr>
          <p:cNvPr id="3" name="Rectangle 2"/>
          <p:cNvSpPr/>
          <p:nvPr/>
        </p:nvSpPr>
        <p:spPr>
          <a:xfrm>
            <a:off x="1209367" y="2344994"/>
            <a:ext cx="9660193" cy="2631874"/>
          </a:xfrm>
          <a:prstGeom prst="rect">
            <a:avLst/>
          </a:prstGeom>
        </p:spPr>
        <p:txBody>
          <a:bodyPr wrap="square">
            <a:spAutoFit/>
          </a:bodyPr>
          <a:lstStyle/>
          <a:p>
            <a:pPr>
              <a:lnSpc>
                <a:spcPct val="107000"/>
              </a:lnSpc>
              <a:spcAft>
                <a:spcPts val="800"/>
              </a:spcAft>
            </a:pPr>
            <a:r>
              <a:rPr lang="en-GB" sz="2800" dirty="0">
                <a:ea typeface="Calibri" panose="020F0502020204030204" pitchFamily="34" charset="0"/>
                <a:cs typeface="Times New Roman" panose="02020603050405020304" pitchFamily="18" charset="0"/>
              </a:rPr>
              <a:t>The Education Secretary, Damian Hinds, stated</a:t>
            </a:r>
          </a:p>
          <a:p>
            <a:pPr>
              <a:lnSpc>
                <a:spcPct val="107000"/>
              </a:lnSpc>
              <a:spcAft>
                <a:spcPts val="800"/>
              </a:spcAft>
            </a:pPr>
            <a:r>
              <a:rPr lang="en-GB" sz="4000" dirty="0">
                <a:ea typeface="Calibri" panose="020F0502020204030204" pitchFamily="34" charset="0"/>
                <a:cs typeface="Times New Roman" panose="02020603050405020304" pitchFamily="18" charset="0"/>
              </a:rPr>
              <a:t> ‘</a:t>
            </a:r>
            <a:r>
              <a:rPr lang="en-GB" sz="4000" dirty="0">
                <a:solidFill>
                  <a:srgbClr val="121212"/>
                </a:solidFill>
                <a:ea typeface="Calibri" panose="020F0502020204030204" pitchFamily="34" charset="0"/>
                <a:cs typeface="Times New Roman" panose="02020603050405020304" pitchFamily="18" charset="0"/>
              </a:rPr>
              <a:t>It’s vital that every child knows about their rights and that nothing should happen to them without their consent.’</a:t>
            </a:r>
            <a:r>
              <a:rPr lang="en-GB" sz="4000" dirty="0">
                <a:ea typeface="Calibri" panose="020F0502020204030204" pitchFamily="34" charset="0"/>
                <a:cs typeface="Times New Roman" panose="02020603050405020304" pitchFamily="18" charset="0"/>
              </a:rPr>
              <a:t> </a:t>
            </a:r>
            <a:endParaRPr lang="en-GB" sz="3600" dirty="0">
              <a:effectLst/>
              <a:ea typeface="Calibri" panose="020F0502020204030204" pitchFamily="34" charset="0"/>
              <a:cs typeface="Times New Roman" panose="02020603050405020304" pitchFamily="18" charset="0"/>
            </a:endParaRPr>
          </a:p>
        </p:txBody>
      </p:sp>
      <p:sp>
        <p:nvSpPr>
          <p:cNvPr id="4" name="Rectangle 3"/>
          <p:cNvSpPr/>
          <p:nvPr/>
        </p:nvSpPr>
        <p:spPr>
          <a:xfrm>
            <a:off x="7397750" y="5214818"/>
            <a:ext cx="1504130" cy="369332"/>
          </a:xfrm>
          <a:prstGeom prst="rect">
            <a:avLst/>
          </a:prstGeom>
        </p:spPr>
        <p:txBody>
          <a:bodyPr wrap="none">
            <a:spAutoFit/>
          </a:bodyPr>
          <a:lstStyle/>
          <a:p>
            <a:r>
              <a:rPr lang="en-GB" dirty="0">
                <a:solidFill>
                  <a:srgbClr val="000000"/>
                </a:solidFill>
                <a:latin typeface="+mj-lt"/>
              </a:rPr>
              <a:t>(Jenkins, 2018)</a:t>
            </a:r>
            <a:endParaRPr lang="en-GB" dirty="0">
              <a:latin typeface="+mj-lt"/>
            </a:endParaRPr>
          </a:p>
        </p:txBody>
      </p:sp>
    </p:spTree>
    <p:extLst>
      <p:ext uri="{BB962C8B-B14F-4D97-AF65-F5344CB8AC3E}">
        <p14:creationId xmlns:p14="http://schemas.microsoft.com/office/powerpoint/2010/main" val="351008623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689987" y="958645"/>
            <a:ext cx="9792929" cy="923330"/>
          </a:xfrm>
          <a:prstGeom prst="rect">
            <a:avLst/>
          </a:prstGeom>
          <a:noFill/>
        </p:spPr>
        <p:txBody>
          <a:bodyPr wrap="square" rtlCol="0">
            <a:spAutoFit/>
          </a:bodyPr>
          <a:lstStyle/>
          <a:p>
            <a:r>
              <a:rPr lang="en-GB" sz="5400" u="sng" dirty="0"/>
              <a:t>Question</a:t>
            </a:r>
          </a:p>
        </p:txBody>
      </p:sp>
      <p:sp>
        <p:nvSpPr>
          <p:cNvPr id="4" name="TextBox 3"/>
          <p:cNvSpPr txBox="1"/>
          <p:nvPr/>
        </p:nvSpPr>
        <p:spPr>
          <a:xfrm>
            <a:off x="1902543" y="2374491"/>
            <a:ext cx="8598309" cy="2862322"/>
          </a:xfrm>
          <a:prstGeom prst="rect">
            <a:avLst/>
          </a:prstGeom>
          <a:noFill/>
        </p:spPr>
        <p:txBody>
          <a:bodyPr wrap="square" rtlCol="0">
            <a:spAutoFit/>
          </a:bodyPr>
          <a:lstStyle/>
          <a:p>
            <a:pPr algn="ctr"/>
            <a:r>
              <a:rPr lang="en-GB" sz="6000" dirty="0"/>
              <a:t>Do you agree that consent should be discussed at primary school age?</a:t>
            </a:r>
          </a:p>
        </p:txBody>
      </p:sp>
    </p:spTree>
    <p:extLst>
      <p:ext uri="{BB962C8B-B14F-4D97-AF65-F5344CB8AC3E}">
        <p14:creationId xmlns:p14="http://schemas.microsoft.com/office/powerpoint/2010/main" val="41329305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64890" y="1354956"/>
            <a:ext cx="6096000" cy="3629007"/>
          </a:xfrm>
          <a:prstGeom prst="rect">
            <a:avLst/>
          </a:prstGeom>
        </p:spPr>
        <p:txBody>
          <a:bodyPr>
            <a:spAutoFit/>
          </a:bodyPr>
          <a:lstStyle/>
          <a:p>
            <a:pPr>
              <a:lnSpc>
                <a:spcPct val="107000"/>
              </a:lnSpc>
              <a:spcAft>
                <a:spcPts val="800"/>
              </a:spcAft>
            </a:pPr>
            <a:r>
              <a:rPr lang="en-GB" sz="2400" dirty="0">
                <a:solidFill>
                  <a:srgbClr val="121212"/>
                </a:solidFill>
                <a:latin typeface="+mj-lt"/>
                <a:ea typeface="Calibri" panose="020F0502020204030204" pitchFamily="34" charset="0"/>
                <a:cs typeface="Times New Roman" panose="02020603050405020304" pitchFamily="18" charset="0"/>
              </a:rPr>
              <a:t>Both the Ontario Curriculum and the UK’s National Curriculum have understood the dated notes of their sexual health curriculums and recently decided to update them. With a variety of different subjects to discuss, with consideration of age appropriation, both curriculums have taken cautious approaches to these sometimes awkward and controversial subjects.</a:t>
            </a:r>
            <a:endParaRPr lang="en-GB" sz="2000" dirty="0">
              <a:effectLst/>
              <a:latin typeface="+mj-lt"/>
              <a:ea typeface="Calibri" panose="020F0502020204030204" pitchFamily="34" charset="0"/>
              <a:cs typeface="Times New Roman" panose="02020603050405020304" pitchFamily="18" charset="0"/>
            </a:endParaRPr>
          </a:p>
        </p:txBody>
      </p:sp>
      <p:sp>
        <p:nvSpPr>
          <p:cNvPr id="3" name="Rectangle 2"/>
          <p:cNvSpPr/>
          <p:nvPr/>
        </p:nvSpPr>
        <p:spPr>
          <a:xfrm>
            <a:off x="8264116" y="5412347"/>
            <a:ext cx="1504130" cy="369332"/>
          </a:xfrm>
          <a:prstGeom prst="rect">
            <a:avLst/>
          </a:prstGeom>
        </p:spPr>
        <p:txBody>
          <a:bodyPr wrap="none">
            <a:spAutoFit/>
          </a:bodyPr>
          <a:lstStyle/>
          <a:p>
            <a:r>
              <a:rPr lang="en-GB" dirty="0">
                <a:solidFill>
                  <a:srgbClr val="000000"/>
                </a:solidFill>
              </a:rPr>
              <a:t>(Jenkins, 2018)</a:t>
            </a:r>
            <a:endParaRPr lang="en-GB" dirty="0"/>
          </a:p>
        </p:txBody>
      </p:sp>
    </p:spTree>
    <p:extLst>
      <p:ext uri="{BB962C8B-B14F-4D97-AF65-F5344CB8AC3E}">
        <p14:creationId xmlns:p14="http://schemas.microsoft.com/office/powerpoint/2010/main" val="217385100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248697" y="2581537"/>
            <a:ext cx="6096000" cy="2858539"/>
          </a:xfrm>
          <a:prstGeom prst="rect">
            <a:avLst/>
          </a:prstGeom>
        </p:spPr>
        <p:txBody>
          <a:bodyPr>
            <a:spAutoFit/>
          </a:bodyPr>
          <a:lstStyle/>
          <a:p>
            <a:pPr marL="342900" lvl="0" indent="-342900">
              <a:lnSpc>
                <a:spcPct val="107000"/>
              </a:lnSpc>
              <a:spcAft>
                <a:spcPts val="0"/>
              </a:spcAft>
              <a:buFont typeface="Arial" panose="020B0604020202020204" pitchFamily="34" charset="0"/>
              <a:buChar char="-"/>
            </a:pPr>
            <a:r>
              <a:rPr lang="en-GB" sz="2400" dirty="0">
                <a:solidFill>
                  <a:srgbClr val="000000"/>
                </a:solidFill>
                <a:ea typeface="Calibri" panose="020F0502020204030204" pitchFamily="34" charset="0"/>
                <a:cs typeface="Times New Roman" panose="02020603050405020304" pitchFamily="18" charset="0"/>
              </a:rPr>
              <a:t>Puberty</a:t>
            </a:r>
            <a:endParaRPr lang="en-GB" sz="2400" dirty="0">
              <a:ea typeface="Calibri" panose="020F0502020204030204" pitchFamily="34" charset="0"/>
              <a:cs typeface="Times New Roman" panose="02020603050405020304" pitchFamily="18" charset="0"/>
            </a:endParaRPr>
          </a:p>
          <a:p>
            <a:pPr marL="342900" lvl="0" indent="-342900">
              <a:lnSpc>
                <a:spcPct val="107000"/>
              </a:lnSpc>
              <a:spcAft>
                <a:spcPts val="0"/>
              </a:spcAft>
              <a:buFont typeface="Arial" panose="020B0604020202020204" pitchFamily="34" charset="0"/>
              <a:buChar char="-"/>
            </a:pPr>
            <a:r>
              <a:rPr lang="en-GB" sz="2400" dirty="0">
                <a:solidFill>
                  <a:srgbClr val="000000"/>
                </a:solidFill>
                <a:ea typeface="Calibri" panose="020F0502020204030204" pitchFamily="34" charset="0"/>
                <a:cs typeface="Times New Roman" panose="02020603050405020304" pitchFamily="18" charset="0"/>
              </a:rPr>
              <a:t>How babies are born</a:t>
            </a:r>
            <a:endParaRPr lang="en-GB" sz="2400" dirty="0">
              <a:ea typeface="Calibri" panose="020F0502020204030204" pitchFamily="34" charset="0"/>
              <a:cs typeface="Times New Roman" panose="02020603050405020304" pitchFamily="18" charset="0"/>
            </a:endParaRPr>
          </a:p>
          <a:p>
            <a:pPr marL="342900" lvl="0" indent="-342900">
              <a:lnSpc>
                <a:spcPct val="107000"/>
              </a:lnSpc>
              <a:spcAft>
                <a:spcPts val="0"/>
              </a:spcAft>
              <a:buFont typeface="Arial" panose="020B0604020202020204" pitchFamily="34" charset="0"/>
              <a:buChar char="-"/>
            </a:pPr>
            <a:r>
              <a:rPr lang="en-GB" sz="2400" dirty="0">
                <a:solidFill>
                  <a:srgbClr val="000000"/>
                </a:solidFill>
                <a:ea typeface="Calibri" panose="020F0502020204030204" pitchFamily="34" charset="0"/>
                <a:cs typeface="Times New Roman" panose="02020603050405020304" pitchFamily="18" charset="0"/>
              </a:rPr>
              <a:t>Friendships, bullying and self esteem</a:t>
            </a:r>
            <a:endParaRPr lang="en-GB" sz="2400" dirty="0">
              <a:ea typeface="Calibri" panose="020F0502020204030204" pitchFamily="34" charset="0"/>
              <a:cs typeface="Times New Roman" panose="02020603050405020304" pitchFamily="18" charset="0"/>
            </a:endParaRPr>
          </a:p>
          <a:p>
            <a:pPr marL="342900" lvl="0" indent="-342900">
              <a:lnSpc>
                <a:spcPct val="107000"/>
              </a:lnSpc>
              <a:spcAft>
                <a:spcPts val="0"/>
              </a:spcAft>
              <a:buFont typeface="Arial" panose="020B0604020202020204" pitchFamily="34" charset="0"/>
              <a:buChar char="-"/>
            </a:pPr>
            <a:r>
              <a:rPr lang="en-GB" sz="2400" dirty="0">
                <a:solidFill>
                  <a:srgbClr val="000000"/>
                </a:solidFill>
                <a:ea typeface="Calibri" panose="020F0502020204030204" pitchFamily="34" charset="0"/>
                <a:cs typeface="Times New Roman" panose="02020603050405020304" pitchFamily="18" charset="0"/>
              </a:rPr>
              <a:t>Developmental process and differences,</a:t>
            </a:r>
            <a:endParaRPr lang="en-GB" sz="2400" dirty="0">
              <a:ea typeface="Calibri" panose="020F0502020204030204" pitchFamily="34" charset="0"/>
              <a:cs typeface="Times New Roman" panose="02020603050405020304" pitchFamily="18" charset="0"/>
            </a:endParaRPr>
          </a:p>
          <a:p>
            <a:pPr marL="342900" lvl="0" indent="-342900">
              <a:lnSpc>
                <a:spcPct val="107000"/>
              </a:lnSpc>
              <a:spcAft>
                <a:spcPts val="0"/>
              </a:spcAft>
              <a:buFont typeface="Arial" panose="020B0604020202020204" pitchFamily="34" charset="0"/>
              <a:buChar char="-"/>
            </a:pPr>
            <a:r>
              <a:rPr lang="en-GB" sz="2400" dirty="0">
                <a:solidFill>
                  <a:srgbClr val="000000"/>
                </a:solidFill>
                <a:ea typeface="Calibri" panose="020F0502020204030204" pitchFamily="34" charset="0"/>
                <a:cs typeface="Times New Roman" panose="02020603050405020304" pitchFamily="18" charset="0"/>
              </a:rPr>
              <a:t>On going emotional and physical development</a:t>
            </a:r>
            <a:endParaRPr lang="en-GB" sz="2400" dirty="0">
              <a:ea typeface="Calibri" panose="020F0502020204030204" pitchFamily="34" charset="0"/>
              <a:cs typeface="Times New Roman" panose="02020603050405020304" pitchFamily="18" charset="0"/>
            </a:endParaRPr>
          </a:p>
          <a:p>
            <a:pPr marL="342900" lvl="0" indent="-342900">
              <a:lnSpc>
                <a:spcPct val="107000"/>
              </a:lnSpc>
              <a:spcAft>
                <a:spcPts val="0"/>
              </a:spcAft>
              <a:buFont typeface="Arial" panose="020B0604020202020204" pitchFamily="34" charset="0"/>
              <a:buChar char="-"/>
            </a:pPr>
            <a:r>
              <a:rPr lang="en-GB" sz="2400" dirty="0">
                <a:solidFill>
                  <a:srgbClr val="000000"/>
                </a:solidFill>
                <a:ea typeface="Calibri" panose="020F0502020204030204" pitchFamily="34" charset="0"/>
                <a:cs typeface="Times New Roman" panose="02020603050405020304" pitchFamily="18" charset="0"/>
              </a:rPr>
              <a:t>Anxiety and how to deal with this</a:t>
            </a:r>
            <a:endParaRPr lang="en-GB" sz="2400" dirty="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pPr>
            <a:r>
              <a:rPr lang="en-GB" sz="2400" dirty="0">
                <a:solidFill>
                  <a:srgbClr val="000000"/>
                </a:solidFill>
                <a:ea typeface="Calibri" panose="020F0502020204030204" pitchFamily="34" charset="0"/>
                <a:cs typeface="Times New Roman" panose="02020603050405020304" pitchFamily="18" charset="0"/>
              </a:rPr>
              <a:t>Voice breaking and other effects of puberty</a:t>
            </a:r>
            <a:endParaRPr lang="en-GB" sz="2400" dirty="0">
              <a:effectLst/>
              <a:ea typeface="Calibri" panose="020F0502020204030204" pitchFamily="34" charset="0"/>
              <a:cs typeface="Times New Roman" panose="02020603050405020304" pitchFamily="18" charset="0"/>
            </a:endParaRPr>
          </a:p>
        </p:txBody>
      </p:sp>
      <p:sp>
        <p:nvSpPr>
          <p:cNvPr id="3" name="TextBox 2"/>
          <p:cNvSpPr txBox="1"/>
          <p:nvPr/>
        </p:nvSpPr>
        <p:spPr>
          <a:xfrm>
            <a:off x="929149" y="1047135"/>
            <a:ext cx="7256206" cy="1323439"/>
          </a:xfrm>
          <a:prstGeom prst="rect">
            <a:avLst/>
          </a:prstGeom>
          <a:noFill/>
        </p:spPr>
        <p:txBody>
          <a:bodyPr wrap="square" rtlCol="0">
            <a:spAutoFit/>
          </a:bodyPr>
          <a:lstStyle/>
          <a:p>
            <a:pPr algn="ctr"/>
            <a:r>
              <a:rPr lang="en-GB" sz="4000" u="sng" dirty="0"/>
              <a:t>The guidance the UK Curriculum expects to be taught?</a:t>
            </a:r>
          </a:p>
        </p:txBody>
      </p:sp>
      <p:sp>
        <p:nvSpPr>
          <p:cNvPr id="4" name="Rectangle 3"/>
          <p:cNvSpPr/>
          <p:nvPr/>
        </p:nvSpPr>
        <p:spPr>
          <a:xfrm>
            <a:off x="6823391" y="5466373"/>
            <a:ext cx="3532442" cy="369332"/>
          </a:xfrm>
          <a:prstGeom prst="rect">
            <a:avLst/>
          </a:prstGeom>
        </p:spPr>
        <p:txBody>
          <a:bodyPr wrap="none">
            <a:spAutoFit/>
          </a:bodyPr>
          <a:lstStyle/>
          <a:p>
            <a:r>
              <a:rPr lang="en-GB" dirty="0">
                <a:solidFill>
                  <a:srgbClr val="000000"/>
                </a:solidFill>
                <a:latin typeface="+mj-lt"/>
              </a:rPr>
              <a:t>(Welsh Assembly Government, 2008)</a:t>
            </a:r>
            <a:endParaRPr lang="en-GB" dirty="0">
              <a:latin typeface="+mj-lt"/>
            </a:endParaRPr>
          </a:p>
        </p:txBody>
      </p:sp>
    </p:spTree>
    <p:extLst>
      <p:ext uri="{BB962C8B-B14F-4D97-AF65-F5344CB8AC3E}">
        <p14:creationId xmlns:p14="http://schemas.microsoft.com/office/powerpoint/2010/main" val="69417207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307691" y="1271743"/>
            <a:ext cx="6096000" cy="4038350"/>
          </a:xfrm>
          <a:prstGeom prst="rect">
            <a:avLst/>
          </a:prstGeom>
        </p:spPr>
        <p:txBody>
          <a:bodyPr>
            <a:spAutoFit/>
          </a:bodyPr>
          <a:lstStyle/>
          <a:p>
            <a:pPr>
              <a:lnSpc>
                <a:spcPct val="107000"/>
              </a:lnSpc>
              <a:spcAft>
                <a:spcPts val="800"/>
              </a:spcAft>
            </a:pPr>
            <a:r>
              <a:rPr lang="en-GB" dirty="0">
                <a:latin typeface="+mj-lt"/>
                <a:ea typeface="Calibri" panose="020F0502020204030204" pitchFamily="34" charset="0"/>
                <a:cs typeface="Times New Roman" panose="02020603050405020304" pitchFamily="18" charset="0"/>
              </a:rPr>
              <a:t>By Grade 5 in Ontario, their students will have discussed –</a:t>
            </a:r>
            <a:endParaRPr lang="en-GB" sz="1600" dirty="0">
              <a:latin typeface="+mj-lt"/>
              <a:ea typeface="Calibri" panose="020F0502020204030204" pitchFamily="34" charset="0"/>
              <a:cs typeface="Times New Roman" panose="02020603050405020304" pitchFamily="18" charset="0"/>
            </a:endParaRPr>
          </a:p>
          <a:p>
            <a:pPr marL="342900" lvl="0" indent="-342900">
              <a:lnSpc>
                <a:spcPct val="107000"/>
              </a:lnSpc>
              <a:spcAft>
                <a:spcPts val="0"/>
              </a:spcAft>
              <a:buFont typeface="Arial" panose="020B0604020202020204" pitchFamily="34" charset="0"/>
              <a:buChar char="-"/>
            </a:pPr>
            <a:r>
              <a:rPr lang="en-GB" dirty="0">
                <a:latin typeface="+mj-lt"/>
                <a:ea typeface="Calibri" panose="020F0502020204030204" pitchFamily="34" charset="0"/>
                <a:cs typeface="Times New Roman" panose="02020603050405020304" pitchFamily="18" charset="0"/>
              </a:rPr>
              <a:t>Body Parts</a:t>
            </a:r>
            <a:endParaRPr lang="en-GB" sz="1600" dirty="0">
              <a:latin typeface="+mj-lt"/>
              <a:ea typeface="Calibri" panose="020F0502020204030204" pitchFamily="34" charset="0"/>
              <a:cs typeface="Times New Roman" panose="02020603050405020304" pitchFamily="18" charset="0"/>
            </a:endParaRPr>
          </a:p>
          <a:p>
            <a:pPr marL="342900" lvl="0" indent="-342900">
              <a:lnSpc>
                <a:spcPct val="107000"/>
              </a:lnSpc>
              <a:spcAft>
                <a:spcPts val="0"/>
              </a:spcAft>
              <a:buFont typeface="Arial" panose="020B0604020202020204" pitchFamily="34" charset="0"/>
              <a:buChar char="-"/>
            </a:pPr>
            <a:r>
              <a:rPr lang="en-GB" dirty="0">
                <a:latin typeface="+mj-lt"/>
                <a:ea typeface="Calibri" panose="020F0502020204030204" pitchFamily="34" charset="0"/>
                <a:cs typeface="Times New Roman" panose="02020603050405020304" pitchFamily="18" charset="0"/>
              </a:rPr>
              <a:t>Hygienic Procedures</a:t>
            </a:r>
            <a:endParaRPr lang="en-GB" sz="1600" dirty="0">
              <a:latin typeface="+mj-lt"/>
              <a:ea typeface="Calibri" panose="020F0502020204030204" pitchFamily="34" charset="0"/>
              <a:cs typeface="Times New Roman" panose="02020603050405020304" pitchFamily="18" charset="0"/>
            </a:endParaRPr>
          </a:p>
          <a:p>
            <a:pPr marL="342900" lvl="0" indent="-342900">
              <a:lnSpc>
                <a:spcPct val="107000"/>
              </a:lnSpc>
              <a:spcAft>
                <a:spcPts val="0"/>
              </a:spcAft>
              <a:buFont typeface="Arial" panose="020B0604020202020204" pitchFamily="34" charset="0"/>
              <a:buChar char="-"/>
            </a:pPr>
            <a:r>
              <a:rPr lang="en-GB" dirty="0">
                <a:latin typeface="+mj-lt"/>
                <a:ea typeface="Calibri" panose="020F0502020204030204" pitchFamily="34" charset="0"/>
                <a:cs typeface="Times New Roman" panose="02020603050405020304" pitchFamily="18" charset="0"/>
              </a:rPr>
              <a:t>Development stages</a:t>
            </a:r>
            <a:endParaRPr lang="en-GB" sz="1600" dirty="0">
              <a:latin typeface="+mj-lt"/>
              <a:ea typeface="Calibri" panose="020F0502020204030204" pitchFamily="34" charset="0"/>
              <a:cs typeface="Times New Roman" panose="02020603050405020304" pitchFamily="18" charset="0"/>
            </a:endParaRPr>
          </a:p>
          <a:p>
            <a:pPr marL="342900" lvl="0" indent="-342900">
              <a:lnSpc>
                <a:spcPct val="107000"/>
              </a:lnSpc>
              <a:spcAft>
                <a:spcPts val="0"/>
              </a:spcAft>
              <a:buFont typeface="Arial" panose="020B0604020202020204" pitchFamily="34" charset="0"/>
              <a:buChar char="-"/>
            </a:pPr>
            <a:r>
              <a:rPr lang="en-GB" dirty="0">
                <a:latin typeface="+mj-lt"/>
                <a:ea typeface="Calibri" panose="020F0502020204030204" pitchFamily="34" charset="0"/>
                <a:cs typeface="Times New Roman" panose="02020603050405020304" pitchFamily="18" charset="0"/>
              </a:rPr>
              <a:t>Oral health’</a:t>
            </a:r>
            <a:endParaRPr lang="en-GB" sz="1600" dirty="0">
              <a:latin typeface="+mj-lt"/>
              <a:ea typeface="Calibri" panose="020F0502020204030204" pitchFamily="34" charset="0"/>
              <a:cs typeface="Times New Roman" panose="02020603050405020304" pitchFamily="18" charset="0"/>
            </a:endParaRPr>
          </a:p>
          <a:p>
            <a:pPr marL="342900" lvl="0" indent="-342900">
              <a:lnSpc>
                <a:spcPct val="107000"/>
              </a:lnSpc>
              <a:spcAft>
                <a:spcPts val="0"/>
              </a:spcAft>
              <a:buFont typeface="Arial" panose="020B0604020202020204" pitchFamily="34" charset="0"/>
              <a:buChar char="-"/>
            </a:pPr>
            <a:r>
              <a:rPr lang="en-GB" dirty="0">
                <a:latin typeface="+mj-lt"/>
                <a:ea typeface="Calibri" panose="020F0502020204030204" pitchFamily="34" charset="0"/>
                <a:cs typeface="Times New Roman" panose="02020603050405020304" pitchFamily="18" charset="0"/>
              </a:rPr>
              <a:t>Healthy relationships</a:t>
            </a:r>
            <a:endParaRPr lang="en-GB" sz="1600" dirty="0">
              <a:latin typeface="+mj-lt"/>
              <a:ea typeface="Calibri" panose="020F0502020204030204" pitchFamily="34" charset="0"/>
              <a:cs typeface="Times New Roman" panose="02020603050405020304" pitchFamily="18" charset="0"/>
            </a:endParaRPr>
          </a:p>
          <a:p>
            <a:pPr marL="342900" lvl="0" indent="-342900">
              <a:lnSpc>
                <a:spcPct val="107000"/>
              </a:lnSpc>
              <a:spcAft>
                <a:spcPts val="0"/>
              </a:spcAft>
              <a:buFont typeface="Arial" panose="020B0604020202020204" pitchFamily="34" charset="0"/>
              <a:buChar char="-"/>
            </a:pPr>
            <a:r>
              <a:rPr lang="en-GB" dirty="0">
                <a:latin typeface="+mj-lt"/>
                <a:ea typeface="Calibri" panose="020F0502020204030204" pitchFamily="34" charset="0"/>
                <a:cs typeface="Times New Roman" panose="02020603050405020304" pitchFamily="18" charset="0"/>
              </a:rPr>
              <a:t>Physical and emotional development</a:t>
            </a:r>
            <a:endParaRPr lang="en-GB" sz="1600" dirty="0">
              <a:latin typeface="+mj-lt"/>
              <a:ea typeface="Calibri" panose="020F0502020204030204" pitchFamily="34" charset="0"/>
              <a:cs typeface="Times New Roman" panose="02020603050405020304" pitchFamily="18" charset="0"/>
            </a:endParaRPr>
          </a:p>
          <a:p>
            <a:pPr marL="342900" lvl="0" indent="-342900">
              <a:lnSpc>
                <a:spcPct val="107000"/>
              </a:lnSpc>
              <a:spcAft>
                <a:spcPts val="0"/>
              </a:spcAft>
              <a:buFont typeface="Arial" panose="020B0604020202020204" pitchFamily="34" charset="0"/>
              <a:buChar char="-"/>
            </a:pPr>
            <a:r>
              <a:rPr lang="en-GB" dirty="0">
                <a:latin typeface="+mj-lt"/>
                <a:ea typeface="Calibri" panose="020F0502020204030204" pitchFamily="34" charset="0"/>
                <a:cs typeface="Times New Roman" panose="02020603050405020304" pitchFamily="18" charset="0"/>
              </a:rPr>
              <a:t>Visible and invisible differences and respect</a:t>
            </a:r>
            <a:endParaRPr lang="en-GB" sz="1600" dirty="0">
              <a:latin typeface="+mj-lt"/>
              <a:ea typeface="Calibri" panose="020F0502020204030204" pitchFamily="34" charset="0"/>
              <a:cs typeface="Times New Roman" panose="02020603050405020304" pitchFamily="18" charset="0"/>
            </a:endParaRPr>
          </a:p>
          <a:p>
            <a:pPr marL="342900" lvl="0" indent="-342900">
              <a:lnSpc>
                <a:spcPct val="107000"/>
              </a:lnSpc>
              <a:spcAft>
                <a:spcPts val="0"/>
              </a:spcAft>
              <a:buFont typeface="Arial" panose="020B0604020202020204" pitchFamily="34" charset="0"/>
              <a:buChar char="-"/>
            </a:pPr>
            <a:r>
              <a:rPr lang="en-GB" dirty="0">
                <a:latin typeface="+mj-lt"/>
                <a:ea typeface="Calibri" panose="020F0502020204030204" pitchFamily="34" charset="0"/>
                <a:cs typeface="Times New Roman" panose="02020603050405020304" pitchFamily="18" charset="0"/>
              </a:rPr>
              <a:t>Puberty, the emotional changes and personal hygiene</a:t>
            </a:r>
            <a:endParaRPr lang="en-GB" sz="1600" dirty="0">
              <a:latin typeface="+mj-lt"/>
              <a:ea typeface="Calibri" panose="020F0502020204030204" pitchFamily="34" charset="0"/>
              <a:cs typeface="Times New Roman" panose="02020603050405020304" pitchFamily="18" charset="0"/>
            </a:endParaRPr>
          </a:p>
          <a:p>
            <a:pPr marL="342900" lvl="0" indent="-342900">
              <a:lnSpc>
                <a:spcPct val="107000"/>
              </a:lnSpc>
              <a:spcAft>
                <a:spcPts val="0"/>
              </a:spcAft>
              <a:buFont typeface="Arial" panose="020B0604020202020204" pitchFamily="34" charset="0"/>
              <a:buChar char="-"/>
            </a:pPr>
            <a:r>
              <a:rPr lang="en-GB" dirty="0">
                <a:latin typeface="+mj-lt"/>
                <a:ea typeface="Calibri" panose="020F0502020204030204" pitchFamily="34" charset="0"/>
                <a:cs typeface="Times New Roman" panose="02020603050405020304" pitchFamily="18" charset="0"/>
              </a:rPr>
              <a:t>Reproductive system</a:t>
            </a:r>
            <a:endParaRPr lang="en-GB" sz="1600" dirty="0">
              <a:latin typeface="+mj-lt"/>
              <a:ea typeface="Calibri" panose="020F0502020204030204" pitchFamily="34" charset="0"/>
              <a:cs typeface="Times New Roman" panose="02020603050405020304" pitchFamily="18" charset="0"/>
            </a:endParaRPr>
          </a:p>
          <a:p>
            <a:pPr marL="342900" lvl="0" indent="-342900">
              <a:lnSpc>
                <a:spcPct val="107000"/>
              </a:lnSpc>
              <a:spcAft>
                <a:spcPts val="0"/>
              </a:spcAft>
              <a:buFont typeface="Arial" panose="020B0604020202020204" pitchFamily="34" charset="0"/>
              <a:buChar char="-"/>
            </a:pPr>
            <a:r>
              <a:rPr lang="en-GB" dirty="0">
                <a:latin typeface="+mj-lt"/>
                <a:ea typeface="Calibri" panose="020F0502020204030204" pitchFamily="34" charset="0"/>
                <a:cs typeface="Times New Roman" panose="02020603050405020304" pitchFamily="18" charset="0"/>
              </a:rPr>
              <a:t>Menstruation</a:t>
            </a:r>
            <a:endParaRPr lang="en-GB" sz="1600" dirty="0">
              <a:latin typeface="+mj-lt"/>
              <a:ea typeface="Calibri" panose="020F0502020204030204" pitchFamily="34" charset="0"/>
              <a:cs typeface="Times New Roman" panose="02020603050405020304" pitchFamily="18" charset="0"/>
            </a:endParaRPr>
          </a:p>
          <a:p>
            <a:pPr marL="342900" lvl="0" indent="-342900">
              <a:lnSpc>
                <a:spcPct val="107000"/>
              </a:lnSpc>
              <a:spcAft>
                <a:spcPts val="0"/>
              </a:spcAft>
              <a:buFont typeface="Arial" panose="020B0604020202020204" pitchFamily="34" charset="0"/>
              <a:buChar char="-"/>
            </a:pPr>
            <a:r>
              <a:rPr lang="en-GB" dirty="0">
                <a:latin typeface="+mj-lt"/>
                <a:ea typeface="Calibri" panose="020F0502020204030204" pitchFamily="34" charset="0"/>
                <a:cs typeface="Times New Roman" panose="02020603050405020304" pitchFamily="18" charset="0"/>
              </a:rPr>
              <a:t>Sperm production</a:t>
            </a:r>
            <a:endParaRPr lang="en-GB" sz="1600" dirty="0">
              <a:latin typeface="+mj-lt"/>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pPr>
            <a:r>
              <a:rPr lang="en-GB" dirty="0">
                <a:latin typeface="+mj-lt"/>
                <a:ea typeface="Calibri" panose="020F0502020204030204" pitchFamily="34" charset="0"/>
                <a:cs typeface="Times New Roman" panose="02020603050405020304" pitchFamily="18" charset="0"/>
              </a:rPr>
              <a:t>Emotional and interpersonal stresses in Puberty.</a:t>
            </a:r>
            <a:endParaRPr lang="en-GB" sz="1600" dirty="0">
              <a:effectLst/>
              <a:latin typeface="+mj-lt"/>
              <a:ea typeface="Calibri" panose="020F0502020204030204" pitchFamily="34" charset="0"/>
              <a:cs typeface="Times New Roman" panose="02020603050405020304" pitchFamily="18" charset="0"/>
            </a:endParaRPr>
          </a:p>
        </p:txBody>
      </p:sp>
      <p:sp>
        <p:nvSpPr>
          <p:cNvPr id="3" name="Rectangle 2"/>
          <p:cNvSpPr/>
          <p:nvPr/>
        </p:nvSpPr>
        <p:spPr>
          <a:xfrm>
            <a:off x="6364763" y="5371114"/>
            <a:ext cx="3047244" cy="369332"/>
          </a:xfrm>
          <a:prstGeom prst="rect">
            <a:avLst/>
          </a:prstGeom>
        </p:spPr>
        <p:txBody>
          <a:bodyPr wrap="none">
            <a:spAutoFit/>
          </a:bodyPr>
          <a:lstStyle/>
          <a:p>
            <a:r>
              <a:rPr lang="en-GB" dirty="0">
                <a:solidFill>
                  <a:srgbClr val="000000"/>
                </a:solidFill>
                <a:latin typeface="+mj-lt"/>
              </a:rPr>
              <a:t>(Government of Ontario, 2018)</a:t>
            </a:r>
            <a:endParaRPr lang="en-GB" dirty="0">
              <a:latin typeface="+mj-lt"/>
            </a:endParaRPr>
          </a:p>
        </p:txBody>
      </p:sp>
    </p:spTree>
    <p:extLst>
      <p:ext uri="{BB962C8B-B14F-4D97-AF65-F5344CB8AC3E}">
        <p14:creationId xmlns:p14="http://schemas.microsoft.com/office/powerpoint/2010/main" val="221772926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69806" y="1445342"/>
            <a:ext cx="8731045" cy="3477875"/>
          </a:xfrm>
          <a:prstGeom prst="rect">
            <a:avLst/>
          </a:prstGeom>
          <a:noFill/>
        </p:spPr>
        <p:txBody>
          <a:bodyPr wrap="square" rtlCol="0">
            <a:spAutoFit/>
          </a:bodyPr>
          <a:lstStyle/>
          <a:p>
            <a:r>
              <a:rPr lang="en-GB" sz="4400" u="sng" dirty="0"/>
              <a:t>Final Question.</a:t>
            </a:r>
          </a:p>
          <a:p>
            <a:endParaRPr lang="en-GB" sz="4400" u="sng" dirty="0"/>
          </a:p>
          <a:p>
            <a:pPr algn="ctr"/>
            <a:r>
              <a:rPr lang="en-GB" sz="4400" dirty="0"/>
              <a:t>Do you think these subjects are age appropriate to be discussed at elementary schools in Ontario?</a:t>
            </a:r>
          </a:p>
        </p:txBody>
      </p:sp>
    </p:spTree>
    <p:extLst>
      <p:ext uri="{BB962C8B-B14F-4D97-AF65-F5344CB8AC3E}">
        <p14:creationId xmlns:p14="http://schemas.microsoft.com/office/powerpoint/2010/main" val="87184927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E55EED0-81D4-40D6-A658-60CE1503C20A}"/>
              </a:ext>
            </a:extLst>
          </p:cNvPr>
          <p:cNvSpPr/>
          <p:nvPr/>
        </p:nvSpPr>
        <p:spPr>
          <a:xfrm>
            <a:off x="458771" y="921659"/>
            <a:ext cx="11274458" cy="4600683"/>
          </a:xfrm>
          <a:prstGeom prst="rect">
            <a:avLst/>
          </a:prstGeom>
        </p:spPr>
        <p:txBody>
          <a:bodyPr wrap="square">
            <a:spAutoFit/>
          </a:bodyPr>
          <a:lstStyle/>
          <a:p>
            <a:pPr>
              <a:lnSpc>
                <a:spcPct val="107000"/>
              </a:lnSpc>
              <a:spcAft>
                <a:spcPts val="800"/>
              </a:spcAft>
            </a:pPr>
            <a:r>
              <a:rPr lang="en-GB" sz="11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References</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900"/>
              </a:spcAft>
            </a:pPr>
            <a:r>
              <a:rPr lang="en-GB" sz="11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680 News (2013). O</a:t>
            </a:r>
            <a:r>
              <a:rPr lang="en-GB" sz="1100" i="1"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ntario elementary schools show moderate improvement in Fraser report card</a:t>
            </a:r>
            <a:r>
              <a:rPr lang="en-GB" sz="11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[image] Available at: https://www.680news.com/2013/02/17/ontario-elementary-schools-show-moderate-improvement-in-fraser-report-card/ [Accessed 24 Nov. 2018].</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900"/>
              </a:spcAft>
            </a:pPr>
            <a:r>
              <a:rPr lang="en-GB" sz="11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Alphonso, C. (2018). Falling Ontario test scores add to national math debate. </a:t>
            </a:r>
            <a:r>
              <a:rPr lang="en-GB" sz="1100" i="1"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The Globe and Mail Canada</a:t>
            </a:r>
            <a:r>
              <a:rPr lang="en-GB" sz="11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[online] Available at: http://Falling Ontario test scores add to national math debate [Accessed 24 Nov. 2018].</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900"/>
              </a:spcAft>
            </a:pPr>
            <a:r>
              <a:rPr lang="en-GB" sz="11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BBC (2018). </a:t>
            </a:r>
            <a:r>
              <a:rPr lang="en-GB" sz="1100" i="1"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Ontario drops controversial sex education</a:t>
            </a:r>
            <a:r>
              <a:rPr lang="en-GB" sz="11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[online] BBC News. Available at: https://www.bbc.co.uk/news/world-us-canada-44812833 [Accessed 26 Nov. 2018].</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900"/>
              </a:spcAft>
            </a:pPr>
            <a:r>
              <a:rPr lang="en-GB" sz="11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Carriere, E. (2016). [image] Available at: http://www.timetoelectrify.ca/493-2/ontario-map/ [Accessed 26 Nov. 2018].</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900"/>
              </a:spcAft>
            </a:pPr>
            <a:r>
              <a:rPr lang="en-GB" sz="11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Citizenship Type Pad (n.d.). </a:t>
            </a:r>
            <a:r>
              <a:rPr lang="en-GB" sz="1100" i="1"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Summit Science Classroom</a:t>
            </a:r>
            <a:r>
              <a:rPr lang="en-GB" sz="11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[image] Available at: </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900"/>
              </a:spcAft>
            </a:pPr>
            <a:r>
              <a:rPr lang="en-GB" sz="11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https://citizenship.typepad.com/.a/6a00d8341cb34753ef01a3fcbf6de2970b-popup [Accessed 24 Nov. 2018].</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900"/>
              </a:spcAft>
            </a:pPr>
            <a:r>
              <a:rPr lang="en-GB" sz="11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Csanady</a:t>
            </a:r>
            <a:r>
              <a:rPr lang="en-GB" sz="11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A. (2016). </a:t>
            </a:r>
            <a:r>
              <a:rPr lang="en-GB" sz="1100" i="1"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Canada has one of the best education systems in the world, so why can’t we stop debating discovery math?</a:t>
            </a:r>
            <a:r>
              <a:rPr lang="en-GB" sz="11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[online] National Post. Available at: https://nationalpost.com/news/canada/canada-has-one-of-the-best-education-systems-in-the-world-so-why-cant-we-stop-debating-discovery-math [Accessed 26 Nov. 2018].</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900"/>
              </a:spcAft>
            </a:pPr>
            <a:r>
              <a:rPr lang="en-GB" sz="11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Department for Education (2013). </a:t>
            </a:r>
            <a:r>
              <a:rPr lang="en-GB" sz="1100" i="1"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Science programmes of study: key stages 1 and 2 National curriculum in England</a:t>
            </a:r>
            <a:r>
              <a:rPr lang="en-GB" sz="11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[online] Department for Education. Available at: https://assets.publishing.service.gov.uk/government/uploads/system/uploads/attachment_data/file/425618/PRIMARY_national_curriculum_-_Science.pdf [Accessed 26 Nov. 2018].</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900"/>
              </a:spcAft>
            </a:pPr>
            <a:r>
              <a:rPr lang="en-GB" sz="11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Education Quality and Accountability Office (2016). </a:t>
            </a:r>
            <a:r>
              <a:rPr lang="en-GB" sz="1100" i="1"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Ontario Student Results on International PISA Test Stay Strong in Science and Reading, Decline in Math Stabilizes</a:t>
            </a:r>
            <a:r>
              <a:rPr lang="en-GB" sz="11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[online] Ontario: Education Quality and Accountability Office. Available at: http://www.eqao.com/en/about_eqao/media_room/Pages/2015-ontario-results-PISA.aspx [Accessed 26 Nov. 2018].</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900"/>
              </a:spcAft>
            </a:pPr>
            <a:r>
              <a:rPr lang="en-GB" sz="11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Government of Ontario (2018). </a:t>
            </a:r>
            <a:r>
              <a:rPr lang="en-GB" sz="1100" i="1"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Sex education in Ontario</a:t>
            </a:r>
            <a:r>
              <a:rPr lang="en-GB" sz="11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[online] Ontario: Government of Ontario. Available at: https://www.ontario.ca/page/sex-education-ontario [Accessed 26 Nov. 2018].</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900"/>
              </a:spcAft>
            </a:pPr>
            <a:r>
              <a:rPr lang="en-GB" sz="11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Hauen</a:t>
            </a:r>
            <a:r>
              <a:rPr lang="en-GB" sz="11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J. (2018). The differences between Ontario’s interim sex-ed curriculum and 2015′s. </a:t>
            </a:r>
            <a:r>
              <a:rPr lang="en-GB" sz="1100" i="1"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The Glove and Mail Canada</a:t>
            </a:r>
            <a:r>
              <a:rPr lang="en-GB" sz="11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[online] Available at: https://www.theglobeandmail.com/canada/article-the-differences-between-ontarios-interim-sex-ed-curriculum-and-2015s/ [Accessed 26 Nov. 2018].</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99224963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4BBDA01-22D2-4A4D-B748-B5FC02508AA9}"/>
              </a:ext>
            </a:extLst>
          </p:cNvPr>
          <p:cNvSpPr/>
          <p:nvPr/>
        </p:nvSpPr>
        <p:spPr>
          <a:xfrm>
            <a:off x="810705" y="669733"/>
            <a:ext cx="10963373" cy="5966442"/>
          </a:xfrm>
          <a:prstGeom prst="rect">
            <a:avLst/>
          </a:prstGeom>
        </p:spPr>
        <p:txBody>
          <a:bodyPr wrap="square">
            <a:spAutoFit/>
          </a:bodyPr>
          <a:lstStyle/>
          <a:p>
            <a:pPr marL="285750" indent="-285750">
              <a:lnSpc>
                <a:spcPct val="107000"/>
              </a:lnSpc>
              <a:spcAft>
                <a:spcPts val="900"/>
              </a:spcAft>
            </a:pPr>
            <a:r>
              <a:rPr lang="en-GB" sz="11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Jenkins, L. (2018). Lessons on ‘consent’ as schools to update sex education. </a:t>
            </a:r>
            <a:r>
              <a:rPr lang="en-GB" sz="1100" i="1"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The Guardian</a:t>
            </a:r>
            <a:r>
              <a:rPr lang="en-GB" sz="11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[online] Available at: https://www.theguardian.com/education/2018/jul/14/lessons-consent-schools-update-sex-education [Accessed 26 Nov. 2018].</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900"/>
              </a:spcAft>
            </a:pPr>
            <a:r>
              <a:rPr lang="en-GB" sz="11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Lapointe, M. (2018). </a:t>
            </a:r>
            <a:r>
              <a:rPr lang="en-GB" sz="1100" i="1"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The Problem with Discovery-Based Math</a:t>
            </a:r>
            <a:r>
              <a:rPr lang="en-GB" sz="11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[online] Ourkids.net. Available at: http://www.ourkids.net/blog/the-problem-with-discovery-based-math-15971 [Accessed 26 Nov. 2018].</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900"/>
              </a:spcAft>
            </a:pPr>
            <a:r>
              <a:rPr lang="en-GB" sz="11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Ministry of Education (2005). </a:t>
            </a:r>
            <a:r>
              <a:rPr lang="en-GB" sz="1100" i="1"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The Ontario Curriculum; Mathematics</a:t>
            </a:r>
            <a:r>
              <a:rPr lang="en-GB" sz="11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Ontario: Ministry of Education, pp.62-65.</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900"/>
              </a:spcAft>
            </a:pPr>
            <a:r>
              <a:rPr lang="en-GB" sz="11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Ministry of Education (2007). </a:t>
            </a:r>
            <a:r>
              <a:rPr lang="en-GB" sz="1100" i="1"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Science and Technology</a:t>
            </a:r>
            <a:r>
              <a:rPr lang="en-GB" sz="11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The Ontario Curriculum; Grades 1-8. [online] Ontario: Ministry of Education. Available at: http://www.edu.gov.on.ca/eng/curriculum/elementary/scientec18currb.pdf [Accessed 26 Nov. 2018].</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900"/>
              </a:spcAft>
            </a:pPr>
            <a:r>
              <a:rPr lang="en-GB" sz="11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Ontario Mathematics Education Resources (2018). </a:t>
            </a:r>
            <a:r>
              <a:rPr lang="en-GB" sz="1100" i="1"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Ontario Mathematics Education Resources</a:t>
            </a:r>
            <a:r>
              <a:rPr lang="en-GB" sz="11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[image] Available at: http://www.ontariomathedresources.ca/ [Accessed 26 Nov. 2018].</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900"/>
              </a:spcAft>
            </a:pPr>
            <a:r>
              <a:rPr lang="en-GB" sz="11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RM Results (2017). </a:t>
            </a:r>
            <a:r>
              <a:rPr lang="en-GB" sz="1100" i="1"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Why Finland isn't overly concerned by declines in student test scores | RM Results</a:t>
            </a:r>
            <a:r>
              <a:rPr lang="en-GB" sz="11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[online] Rmresults.co.uk. Available at: https://rmresults.co.uk/blog/why-finland-isnt-overly-concerned-by-declines-in-student-test-scores [Accessed 26 Nov. 2018].</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900"/>
              </a:spcAft>
            </a:pPr>
            <a:r>
              <a:rPr lang="en-GB" sz="11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The Organisation for Economic Co-operation and Development (2016). </a:t>
            </a:r>
            <a:r>
              <a:rPr lang="en-GB" sz="1100" i="1"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PISA Results 2015, Key Findings; United Kingdom.</a:t>
            </a:r>
            <a:r>
              <a:rPr lang="en-GB" sz="11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[online] Paris: The Organisation for Economic Co-operation and Development. Available at: https://www.oecd.org/pisa/PISA-2015-United-Kingdom.pdf [Accessed 25 Nov. 2018].</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900"/>
              </a:spcAft>
            </a:pPr>
            <a:r>
              <a:rPr lang="en-GB" sz="11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Turner, C. (2018). Sex education to be compulsory for school children. </a:t>
            </a:r>
            <a:r>
              <a:rPr lang="en-GB" sz="1100" i="1"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The Telegraph</a:t>
            </a:r>
            <a:r>
              <a:rPr lang="en-GB" sz="11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[online] Available at: https://www.telegraph.co.uk/news/2018/07/19/sex-education-compulsory-primary-secondary-schools/ [Accessed 26 Nov. 2018].</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900"/>
              </a:spcAft>
            </a:pPr>
            <a:r>
              <a:rPr lang="en-GB" sz="11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Welsh Assembly Government (2008). </a:t>
            </a:r>
            <a:r>
              <a:rPr lang="en-GB" sz="1100" i="1"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Science in the National Curriculum for Science</a:t>
            </a:r>
            <a:r>
              <a:rPr lang="en-GB" sz="11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[online] Cardiff: Welsh Assembly Government. Available at: http://140624-science-in-the-national-curriculum-en-v2 [Accessed 26 Nov. 2018].</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900"/>
              </a:spcAft>
            </a:pPr>
            <a:r>
              <a:rPr lang="en-GB" sz="11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Welsh Assembly Government (2008). </a:t>
            </a:r>
            <a:r>
              <a:rPr lang="en-GB" sz="1100" i="1"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Personal and social education framework for 7 to 19-year-olds in Wales</a:t>
            </a:r>
            <a:r>
              <a:rPr lang="en-GB" sz="11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[online] Cardiff: Welsh Assembly Government. Available at: http://learning.gov.wales/docs/learningwales/publications/130425-personal-and-social-education-framework-en.pdf [Accessed 26 Nov. 2018].</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900"/>
              </a:spcAft>
            </a:pPr>
            <a:r>
              <a:rPr lang="en-GB" sz="11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Welsh Government (2016). </a:t>
            </a:r>
            <a:r>
              <a:rPr lang="en-GB" sz="1100" i="1"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Curriculum for Wales: Programme of Study for Mathematics, Key Stages 2–4</a:t>
            </a:r>
            <a:r>
              <a:rPr lang="en-GB" sz="11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[online] Cardiff: Welsh </a:t>
            </a:r>
            <a:r>
              <a:rPr lang="en-GB" sz="11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Goverment</a:t>
            </a:r>
            <a:r>
              <a:rPr lang="en-GB" sz="11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Available at: http://learning.gov.wales/docs/learningwales/publications/150717-nc-maths-en-v2.pdf [Accessed 24 Nov. 2018].</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900"/>
              </a:spcAft>
            </a:pPr>
            <a:r>
              <a:rPr lang="en-GB" sz="11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Wright, M. (2018). </a:t>
            </a:r>
            <a:r>
              <a:rPr lang="en-GB" sz="1100" i="1"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The facts about Ontario's sex ed curriculum | CBC News</a:t>
            </a:r>
            <a:r>
              <a:rPr lang="en-GB" sz="11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[online] CBC. Available at: https://www.cbc.ca/news/canada/ottawa/ontario-sexual-education-curriculum-election-1.4624512 [Accessed 26 Nov. 2018].</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100"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400" dirty="0">
                <a:latin typeface="Calibri" panose="020F0502020204030204" pitchFamily="34" charset="0"/>
                <a:ea typeface="Calibri" panose="020F0502020204030204" pitchFamily="34" charset="0"/>
                <a:cs typeface="Times New Roman" panose="02020603050405020304" pitchFamily="18" charset="0"/>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089135311"/>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5"/>
      </a:accent6>
      <a:hlink>
        <a:srgbClr val="BB7826"/>
      </a:hlink>
      <a:folHlink>
        <a:srgbClr val="CF9C5F"/>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191</TotalTime>
  <Words>1504</Words>
  <Application>Microsoft Office PowerPoint</Application>
  <PresentationFormat>Widescreen</PresentationFormat>
  <Paragraphs>175</Paragraphs>
  <Slides>32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32</vt:i4>
      </vt:variant>
    </vt:vector>
  </HeadingPairs>
  <TitlesOfParts>
    <vt:vector size="38" baseType="lpstr">
      <vt:lpstr>Arial</vt:lpstr>
      <vt:lpstr>Calibri</vt:lpstr>
      <vt:lpstr>Garamond</vt:lpstr>
      <vt:lpstr>Open Sans</vt:lpstr>
      <vt:lpstr>Times New Roman</vt:lpstr>
      <vt:lpstr>Organic</vt:lpstr>
      <vt:lpstr>The Benefits and Drawbacks of the Ontario Curriculum.</vt:lpstr>
      <vt:lpstr>Why the Ontario Curriculum?</vt:lpstr>
      <vt:lpstr>What I will be discussing?</vt:lpstr>
      <vt:lpstr>Mathematics</vt:lpstr>
      <vt:lpstr>Discovery Maths</vt:lpstr>
      <vt:lpstr>‘Discovery-based learning does have value in a child's education. However, before a young student can engage in this type of high-order thinking with any degree of confidence, he or she must be able to master the foundational concepts. The reality is, without direct instruction, memorization, and practice the benefits of discover-based learning can become completely lost.’ </vt:lpstr>
      <vt:lpstr>Question</vt:lpstr>
      <vt:lpstr>What the PISA results say?</vt:lpstr>
      <vt:lpstr>Having stagnant maths results is not such an issue, compared to countries like Vietnam and Finland where the results are continuously declining. However, when the reading, writing and science results are climbing, it only highlights the issues the country has with Maths results. </vt:lpstr>
      <vt:lpstr>What the curriculum expects of children in Fifth Grade?</vt:lpstr>
      <vt:lpstr>PowerPoint Presentation</vt:lpstr>
      <vt:lpstr>The National Curriculum</vt:lpstr>
      <vt:lpstr>QUESTION</vt:lpstr>
      <vt:lpstr>To Conclude with Mathematics.</vt:lpstr>
      <vt:lpstr>Science</vt:lpstr>
      <vt:lpstr>Fifth Grade Science Programme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Benefits and Drawbacks of the Ontario Curriculum.</dc:title>
  <dc:creator>Joel Bowen (P152026)</dc:creator>
  <cp:lastModifiedBy>Joel Bowen</cp:lastModifiedBy>
  <cp:revision>23</cp:revision>
  <dcterms:created xsi:type="dcterms:W3CDTF">2018-11-26T16:57:11Z</dcterms:created>
  <dcterms:modified xsi:type="dcterms:W3CDTF">2018-11-27T12:58:14Z</dcterms:modified>
</cp:coreProperties>
</file>