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364" r:id="rId5"/>
    <p:sldId id="380" r:id="rId6"/>
    <p:sldId id="383" r:id="rId7"/>
    <p:sldId id="365" r:id="rId8"/>
    <p:sldId id="381" r:id="rId9"/>
    <p:sldId id="378" r:id="rId10"/>
    <p:sldId id="384" r:id="rId11"/>
    <p:sldId id="385" r:id="rId12"/>
    <p:sldId id="379" r:id="rId13"/>
    <p:sldId id="38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11415F-F7A2-490B-AFA6-920C3BC6FC0C}" v="3" dt="2025-11-09T00:36:48.2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55" autoAdjust="0"/>
    <p:restoredTop sz="94689"/>
  </p:normalViewPr>
  <p:slideViewPr>
    <p:cSldViewPr snapToGrid="0" showGuides="1">
      <p:cViewPr varScale="1">
        <p:scale>
          <a:sx n="56" d="100"/>
          <a:sy n="56" d="100"/>
        </p:scale>
        <p:origin x="1302" y="27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 baptista" userId="1823eaaad8bc5f6b" providerId="LiveId" clId="{7711415F-F7A2-490B-AFA6-920C3BC6FC0C}"/>
    <pc:docChg chg="undo custSel modSld">
      <pc:chgData name="ana baptista" userId="1823eaaad8bc5f6b" providerId="LiveId" clId="{7711415F-F7A2-490B-AFA6-920C3BC6FC0C}" dt="2025-11-09T00:36:48.230" v="82"/>
      <pc:docMkLst>
        <pc:docMk/>
      </pc:docMkLst>
      <pc:sldChg chg="addSp delSp modSp mod">
        <pc:chgData name="ana baptista" userId="1823eaaad8bc5f6b" providerId="LiveId" clId="{7711415F-F7A2-490B-AFA6-920C3BC6FC0C}" dt="2025-11-09T00:36:48.230" v="82"/>
        <pc:sldMkLst>
          <pc:docMk/>
          <pc:sldMk cId="0" sldId="364"/>
        </pc:sldMkLst>
        <pc:spChg chg="mod">
          <ac:chgData name="ana baptista" userId="1823eaaad8bc5f6b" providerId="LiveId" clId="{7711415F-F7A2-490B-AFA6-920C3BC6FC0C}" dt="2025-11-09T00:36:21.767" v="81" actId="20577"/>
          <ac:spMkLst>
            <pc:docMk/>
            <pc:sldMk cId="0" sldId="364"/>
            <ac:spMk id="6148" creationId="{CE5AE962-C88D-3F0C-B15E-30348E09C8AE}"/>
          </ac:spMkLst>
        </pc:spChg>
        <pc:graphicFrameChg chg="del">
          <ac:chgData name="ana baptista" userId="1823eaaad8bc5f6b" providerId="LiveId" clId="{7711415F-F7A2-490B-AFA6-920C3BC6FC0C}" dt="2025-11-09T00:35:01.512" v="14" actId="478"/>
          <ac:graphicFrameMkLst>
            <pc:docMk/>
            <pc:sldMk cId="0" sldId="364"/>
            <ac:graphicFrameMk id="2" creationId="{B274BE91-7E21-9D18-AA92-0466AD8AEA41}"/>
          </ac:graphicFrameMkLst>
        </pc:graphicFrameChg>
        <pc:graphicFrameChg chg="add mod">
          <ac:chgData name="ana baptista" userId="1823eaaad8bc5f6b" providerId="LiveId" clId="{7711415F-F7A2-490B-AFA6-920C3BC6FC0C}" dt="2025-11-09T00:36:48.230" v="82"/>
          <ac:graphicFrameMkLst>
            <pc:docMk/>
            <pc:sldMk cId="0" sldId="364"/>
            <ac:graphicFrameMk id="3" creationId="{AAE6A11B-59BD-C7A3-B79A-5891AE49A3DF}"/>
          </ac:graphicFrameMkLst>
        </pc:graphicFrameChg>
      </pc:sldChg>
      <pc:sldChg chg="addSp delSp modSp mod">
        <pc:chgData name="ana baptista" userId="1823eaaad8bc5f6b" providerId="LiveId" clId="{7711415F-F7A2-490B-AFA6-920C3BC6FC0C}" dt="2025-11-09T00:32:51.678" v="13"/>
        <pc:sldMkLst>
          <pc:docMk/>
          <pc:sldMk cId="0" sldId="382"/>
        </pc:sldMkLst>
        <pc:spChg chg="mod">
          <ac:chgData name="ana baptista" userId="1823eaaad8bc5f6b" providerId="LiveId" clId="{7711415F-F7A2-490B-AFA6-920C3BC6FC0C}" dt="2025-11-09T00:32:32.413" v="12" actId="14100"/>
          <ac:spMkLst>
            <pc:docMk/>
            <pc:sldMk cId="0" sldId="382"/>
            <ac:spMk id="7" creationId="{7BB038C3-5F6F-2EB1-A618-1D6B5C92AE19}"/>
          </ac:spMkLst>
        </pc:spChg>
        <pc:graphicFrameChg chg="add mod">
          <ac:chgData name="ana baptista" userId="1823eaaad8bc5f6b" providerId="LiveId" clId="{7711415F-F7A2-490B-AFA6-920C3BC6FC0C}" dt="2025-11-09T00:32:51.678" v="13"/>
          <ac:graphicFrameMkLst>
            <pc:docMk/>
            <pc:sldMk cId="0" sldId="382"/>
            <ac:graphicFrameMk id="2" creationId="{E6FAF688-93F6-53EF-C6AE-C0E0A22F77C0}"/>
          </ac:graphicFrameMkLst>
        </pc:graphicFrameChg>
        <pc:graphicFrameChg chg="del mod modGraphic">
          <ac:chgData name="ana baptista" userId="1823eaaad8bc5f6b" providerId="LiveId" clId="{7711415F-F7A2-490B-AFA6-920C3BC6FC0C}" dt="2025-11-09T00:25:31.328" v="2" actId="478"/>
          <ac:graphicFrameMkLst>
            <pc:docMk/>
            <pc:sldMk cId="0" sldId="382"/>
            <ac:graphicFrameMk id="15" creationId="{8749660F-35BE-951C-25B4-3D15A11BEC45}"/>
          </ac:graphicFrameMkLst>
        </pc:graphicFrame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09/11/2025</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09/11/2025</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09/11/2025</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09/11/2025</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09/11/2025</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09/11/2025</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09/11/2025</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09/11/2025</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09/11/2025</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09/11/2025</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09/11/2025</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09/11/2025</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cipd.org/uk/knowledge/factsheets/swot-analysis-factsheet/#advantages-and-disadvantages-of-using-swot-analysis" TargetMode="External"/><Relationship Id="rId2" Type="http://schemas.openxmlformats.org/officeDocument/2006/relationships/hyperlink" Target="https://basw.co.uk/training-cpd/professional-capabilities-framework-pcf" TargetMode="Externa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hyperlink" Target="https://www.socialworkengland.org.uk/standards/professional-standards-guidance" TargetMode="External"/><Relationship Id="rId4" Type="http://schemas.openxmlformats.org/officeDocument/2006/relationships/hyperlink" Target="https://www.simplypsychology.org/gibbs-reflective-cycl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Content Placeholder 2">
            <a:extLst>
              <a:ext uri="{FF2B5EF4-FFF2-40B4-BE49-F238E27FC236}">
                <a16:creationId xmlns:a16="http://schemas.microsoft.com/office/drawing/2014/main" id="{CE5AE962-C88D-3F0C-B15E-30348E09C8AE}"/>
              </a:ext>
            </a:extLst>
          </p:cNvPr>
          <p:cNvSpPr>
            <a:spLocks noGrp="1"/>
          </p:cNvSpPr>
          <p:nvPr>
            <p:ph sz="half" idx="1"/>
          </p:nvPr>
        </p:nvSpPr>
        <p:spPr>
          <a:xfrm>
            <a:off x="609600" y="1098278"/>
            <a:ext cx="5384800" cy="4490963"/>
          </a:xfrm>
        </p:spPr>
        <p:txBody>
          <a:bodyPr wrap="square" anchor="t">
            <a:normAutofit/>
          </a:bodyPr>
          <a:lstStyle/>
          <a:p>
            <a:pPr>
              <a:lnSpc>
                <a:spcPct val="90000"/>
              </a:lnSpc>
            </a:pPr>
            <a:r>
              <a:rPr lang="en-GB" altLang="en-US" sz="2400" b="1" dirty="0">
                <a:latin typeface="Arial" panose="020B0604020202020204" pitchFamily="34" charset="0"/>
                <a:cs typeface="Arial" panose="020B0604020202020204" pitchFamily="34" charset="0"/>
              </a:rPr>
              <a:t>Module Title</a:t>
            </a:r>
            <a:r>
              <a:rPr lang="en-GB" altLang="en-US" sz="2400" dirty="0">
                <a:latin typeface="Arial" panose="020B0604020202020204" pitchFamily="34" charset="0"/>
                <a:cs typeface="Arial" panose="020B0604020202020204" pitchFamily="34" charset="0"/>
              </a:rPr>
              <a:t>: Professional Development within Health and Social Care</a:t>
            </a:r>
            <a:endParaRPr lang="en-GB" altLang="en-US" sz="2400" b="1" i="1" dirty="0">
              <a:latin typeface="Arial" panose="020B0604020202020204" pitchFamily="34" charset="0"/>
              <a:cs typeface="Arial" panose="020B0604020202020204" pitchFamily="34" charset="0"/>
            </a:endParaRPr>
          </a:p>
          <a:p>
            <a:pPr>
              <a:lnSpc>
                <a:spcPct val="90000"/>
              </a:lnSpc>
            </a:pPr>
            <a:r>
              <a:rPr lang="en-GB" altLang="en-US" sz="2400" b="1" dirty="0">
                <a:latin typeface="Arial" panose="020B0604020202020204" pitchFamily="34" charset="0"/>
                <a:cs typeface="Arial" panose="020B0604020202020204" pitchFamily="34" charset="0"/>
              </a:rPr>
              <a:t>Module Number</a:t>
            </a:r>
            <a:r>
              <a:rPr lang="en-GB" altLang="en-US" sz="2400" dirty="0">
                <a:latin typeface="Arial" panose="020B0604020202020204" pitchFamily="34" charset="0"/>
                <a:cs typeface="Arial" panose="020B0604020202020204" pitchFamily="34" charset="0"/>
              </a:rPr>
              <a:t>: LCHS 4009 </a:t>
            </a:r>
          </a:p>
          <a:p>
            <a:pPr>
              <a:lnSpc>
                <a:spcPct val="90000"/>
              </a:lnSpc>
            </a:pPr>
            <a:r>
              <a:rPr lang="en-GB" altLang="en-US" sz="2400" b="1" dirty="0">
                <a:latin typeface="Arial" panose="020B0604020202020204" pitchFamily="34" charset="0"/>
                <a:cs typeface="Arial" panose="020B0604020202020204" pitchFamily="34" charset="0"/>
              </a:rPr>
              <a:t>Assignment Title: </a:t>
            </a:r>
            <a:r>
              <a:rPr lang="en-GB" altLang="en-US" sz="2400" dirty="0">
                <a:latin typeface="Arial" panose="020B0604020202020204" pitchFamily="34" charset="0"/>
                <a:cs typeface="Arial" panose="020B0604020202020204" pitchFamily="34" charset="0"/>
              </a:rPr>
              <a:t>Self-awareness presentation</a:t>
            </a:r>
            <a:r>
              <a:rPr lang="en-GB" altLang="en-US" sz="2400" b="1" i="1" dirty="0">
                <a:latin typeface="Arial" panose="020B0604020202020204" pitchFamily="34" charset="0"/>
                <a:cs typeface="Arial" panose="020B0604020202020204" pitchFamily="34" charset="0"/>
              </a:rPr>
              <a:t>    </a:t>
            </a:r>
          </a:p>
          <a:p>
            <a:pPr>
              <a:lnSpc>
                <a:spcPct val="90000"/>
              </a:lnSpc>
            </a:pPr>
            <a:r>
              <a:rPr lang="en-GB" altLang="en-US" sz="2400" b="1" dirty="0">
                <a:latin typeface="Arial" panose="020B0604020202020204" pitchFamily="34" charset="0"/>
                <a:cs typeface="Arial" panose="020B0604020202020204" pitchFamily="34" charset="0"/>
              </a:rPr>
              <a:t>Student Name</a:t>
            </a:r>
            <a:r>
              <a:rPr lang="en-GB" altLang="en-US" sz="2400" b="1" i="1" dirty="0">
                <a:latin typeface="Arial" panose="020B0604020202020204" pitchFamily="34" charset="0"/>
                <a:cs typeface="Arial" panose="020B0604020202020204" pitchFamily="34" charset="0"/>
              </a:rPr>
              <a:t>: </a:t>
            </a:r>
            <a:r>
              <a:rPr lang="en-GB" altLang="en-US" sz="2400" dirty="0">
                <a:latin typeface="Arial" panose="020B0604020202020204" pitchFamily="34" charset="0"/>
                <a:cs typeface="Arial" panose="020B0604020202020204" pitchFamily="34" charset="0"/>
              </a:rPr>
              <a:t>Ana Baptista</a:t>
            </a:r>
            <a:endParaRPr lang="en-GB" altLang="en-US" sz="2400" b="1" i="1" dirty="0">
              <a:latin typeface="Arial" panose="020B0604020202020204" pitchFamily="34" charset="0"/>
              <a:cs typeface="Arial" panose="020B0604020202020204" pitchFamily="34" charset="0"/>
            </a:endParaRPr>
          </a:p>
          <a:p>
            <a:pPr>
              <a:lnSpc>
                <a:spcPct val="90000"/>
              </a:lnSpc>
            </a:pPr>
            <a:r>
              <a:rPr lang="en-GB" altLang="en-US" sz="2400" b="1" dirty="0">
                <a:latin typeface="Arial" panose="020B0604020202020204" pitchFamily="34" charset="0"/>
                <a:cs typeface="Arial" panose="020B0604020202020204" pitchFamily="34" charset="0"/>
              </a:rPr>
              <a:t>Student ID: </a:t>
            </a:r>
            <a:r>
              <a:rPr lang="en-GB" altLang="en-US" sz="2400" dirty="0">
                <a:latin typeface="Arial" panose="020B0604020202020204" pitchFamily="34" charset="0"/>
                <a:cs typeface="Arial" panose="020B0604020202020204" pitchFamily="34" charset="0"/>
              </a:rPr>
              <a:t>2426392</a:t>
            </a:r>
            <a:endParaRPr lang="en-GB" altLang="en-US" sz="2400" b="1" i="1" dirty="0">
              <a:latin typeface="Arial" panose="020B0604020202020204" pitchFamily="34" charset="0"/>
              <a:cs typeface="Arial" panose="020B0604020202020204" pitchFamily="34" charset="0"/>
            </a:endParaRPr>
          </a:p>
          <a:p>
            <a:pPr>
              <a:lnSpc>
                <a:spcPct val="90000"/>
              </a:lnSpc>
            </a:pPr>
            <a:r>
              <a:rPr lang="en-GB" altLang="en-US" sz="2400" b="1" dirty="0">
                <a:latin typeface="Arial" panose="020B0604020202020204" pitchFamily="34" charset="0"/>
                <a:cs typeface="Arial" panose="020B0604020202020204" pitchFamily="34" charset="0"/>
              </a:rPr>
              <a:t>Lecturer’s Name</a:t>
            </a:r>
            <a:r>
              <a:rPr lang="en-GB" altLang="en-US" sz="2400" b="1" i="1" dirty="0">
                <a:latin typeface="Arial" panose="020B0604020202020204" pitchFamily="34" charset="0"/>
                <a:cs typeface="Arial" panose="020B0604020202020204" pitchFamily="34" charset="0"/>
              </a:rPr>
              <a:t>:</a:t>
            </a:r>
            <a:r>
              <a:rPr lang="en-GB" altLang="en-US" sz="2400" dirty="0">
                <a:latin typeface="Arial" panose="020B0604020202020204" pitchFamily="34" charset="0"/>
                <a:cs typeface="Arial" panose="020B0604020202020204" pitchFamily="34" charset="0"/>
              </a:rPr>
              <a:t> Dr Soban Sadiq</a:t>
            </a:r>
          </a:p>
          <a:p>
            <a:pPr>
              <a:lnSpc>
                <a:spcPct val="90000"/>
              </a:lnSpc>
            </a:pPr>
            <a:r>
              <a:rPr lang="en-GB" altLang="en-US" sz="2400" b="1" dirty="0">
                <a:latin typeface="Arial" panose="020B0604020202020204" pitchFamily="34" charset="0"/>
                <a:cs typeface="Arial" panose="020B0604020202020204" pitchFamily="34" charset="0"/>
              </a:rPr>
              <a:t>Assignment deadline: </a:t>
            </a:r>
            <a:r>
              <a:rPr lang="en-GB" altLang="en-US" sz="2400" dirty="0">
                <a:latin typeface="Arial" panose="020B0604020202020204" pitchFamily="34" charset="0"/>
                <a:cs typeface="Arial" panose="020B0604020202020204" pitchFamily="34" charset="0"/>
              </a:rPr>
              <a:t>10.11.2025 before 2pm</a:t>
            </a:r>
          </a:p>
        </p:txBody>
      </p:sp>
      <p:pic>
        <p:nvPicPr>
          <p:cNvPr id="1026" name="Picture 2" descr="university-of-wales-trinity-saint-david-logo-vector | ESRC ...">
            <a:extLst>
              <a:ext uri="{FF2B5EF4-FFF2-40B4-BE49-F238E27FC236}">
                <a16:creationId xmlns:a16="http://schemas.microsoft.com/office/drawing/2014/main" id="{3D276325-7BC3-6996-147D-C392BA6369C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73645" y="586596"/>
            <a:ext cx="5384800" cy="3503237"/>
          </a:xfrm>
          <a:prstGeom prst="rect">
            <a:avLst/>
          </a:prstGeom>
          <a:solidFill>
            <a:srgbClr val="FFFFFF"/>
          </a:solidFill>
        </p:spPr>
      </p:pic>
      <p:sp>
        <p:nvSpPr>
          <p:cNvPr id="4" name="Date Placeholder 3">
            <a:extLst>
              <a:ext uri="{FF2B5EF4-FFF2-40B4-BE49-F238E27FC236}">
                <a16:creationId xmlns:a16="http://schemas.microsoft.com/office/drawing/2014/main" id="{344A3CB8-39FD-9F8F-CD33-5E2118C6E66C}"/>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C9D1F96-3DE6-40B6-9DCF-E50C656CAE8D}" type="datetime1">
              <a:rPr lang="en-GB" altLang="en-US" sz="900"/>
              <a:pPr>
                <a:lnSpc>
                  <a:spcPct val="90000"/>
                </a:lnSpc>
                <a:spcAft>
                  <a:spcPts val="600"/>
                </a:spcAft>
                <a:defRPr/>
              </a:pPr>
              <a:t>09/11/2025</a:t>
            </a:fld>
            <a:endParaRPr lang="en-GB" altLang="en-US" sz="900"/>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ts val="600"/>
              </a:spcAft>
              <a:buNone/>
            </a:pPr>
            <a:fld id="{AE6B05AB-4810-4491-ACB1-BBF1B714F398}" type="slidenum">
              <a:rPr lang="en-GB" altLang="en-US" sz="1200">
                <a:solidFill>
                  <a:srgbClr val="898989"/>
                </a:solidFill>
              </a:rPr>
              <a:pPr fontAlgn="base">
                <a:spcBef>
                  <a:spcPct val="0"/>
                </a:spcBef>
                <a:spcAft>
                  <a:spcPts val="600"/>
                </a:spcAft>
                <a:buNone/>
              </a:pPr>
              <a:t>1</a:t>
            </a:fld>
            <a:endParaRPr lang="en-GB" altLang="en-US" sz="1200">
              <a:solidFill>
                <a:srgbClr val="898989"/>
              </a:solidFill>
            </a:endParaRPr>
          </a:p>
        </p:txBody>
      </p:sp>
      <p:graphicFrame>
        <p:nvGraphicFramePr>
          <p:cNvPr id="3" name="Table 2">
            <a:extLst>
              <a:ext uri="{FF2B5EF4-FFF2-40B4-BE49-F238E27FC236}">
                <a16:creationId xmlns:a16="http://schemas.microsoft.com/office/drawing/2014/main" id="{AAE6A11B-59BD-C7A3-B79A-5891AE49A3DF}"/>
              </a:ext>
            </a:extLst>
          </p:cNvPr>
          <p:cNvGraphicFramePr>
            <a:graphicFrameLocks noGrp="1"/>
          </p:cNvGraphicFramePr>
          <p:nvPr/>
        </p:nvGraphicFramePr>
        <p:xfrm>
          <a:off x="483079" y="1086928"/>
          <a:ext cx="5520906" cy="4364966"/>
        </p:xfrm>
        <a:graphic>
          <a:graphicData uri="http://schemas.openxmlformats.org/drawingml/2006/table">
            <a:tbl>
              <a:tblPr/>
              <a:tblGrid>
                <a:gridCol w="5520906">
                  <a:extLst>
                    <a:ext uri="{9D8B030D-6E8A-4147-A177-3AD203B41FA5}">
                      <a16:colId xmlns:a16="http://schemas.microsoft.com/office/drawing/2014/main" val="367276681"/>
                    </a:ext>
                  </a:extLst>
                </a:gridCol>
              </a:tblGrid>
              <a:tr h="4364966">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70616467"/>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37CAAEC-4CD3-D3A1-CC31-1121EF7CC7EA}"/>
              </a:ext>
            </a:extLst>
          </p:cNvPr>
          <p:cNvSpPr>
            <a:spLocks noGrp="1"/>
          </p:cNvSpPr>
          <p:nvPr>
            <p:ph type="title"/>
          </p:nvPr>
        </p:nvSpPr>
        <p:spPr>
          <a:xfrm>
            <a:off x="609600" y="274638"/>
            <a:ext cx="10972800" cy="1143000"/>
          </a:xfrm>
        </p:spPr>
        <p:txBody>
          <a:bodyPr wrap="square" anchor="ctr">
            <a:normAutofit/>
          </a:bodyPr>
          <a:lstStyle/>
          <a:p>
            <a:r>
              <a:rPr lang="en-GB" altLang="en-US" b="1"/>
              <a:t>Overview</a:t>
            </a:r>
          </a:p>
        </p:txBody>
      </p:sp>
      <p:sp>
        <p:nvSpPr>
          <p:cNvPr id="17411" name="Content Placeholder 2">
            <a:extLst>
              <a:ext uri="{FF2B5EF4-FFF2-40B4-BE49-F238E27FC236}">
                <a16:creationId xmlns:a16="http://schemas.microsoft.com/office/drawing/2014/main" id="{5FF0828E-3873-85A7-99B1-9569FFB07C15}"/>
              </a:ext>
            </a:extLst>
          </p:cNvPr>
          <p:cNvSpPr>
            <a:spLocks noGrp="1"/>
          </p:cNvSpPr>
          <p:nvPr>
            <p:ph sz="half" idx="1"/>
          </p:nvPr>
        </p:nvSpPr>
        <p:spPr>
          <a:xfrm>
            <a:off x="609600" y="1600201"/>
            <a:ext cx="5384800" cy="3989040"/>
          </a:xfrm>
        </p:spPr>
        <p:txBody>
          <a:bodyPr wrap="square" anchor="t">
            <a:normAutofit/>
          </a:bodyPr>
          <a:lstStyle/>
          <a:p>
            <a:r>
              <a:rPr lang="en-GB"/>
              <a:t>Introduction</a:t>
            </a:r>
          </a:p>
          <a:p>
            <a:r>
              <a:rPr lang="en-GB"/>
              <a:t>SWOT</a:t>
            </a:r>
          </a:p>
          <a:p>
            <a:r>
              <a:rPr lang="en-GB"/>
              <a:t>Opportunities</a:t>
            </a:r>
          </a:p>
          <a:p>
            <a:r>
              <a:rPr lang="en-GB"/>
              <a:t>Strategies to minimise threats</a:t>
            </a:r>
          </a:p>
          <a:p>
            <a:r>
              <a:rPr lang="en-GB"/>
              <a:t>Conclusion</a:t>
            </a:r>
          </a:p>
          <a:p>
            <a:r>
              <a:rPr lang="en-GB"/>
              <a:t>References</a:t>
            </a:r>
            <a:endParaRPr lang="en-GB" altLang="en-US" dirty="0"/>
          </a:p>
        </p:txBody>
      </p:sp>
      <p:sp>
        <p:nvSpPr>
          <p:cNvPr id="4" name="Date Placeholder 3">
            <a:extLst>
              <a:ext uri="{FF2B5EF4-FFF2-40B4-BE49-F238E27FC236}">
                <a16:creationId xmlns:a16="http://schemas.microsoft.com/office/drawing/2014/main" id="{836534C0-F26B-E03E-B6DE-F41139592B54}"/>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F458A58-9170-4293-9FCB-97B777C99F2B}" type="datetime1">
              <a:rPr lang="en-GB" altLang="en-US" sz="900" smtClean="0"/>
              <a:pPr>
                <a:lnSpc>
                  <a:spcPct val="90000"/>
                </a:lnSpc>
                <a:spcAft>
                  <a:spcPts val="600"/>
                </a:spcAft>
                <a:defRPr/>
              </a:pPr>
              <a:t>09/11/2025</a:t>
            </a:fld>
            <a:endParaRPr lang="en-GB" altLang="en-US" sz="900"/>
          </a:p>
        </p:txBody>
      </p:sp>
      <p:sp>
        <p:nvSpPr>
          <p:cNvPr id="7173" name="Slide Number Placeholder 4">
            <a:extLst>
              <a:ext uri="{FF2B5EF4-FFF2-40B4-BE49-F238E27FC236}">
                <a16:creationId xmlns:a16="http://schemas.microsoft.com/office/drawing/2014/main" id="{BF6032E4-8687-CDA8-6A56-B310EB9F7AF6}"/>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43F62C13-3DF8-4B55-9E1B-D07C54478AE3}" type="slidenum">
              <a:rPr lang="en-GB" altLang="en-US" sz="1200" smtClean="0">
                <a:solidFill>
                  <a:srgbClr val="898989"/>
                </a:solidFill>
              </a:rPr>
              <a:pPr>
                <a:spcBef>
                  <a:spcPct val="0"/>
                </a:spcBef>
                <a:spcAft>
                  <a:spcPts val="600"/>
                </a:spcAft>
                <a:buFontTx/>
                <a:buNone/>
              </a:pPr>
              <a:t>2</a:t>
            </a:fld>
            <a:endParaRPr lang="en-GB" altLang="en-US" sz="1200">
              <a:solidFill>
                <a:srgbClr val="898989"/>
              </a:solidFill>
            </a:endParaRPr>
          </a:p>
        </p:txBody>
      </p:sp>
      <p:pic>
        <p:nvPicPr>
          <p:cNvPr id="2050" name="Picture 2" descr="university-of-wales-trinity-saint-david-logo-vector | ESRC ...">
            <a:extLst>
              <a:ext uri="{FF2B5EF4-FFF2-40B4-BE49-F238E27FC236}">
                <a16:creationId xmlns:a16="http://schemas.microsoft.com/office/drawing/2014/main" id="{BE06EC98-F937-7859-227C-44DECE4DC9E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79788" y="1607240"/>
            <a:ext cx="3963638" cy="267146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Table 1">
            <a:extLst>
              <a:ext uri="{FF2B5EF4-FFF2-40B4-BE49-F238E27FC236}">
                <a16:creationId xmlns:a16="http://schemas.microsoft.com/office/drawing/2014/main" id="{22D17A86-B071-E6DD-F924-AB7A676A8E30}"/>
              </a:ext>
            </a:extLst>
          </p:cNvPr>
          <p:cNvGraphicFramePr>
            <a:graphicFrameLocks noGrp="1"/>
          </p:cNvGraphicFramePr>
          <p:nvPr/>
        </p:nvGraphicFramePr>
        <p:xfrm>
          <a:off x="448574" y="1570008"/>
          <a:ext cx="5658928" cy="3485071"/>
        </p:xfrm>
        <a:graphic>
          <a:graphicData uri="http://schemas.openxmlformats.org/drawingml/2006/table">
            <a:tbl>
              <a:tblPr/>
              <a:tblGrid>
                <a:gridCol w="5658928">
                  <a:extLst>
                    <a:ext uri="{9D8B030D-6E8A-4147-A177-3AD203B41FA5}">
                      <a16:colId xmlns:a16="http://schemas.microsoft.com/office/drawing/2014/main" val="579238942"/>
                    </a:ext>
                  </a:extLst>
                </a:gridCol>
              </a:tblGrid>
              <a:tr h="3485071">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388391594"/>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br>
              <a:rPr lang="en-GB" b="1" dirty="0"/>
            </a:br>
            <a:br>
              <a:rPr lang="en-GB" b="1" dirty="0"/>
            </a:br>
            <a:r>
              <a:rPr lang="en-GB" b="1" dirty="0"/>
              <a:t>Acknowledge use of AI</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3</a:t>
            </a:fld>
            <a:endParaRPr lang="en-GB" altLang="en-US"/>
          </a:p>
        </p:txBody>
      </p:sp>
      <p:graphicFrame>
        <p:nvGraphicFramePr>
          <p:cNvPr id="7" name="Table 6">
            <a:extLst>
              <a:ext uri="{FF2B5EF4-FFF2-40B4-BE49-F238E27FC236}">
                <a16:creationId xmlns:a16="http://schemas.microsoft.com/office/drawing/2014/main" id="{BD6174CE-5C91-CB2D-6A8B-4CF61E674E66}"/>
              </a:ext>
            </a:extLst>
          </p:cNvPr>
          <p:cNvGraphicFramePr>
            <a:graphicFrameLocks noGrp="1"/>
          </p:cNvGraphicFramePr>
          <p:nvPr>
            <p:extLst>
              <p:ext uri="{D42A27DB-BD31-4B8C-83A1-F6EECF244321}">
                <p14:modId xmlns:p14="http://schemas.microsoft.com/office/powerpoint/2010/main" val="1635987362"/>
              </p:ext>
            </p:extLst>
          </p:nvPr>
        </p:nvGraphicFramePr>
        <p:xfrm>
          <a:off x="1629832" y="1155940"/>
          <a:ext cx="8978901" cy="2415396"/>
        </p:xfrm>
        <a:graphic>
          <a:graphicData uri="http://schemas.openxmlformats.org/drawingml/2006/table">
            <a:tbl>
              <a:tblPr/>
              <a:tblGrid>
                <a:gridCol w="8978901">
                  <a:extLst>
                    <a:ext uri="{9D8B030D-6E8A-4147-A177-3AD203B41FA5}">
                      <a16:colId xmlns:a16="http://schemas.microsoft.com/office/drawing/2014/main" val="1471927966"/>
                    </a:ext>
                  </a:extLst>
                </a:gridCol>
              </a:tblGrid>
              <a:tr h="2415396">
                <a:tc>
                  <a:txBody>
                    <a:bodyPr/>
                    <a:lstStyle/>
                    <a:p>
                      <a:pPr algn="l"/>
                      <a:endParaRPr lang="en-GB" dirty="0"/>
                    </a:p>
                    <a:p>
                      <a:pPr algn="l"/>
                      <a:endParaRPr lang="en-GB" dirty="0"/>
                    </a:p>
                    <a:p>
                      <a:pPr algn="l"/>
                      <a:endParaRPr lang="en-GB" dirty="0"/>
                    </a:p>
                    <a:p>
                      <a:pPr algn="l"/>
                      <a:endParaRPr lang="en-GB" dirty="0"/>
                    </a:p>
                    <a:p>
                      <a:pPr algn="l"/>
                      <a:r>
                        <a:rPr lang="en-GB" dirty="0"/>
                        <a:t>              </a:t>
                      </a:r>
                      <a:r>
                        <a:rPr lang="en-GB" sz="3200" dirty="0">
                          <a:latin typeface="Arial" panose="020B0604020202020204" pitchFamily="34" charset="0"/>
                          <a:cs typeface="Arial" panose="020B0604020202020204" pitchFamily="34" charset="0"/>
                        </a:rPr>
                        <a:t>AI has been used for proofreading only. </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99811247"/>
                  </a:ext>
                </a:extLst>
              </a:tr>
            </a:tbl>
          </a:graphicData>
        </a:graphic>
      </p:graphicFrame>
      <p:pic>
        <p:nvPicPr>
          <p:cNvPr id="3074" name="Picture 2" descr="university-of-wales-trinity-saint-david-logo-vector | ESRC ...">
            <a:extLst>
              <a:ext uri="{FF2B5EF4-FFF2-40B4-BE49-F238E27FC236}">
                <a16:creationId xmlns:a16="http://schemas.microsoft.com/office/drawing/2014/main" id="{F7AB4106-9E02-16BB-B9DE-E38C060BEC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74853" y="3685007"/>
            <a:ext cx="4485735" cy="17668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71511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FF99867-3357-4233-5905-8EE9CCE8EEFE}"/>
              </a:ext>
            </a:extLst>
          </p:cNvPr>
          <p:cNvSpPr>
            <a:spLocks noGrp="1"/>
          </p:cNvSpPr>
          <p:nvPr>
            <p:ph type="title"/>
          </p:nvPr>
        </p:nvSpPr>
        <p:spPr>
          <a:xfrm>
            <a:off x="1981200" y="274639"/>
            <a:ext cx="8229600" cy="777875"/>
          </a:xfrm>
        </p:spPr>
        <p:txBody>
          <a:bodyPr/>
          <a:lstStyle/>
          <a:p>
            <a:r>
              <a:rPr lang="en-GB" altLang="en-US" b="1" dirty="0"/>
              <a:t>Introduction</a:t>
            </a:r>
            <a:endParaRPr lang="en-US" altLang="en-US" b="1" i="1" dirty="0">
              <a:solidFill>
                <a:srgbClr val="FF0000"/>
              </a:solidFill>
            </a:endParaRPr>
          </a:p>
        </p:txBody>
      </p:sp>
      <p:sp>
        <p:nvSpPr>
          <p:cNvPr id="4" name="Date Placeholder 3">
            <a:extLst>
              <a:ext uri="{FF2B5EF4-FFF2-40B4-BE49-F238E27FC236}">
                <a16:creationId xmlns:a16="http://schemas.microsoft.com/office/drawing/2014/main" id="{DC53B14B-BF33-2508-AD1A-B195373A4763}"/>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09/11/2025</a:t>
            </a:fld>
            <a:endParaRPr lang="en-GB" altLang="en-US">
              <a:solidFill>
                <a:prstClr val="black">
                  <a:tint val="75000"/>
                </a:prstClr>
              </a:solidFill>
              <a:latin typeface="Myriad Pro"/>
            </a:endParaRPr>
          </a:p>
        </p:txBody>
      </p:sp>
      <p:sp>
        <p:nvSpPr>
          <p:cNvPr id="8196" name="Slide Number Placeholder 4">
            <a:extLst>
              <a:ext uri="{FF2B5EF4-FFF2-40B4-BE49-F238E27FC236}">
                <a16:creationId xmlns:a16="http://schemas.microsoft.com/office/drawing/2014/main" id="{886431FF-65F4-96D9-3AC1-A1CF78A656A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ED4D28C-0A3F-4416-BB82-3A291C9C4B30}" type="slidenum">
              <a:rPr lang="en-GB" altLang="en-US" sz="1200">
                <a:solidFill>
                  <a:srgbClr val="898989"/>
                </a:solidFill>
                <a:cs typeface="Arial" panose="020B0604020202020204" pitchFamily="34" charset="0"/>
              </a:rPr>
              <a:pPr fontAlgn="base">
                <a:spcBef>
                  <a:spcPct val="0"/>
                </a:spcBef>
                <a:spcAft>
                  <a:spcPct val="0"/>
                </a:spcAft>
                <a:buNone/>
              </a:pPr>
              <a:t>4</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F7D47917-3C8A-D3F7-6E1D-4C05B41225B1}"/>
              </a:ext>
            </a:extLst>
          </p:cNvPr>
          <p:cNvSpPr>
            <a:spLocks noGrp="1"/>
          </p:cNvSpPr>
          <p:nvPr>
            <p:ph idx="1"/>
          </p:nvPr>
        </p:nvSpPr>
        <p:spPr>
          <a:xfrm>
            <a:off x="1981200" y="1528443"/>
            <a:ext cx="8229600" cy="4103688"/>
          </a:xfrm>
        </p:spPr>
        <p:txBody>
          <a:bodyPr/>
          <a:lstStyle/>
          <a:p>
            <a:pPr algn="just">
              <a:defRPr/>
            </a:pPr>
            <a:r>
              <a:rPr lang="en-GB" sz="2800" dirty="0">
                <a:latin typeface="Arial" panose="020B0604020202020204" pitchFamily="34" charset="0"/>
                <a:cs typeface="Arial" panose="020B0604020202020204" pitchFamily="34" charset="0"/>
              </a:rPr>
              <a:t>Current student for Health and Social Care.</a:t>
            </a:r>
          </a:p>
          <a:p>
            <a:pPr algn="just">
              <a:defRPr/>
            </a:pPr>
            <a:r>
              <a:rPr lang="en-GB" sz="2800" dirty="0">
                <a:latin typeface="Arial" panose="020B0604020202020204" pitchFamily="34" charset="0"/>
                <a:cs typeface="Arial" panose="020B0604020202020204" pitchFamily="34" charset="0"/>
              </a:rPr>
              <a:t> Strong interest in Social Work, particularly in supporting vulnerable children and families. </a:t>
            </a:r>
          </a:p>
          <a:p>
            <a:pPr algn="just">
              <a:defRPr/>
            </a:pPr>
            <a:r>
              <a:rPr lang="en-GB" sz="2800" dirty="0">
                <a:latin typeface="Arial" panose="020B0604020202020204" pitchFamily="34" charset="0"/>
                <a:cs typeface="Arial" panose="020B0604020202020204" pitchFamily="34" charset="0"/>
              </a:rPr>
              <a:t>Bring resilience and adaptability as key strengths, which help me navigate emotional and diverse challenges, promoting wellbeing and making a positive impact on people’s lives.</a:t>
            </a:r>
          </a:p>
          <a:p>
            <a:pPr marL="0" indent="0">
              <a:buNone/>
              <a:defRPr/>
            </a:pPr>
            <a:endParaRPr lang="en-GB" sz="2000" dirty="0">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2FB3B767-D70C-340B-132D-A436B0925EEE}"/>
              </a:ext>
            </a:extLst>
          </p:cNvPr>
          <p:cNvGraphicFramePr>
            <a:graphicFrameLocks noGrp="1"/>
          </p:cNvGraphicFramePr>
          <p:nvPr>
            <p:extLst>
              <p:ext uri="{D42A27DB-BD31-4B8C-83A1-F6EECF244321}">
                <p14:modId xmlns:p14="http://schemas.microsoft.com/office/powerpoint/2010/main" val="2866635562"/>
              </p:ext>
            </p:extLst>
          </p:nvPr>
        </p:nvGraphicFramePr>
        <p:xfrm>
          <a:off x="1690777" y="1207698"/>
          <a:ext cx="8936966" cy="3968151"/>
        </p:xfrm>
        <a:graphic>
          <a:graphicData uri="http://schemas.openxmlformats.org/drawingml/2006/table">
            <a:tbl>
              <a:tblPr/>
              <a:tblGrid>
                <a:gridCol w="8936966">
                  <a:extLst>
                    <a:ext uri="{9D8B030D-6E8A-4147-A177-3AD203B41FA5}">
                      <a16:colId xmlns:a16="http://schemas.microsoft.com/office/drawing/2014/main" val="2130712778"/>
                    </a:ext>
                  </a:extLst>
                </a:gridCol>
              </a:tblGrid>
              <a:tr h="3968151">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62424022"/>
                  </a:ext>
                </a:extLst>
              </a:tr>
            </a:tbl>
          </a:graphicData>
        </a:graphic>
      </p:graphicFrame>
      <p:pic>
        <p:nvPicPr>
          <p:cNvPr id="5122" name="Picture 2" descr="UNIVERSITY OF WALES TRINITY SAINT DAVID ...">
            <a:extLst>
              <a:ext uri="{FF2B5EF4-FFF2-40B4-BE49-F238E27FC236}">
                <a16:creationId xmlns:a16="http://schemas.microsoft.com/office/drawing/2014/main" id="{03D3895A-34E5-2BEE-B75B-F76B48FA63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433" y="0"/>
            <a:ext cx="2760453" cy="120769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609600" y="114299"/>
            <a:ext cx="10972800" cy="1159330"/>
          </a:xfrm>
        </p:spPr>
        <p:txBody>
          <a:bodyPr/>
          <a:lstStyle/>
          <a:p>
            <a:r>
              <a:rPr lang="en-GB" sz="2400" b="1" dirty="0">
                <a:latin typeface="Arial" panose="020B0604020202020204" pitchFamily="34" charset="0"/>
                <a:cs typeface="Arial" panose="020B0604020202020204" pitchFamily="34" charset="0"/>
              </a:rPr>
              <a:t>What is a SWOT Analysis and why is it important to your personal and professional development?</a:t>
            </a:r>
            <a:endParaRPr lang="en-GB" altLang="en-US" sz="2400" b="1" i="1" dirty="0">
              <a:solidFill>
                <a:srgbClr val="FF0000"/>
              </a:solidFill>
              <a:latin typeface="Arial" panose="020B0604020202020204" pitchFamily="34" charset="0"/>
              <a:cs typeface="Arial" panose="020B0604020202020204" pitchFamily="34" charset="0"/>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2081048" y="2025870"/>
            <a:ext cx="8875986" cy="2010102"/>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09/11/2025</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B904670-820E-47CC-86D8-CF3D7CD14D9E}" type="slidenum">
              <a:rPr lang="en-GB" altLang="en-US" sz="1200">
                <a:solidFill>
                  <a:srgbClr val="898989"/>
                </a:solidFill>
                <a:cs typeface="Arial" panose="020B0604020202020204" pitchFamily="34" charset="0"/>
              </a:rPr>
              <a:pPr fontAlgn="base">
                <a:spcBef>
                  <a:spcPct val="0"/>
                </a:spcBef>
                <a:spcAft>
                  <a:spcPct val="0"/>
                </a:spcAft>
                <a:buNone/>
              </a:pPr>
              <a:t>5</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792D0034-A6BD-AD3D-9856-A1C1A1D0EFDB}"/>
              </a:ext>
            </a:extLst>
          </p:cNvPr>
          <p:cNvSpPr txBox="1">
            <a:spLocks/>
          </p:cNvSpPr>
          <p:nvPr/>
        </p:nvSpPr>
        <p:spPr bwMode="auto">
          <a:xfrm>
            <a:off x="609598" y="1260474"/>
            <a:ext cx="10787743" cy="410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defRPr/>
            </a:pPr>
            <a:r>
              <a:rPr lang="en-GB" sz="2400" dirty="0">
                <a:latin typeface="Arial" panose="020B0604020202020204" pitchFamily="34" charset="0"/>
                <a:cs typeface="Arial" panose="020B0604020202020204" pitchFamily="34" charset="0"/>
              </a:rPr>
              <a:t>SWOT analysis is a method to help us identify our strengths, weakness, opportunities and threats. It is an essential part of problem solving.</a:t>
            </a:r>
          </a:p>
          <a:p>
            <a:pPr marL="0" indent="0">
              <a:buFont typeface="Arial" panose="020B0604020202020204" pitchFamily="34" charset="0"/>
              <a:buNone/>
              <a:defRPr/>
            </a:pPr>
            <a:endParaRPr lang="en-GB" sz="24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r>
              <a:rPr lang="en-GB" sz="2400" b="1" dirty="0">
                <a:solidFill>
                  <a:schemeClr val="accent6">
                    <a:lumMod val="75000"/>
                  </a:schemeClr>
                </a:solidFill>
                <a:latin typeface="Arial" panose="020B0604020202020204" pitchFamily="34" charset="0"/>
                <a:cs typeface="Arial" panose="020B0604020202020204" pitchFamily="34" charset="0"/>
              </a:rPr>
              <a:t>Why</a:t>
            </a:r>
            <a:r>
              <a:rPr lang="en-GB" sz="2400" dirty="0">
                <a:latin typeface="Arial" panose="020B0604020202020204" pitchFamily="34" charset="0"/>
                <a:cs typeface="Arial" panose="020B0604020202020204" pitchFamily="34" charset="0"/>
              </a:rPr>
              <a:t>? Because it is important for…    </a:t>
            </a:r>
          </a:p>
          <a:p>
            <a:pPr marL="0" indent="0">
              <a:buFont typeface="Arial" panose="020B0604020202020204" pitchFamily="34" charset="0"/>
              <a:buNone/>
              <a:defRPr/>
            </a:pPr>
            <a:r>
              <a:rPr lang="en-GB" sz="2400" dirty="0">
                <a:latin typeface="Arial" panose="020B0604020202020204" pitchFamily="34" charset="0"/>
                <a:cs typeface="Arial" panose="020B0604020202020204" pitchFamily="34" charset="0"/>
              </a:rPr>
              <a:t>                                                           </a:t>
            </a:r>
          </a:p>
          <a:p>
            <a:pPr>
              <a:defRPr/>
            </a:pPr>
            <a:r>
              <a:rPr lang="en-GB" sz="2400" dirty="0">
                <a:latin typeface="Arial" panose="020B0604020202020204" pitchFamily="34" charset="0"/>
                <a:cs typeface="Arial" panose="020B0604020202020204" pitchFamily="34" charset="0"/>
              </a:rPr>
              <a:t>Self-awareness</a:t>
            </a:r>
          </a:p>
          <a:p>
            <a:pPr>
              <a:defRPr/>
            </a:pPr>
            <a:r>
              <a:rPr lang="en-GB" sz="2400" dirty="0">
                <a:latin typeface="Arial" panose="020B0604020202020204" pitchFamily="34" charset="0"/>
                <a:cs typeface="Arial" panose="020B0604020202020204" pitchFamily="34" charset="0"/>
              </a:rPr>
              <a:t>Goal setting and planning</a:t>
            </a:r>
          </a:p>
          <a:p>
            <a:pPr>
              <a:defRPr/>
            </a:pPr>
            <a:r>
              <a:rPr lang="en-GB" sz="2400" dirty="0">
                <a:latin typeface="Arial" panose="020B0604020202020204" pitchFamily="34" charset="0"/>
                <a:cs typeface="Arial" panose="020B0604020202020204" pitchFamily="34" charset="0"/>
              </a:rPr>
              <a:t>Continuous improvement</a:t>
            </a:r>
          </a:p>
          <a:p>
            <a:pPr>
              <a:defRPr/>
            </a:pPr>
            <a:r>
              <a:rPr lang="en-GB" sz="2400" dirty="0">
                <a:latin typeface="Arial" panose="020B0604020202020204" pitchFamily="34" charset="0"/>
                <a:cs typeface="Arial" panose="020B0604020202020204" pitchFamily="34" charset="0"/>
              </a:rPr>
              <a:t>Confidence and decision-making </a:t>
            </a:r>
          </a:p>
          <a:p>
            <a:pPr>
              <a:defRPr/>
            </a:pPr>
            <a:endParaRPr lang="en-GB" sz="2000" dirty="0"/>
          </a:p>
          <a:p>
            <a:pPr marL="0" indent="0">
              <a:buNone/>
              <a:defRPr/>
            </a:pPr>
            <a:endParaRPr lang="en-GB" sz="2000" dirty="0"/>
          </a:p>
          <a:p>
            <a:pPr>
              <a:buFontTx/>
              <a:buChar char="-"/>
              <a:defRPr/>
            </a:pPr>
            <a:endParaRPr lang="en-GB" sz="2000" dirty="0"/>
          </a:p>
          <a:p>
            <a:pPr marL="0" indent="0">
              <a:buFont typeface="Arial" panose="020B0604020202020204" pitchFamily="34" charset="0"/>
              <a:buNone/>
              <a:defRPr/>
            </a:pPr>
            <a:endParaRPr lang="en-GB" sz="2000" dirty="0"/>
          </a:p>
          <a:p>
            <a:pPr marL="0" indent="0">
              <a:buFont typeface="Arial" panose="020B0604020202020204" pitchFamily="34" charset="0"/>
              <a:buNone/>
              <a:defRPr/>
            </a:pPr>
            <a:endParaRPr lang="en-GB" sz="2000" dirty="0"/>
          </a:p>
          <a:p>
            <a:pPr marL="0" indent="0">
              <a:buFont typeface="Arial" panose="020B0604020202020204" pitchFamily="34" charset="0"/>
              <a:buNone/>
              <a:defRPr/>
            </a:pPr>
            <a:endParaRPr lang="en-GB" sz="2000" dirty="0"/>
          </a:p>
          <a:p>
            <a:pPr>
              <a:defRPr/>
            </a:pPr>
            <a:endParaRPr lang="en-GB" sz="2000" dirty="0"/>
          </a:p>
        </p:txBody>
      </p:sp>
      <p:sp>
        <p:nvSpPr>
          <p:cNvPr id="3" name="AutoShape 4" descr="SWOT Analysis">
            <a:extLst>
              <a:ext uri="{FF2B5EF4-FFF2-40B4-BE49-F238E27FC236}">
                <a16:creationId xmlns:a16="http://schemas.microsoft.com/office/drawing/2014/main" id="{BEBDF2CC-2EA8-E0F9-E8CC-B81672F81EE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104" name="Picture 8" descr="Swot Analysis Diagram In PowerPoint">
            <a:extLst>
              <a:ext uri="{FF2B5EF4-FFF2-40B4-BE49-F238E27FC236}">
                <a16:creationId xmlns:a16="http://schemas.microsoft.com/office/drawing/2014/main" id="{0268277F-E5CE-7EC4-9F3E-23A82824020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7478"/>
          <a:stretch>
            <a:fillRect/>
          </a:stretch>
        </p:blipFill>
        <p:spPr bwMode="auto">
          <a:xfrm>
            <a:off x="6288655" y="2598630"/>
            <a:ext cx="4189562" cy="303441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Table 5">
            <a:extLst>
              <a:ext uri="{FF2B5EF4-FFF2-40B4-BE49-F238E27FC236}">
                <a16:creationId xmlns:a16="http://schemas.microsoft.com/office/drawing/2014/main" id="{D6701977-0190-A017-19FA-70BE7AF9D278}"/>
              </a:ext>
            </a:extLst>
          </p:cNvPr>
          <p:cNvGraphicFramePr>
            <a:graphicFrameLocks noGrp="1"/>
          </p:cNvGraphicFramePr>
          <p:nvPr/>
        </p:nvGraphicFramePr>
        <p:xfrm>
          <a:off x="569343" y="1224951"/>
          <a:ext cx="10196423" cy="1069675"/>
        </p:xfrm>
        <a:graphic>
          <a:graphicData uri="http://schemas.openxmlformats.org/drawingml/2006/table">
            <a:tbl>
              <a:tblPr/>
              <a:tblGrid>
                <a:gridCol w="10196423">
                  <a:extLst>
                    <a:ext uri="{9D8B030D-6E8A-4147-A177-3AD203B41FA5}">
                      <a16:colId xmlns:a16="http://schemas.microsoft.com/office/drawing/2014/main" val="3793559838"/>
                    </a:ext>
                  </a:extLst>
                </a:gridCol>
              </a:tblGrid>
              <a:tr h="1069675">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926069358"/>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09/11/2025</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4BA63B0-57B7-4749-A8AB-75E15FE4EF80}" type="slidenum">
              <a:rPr lang="en-GB" altLang="en-US" sz="1200">
                <a:solidFill>
                  <a:srgbClr val="898989"/>
                </a:solidFill>
                <a:cs typeface="Arial" panose="020B0604020202020204" pitchFamily="34" charset="0"/>
              </a:rPr>
              <a:pPr fontAlgn="base">
                <a:spcBef>
                  <a:spcPct val="0"/>
                </a:spcBef>
                <a:spcAft>
                  <a:spcPct val="0"/>
                </a:spcAft>
                <a:buNone/>
              </a:pPr>
              <a:t>6</a:t>
            </a:fld>
            <a:endParaRPr lang="en-GB" altLang="en-US" sz="1200">
              <a:solidFill>
                <a:srgbClr val="898989"/>
              </a:solidFill>
              <a:cs typeface="Arial" panose="020B0604020202020204" pitchFamily="34" charset="0"/>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509752" y="310897"/>
            <a:ext cx="10972800" cy="859535"/>
          </a:xfrm>
        </p:spPr>
        <p:txBody>
          <a:bodyPr/>
          <a:lstStyle/>
          <a:p>
            <a:r>
              <a:rPr lang="en-GB" sz="2800" b="1" dirty="0"/>
              <a:t>Describe your own Strengths, Weaknesses, Opportunities, and Threats</a:t>
            </a:r>
            <a:endParaRPr lang="en-GB" sz="1000" b="1" dirty="0"/>
          </a:p>
        </p:txBody>
      </p:sp>
      <p:cxnSp>
        <p:nvCxnSpPr>
          <p:cNvPr id="5" name="Straight Connector 4">
            <a:extLst>
              <a:ext uri="{FF2B5EF4-FFF2-40B4-BE49-F238E27FC236}">
                <a16:creationId xmlns:a16="http://schemas.microsoft.com/office/drawing/2014/main" id="{CE6D86FC-4A3E-6173-D8D8-FD370BDE3508}"/>
              </a:ext>
            </a:extLst>
          </p:cNvPr>
          <p:cNvCxnSpPr>
            <a:cxnSpLocks/>
          </p:cNvCxnSpPr>
          <p:nvPr/>
        </p:nvCxnSpPr>
        <p:spPr>
          <a:xfrm>
            <a:off x="1062182" y="3364992"/>
            <a:ext cx="9892330" cy="0"/>
          </a:xfrm>
          <a:prstGeom prst="line">
            <a:avLst/>
          </a:prstGeom>
          <a:effectLst/>
        </p:spPr>
        <p:style>
          <a:lnRef idx="3">
            <a:schemeClr val="accent5"/>
          </a:lnRef>
          <a:fillRef idx="0">
            <a:schemeClr val="accent5"/>
          </a:fillRef>
          <a:effectRef idx="2">
            <a:schemeClr val="accent5"/>
          </a:effectRef>
          <a:fontRef idx="minor">
            <a:schemeClr val="tx1"/>
          </a:fontRef>
        </p:style>
      </p:cxnSp>
      <p:sp>
        <p:nvSpPr>
          <p:cNvPr id="9" name="TextBox 8">
            <a:extLst>
              <a:ext uri="{FF2B5EF4-FFF2-40B4-BE49-F238E27FC236}">
                <a16:creationId xmlns:a16="http://schemas.microsoft.com/office/drawing/2014/main" id="{6ED0A35B-0378-4A23-6E8E-0B01671357FF}"/>
              </a:ext>
            </a:extLst>
          </p:cNvPr>
          <p:cNvSpPr txBox="1"/>
          <p:nvPr/>
        </p:nvSpPr>
        <p:spPr>
          <a:xfrm>
            <a:off x="334433" y="1349829"/>
            <a:ext cx="5445879" cy="1883296"/>
          </a:xfrm>
          <a:prstGeom prst="rect">
            <a:avLst/>
          </a:prstGeom>
          <a:solidFill>
            <a:schemeClr val="accent5">
              <a:lumMod val="20000"/>
              <a:lumOff val="80000"/>
            </a:schemeClr>
          </a:solidFill>
          <a:ln w="19050">
            <a:solidFill>
              <a:srgbClr val="4BACC6"/>
            </a:solidFill>
          </a:ln>
        </p:spPr>
        <p:txBody>
          <a:bodyPr wrap="square" rtlCol="0">
            <a:noAutofit/>
          </a:bodyPr>
          <a:lstStyle/>
          <a:p>
            <a:r>
              <a:rPr lang="en-GB" b="1" dirty="0"/>
              <a:t>STRENGTHS</a:t>
            </a:r>
          </a:p>
          <a:p>
            <a:endParaRPr lang="en-GB" sz="1400" b="1" dirty="0"/>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Resilience</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Adaptability</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Empathy</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Effective communication</a:t>
            </a:r>
          </a:p>
        </p:txBody>
      </p:sp>
      <p:sp>
        <p:nvSpPr>
          <p:cNvPr id="3" name="TextBox 2">
            <a:extLst>
              <a:ext uri="{FF2B5EF4-FFF2-40B4-BE49-F238E27FC236}">
                <a16:creationId xmlns:a16="http://schemas.microsoft.com/office/drawing/2014/main" id="{A80538F9-C306-0F3E-28E1-89A72A735427}"/>
              </a:ext>
            </a:extLst>
          </p:cNvPr>
          <p:cNvSpPr txBox="1"/>
          <p:nvPr/>
        </p:nvSpPr>
        <p:spPr>
          <a:xfrm>
            <a:off x="6411689" y="1326064"/>
            <a:ext cx="5246910" cy="1883296"/>
          </a:xfrm>
          <a:prstGeom prst="rect">
            <a:avLst/>
          </a:prstGeom>
          <a:ln/>
        </p:spPr>
        <p:style>
          <a:lnRef idx="1">
            <a:schemeClr val="accent4"/>
          </a:lnRef>
          <a:fillRef idx="2">
            <a:schemeClr val="accent4"/>
          </a:fillRef>
          <a:effectRef idx="1">
            <a:schemeClr val="accent4"/>
          </a:effectRef>
          <a:fontRef idx="minor">
            <a:schemeClr val="dk1"/>
          </a:fontRef>
        </p:style>
        <p:txBody>
          <a:bodyPr wrap="square" rtlCol="0">
            <a:noAutofit/>
          </a:bodyPr>
          <a:lstStyle/>
          <a:p>
            <a:r>
              <a:rPr lang="en-GB" b="1" dirty="0"/>
              <a:t>WEAKNESSES</a:t>
            </a:r>
          </a:p>
          <a:p>
            <a:endParaRPr lang="en-GB" b="1" dirty="0"/>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Overwhelmed by Data</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Public speak / message unclear</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Focus and time management</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Demanding of boundaries</a:t>
            </a:r>
          </a:p>
          <a:p>
            <a:pPr marL="285750" indent="-285750">
              <a:buFont typeface="Arial" panose="020B0604020202020204" pitchFamily="34" charset="0"/>
              <a:buChar char="•"/>
            </a:pPr>
            <a:endParaRPr lang="en-GB" sz="20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400" b="1" dirty="0"/>
          </a:p>
        </p:txBody>
      </p:sp>
      <p:sp>
        <p:nvSpPr>
          <p:cNvPr id="6" name="TextBox 5">
            <a:extLst>
              <a:ext uri="{FF2B5EF4-FFF2-40B4-BE49-F238E27FC236}">
                <a16:creationId xmlns:a16="http://schemas.microsoft.com/office/drawing/2014/main" id="{509BE14E-9AAE-B0FA-CAEF-F687324E6BA7}"/>
              </a:ext>
            </a:extLst>
          </p:cNvPr>
          <p:cNvSpPr txBox="1"/>
          <p:nvPr/>
        </p:nvSpPr>
        <p:spPr>
          <a:xfrm>
            <a:off x="334441" y="3520285"/>
            <a:ext cx="5445871" cy="1883296"/>
          </a:xfrm>
          <a:prstGeom prst="rect">
            <a:avLst/>
          </a:prstGeom>
          <a:ln/>
        </p:spPr>
        <p:style>
          <a:lnRef idx="1">
            <a:schemeClr val="accent6"/>
          </a:lnRef>
          <a:fillRef idx="2">
            <a:schemeClr val="accent6"/>
          </a:fillRef>
          <a:effectRef idx="1">
            <a:schemeClr val="accent6"/>
          </a:effectRef>
          <a:fontRef idx="minor">
            <a:schemeClr val="dk1"/>
          </a:fontRef>
        </p:style>
        <p:txBody>
          <a:bodyPr wrap="square" rtlCol="0">
            <a:noAutofit/>
          </a:bodyPr>
          <a:lstStyle/>
          <a:p>
            <a:r>
              <a:rPr lang="en-GB" b="1" dirty="0"/>
              <a:t>OPPORTUNITIES</a:t>
            </a:r>
          </a:p>
          <a:p>
            <a:endParaRPr lang="en-GB" b="1" dirty="0"/>
          </a:p>
          <a:p>
            <a:pPr marL="285750" indent="-285750">
              <a:buFont typeface="Arial" panose="020B0604020202020204" pitchFamily="34" charset="0"/>
              <a:buChar char="•"/>
            </a:pPr>
            <a:r>
              <a:rPr lang="en-GB" dirty="0"/>
              <a:t>Academic and research opportunities</a:t>
            </a:r>
          </a:p>
          <a:p>
            <a:pPr marL="285750" indent="-285750">
              <a:buFont typeface="Arial" panose="020B0604020202020204" pitchFamily="34" charset="0"/>
              <a:buChar char="•"/>
            </a:pPr>
            <a:r>
              <a:rPr lang="en-GB" dirty="0"/>
              <a:t>Personal growth: emotional resilience / Reflection</a:t>
            </a:r>
          </a:p>
          <a:p>
            <a:pPr marL="285750" indent="-285750">
              <a:buFont typeface="Arial" panose="020B0604020202020204" pitchFamily="34" charset="0"/>
              <a:buChar char="•"/>
            </a:pPr>
            <a:r>
              <a:rPr lang="en-GB" dirty="0"/>
              <a:t>Mentorship and supervision</a:t>
            </a:r>
          </a:p>
          <a:p>
            <a:pPr marL="285750" indent="-285750">
              <a:buFont typeface="Arial" panose="020B0604020202020204" pitchFamily="34" charset="0"/>
              <a:buChar char="•"/>
            </a:pPr>
            <a:r>
              <a:rPr lang="en-GB" dirty="0"/>
              <a:t>Volunteering and work experience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b="1" dirty="0"/>
          </a:p>
          <a:p>
            <a:pPr marL="285750" indent="-285750">
              <a:buFont typeface="Arial" panose="020B0604020202020204" pitchFamily="34" charset="0"/>
              <a:buChar char="•"/>
            </a:pPr>
            <a:endParaRPr lang="en-GB" dirty="0"/>
          </a:p>
        </p:txBody>
      </p:sp>
      <p:sp>
        <p:nvSpPr>
          <p:cNvPr id="8" name="TextBox 7">
            <a:extLst>
              <a:ext uri="{FF2B5EF4-FFF2-40B4-BE49-F238E27FC236}">
                <a16:creationId xmlns:a16="http://schemas.microsoft.com/office/drawing/2014/main" id="{0AE4A104-A4EE-B803-A9E6-7110FFC0A54D}"/>
              </a:ext>
            </a:extLst>
          </p:cNvPr>
          <p:cNvSpPr txBox="1"/>
          <p:nvPr/>
        </p:nvSpPr>
        <p:spPr>
          <a:xfrm>
            <a:off x="6411689" y="3493008"/>
            <a:ext cx="5246909" cy="1883296"/>
          </a:xfrm>
          <a:prstGeom prst="rect">
            <a:avLst/>
          </a:prstGeom>
          <a:ln/>
        </p:spPr>
        <p:style>
          <a:lnRef idx="1">
            <a:schemeClr val="dk1"/>
          </a:lnRef>
          <a:fillRef idx="2">
            <a:schemeClr val="dk1"/>
          </a:fillRef>
          <a:effectRef idx="1">
            <a:schemeClr val="dk1"/>
          </a:effectRef>
          <a:fontRef idx="minor">
            <a:schemeClr val="dk1"/>
          </a:fontRef>
        </p:style>
        <p:txBody>
          <a:bodyPr wrap="square" rtlCol="0">
            <a:noAutofit/>
          </a:bodyPr>
          <a:lstStyle/>
          <a:p>
            <a:r>
              <a:rPr lang="en-GB" b="1" dirty="0"/>
              <a:t>THREATS</a:t>
            </a:r>
          </a:p>
          <a:p>
            <a:endParaRPr lang="en-GB" b="1" dirty="0"/>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Lack of training</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Miscommunication</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Reduced productivity</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Emotional fatigue</a:t>
            </a:r>
          </a:p>
          <a:p>
            <a:endParaRPr lang="en-GB" sz="1400" b="1" dirty="0"/>
          </a:p>
          <a:p>
            <a:pPr marL="285750" indent="-285750">
              <a:buFont typeface="Arial" panose="020B0604020202020204" pitchFamily="34" charset="0"/>
              <a:buChar char="•"/>
            </a:pPr>
            <a:endParaRPr lang="en-GB" sz="1400" b="1" dirty="0"/>
          </a:p>
        </p:txBody>
      </p:sp>
      <p:cxnSp>
        <p:nvCxnSpPr>
          <p:cNvPr id="12" name="Straight Connector 11">
            <a:extLst>
              <a:ext uri="{FF2B5EF4-FFF2-40B4-BE49-F238E27FC236}">
                <a16:creationId xmlns:a16="http://schemas.microsoft.com/office/drawing/2014/main" id="{AFCFDF46-9465-2CDC-F3D1-9C91B323CB0E}"/>
              </a:ext>
            </a:extLst>
          </p:cNvPr>
          <p:cNvCxnSpPr>
            <a:cxnSpLocks/>
          </p:cNvCxnSpPr>
          <p:nvPr/>
        </p:nvCxnSpPr>
        <p:spPr>
          <a:xfrm flipV="1">
            <a:off x="6096000" y="1349828"/>
            <a:ext cx="0" cy="4077857"/>
          </a:xfrm>
          <a:prstGeom prst="line">
            <a:avLst/>
          </a:prstGeom>
          <a:effectLst/>
        </p:spPr>
        <p:style>
          <a:lnRef idx="3">
            <a:schemeClr val="accent5"/>
          </a:lnRef>
          <a:fillRef idx="0">
            <a:schemeClr val="accent5"/>
          </a:fillRef>
          <a:effectRef idx="2">
            <a:schemeClr val="accent5"/>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p:txBody>
          <a:bodyPr/>
          <a:lstStyle/>
          <a:p>
            <a:r>
              <a:rPr lang="en-GB" sz="3200" b="1" dirty="0"/>
              <a:t>Using examples: Explain how you could leverage your strengths to overcome your weaknesses and minimise threats</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609600" y="1915063"/>
            <a:ext cx="10972800" cy="3602169"/>
          </a:xfrm>
        </p:spPr>
        <p:txBody>
          <a:bodyPr/>
          <a:lstStyle/>
          <a:p>
            <a:r>
              <a:rPr lang="en-GB" dirty="0">
                <a:latin typeface="Arial" panose="020B0604020202020204" pitchFamily="34" charset="0"/>
                <a:cs typeface="Arial" panose="020B0604020202020204" pitchFamily="34" charset="0"/>
              </a:rPr>
              <a:t>I can use my resilience and adaptability to proactively manage stress by recognising early signs of emotional exhaustion and applying copping strategies, such as supervision, using Pomodoro technique to focus on time management,  create Gibbs’ reflection model practice, and self-care routines. It helps staying focused.</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graphicFrame>
        <p:nvGraphicFramePr>
          <p:cNvPr id="9" name="Table 8">
            <a:extLst>
              <a:ext uri="{FF2B5EF4-FFF2-40B4-BE49-F238E27FC236}">
                <a16:creationId xmlns:a16="http://schemas.microsoft.com/office/drawing/2014/main" id="{CA266B5A-FE66-8369-EA00-F0EBDA50F200}"/>
              </a:ext>
            </a:extLst>
          </p:cNvPr>
          <p:cNvGraphicFramePr>
            <a:graphicFrameLocks noGrp="1"/>
          </p:cNvGraphicFramePr>
          <p:nvPr/>
        </p:nvGraphicFramePr>
        <p:xfrm>
          <a:off x="569343" y="1932317"/>
          <a:ext cx="10765766" cy="3191774"/>
        </p:xfrm>
        <a:graphic>
          <a:graphicData uri="http://schemas.openxmlformats.org/drawingml/2006/table">
            <a:tbl>
              <a:tblPr/>
              <a:tblGrid>
                <a:gridCol w="10765766">
                  <a:extLst>
                    <a:ext uri="{9D8B030D-6E8A-4147-A177-3AD203B41FA5}">
                      <a16:colId xmlns:a16="http://schemas.microsoft.com/office/drawing/2014/main" val="3133824559"/>
                    </a:ext>
                  </a:extLst>
                </a:gridCol>
              </a:tblGrid>
              <a:tr h="3191774">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4138678946"/>
                  </a:ext>
                </a:extLst>
              </a:tr>
            </a:tbl>
          </a:graphicData>
        </a:graphic>
      </p:graphicFrame>
    </p:spTree>
    <p:extLst>
      <p:ext uri="{BB962C8B-B14F-4D97-AF65-F5344CB8AC3E}">
        <p14:creationId xmlns:p14="http://schemas.microsoft.com/office/powerpoint/2010/main" val="2941668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p:txBody>
          <a:bodyPr/>
          <a:lstStyle/>
          <a:p>
            <a:r>
              <a:rPr lang="en-GB" sz="3200" b="1" dirty="0"/>
              <a:t>What opportunities are available to you, and how do you utilise them with your strengths?</a:t>
            </a:r>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p:txBody>
          <a:bodyPr/>
          <a:lstStyle/>
          <a:p>
            <a:r>
              <a:rPr lang="en-GB" sz="2400" b="1" dirty="0">
                <a:latin typeface="Arial" panose="020B0604020202020204" pitchFamily="34" charset="0"/>
                <a:cs typeface="Arial" panose="020B0604020202020204" pitchFamily="34" charset="0"/>
              </a:rPr>
              <a:t>Volunteering in Great Ormond Street Hospital</a:t>
            </a:r>
            <a:r>
              <a:rPr lang="en-GB" sz="2400" dirty="0">
                <a:latin typeface="Arial" panose="020B0604020202020204" pitchFamily="34" charset="0"/>
                <a:cs typeface="Arial" panose="020B0604020202020204" pitchFamily="34" charset="0"/>
              </a:rPr>
              <a:t>: opportunity to gain hands-on experience in a healthcare setting, develop my skills in patient care and explore a future career in social work. My empathy helps me connect people on a deeper level, and resilience boosts my confidence as I navigate challenges. </a:t>
            </a:r>
          </a:p>
          <a:p>
            <a:r>
              <a:rPr lang="en-GB" sz="2400" b="1" dirty="0">
                <a:latin typeface="Arial" panose="020B0604020202020204" pitchFamily="34" charset="0"/>
                <a:cs typeface="Arial" panose="020B0604020202020204" pitchFamily="34" charset="0"/>
              </a:rPr>
              <a:t>Mentorship and supervision</a:t>
            </a:r>
            <a:r>
              <a:rPr lang="en-GB" sz="2400" dirty="0">
                <a:latin typeface="Arial" panose="020B0604020202020204" pitchFamily="34" charset="0"/>
                <a:cs typeface="Arial" panose="020B0604020202020204" pitchFamily="34" charset="0"/>
              </a:rPr>
              <a:t>: As a Team Leader, I continuously grow by using Gibb’s reflection cycle, which enhances my communication skills and emotional resilience. This adaptability prepares me for the different challenges of working as a Social Worker Supervisor, handling difficult situations and communicate effectively.  </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0" indent="0">
              <a:buNone/>
            </a:pPr>
            <a:r>
              <a:rPr lang="en-GB" dirty="0"/>
              <a:t> </a:t>
            </a:r>
          </a:p>
          <a:p>
            <a:endParaRPr lang="en-GB"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graphicFrame>
        <p:nvGraphicFramePr>
          <p:cNvPr id="8" name="Table 7">
            <a:extLst>
              <a:ext uri="{FF2B5EF4-FFF2-40B4-BE49-F238E27FC236}">
                <a16:creationId xmlns:a16="http://schemas.microsoft.com/office/drawing/2014/main" id="{17F3A483-7344-7772-DD19-89D91D40FD5A}"/>
              </a:ext>
            </a:extLst>
          </p:cNvPr>
          <p:cNvGraphicFramePr>
            <a:graphicFrameLocks noGrp="1"/>
          </p:cNvGraphicFramePr>
          <p:nvPr/>
        </p:nvGraphicFramePr>
        <p:xfrm>
          <a:off x="603849" y="1431985"/>
          <a:ext cx="10990053" cy="3933645"/>
        </p:xfrm>
        <a:graphic>
          <a:graphicData uri="http://schemas.openxmlformats.org/drawingml/2006/table">
            <a:tbl>
              <a:tblPr/>
              <a:tblGrid>
                <a:gridCol w="10990053">
                  <a:extLst>
                    <a:ext uri="{9D8B030D-6E8A-4147-A177-3AD203B41FA5}">
                      <a16:colId xmlns:a16="http://schemas.microsoft.com/office/drawing/2014/main" val="2809087937"/>
                    </a:ext>
                  </a:extLst>
                </a:gridCol>
              </a:tblGrid>
              <a:tr h="3933645">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043455737"/>
                  </a:ext>
                </a:extLst>
              </a:tr>
            </a:tbl>
          </a:graphicData>
        </a:graphic>
      </p:graphicFrame>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981200" y="228600"/>
            <a:ext cx="8229600" cy="1112835"/>
          </a:xfrm>
        </p:spPr>
        <p:txBody>
          <a:bodyPr/>
          <a:lstStyle/>
          <a:p>
            <a:pPr algn="l"/>
            <a:r>
              <a:rPr lang="en-GB" altLang="en-US" sz="3200" b="1" dirty="0">
                <a:latin typeface="Arial" panose="020B0604020202020204" pitchFamily="34" charset="0"/>
                <a:cs typeface="Arial" panose="020B0604020202020204" pitchFamily="34" charset="0"/>
              </a:rPr>
              <a:t>                         Conclusion</a:t>
            </a:r>
            <a:endParaRPr lang="en-GB" altLang="en-US" sz="3200" b="1" i="1" dirty="0">
              <a:solidFill>
                <a:srgbClr val="FF0000"/>
              </a:solidFill>
              <a:latin typeface="Arial" panose="020B0604020202020204" pitchFamily="34" charset="0"/>
              <a:cs typeface="Arial" panose="020B0604020202020204" pitchFamily="34" charset="0"/>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776377" y="1207699"/>
            <a:ext cx="10806023" cy="4308866"/>
          </a:xfrm>
        </p:spPr>
        <p:txBody>
          <a:bodyPr/>
          <a:lstStyle/>
          <a:p>
            <a:pPr marL="0" indent="0" algn="ctr">
              <a:buNone/>
            </a:pPr>
            <a:endParaRPr lang="en-GB" altLang="en-US" sz="2000" dirty="0">
              <a:latin typeface="Arial" panose="020B0604020202020204" pitchFamily="34" charset="0"/>
              <a:cs typeface="Arial" panose="020B0604020202020204" pitchFamily="34" charset="0"/>
            </a:endParaRPr>
          </a:p>
          <a:p>
            <a:pPr marL="0" indent="0">
              <a:buNone/>
            </a:pPr>
            <a:r>
              <a:rPr lang="en-GB" altLang="en-US" sz="2800" dirty="0">
                <a:latin typeface="Arial" panose="020B0604020202020204" pitchFamily="34" charset="0"/>
                <a:cs typeface="Arial" panose="020B0604020202020204" pitchFamily="34" charset="0"/>
              </a:rPr>
              <a:t>This research has confirmed that I am in the right path toward a career in Social work. The values of integrity and humanity, as empathised by BAWS and Social Work England, resonate deeply with me and align with my personal strengths. I have realised that my empathy and resilience are not only innate but can be further develop through reflective practices like the Gibbs model. This journey has shown me that I can transform my weakness into strengths and continue growing both personally and professionally.</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09/11/2025</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2F02BF59-C96F-4ED8-9D13-E093DFC18094}" type="slidenum">
              <a:rPr lang="en-GB" altLang="en-US" sz="1200">
                <a:solidFill>
                  <a:srgbClr val="898989"/>
                </a:solidFill>
                <a:cs typeface="Arial" panose="020B0604020202020204" pitchFamily="34" charset="0"/>
              </a:rPr>
              <a:pPr fontAlgn="base">
                <a:spcBef>
                  <a:spcPct val="0"/>
                </a:spcBef>
                <a:spcAft>
                  <a:spcPct val="0"/>
                </a:spcAft>
                <a:buNone/>
              </a:pPr>
              <a:t>9</a:t>
            </a:fld>
            <a:endParaRPr lang="en-GB" altLang="en-US" sz="1200">
              <a:solidFill>
                <a:srgbClr val="898989"/>
              </a:solidFill>
              <a:cs typeface="Arial" panose="020B0604020202020204" pitchFamily="34" charset="0"/>
            </a:endParaRPr>
          </a:p>
        </p:txBody>
      </p:sp>
      <p:graphicFrame>
        <p:nvGraphicFramePr>
          <p:cNvPr id="2" name="Table 1">
            <a:extLst>
              <a:ext uri="{FF2B5EF4-FFF2-40B4-BE49-F238E27FC236}">
                <a16:creationId xmlns:a16="http://schemas.microsoft.com/office/drawing/2014/main" id="{B2AD24E1-A0A7-DA50-A77B-5F3CDDC1EE1D}"/>
              </a:ext>
            </a:extLst>
          </p:cNvPr>
          <p:cNvGraphicFramePr>
            <a:graphicFrameLocks noGrp="1"/>
          </p:cNvGraphicFramePr>
          <p:nvPr/>
        </p:nvGraphicFramePr>
        <p:xfrm>
          <a:off x="586596" y="1483743"/>
          <a:ext cx="10921042" cy="3778370"/>
        </p:xfrm>
        <a:graphic>
          <a:graphicData uri="http://schemas.openxmlformats.org/drawingml/2006/table">
            <a:tbl>
              <a:tblPr/>
              <a:tblGrid>
                <a:gridCol w="10921042">
                  <a:extLst>
                    <a:ext uri="{9D8B030D-6E8A-4147-A177-3AD203B41FA5}">
                      <a16:colId xmlns:a16="http://schemas.microsoft.com/office/drawing/2014/main" val="3952694389"/>
                    </a:ext>
                  </a:extLst>
                </a:gridCol>
              </a:tblGrid>
              <a:tr h="3778370">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558949217"/>
                  </a:ext>
                </a:extLst>
              </a:tr>
            </a:tbl>
          </a:graphicData>
        </a:graphic>
      </p:graphicFrame>
      <p:pic>
        <p:nvPicPr>
          <p:cNvPr id="6146" name="Picture 2" descr="UNIVERSITY OF WALES TRINITY SAINT DAVID ...">
            <a:extLst>
              <a:ext uri="{FF2B5EF4-FFF2-40B4-BE49-F238E27FC236}">
                <a16:creationId xmlns:a16="http://schemas.microsoft.com/office/drawing/2014/main" id="{578E1882-5206-5F7D-AEB7-1C7BC94DEC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06971" y="114300"/>
            <a:ext cx="2503646" cy="136944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9" name="Title 1">
            <a:extLst>
              <a:ext uri="{FF2B5EF4-FFF2-40B4-BE49-F238E27FC236}">
                <a16:creationId xmlns:a16="http://schemas.microsoft.com/office/drawing/2014/main" id="{D32FDCB7-3A5C-F177-03E9-EF22BA70AE35}"/>
              </a:ext>
            </a:extLst>
          </p:cNvPr>
          <p:cNvSpPr>
            <a:spLocks noGrp="1"/>
          </p:cNvSpPr>
          <p:nvPr>
            <p:ph type="title"/>
          </p:nvPr>
        </p:nvSpPr>
        <p:spPr>
          <a:xfrm>
            <a:off x="609600" y="274638"/>
            <a:ext cx="10972800" cy="1143000"/>
          </a:xfrm>
        </p:spPr>
        <p:txBody>
          <a:bodyPr/>
          <a:lstStyle/>
          <a:p>
            <a:r>
              <a:rPr lang="en-US" sz="3200" dirty="0">
                <a:latin typeface="Arial" panose="020B0604020202020204" pitchFamily="34" charset="0"/>
                <a:cs typeface="Arial" panose="020B0604020202020204" pitchFamily="34" charset="0"/>
              </a:rPr>
              <a:t>References List</a:t>
            </a:r>
          </a:p>
        </p:txBody>
      </p:sp>
      <p:sp>
        <p:nvSpPr>
          <p:cNvPr id="7" name="TextBox 6">
            <a:extLst>
              <a:ext uri="{FF2B5EF4-FFF2-40B4-BE49-F238E27FC236}">
                <a16:creationId xmlns:a16="http://schemas.microsoft.com/office/drawing/2014/main" id="{7BB038C3-5F6F-2EB1-A618-1D6B5C92AE19}"/>
              </a:ext>
            </a:extLst>
          </p:cNvPr>
          <p:cNvSpPr txBox="1"/>
          <p:nvPr/>
        </p:nvSpPr>
        <p:spPr bwMode="auto">
          <a:xfrm>
            <a:off x="609599" y="1417638"/>
            <a:ext cx="10813143" cy="4171603"/>
          </a:xfrm>
          <a:prstGeom prst="rect">
            <a:avLst/>
          </a:prstGeom>
          <a:noFill/>
          <a:ln>
            <a:noFill/>
          </a:ln>
        </p:spPr>
        <p:txBody>
          <a:bodyPr vert="horz" wrap="square" lIns="91440" tIns="45720" rIns="91440" bIns="45720" numCol="1" anchor="t" anchorCtr="0" compatLnSpc="1">
            <a:prstTxWarp prst="textNoShape">
              <a:avLst/>
            </a:prstTxWarp>
            <a:normAutofit lnSpcReduction="10000"/>
          </a:bodyPr>
          <a:lstStyle/>
          <a:p>
            <a:pPr marL="342900" indent="-342900" eaLnBrk="0" fontAlgn="base" hangingPunct="0">
              <a:lnSpc>
                <a:spcPct val="90000"/>
              </a:lnSpc>
              <a:spcBef>
                <a:spcPct val="20000"/>
              </a:spcBef>
              <a:spcAft>
                <a:spcPct val="0"/>
              </a:spcAft>
              <a:buFont typeface="Arial" panose="020B0604020202020204" pitchFamily="34" charset="0"/>
              <a:buChar char="•"/>
            </a:pPr>
            <a:endParaRPr lang="en-US" sz="1300" dirty="0"/>
          </a:p>
          <a:p>
            <a:pPr marL="342900" indent="-342900" eaLnBrk="0" fontAlgn="base" hangingPunct="0">
              <a:lnSpc>
                <a:spcPct val="90000"/>
              </a:lnSpc>
              <a:spcBef>
                <a:spcPct val="20000"/>
              </a:spcBef>
              <a:spcAft>
                <a:spcPct val="0"/>
              </a:spcAft>
              <a:buFont typeface="Arial" panose="020B0604020202020204" pitchFamily="34" charset="0"/>
              <a:buChar char="•"/>
            </a:pPr>
            <a:endParaRPr lang="en-US" sz="1300" b="0" i="0" dirty="0">
              <a:effectLst/>
            </a:endParaRPr>
          </a:p>
          <a:p>
            <a:pPr eaLnBrk="0" fontAlgn="base" hangingPunct="0">
              <a:lnSpc>
                <a:spcPct val="90000"/>
              </a:lnSpc>
              <a:spcBef>
                <a:spcPct val="20000"/>
              </a:spcBef>
              <a:spcAft>
                <a:spcPct val="0"/>
              </a:spcAft>
            </a:pPr>
            <a:r>
              <a:rPr lang="en-US" sz="1600" b="0" i="0" dirty="0">
                <a:effectLst/>
                <a:latin typeface="Arial" panose="020B0604020202020204" pitchFamily="34" charset="0"/>
                <a:cs typeface="Arial" panose="020B0604020202020204" pitchFamily="34" charset="0"/>
              </a:rPr>
              <a:t>BASW (2018). </a:t>
            </a:r>
            <a:r>
              <a:rPr lang="en-US" sz="1600" b="0" i="1" dirty="0">
                <a:effectLst/>
                <a:latin typeface="Arial" panose="020B0604020202020204" pitchFamily="34" charset="0"/>
                <a:cs typeface="Arial" panose="020B0604020202020204" pitchFamily="34" charset="0"/>
              </a:rPr>
              <a:t>Professional Capabilities Framework (PCF)</a:t>
            </a:r>
            <a:r>
              <a:rPr lang="en-US" sz="1600" b="0" i="0" dirty="0">
                <a:effectLst/>
                <a:latin typeface="Arial" panose="020B0604020202020204" pitchFamily="34" charset="0"/>
                <a:cs typeface="Arial" panose="020B0604020202020204" pitchFamily="34" charset="0"/>
              </a:rPr>
              <a:t>. [online] Basw.co.uk. Available at: </a:t>
            </a:r>
            <a:r>
              <a:rPr lang="en-US" sz="1600" b="0"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https://basw.co.uk/training-cpd/professional-capabilities-framework-pcf</a:t>
            </a:r>
            <a:r>
              <a:rPr lang="en-US" sz="1600" b="0" dirty="0">
                <a:effectLst/>
                <a:latin typeface="Arial" panose="020B0604020202020204" pitchFamily="34" charset="0"/>
                <a:cs typeface="Arial" panose="020B0604020202020204" pitchFamily="34" charset="0"/>
              </a:rPr>
              <a:t> </a:t>
            </a:r>
            <a:r>
              <a:rPr lang="en-US" sz="1600" b="0" i="0" dirty="0">
                <a:effectLst/>
                <a:latin typeface="Arial" panose="020B0604020202020204" pitchFamily="34" charset="0"/>
                <a:cs typeface="Arial" panose="020B0604020202020204" pitchFamily="34" charset="0"/>
              </a:rPr>
              <a:t>[Accessed on 4 November 2025].</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1600" b="0" i="0" dirty="0">
              <a:effectLst/>
              <a:latin typeface="Arial" panose="020B0604020202020204" pitchFamily="34" charset="0"/>
              <a:cs typeface="Arial" panose="020B0604020202020204" pitchFamily="34" charset="0"/>
            </a:endParaRPr>
          </a:p>
          <a:p>
            <a:pPr eaLnBrk="0" fontAlgn="base" hangingPunct="0">
              <a:lnSpc>
                <a:spcPct val="90000"/>
              </a:lnSpc>
              <a:spcBef>
                <a:spcPct val="20000"/>
              </a:spcBef>
              <a:spcAft>
                <a:spcPct val="0"/>
              </a:spcAft>
            </a:pPr>
            <a:r>
              <a:rPr lang="en-US" sz="1600" b="0" i="0" dirty="0">
                <a:effectLst/>
                <a:latin typeface="Arial" panose="020B0604020202020204" pitchFamily="34" charset="0"/>
                <a:cs typeface="Arial" panose="020B0604020202020204" pitchFamily="34" charset="0"/>
              </a:rPr>
              <a:t>CIPD (2025). </a:t>
            </a:r>
            <a:r>
              <a:rPr lang="en-US" sz="1600" b="0" i="1" dirty="0">
                <a:effectLst/>
                <a:latin typeface="Arial" panose="020B0604020202020204" pitchFamily="34" charset="0"/>
                <a:cs typeface="Arial" panose="020B0604020202020204" pitchFamily="34" charset="0"/>
              </a:rPr>
              <a:t>SWOT Analysis</a:t>
            </a:r>
            <a:r>
              <a:rPr lang="en-US" sz="1600" b="0" i="0" dirty="0">
                <a:effectLst/>
                <a:latin typeface="Arial" panose="020B0604020202020204" pitchFamily="34" charset="0"/>
                <a:cs typeface="Arial" panose="020B0604020202020204" pitchFamily="34" charset="0"/>
              </a:rPr>
              <a:t>. [online] CIPD. Available at: </a:t>
            </a:r>
            <a:r>
              <a:rPr lang="en-US" sz="1600" b="0" i="0" dirty="0">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https://www.cipd.org/uk/knowledge/factsheets/swot-analysis-factsheet/#advantages-and-disadvantages-of-using-swot-analysis</a:t>
            </a:r>
            <a:r>
              <a:rPr lang="en-US" sz="1600" b="0" i="0" dirty="0">
                <a:effectLst/>
                <a:latin typeface="Arial" panose="020B0604020202020204" pitchFamily="34" charset="0"/>
                <a:cs typeface="Arial" panose="020B0604020202020204" pitchFamily="34" charset="0"/>
              </a:rPr>
              <a:t>. [Assessed on 3 November 2025].</a:t>
            </a:r>
          </a:p>
          <a:p>
            <a:pPr eaLnBrk="0" fontAlgn="base" hangingPunct="0">
              <a:lnSpc>
                <a:spcPct val="90000"/>
              </a:lnSpc>
              <a:spcBef>
                <a:spcPct val="20000"/>
              </a:spcBef>
              <a:spcAft>
                <a:spcPct val="0"/>
              </a:spcAft>
            </a:pPr>
            <a:endParaRPr lang="en-US" sz="1600" dirty="0">
              <a:latin typeface="Arial" panose="020B0604020202020204" pitchFamily="34" charset="0"/>
              <a:cs typeface="Arial" panose="020B0604020202020204" pitchFamily="34" charset="0"/>
            </a:endParaRPr>
          </a:p>
          <a:p>
            <a:pPr eaLnBrk="0" fontAlgn="base" hangingPunct="0">
              <a:lnSpc>
                <a:spcPct val="90000"/>
              </a:lnSpc>
              <a:spcBef>
                <a:spcPct val="20000"/>
              </a:spcBef>
              <a:spcAft>
                <a:spcPct val="0"/>
              </a:spcAft>
            </a:pPr>
            <a:r>
              <a:rPr lang="en-GB" dirty="0"/>
              <a:t>Goodman, J. (2023). </a:t>
            </a:r>
            <a:r>
              <a:rPr lang="en-GB" i="1" dirty="0"/>
              <a:t>SWOT Analysis: Mastering the Step-by-Step Guide &amp; Templates - Project Widgets</a:t>
            </a:r>
            <a:r>
              <a:rPr lang="en-GB" dirty="0"/>
              <a:t>. [online] Projectwidgets.com. Available at: https://projectwidgets.com/swot-analysis-project-management [Accessed 9 Nov. 2025]</a:t>
            </a:r>
            <a:endParaRPr lang="en-US" sz="1600" b="0" i="0" dirty="0">
              <a:effectLst/>
              <a:latin typeface="Arial" panose="020B0604020202020204" pitchFamily="34" charset="0"/>
              <a:cs typeface="Arial" panose="020B0604020202020204" pitchFamily="34" charset="0"/>
            </a:endParaRPr>
          </a:p>
          <a:p>
            <a:pPr marL="342900" indent="-342900" eaLnBrk="0" fontAlgn="base" hangingPunct="0">
              <a:lnSpc>
                <a:spcPct val="90000"/>
              </a:lnSpc>
              <a:spcBef>
                <a:spcPct val="20000"/>
              </a:spcBef>
              <a:spcAft>
                <a:spcPct val="0"/>
              </a:spcAf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eaLnBrk="0" fontAlgn="base" hangingPunct="0">
              <a:lnSpc>
                <a:spcPct val="90000"/>
              </a:lnSpc>
              <a:spcBef>
                <a:spcPct val="20000"/>
              </a:spcBef>
              <a:spcAft>
                <a:spcPct val="0"/>
              </a:spcAft>
            </a:pPr>
            <a:r>
              <a:rPr lang="en-US" sz="1600" b="0" i="0" dirty="0">
                <a:effectLst/>
                <a:latin typeface="Arial" panose="020B0604020202020204" pitchFamily="34" charset="0"/>
                <a:cs typeface="Arial" panose="020B0604020202020204" pitchFamily="34" charset="0"/>
              </a:rPr>
              <a:t>McLeod, S. (2025). </a:t>
            </a:r>
            <a:r>
              <a:rPr lang="en-US" sz="1600" b="0" i="1" dirty="0">
                <a:effectLst/>
                <a:latin typeface="Arial" panose="020B0604020202020204" pitchFamily="34" charset="0"/>
                <a:cs typeface="Arial" panose="020B0604020202020204" pitchFamily="34" charset="0"/>
              </a:rPr>
              <a:t>Gibbs Reflective Cycle</a:t>
            </a:r>
            <a:r>
              <a:rPr lang="en-US" sz="1600" b="0" i="0" dirty="0">
                <a:effectLst/>
                <a:latin typeface="Arial" panose="020B0604020202020204" pitchFamily="34" charset="0"/>
                <a:cs typeface="Arial" panose="020B0604020202020204" pitchFamily="34" charset="0"/>
              </a:rPr>
              <a:t>. [online] Simply Psychology. Available at: </a:t>
            </a:r>
            <a:r>
              <a:rPr lang="en-US" sz="1600" b="0" i="0"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https://www.simplypsychology.org/gibbs-reflective-cycle.html</a:t>
            </a:r>
            <a:r>
              <a:rPr lang="en-US" sz="1600" b="0" i="0" dirty="0">
                <a:effectLst/>
                <a:latin typeface="Arial" panose="020B0604020202020204" pitchFamily="34" charset="0"/>
                <a:cs typeface="Arial" panose="020B0604020202020204" pitchFamily="34" charset="0"/>
              </a:rPr>
              <a:t>. [Assessed on 5 November 2025].</a:t>
            </a:r>
          </a:p>
          <a:p>
            <a:pPr eaLnBrk="0" fontAlgn="base" hangingPunct="0">
              <a:lnSpc>
                <a:spcPct val="90000"/>
              </a:lnSpc>
              <a:spcBef>
                <a:spcPct val="20000"/>
              </a:spcBef>
              <a:spcAft>
                <a:spcPct val="0"/>
              </a:spcAft>
            </a:pPr>
            <a:endParaRPr lang="en-US" sz="1600" dirty="0">
              <a:latin typeface="Arial" panose="020B0604020202020204" pitchFamily="34" charset="0"/>
              <a:cs typeface="Arial" panose="020B0604020202020204" pitchFamily="34" charset="0"/>
            </a:endParaRPr>
          </a:p>
          <a:p>
            <a:pPr eaLnBrk="0" fontAlgn="base" hangingPunct="0">
              <a:lnSpc>
                <a:spcPct val="90000"/>
              </a:lnSpc>
              <a:spcBef>
                <a:spcPct val="20000"/>
              </a:spcBef>
              <a:spcAft>
                <a:spcPct val="0"/>
              </a:spcAft>
            </a:pPr>
            <a:r>
              <a:rPr lang="en-US" sz="1600" b="0" i="0" dirty="0">
                <a:effectLst/>
                <a:latin typeface="Arial" panose="020B0604020202020204" pitchFamily="34" charset="0"/>
                <a:cs typeface="Arial" panose="020B0604020202020204" pitchFamily="34" charset="0"/>
              </a:rPr>
              <a:t>Social Work England (2020). </a:t>
            </a:r>
            <a:r>
              <a:rPr lang="en-US" sz="1600" b="0" i="1" dirty="0">
                <a:effectLst/>
                <a:latin typeface="Arial" panose="020B0604020202020204" pitchFamily="34" charset="0"/>
                <a:cs typeface="Arial" panose="020B0604020202020204" pitchFamily="34" charset="0"/>
              </a:rPr>
              <a:t>Professional standards guidance</a:t>
            </a:r>
            <a:r>
              <a:rPr lang="en-US" sz="1600" b="0" i="0" dirty="0">
                <a:effectLst/>
                <a:latin typeface="Arial" panose="020B0604020202020204" pitchFamily="34" charset="0"/>
                <a:cs typeface="Arial" panose="020B0604020202020204" pitchFamily="34" charset="0"/>
              </a:rPr>
              <a:t>. [online] Social Work England. Available at: </a:t>
            </a:r>
            <a:r>
              <a:rPr lang="en-US" sz="1600" b="0" i="0" dirty="0">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https://www.socialworkengland.org.uk/standards/professional-standards-guidance</a:t>
            </a:r>
            <a:r>
              <a:rPr lang="en-US" sz="1600" b="0" i="0" dirty="0">
                <a:effectLst/>
                <a:latin typeface="Arial" panose="020B0604020202020204" pitchFamily="34" charset="0"/>
                <a:cs typeface="Arial" panose="020B0604020202020204" pitchFamily="34" charset="0"/>
              </a:rPr>
              <a:t>. [Assessed on 5 November 2025].</a:t>
            </a:r>
          </a:p>
        </p:txBody>
      </p:sp>
      <p:pic>
        <p:nvPicPr>
          <p:cNvPr id="7170" name="Picture 2" descr="UNIVERSITY OF WALES TRINITY SAINT DAVID ...">
            <a:extLst>
              <a:ext uri="{FF2B5EF4-FFF2-40B4-BE49-F238E27FC236}">
                <a16:creationId xmlns:a16="http://schemas.microsoft.com/office/drawing/2014/main" id="{F928DCCF-EF1B-EAA2-01A7-64FE3B40D7F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t="12420" r="-2" b="13499"/>
          <a:stretch>
            <a:fillRect/>
          </a:stretch>
        </p:blipFill>
        <p:spPr bwMode="auto">
          <a:xfrm>
            <a:off x="334432" y="96271"/>
            <a:ext cx="3511853" cy="1499734"/>
          </a:xfrm>
          <a:prstGeom prst="rect">
            <a:avLst/>
          </a:prstGeom>
          <a:solidFill>
            <a:srgbClr val="FFFFFF"/>
          </a:solidFill>
        </p:spPr>
      </p:pic>
      <p:sp>
        <p:nvSpPr>
          <p:cNvPr id="4" name="Date Placeholder 3">
            <a:extLst>
              <a:ext uri="{FF2B5EF4-FFF2-40B4-BE49-F238E27FC236}">
                <a16:creationId xmlns:a16="http://schemas.microsoft.com/office/drawing/2014/main" id="{AFC3E97E-07F8-3EC8-79F6-C49008163BE6}"/>
              </a:ext>
            </a:extLst>
          </p:cNvPr>
          <p:cNvSpPr>
            <a:spLocks noGrp="1"/>
          </p:cNvSpPr>
          <p:nvPr>
            <p:ph type="dt" sz="half" idx="10"/>
          </p:nvPr>
        </p:nvSpPr>
        <p:spPr>
          <a:xfrm>
            <a:off x="334433" y="6524626"/>
            <a:ext cx="1295400" cy="219075"/>
          </a:xfrm>
        </p:spPr>
        <p:txBody>
          <a:bodyPr vert="horz" lIns="91440" tIns="45720" rIns="91440" bIns="45720" rtlCol="0" anchor="ctr">
            <a:normAutofit/>
          </a:bodyPr>
          <a:lstStyle/>
          <a:p>
            <a:pPr>
              <a:lnSpc>
                <a:spcPct val="90000"/>
              </a:lnSpc>
              <a:spcAft>
                <a:spcPts val="600"/>
              </a:spcAft>
              <a:defRPr/>
            </a:pPr>
            <a:fld id="{BF746479-5A54-43D8-9985-034223541E15}" type="datetime1">
              <a:rPr lang="en-GB" altLang="en-US" sz="900" kern="1200">
                <a:latin typeface="+mn-lt"/>
                <a:ea typeface="+mn-ea"/>
                <a:cs typeface="+mn-cs"/>
              </a:rPr>
              <a:pPr>
                <a:lnSpc>
                  <a:spcPct val="90000"/>
                </a:lnSpc>
                <a:spcAft>
                  <a:spcPts val="600"/>
                </a:spcAft>
                <a:defRPr/>
              </a:pPr>
              <a:t>09/11/2025</a:t>
            </a:fld>
            <a:endParaRPr lang="en-GB" altLang="en-US" sz="900" kern="1200">
              <a:latin typeface="+mn-lt"/>
              <a:ea typeface="+mn-ea"/>
              <a:cs typeface="+mn-cs"/>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ts val="600"/>
              </a:spcAft>
              <a:buNone/>
              <a:defRPr/>
            </a:pPr>
            <a:fld id="{A355A216-6885-427F-A634-39F7E4E2D5B0}" type="slidenum">
              <a:rPr lang="en-GB" altLang="en-US" sz="1200" kern="1200">
                <a:solidFill>
                  <a:srgbClr val="898989"/>
                </a:solidFill>
                <a:latin typeface="Myriad Pro"/>
                <a:ea typeface="+mn-ea"/>
                <a:cs typeface="+mn-cs"/>
              </a:rPr>
              <a:pPr fontAlgn="base">
                <a:spcBef>
                  <a:spcPct val="0"/>
                </a:spcBef>
                <a:spcAft>
                  <a:spcPts val="600"/>
                </a:spcAft>
                <a:buNone/>
                <a:defRPr/>
              </a:pPr>
              <a:t>10</a:t>
            </a:fld>
            <a:endParaRPr lang="en-GB" altLang="en-US" sz="1200" kern="1200">
              <a:solidFill>
                <a:srgbClr val="898989"/>
              </a:solidFill>
              <a:latin typeface="Myriad Pro"/>
              <a:ea typeface="+mn-ea"/>
              <a:cs typeface="+mn-cs"/>
            </a:endParaRPr>
          </a:p>
        </p:txBody>
      </p:sp>
      <p:graphicFrame>
        <p:nvGraphicFramePr>
          <p:cNvPr id="2" name="Table 1">
            <a:extLst>
              <a:ext uri="{FF2B5EF4-FFF2-40B4-BE49-F238E27FC236}">
                <a16:creationId xmlns:a16="http://schemas.microsoft.com/office/drawing/2014/main" id="{E6FAF688-93F6-53EF-C6AE-C0E0A22F77C0}"/>
              </a:ext>
            </a:extLst>
          </p:cNvPr>
          <p:cNvGraphicFramePr>
            <a:graphicFrameLocks noGrp="1"/>
          </p:cNvGraphicFramePr>
          <p:nvPr/>
        </p:nvGraphicFramePr>
        <p:xfrm>
          <a:off x="514350" y="1390650"/>
          <a:ext cx="11201400" cy="4114800"/>
        </p:xfrm>
        <a:graphic>
          <a:graphicData uri="http://schemas.openxmlformats.org/drawingml/2006/table">
            <a:tbl>
              <a:tblPr/>
              <a:tblGrid>
                <a:gridCol w="11201400">
                  <a:extLst>
                    <a:ext uri="{9D8B030D-6E8A-4147-A177-3AD203B41FA5}">
                      <a16:colId xmlns:a16="http://schemas.microsoft.com/office/drawing/2014/main" val="3336044174"/>
                    </a:ext>
                  </a:extLst>
                </a:gridCol>
              </a:tblGrid>
              <a:tr h="4114800">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081055636"/>
                  </a:ext>
                </a:extLst>
              </a:tr>
            </a:tbl>
          </a:graphicData>
        </a:graphic>
      </p:graphicFrame>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9C4DBF88080B948BDB8376217054C6E" ma:contentTypeVersion="6" ma:contentTypeDescription="Create a new document." ma:contentTypeScope="" ma:versionID="3a6e152c28b75fbb8548eac8f9c3405d">
  <xsd:schema xmlns:xsd="http://www.w3.org/2001/XMLSchema" xmlns:xs="http://www.w3.org/2001/XMLSchema" xmlns:p="http://schemas.microsoft.com/office/2006/metadata/properties" xmlns:ns3="dd86abe3-ec21-467e-8687-9d211c569818" targetNamespace="http://schemas.microsoft.com/office/2006/metadata/properties" ma:root="true" ma:fieldsID="a7c7a270b9e2810afcba8dd2b84132e2" ns3:_="">
    <xsd:import namespace="dd86abe3-ec21-467e-8687-9d211c569818"/>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86abe3-ec21-467e-8687-9d211c56981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d86abe3-ec21-467e-8687-9d211c569818" xsi:nil="true"/>
  </documentManagement>
</p:properties>
</file>

<file path=customXml/itemProps1.xml><?xml version="1.0" encoding="utf-8"?>
<ds:datastoreItem xmlns:ds="http://schemas.openxmlformats.org/officeDocument/2006/customXml" ds:itemID="{33B2741C-4049-4AF6-96E9-F8FB2794FB1D}">
  <ds:schemaRefs>
    <ds:schemaRef ds:uri="http://schemas.microsoft.com/sharepoint/v3/contenttype/forms"/>
  </ds:schemaRefs>
</ds:datastoreItem>
</file>

<file path=customXml/itemProps2.xml><?xml version="1.0" encoding="utf-8"?>
<ds:datastoreItem xmlns:ds="http://schemas.openxmlformats.org/officeDocument/2006/customXml" ds:itemID="{AF61F759-C979-40F2-BC46-F53D9AACA30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d86abe3-ec21-467e-8687-9d211c56981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650A0C-BD43-4F6F-9F6A-7A014F4177E3}">
  <ds:schemaRefs>
    <ds:schemaRef ds:uri="http://purl.org/dc/dcmitype/"/>
    <ds:schemaRef ds:uri="http://schemas.microsoft.com/office/2006/documentManagement/types"/>
    <ds:schemaRef ds:uri="http://schemas.microsoft.com/office/infopath/2007/PartnerControls"/>
    <ds:schemaRef ds:uri="http://purl.org/dc/terms/"/>
    <ds:schemaRef ds:uri="http://schemas.openxmlformats.org/package/2006/metadata/core-properties"/>
    <ds:schemaRef ds:uri="dd86abe3-ec21-467e-8687-9d211c569818"/>
    <ds:schemaRef ds:uri="http://schemas.microsoft.com/office/2006/metadata/properties"/>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9150</TotalTime>
  <Words>751</Words>
  <Application>Microsoft Office PowerPoint</Application>
  <PresentationFormat>Widescreen</PresentationFormat>
  <Paragraphs>108</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Myriad Pro</vt:lpstr>
      <vt:lpstr>20140311PresentationUWTSDTemplate</vt:lpstr>
      <vt:lpstr>PowerPoint Presentation</vt:lpstr>
      <vt:lpstr>Overview</vt:lpstr>
      <vt:lpstr>  Acknowledge use of AI</vt:lpstr>
      <vt:lpstr>Introduction</vt:lpstr>
      <vt:lpstr>What is a SWOT Analysis and why is it important to your personal and professional development?</vt:lpstr>
      <vt:lpstr>Describe your own Strengths, Weaknesses, Opportunities, and Threats</vt:lpstr>
      <vt:lpstr>Using examples: Explain how you could leverage your strengths to overcome your weaknesses and minimise threats</vt:lpstr>
      <vt:lpstr>What opportunities are available to you, and how do you utilise them with your strengths?</vt:lpstr>
      <vt:lpstr>                         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ana baptista</cp:lastModifiedBy>
  <cp:revision>28</cp:revision>
  <dcterms:created xsi:type="dcterms:W3CDTF">2025-02-21T18:28:54Z</dcterms:created>
  <dcterms:modified xsi:type="dcterms:W3CDTF">2025-11-09T00:36:58Z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0x01010059C4DBF88080B948BDB8376217054C6E</vt:lpwstr>
  </property>
</Properties>
</file>