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5" r:id="rId1"/>
  </p:sldMasterIdLst>
  <p:notesMasterIdLst>
    <p:notesMasterId r:id="rId25"/>
  </p:notesMasterIdLst>
  <p:sldIdLst>
    <p:sldId id="256" r:id="rId2"/>
    <p:sldId id="265" r:id="rId3"/>
    <p:sldId id="264" r:id="rId4"/>
    <p:sldId id="273" r:id="rId5"/>
    <p:sldId id="293" r:id="rId6"/>
    <p:sldId id="263" r:id="rId7"/>
    <p:sldId id="266" r:id="rId8"/>
    <p:sldId id="274" r:id="rId9"/>
    <p:sldId id="272" r:id="rId10"/>
    <p:sldId id="257" r:id="rId11"/>
    <p:sldId id="258" r:id="rId12"/>
    <p:sldId id="259" r:id="rId13"/>
    <p:sldId id="275" r:id="rId14"/>
    <p:sldId id="262" r:id="rId15"/>
    <p:sldId id="277" r:id="rId16"/>
    <p:sldId id="278" r:id="rId17"/>
    <p:sldId id="282" r:id="rId18"/>
    <p:sldId id="280" r:id="rId19"/>
    <p:sldId id="283" r:id="rId20"/>
    <p:sldId id="279" r:id="rId21"/>
    <p:sldId id="281" r:id="rId22"/>
    <p:sldId id="289" r:id="rId23"/>
    <p:sldId id="29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6333"/>
  </p:normalViewPr>
  <p:slideViewPr>
    <p:cSldViewPr snapToGrid="0" snapToObjects="1">
      <p:cViewPr varScale="1">
        <p:scale>
          <a:sx n="136" d="100"/>
          <a:sy n="136" d="100"/>
        </p:scale>
        <p:origin x="21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FF80B8-9638-8A46-8CAB-E7ACCAB84041}" type="datetimeFigureOut">
              <a:rPr lang="en-US" smtClean="0"/>
              <a:t>9/29/20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09BF45-F61D-3C46-8796-B5EB42ECCD27}" type="slidenum">
              <a:rPr lang="en-US" smtClean="0"/>
              <a:t>‹#›</a:t>
            </a:fld>
            <a:endParaRPr lang="en-US"/>
          </a:p>
        </p:txBody>
      </p:sp>
    </p:spTree>
    <p:extLst>
      <p:ext uri="{BB962C8B-B14F-4D97-AF65-F5344CB8AC3E}">
        <p14:creationId xmlns:p14="http://schemas.microsoft.com/office/powerpoint/2010/main" val="1450962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2</a:t>
            </a:fld>
            <a:endParaRPr lang="en-GB"/>
          </a:p>
        </p:txBody>
      </p:sp>
    </p:spTree>
    <p:extLst>
      <p:ext uri="{BB962C8B-B14F-4D97-AF65-F5344CB8AC3E}">
        <p14:creationId xmlns:p14="http://schemas.microsoft.com/office/powerpoint/2010/main" val="2495966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3</a:t>
            </a:fld>
            <a:endParaRPr lang="en-GB"/>
          </a:p>
        </p:txBody>
      </p:sp>
    </p:spTree>
    <p:extLst>
      <p:ext uri="{BB962C8B-B14F-4D97-AF65-F5344CB8AC3E}">
        <p14:creationId xmlns:p14="http://schemas.microsoft.com/office/powerpoint/2010/main" val="2534868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197327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6</a:t>
            </a:fld>
            <a:endParaRPr lang="en-GB"/>
          </a:p>
        </p:txBody>
      </p:sp>
    </p:spTree>
    <p:extLst>
      <p:ext uri="{BB962C8B-B14F-4D97-AF65-F5344CB8AC3E}">
        <p14:creationId xmlns:p14="http://schemas.microsoft.com/office/powerpoint/2010/main" val="2738947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7</a:t>
            </a:fld>
            <a:endParaRPr lang="en-US"/>
          </a:p>
        </p:txBody>
      </p:sp>
    </p:spTree>
    <p:extLst>
      <p:ext uri="{BB962C8B-B14F-4D97-AF65-F5344CB8AC3E}">
        <p14:creationId xmlns:p14="http://schemas.microsoft.com/office/powerpoint/2010/main" val="2313391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9</a:t>
            </a:fld>
            <a:endParaRPr lang="en-GB"/>
          </a:p>
        </p:txBody>
      </p:sp>
    </p:spTree>
    <p:extLst>
      <p:ext uri="{BB962C8B-B14F-4D97-AF65-F5344CB8AC3E}">
        <p14:creationId xmlns:p14="http://schemas.microsoft.com/office/powerpoint/2010/main" val="3695575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8000B3-A5A7-4264-A8D5-B9D0C6219CBD}" type="slidenum">
              <a:rPr lang="en-GB" smtClean="0"/>
              <a:t>12</a:t>
            </a:fld>
            <a:endParaRPr lang="en-GB"/>
          </a:p>
        </p:txBody>
      </p:sp>
    </p:spTree>
    <p:extLst>
      <p:ext uri="{BB962C8B-B14F-4D97-AF65-F5344CB8AC3E}">
        <p14:creationId xmlns:p14="http://schemas.microsoft.com/office/powerpoint/2010/main" val="396018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13</a:t>
            </a:fld>
            <a:endParaRPr lang="en-GB"/>
          </a:p>
        </p:txBody>
      </p:sp>
    </p:spTree>
    <p:extLst>
      <p:ext uri="{BB962C8B-B14F-4D97-AF65-F5344CB8AC3E}">
        <p14:creationId xmlns:p14="http://schemas.microsoft.com/office/powerpoint/2010/main" val="1127872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8000B3-A5A7-4264-A8D5-B9D0C6219CBD}" type="slidenum">
              <a:rPr lang="en-GB" smtClean="0"/>
              <a:t>14</a:t>
            </a:fld>
            <a:endParaRPr lang="en-GB"/>
          </a:p>
        </p:txBody>
      </p:sp>
    </p:spTree>
    <p:extLst>
      <p:ext uri="{BB962C8B-B14F-4D97-AF65-F5344CB8AC3E}">
        <p14:creationId xmlns:p14="http://schemas.microsoft.com/office/powerpoint/2010/main" val="199006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8000B3-A5A7-4264-A8D5-B9D0C6219CBD}" type="slidenum">
              <a:rPr lang="en-GB" smtClean="0"/>
              <a:t>15</a:t>
            </a:fld>
            <a:endParaRPr lang="en-GB"/>
          </a:p>
        </p:txBody>
      </p:sp>
    </p:spTree>
    <p:extLst>
      <p:ext uri="{BB962C8B-B14F-4D97-AF65-F5344CB8AC3E}">
        <p14:creationId xmlns:p14="http://schemas.microsoft.com/office/powerpoint/2010/main" val="628846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16</a:t>
            </a:fld>
            <a:endParaRPr lang="en-GB"/>
          </a:p>
        </p:txBody>
      </p:sp>
    </p:spTree>
    <p:extLst>
      <p:ext uri="{BB962C8B-B14F-4D97-AF65-F5344CB8AC3E}">
        <p14:creationId xmlns:p14="http://schemas.microsoft.com/office/powerpoint/2010/main" val="36912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American education system is referred to, it might be useful to draw out comparisons e.g. academy schools, private schools, Wales’ performance in PISA tests.</a:t>
            </a:r>
          </a:p>
          <a:p>
            <a:r>
              <a:rPr lang="en-US"/>
              <a:t>Essentialism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17</a:t>
            </a:fld>
            <a:endParaRPr lang="en-GB"/>
          </a:p>
        </p:txBody>
      </p:sp>
    </p:spTree>
    <p:extLst>
      <p:ext uri="{BB962C8B-B14F-4D97-AF65-F5344CB8AC3E}">
        <p14:creationId xmlns:p14="http://schemas.microsoft.com/office/powerpoint/2010/main" val="3878545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perennialism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18</a:t>
            </a:fld>
            <a:endParaRPr lang="en-GB"/>
          </a:p>
        </p:txBody>
      </p:sp>
    </p:spTree>
    <p:extLst>
      <p:ext uri="{BB962C8B-B14F-4D97-AF65-F5344CB8AC3E}">
        <p14:creationId xmlns:p14="http://schemas.microsoft.com/office/powerpoint/2010/main" val="1032895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progressivism</a:t>
            </a:r>
          </a:p>
        </p:txBody>
      </p:sp>
      <p:sp>
        <p:nvSpPr>
          <p:cNvPr id="4" name="Slide Number Placeholder 3"/>
          <p:cNvSpPr>
            <a:spLocks noGrp="1"/>
          </p:cNvSpPr>
          <p:nvPr>
            <p:ph type="sldNum" sz="quarter" idx="5"/>
          </p:nvPr>
        </p:nvSpPr>
        <p:spPr/>
        <p:txBody>
          <a:bodyPr/>
          <a:lstStyle/>
          <a:p>
            <a:fld id="{758000B3-A5A7-4264-A8D5-B9D0C6219CBD}" type="slidenum">
              <a:rPr lang="en-GB" smtClean="0"/>
              <a:t>19</a:t>
            </a:fld>
            <a:endParaRPr lang="en-GB"/>
          </a:p>
        </p:txBody>
      </p:sp>
    </p:spTree>
    <p:extLst>
      <p:ext uri="{BB962C8B-B14F-4D97-AF65-F5344CB8AC3E}">
        <p14:creationId xmlns:p14="http://schemas.microsoft.com/office/powerpoint/2010/main" val="24623891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reconstructionism</a:t>
            </a:r>
          </a:p>
        </p:txBody>
      </p:sp>
      <p:sp>
        <p:nvSpPr>
          <p:cNvPr id="4" name="Slide Number Placeholder 3"/>
          <p:cNvSpPr>
            <a:spLocks noGrp="1"/>
          </p:cNvSpPr>
          <p:nvPr>
            <p:ph type="sldNum" sz="quarter" idx="5"/>
          </p:nvPr>
        </p:nvSpPr>
        <p:spPr/>
        <p:txBody>
          <a:bodyPr/>
          <a:lstStyle/>
          <a:p>
            <a:fld id="{758000B3-A5A7-4264-A8D5-B9D0C6219CBD}" type="slidenum">
              <a:rPr lang="en-GB" smtClean="0"/>
              <a:t>20</a:t>
            </a:fld>
            <a:endParaRPr lang="en-GB"/>
          </a:p>
        </p:txBody>
      </p:sp>
    </p:spTree>
    <p:extLst>
      <p:ext uri="{BB962C8B-B14F-4D97-AF65-F5344CB8AC3E}">
        <p14:creationId xmlns:p14="http://schemas.microsoft.com/office/powerpoint/2010/main" val="36379575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Existentialism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21</a:t>
            </a:fld>
            <a:endParaRPr lang="en-GB"/>
          </a:p>
        </p:txBody>
      </p:sp>
    </p:spTree>
    <p:extLst>
      <p:ext uri="{BB962C8B-B14F-4D97-AF65-F5344CB8AC3E}">
        <p14:creationId xmlns:p14="http://schemas.microsoft.com/office/powerpoint/2010/main" val="35766373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22</a:t>
            </a:fld>
            <a:endParaRPr lang="en-GB"/>
          </a:p>
        </p:txBody>
      </p:sp>
    </p:spTree>
    <p:extLst>
      <p:ext uri="{BB962C8B-B14F-4D97-AF65-F5344CB8AC3E}">
        <p14:creationId xmlns:p14="http://schemas.microsoft.com/office/powerpoint/2010/main" val="37550468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23</a:t>
            </a:fld>
            <a:endParaRPr lang="en-GB"/>
          </a:p>
        </p:txBody>
      </p:sp>
    </p:spTree>
    <p:extLst>
      <p:ext uri="{BB962C8B-B14F-4D97-AF65-F5344CB8AC3E}">
        <p14:creationId xmlns:p14="http://schemas.microsoft.com/office/powerpoint/2010/main" val="392070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9/29/20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3488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9/29/20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2690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9/29/20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62980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0631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9/29/20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0332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9/29/20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8983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9/29/20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1262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24287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9/29/20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3907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8367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6781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85446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9/29/20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306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9/29/20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9477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9/29/20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72190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9/29/20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6337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9/29/20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7406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9/29/20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663926499"/>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hyperlink" Target="mailto:s.v.hughes@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mailto:studentservices@uwtsd.ac.uk" TargetMode="External"/><Relationship Id="rId4" Type="http://schemas.openxmlformats.org/officeDocument/2006/relationships/hyperlink" Target="https://liveuniticms.com/uwtsdCarmarthe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18.tiff"/></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hyperlink" Target="https://padlet.com/sionedv/f5nz1y3m6rh4bcgl"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hyperlink" Target="https://creativecommons.org/licenses/by/3.0/" TargetMode="External"/><Relationship Id="rId5" Type="http://schemas.openxmlformats.org/officeDocument/2006/relationships/hyperlink" Target="https://ohiostate.pressbooks.pub/choosingsources/chapter/fact-or-opinion/" TargetMode="Externa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tiff"/><Relationship Id="rId1" Type="http://schemas.openxmlformats.org/officeDocument/2006/relationships/slideLayout" Target="../slideLayouts/slideLayout14.xml"/><Relationship Id="rId5" Type="http://schemas.openxmlformats.org/officeDocument/2006/relationships/hyperlink" Target="https://creativecommons.org/licenses/by/3.0/" TargetMode="External"/><Relationship Id="rId4" Type="http://schemas.openxmlformats.org/officeDocument/2006/relationships/hyperlink" Target="https://www.nywomenimmigrants.org/puerto-rican-parade-egg-creams-egg-rolls-festiva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ixabay.com/en/question-mark-consider-think-231803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teachertoolkit.me/2013/03/05/ofsted-recognition-the-5minpla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leadershipfreak.blog/2009/12/18/positive-talk/"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2DC0A9-729A-4F36-8629-A90A3F8B71C3}"/>
              </a:ext>
            </a:extLst>
          </p:cNvPr>
          <p:cNvPicPr>
            <a:picLocks noChangeAspect="1"/>
          </p:cNvPicPr>
          <p:nvPr/>
        </p:nvPicPr>
        <p:blipFill rotWithShape="1">
          <a:blip r:embed="rId3"/>
          <a:srcRect t="3682" b="12049"/>
          <a:stretch/>
        </p:blipFill>
        <p:spPr>
          <a:xfrm>
            <a:off x="-1" y="7196"/>
            <a:ext cx="12192001" cy="6857990"/>
          </a:xfrm>
          <a:prstGeom prst="rect">
            <a:avLst/>
          </a:prstGeom>
        </p:spPr>
      </p:pic>
      <p:sp useBgFill="1">
        <p:nvSpPr>
          <p:cNvPr id="16"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DFEC6D-2F30-FF43-A16E-7E780A21FE15}"/>
              </a:ext>
            </a:extLst>
          </p:cNvPr>
          <p:cNvSpPr>
            <a:spLocks noGrp="1"/>
          </p:cNvSpPr>
          <p:nvPr>
            <p:ph type="ctrTitle"/>
          </p:nvPr>
        </p:nvSpPr>
        <p:spPr>
          <a:xfrm>
            <a:off x="7280631" y="1673523"/>
            <a:ext cx="3485073" cy="2420504"/>
          </a:xfrm>
        </p:spPr>
        <p:txBody>
          <a:bodyPr>
            <a:normAutofit/>
          </a:bodyPr>
          <a:lstStyle/>
          <a:p>
            <a:pPr algn="l"/>
            <a:r>
              <a:rPr lang="en-US" sz="4000" dirty="0"/>
              <a:t>Personal Tutor Session</a:t>
            </a:r>
            <a:br>
              <a:rPr lang="en-US" sz="4000" dirty="0"/>
            </a:br>
            <a:endParaRPr lang="en-US" sz="4000" dirty="0"/>
          </a:p>
        </p:txBody>
      </p:sp>
      <p:sp>
        <p:nvSpPr>
          <p:cNvPr id="3" name="Subtitle 2">
            <a:extLst>
              <a:ext uri="{FF2B5EF4-FFF2-40B4-BE49-F238E27FC236}">
                <a16:creationId xmlns:a16="http://schemas.microsoft.com/office/drawing/2014/main" id="{38480937-ACC8-4443-94C5-C23A238030FE}"/>
              </a:ext>
            </a:extLst>
          </p:cNvPr>
          <p:cNvSpPr>
            <a:spLocks noGrp="1"/>
          </p:cNvSpPr>
          <p:nvPr>
            <p:ph type="subTitle" idx="1"/>
          </p:nvPr>
        </p:nvSpPr>
        <p:spPr>
          <a:xfrm>
            <a:off x="7389965" y="4157933"/>
            <a:ext cx="3485072" cy="1026544"/>
          </a:xfrm>
        </p:spPr>
        <p:txBody>
          <a:bodyPr>
            <a:normAutofit/>
          </a:bodyPr>
          <a:lstStyle/>
          <a:p>
            <a:pPr algn="l"/>
            <a:r>
              <a:rPr lang="en-US" dirty="0">
                <a:solidFill>
                  <a:srgbClr val="80AA9F"/>
                </a:solidFill>
              </a:rPr>
              <a:t>3C   29.09.20</a:t>
            </a:r>
          </a:p>
        </p:txBody>
      </p:sp>
      <p:sp>
        <p:nvSpPr>
          <p:cNvPr id="10" name="Title 1">
            <a:extLst>
              <a:ext uri="{FF2B5EF4-FFF2-40B4-BE49-F238E27FC236}">
                <a16:creationId xmlns:a16="http://schemas.microsoft.com/office/drawing/2014/main" id="{6BAE70D6-BB1B-074F-85CE-488F034BE928}"/>
              </a:ext>
            </a:extLst>
          </p:cNvPr>
          <p:cNvSpPr txBox="1">
            <a:spLocks/>
          </p:cNvSpPr>
          <p:nvPr/>
        </p:nvSpPr>
        <p:spPr>
          <a:xfrm>
            <a:off x="-1" y="4264511"/>
            <a:ext cx="5262553" cy="2600675"/>
          </a:xfrm>
          <a:prstGeom prst="rect">
            <a:avLst/>
          </a:prstGeom>
          <a:solidFill>
            <a:schemeClr val="tx1"/>
          </a:solidFill>
          <a:effectLst>
            <a:outerShdw blurRad="25400" dir="17880000">
              <a:srgbClr val="000000">
                <a:alpha val="46000"/>
              </a:srgbClr>
            </a:outerShdw>
          </a:effectLst>
        </p:spPr>
        <p:txBody>
          <a:bodyPr vert="horz" lIns="91440" tIns="45720" rIns="91440" bIns="45720" rtlCol="0" anchor="b">
            <a:normAutofit/>
          </a:bodyPr>
          <a:lstStyle>
            <a:lvl1pPr algn="ctr" defTabSz="457200" rtl="0" eaLnBrk="1" latinLnBrk="0" hangingPunct="1">
              <a:lnSpc>
                <a:spcPct val="100000"/>
              </a:lnSpc>
              <a:spcBef>
                <a:spcPct val="0"/>
              </a:spcBef>
              <a:buNone/>
              <a:defRPr sz="5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sz="4000">
                <a:solidFill>
                  <a:schemeClr val="accent5">
                    <a:lumMod val="75000"/>
                  </a:schemeClr>
                </a:solidFill>
              </a:rPr>
              <a:t>Dr. Sioned V Hughes</a:t>
            </a:r>
            <a:br>
              <a:rPr lang="en-US" sz="4000">
                <a:solidFill>
                  <a:schemeClr val="accent5">
                    <a:lumMod val="75000"/>
                  </a:schemeClr>
                </a:solidFill>
              </a:rPr>
            </a:br>
            <a:r>
              <a:rPr lang="en-US" sz="4000">
                <a:solidFill>
                  <a:schemeClr val="accent5">
                    <a:lumMod val="75000"/>
                  </a:schemeClr>
                </a:solidFill>
                <a:hlinkClick r:id="rId4">
                  <a:extLst>
                    <a:ext uri="{A12FA001-AC4F-418D-AE19-62706E023703}">
                      <ahyp:hlinkClr xmlns:ahyp="http://schemas.microsoft.com/office/drawing/2018/hyperlinkcolor" val="tx"/>
                    </a:ext>
                  </a:extLst>
                </a:hlinkClick>
              </a:rPr>
              <a:t>s.v.hughes@uwtsd.ac.uk</a:t>
            </a:r>
            <a:br>
              <a:rPr lang="en-US" sz="4000">
                <a:solidFill>
                  <a:schemeClr val="accent5">
                    <a:lumMod val="75000"/>
                  </a:schemeClr>
                </a:solidFill>
              </a:rPr>
            </a:br>
            <a:r>
              <a:rPr lang="en-US" sz="4000">
                <a:solidFill>
                  <a:schemeClr val="accent5">
                    <a:lumMod val="75000"/>
                  </a:schemeClr>
                </a:solidFill>
              </a:rPr>
              <a:t>D220 </a:t>
            </a:r>
            <a:br>
              <a:rPr lang="en-US" sz="4000">
                <a:solidFill>
                  <a:schemeClr val="accent5">
                    <a:lumMod val="75000"/>
                  </a:schemeClr>
                </a:solidFill>
              </a:rPr>
            </a:br>
            <a:r>
              <a:rPr lang="en-US" sz="4000">
                <a:solidFill>
                  <a:schemeClr val="accent5">
                    <a:lumMod val="75000"/>
                  </a:schemeClr>
                </a:solidFill>
              </a:rPr>
              <a:t>01267 676636</a:t>
            </a:r>
            <a:endParaRPr lang="en-US" sz="4000" dirty="0">
              <a:solidFill>
                <a:schemeClr val="accent5">
                  <a:lumMod val="75000"/>
                </a:schemeClr>
              </a:solidFill>
            </a:endParaRPr>
          </a:p>
        </p:txBody>
      </p:sp>
    </p:spTree>
    <p:extLst>
      <p:ext uri="{BB962C8B-B14F-4D97-AF65-F5344CB8AC3E}">
        <p14:creationId xmlns:p14="http://schemas.microsoft.com/office/powerpoint/2010/main" val="941937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55CDF38-0408-4816-AF59-879410DCCFA3}"/>
              </a:ext>
            </a:extLst>
          </p:cNvPr>
          <p:cNvSpPr>
            <a:spLocks noGrp="1"/>
          </p:cNvSpPr>
          <p:nvPr>
            <p:ph type="subTitle" idx="1"/>
          </p:nvPr>
        </p:nvSpPr>
        <p:spPr>
          <a:xfrm>
            <a:off x="4447322" y="2549616"/>
            <a:ext cx="3007744" cy="624905"/>
          </a:xfrm>
          <a:ln w="38100">
            <a:solidFill>
              <a:srgbClr val="00B0F0"/>
            </a:solidFill>
          </a:ln>
        </p:spPr>
        <p:txBody>
          <a:bodyPr>
            <a:normAutofit lnSpcReduction="10000"/>
          </a:bodyPr>
          <a:lstStyle/>
          <a:p>
            <a:r>
              <a:rPr lang="en-GB" sz="3600" b="1">
                <a:latin typeface="Bradley Hand ITC" panose="03070402050302030203" pitchFamily="66" charset="0"/>
              </a:rPr>
              <a:t>Name</a:t>
            </a:r>
          </a:p>
        </p:txBody>
      </p:sp>
      <p:sp>
        <p:nvSpPr>
          <p:cNvPr id="7" name="Oval 6">
            <a:extLst>
              <a:ext uri="{FF2B5EF4-FFF2-40B4-BE49-F238E27FC236}">
                <a16:creationId xmlns:a16="http://schemas.microsoft.com/office/drawing/2014/main" id="{A3536594-DE37-4B13-ADF6-7882937A6B52}"/>
              </a:ext>
            </a:extLst>
          </p:cNvPr>
          <p:cNvSpPr/>
          <p:nvPr/>
        </p:nvSpPr>
        <p:spPr>
          <a:xfrm>
            <a:off x="-207168" y="218537"/>
            <a:ext cx="2578894" cy="154125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 photograph</a:t>
            </a:r>
          </a:p>
        </p:txBody>
      </p:sp>
      <p:sp>
        <p:nvSpPr>
          <p:cNvPr id="8" name="Rectangle 7">
            <a:extLst>
              <a:ext uri="{FF2B5EF4-FFF2-40B4-BE49-F238E27FC236}">
                <a16:creationId xmlns:a16="http://schemas.microsoft.com/office/drawing/2014/main" id="{CA7655FA-9F70-4574-95F6-95B748FE24FB}"/>
              </a:ext>
            </a:extLst>
          </p:cNvPr>
          <p:cNvSpPr/>
          <p:nvPr/>
        </p:nvSpPr>
        <p:spPr>
          <a:xfrm>
            <a:off x="2371725" y="146650"/>
            <a:ext cx="2866262" cy="2113471"/>
          </a:xfrm>
          <a:prstGeom prst="rect">
            <a:avLst/>
          </a:prstGeom>
          <a:solidFill>
            <a:schemeClr val="bg1"/>
          </a:solidFill>
          <a:ln w="38100">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1"/>
                </a:solidFill>
                <a:latin typeface="Bradley Hand ITC" panose="03070402050302030203" pitchFamily="66" charset="0"/>
              </a:rPr>
              <a:t>About me:</a:t>
            </a:r>
          </a:p>
          <a:p>
            <a:pPr algn="ctr"/>
            <a:r>
              <a:rPr lang="en-GB" sz="2400" b="1">
                <a:solidFill>
                  <a:schemeClr val="tx1"/>
                </a:solidFill>
                <a:latin typeface="Bradley Hand ITC" panose="03070402050302030203" pitchFamily="66" charset="0"/>
              </a:rPr>
              <a:t> - where do you come from</a:t>
            </a:r>
          </a:p>
          <a:p>
            <a:pPr algn="ctr"/>
            <a:r>
              <a:rPr lang="en-GB" sz="2400" b="1">
                <a:solidFill>
                  <a:schemeClr val="tx1"/>
                </a:solidFill>
                <a:latin typeface="Bradley Hand ITC" panose="03070402050302030203" pitchFamily="66" charset="0"/>
              </a:rPr>
              <a:t> - what do you do in your spare time</a:t>
            </a:r>
          </a:p>
          <a:p>
            <a:pPr algn="ctr"/>
            <a:endParaRPr lang="en-GB">
              <a:solidFill>
                <a:schemeClr val="tx1"/>
              </a:solidFill>
            </a:endParaRPr>
          </a:p>
        </p:txBody>
      </p:sp>
      <p:sp>
        <p:nvSpPr>
          <p:cNvPr id="9" name="Rectangle 8">
            <a:extLst>
              <a:ext uri="{FF2B5EF4-FFF2-40B4-BE49-F238E27FC236}">
                <a16:creationId xmlns:a16="http://schemas.microsoft.com/office/drawing/2014/main" id="{32D144DB-3A58-4205-BF20-948251DC608C}"/>
              </a:ext>
            </a:extLst>
          </p:cNvPr>
          <p:cNvSpPr/>
          <p:nvPr/>
        </p:nvSpPr>
        <p:spPr>
          <a:xfrm>
            <a:off x="57150" y="2359324"/>
            <a:ext cx="4279106" cy="1174608"/>
          </a:xfrm>
          <a:prstGeom prst="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Reasons for entering the teaching profession and the teacher I aspire to be.</a:t>
            </a:r>
          </a:p>
        </p:txBody>
      </p:sp>
      <p:sp>
        <p:nvSpPr>
          <p:cNvPr id="10" name="Oval 9">
            <a:extLst>
              <a:ext uri="{FF2B5EF4-FFF2-40B4-BE49-F238E27FC236}">
                <a16:creationId xmlns:a16="http://schemas.microsoft.com/office/drawing/2014/main" id="{803D2B7D-F744-4EF1-B01C-F3C3ADA1325E}"/>
              </a:ext>
            </a:extLst>
          </p:cNvPr>
          <p:cNvSpPr/>
          <p:nvPr/>
        </p:nvSpPr>
        <p:spPr>
          <a:xfrm>
            <a:off x="8892260" y="3838668"/>
            <a:ext cx="3118136" cy="169607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Most famous person you’ve ever met</a:t>
            </a:r>
          </a:p>
        </p:txBody>
      </p:sp>
      <p:sp>
        <p:nvSpPr>
          <p:cNvPr id="11" name="TextBox 10">
            <a:extLst>
              <a:ext uri="{FF2B5EF4-FFF2-40B4-BE49-F238E27FC236}">
                <a16:creationId xmlns:a16="http://schemas.microsoft.com/office/drawing/2014/main" id="{BA26C6A1-8F64-4AEE-9C1F-A527275D7C92}"/>
              </a:ext>
            </a:extLst>
          </p:cNvPr>
          <p:cNvSpPr txBox="1"/>
          <p:nvPr/>
        </p:nvSpPr>
        <p:spPr>
          <a:xfrm>
            <a:off x="5359881" y="339768"/>
            <a:ext cx="6729727" cy="523220"/>
          </a:xfrm>
          <a:prstGeom prst="rect">
            <a:avLst/>
          </a:prstGeom>
          <a:noFill/>
          <a:ln w="38100">
            <a:solidFill>
              <a:srgbClr val="FF0000"/>
            </a:solidFill>
          </a:ln>
        </p:spPr>
        <p:txBody>
          <a:bodyPr wrap="none" rtlCol="0">
            <a:spAutoFit/>
          </a:bodyPr>
          <a:lstStyle/>
          <a:p>
            <a:r>
              <a:rPr lang="en-GB" sz="2800" b="1">
                <a:latin typeface="Bradley Hand ITC" panose="03070402050302030203" pitchFamily="66" charset="0"/>
              </a:rPr>
              <a:t>What I’m most looking forward to this year</a:t>
            </a:r>
          </a:p>
        </p:txBody>
      </p:sp>
      <p:sp>
        <p:nvSpPr>
          <p:cNvPr id="12" name="TextBox 11">
            <a:extLst>
              <a:ext uri="{FF2B5EF4-FFF2-40B4-BE49-F238E27FC236}">
                <a16:creationId xmlns:a16="http://schemas.microsoft.com/office/drawing/2014/main" id="{C0CE4560-C6FB-40F4-B490-C03C042D3221}"/>
              </a:ext>
            </a:extLst>
          </p:cNvPr>
          <p:cNvSpPr txBox="1"/>
          <p:nvPr/>
        </p:nvSpPr>
        <p:spPr>
          <a:xfrm>
            <a:off x="5326229" y="1183082"/>
            <a:ext cx="6689652" cy="523220"/>
          </a:xfrm>
          <a:prstGeom prst="rect">
            <a:avLst/>
          </a:prstGeom>
          <a:noFill/>
          <a:ln w="38100">
            <a:solidFill>
              <a:srgbClr val="92D050"/>
            </a:solidFill>
          </a:ln>
        </p:spPr>
        <p:txBody>
          <a:bodyPr wrap="none" rtlCol="0">
            <a:spAutoFit/>
          </a:bodyPr>
          <a:lstStyle/>
          <a:p>
            <a:r>
              <a:rPr lang="en-GB" sz="2800" b="1">
                <a:latin typeface="Bradley Hand ITC" panose="03070402050302030203" pitchFamily="66" charset="0"/>
              </a:rPr>
              <a:t>What I’m least looking forward to this year</a:t>
            </a:r>
          </a:p>
        </p:txBody>
      </p:sp>
      <p:sp>
        <p:nvSpPr>
          <p:cNvPr id="13" name="Oval 12">
            <a:extLst>
              <a:ext uri="{FF2B5EF4-FFF2-40B4-BE49-F238E27FC236}">
                <a16:creationId xmlns:a16="http://schemas.microsoft.com/office/drawing/2014/main" id="{A4E2E0C4-BBFD-431F-8492-090A3AC8CC90}"/>
              </a:ext>
            </a:extLst>
          </p:cNvPr>
          <p:cNvSpPr/>
          <p:nvPr/>
        </p:nvSpPr>
        <p:spPr>
          <a:xfrm>
            <a:off x="363363" y="3788176"/>
            <a:ext cx="2207419" cy="1593056"/>
          </a:xfrm>
          <a:prstGeom prst="ellipse">
            <a:avLst/>
          </a:prstGeom>
          <a:solidFill>
            <a:schemeClr val="bg1"/>
          </a:solidFill>
          <a:ln w="38100">
            <a:solidFill>
              <a:srgbClr val="33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Family/ friends</a:t>
            </a:r>
          </a:p>
        </p:txBody>
      </p:sp>
      <p:sp>
        <p:nvSpPr>
          <p:cNvPr id="14" name="Rectangle 13">
            <a:extLst>
              <a:ext uri="{FF2B5EF4-FFF2-40B4-BE49-F238E27FC236}">
                <a16:creationId xmlns:a16="http://schemas.microsoft.com/office/drawing/2014/main" id="{A809A04A-9F2A-4C7E-9F0B-8F2F1450C717}"/>
              </a:ext>
            </a:extLst>
          </p:cNvPr>
          <p:cNvSpPr/>
          <p:nvPr/>
        </p:nvSpPr>
        <p:spPr>
          <a:xfrm>
            <a:off x="2835101" y="3676336"/>
            <a:ext cx="2693194" cy="1816737"/>
          </a:xfrm>
          <a:prstGeom prst="rect">
            <a:avLst/>
          </a:prstGeom>
          <a:solidFill>
            <a:schemeClr val="bg1"/>
          </a:solidFill>
          <a:ln w="38100">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How my family and friends would describe me</a:t>
            </a:r>
          </a:p>
        </p:txBody>
      </p:sp>
      <p:sp>
        <p:nvSpPr>
          <p:cNvPr id="15" name="Scroll: Vertical 14">
            <a:extLst>
              <a:ext uri="{FF2B5EF4-FFF2-40B4-BE49-F238E27FC236}">
                <a16:creationId xmlns:a16="http://schemas.microsoft.com/office/drawing/2014/main" id="{AD368E96-AB16-435A-BE30-DCF2C035408C}"/>
              </a:ext>
            </a:extLst>
          </p:cNvPr>
          <p:cNvSpPr/>
          <p:nvPr/>
        </p:nvSpPr>
        <p:spPr>
          <a:xfrm>
            <a:off x="6096000" y="3596275"/>
            <a:ext cx="2352678" cy="1754667"/>
          </a:xfrm>
          <a:prstGeom prst="verticalScroll">
            <a:avLst/>
          </a:prstGeom>
          <a:solidFill>
            <a:schemeClr val="bg1"/>
          </a:solidFill>
          <a:ln w="38100">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solidFill>
                  <a:schemeClr val="tx1"/>
                </a:solidFill>
                <a:latin typeface="Bradley Hand ITC" panose="03070402050302030203" pitchFamily="66" charset="0"/>
              </a:rPr>
              <a:t>Favourite book</a:t>
            </a:r>
          </a:p>
        </p:txBody>
      </p:sp>
      <p:pic>
        <p:nvPicPr>
          <p:cNvPr id="17" name="Graphic 16" descr="Drama">
            <a:extLst>
              <a:ext uri="{FF2B5EF4-FFF2-40B4-BE49-F238E27FC236}">
                <a16:creationId xmlns:a16="http://schemas.microsoft.com/office/drawing/2014/main" id="{34CA07B0-D3C1-44CE-8DC9-5622E058DB0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61420" y="2094076"/>
            <a:ext cx="914400" cy="1114425"/>
          </a:xfrm>
          <a:prstGeom prst="rect">
            <a:avLst/>
          </a:prstGeom>
        </p:spPr>
      </p:pic>
      <p:sp>
        <p:nvSpPr>
          <p:cNvPr id="19" name="Rectangle 18">
            <a:extLst>
              <a:ext uri="{FF2B5EF4-FFF2-40B4-BE49-F238E27FC236}">
                <a16:creationId xmlns:a16="http://schemas.microsoft.com/office/drawing/2014/main" id="{8135CAF0-75D2-48C1-BC06-937A068CBF5A}"/>
              </a:ext>
            </a:extLst>
          </p:cNvPr>
          <p:cNvSpPr/>
          <p:nvPr/>
        </p:nvSpPr>
        <p:spPr>
          <a:xfrm>
            <a:off x="9081864" y="1953699"/>
            <a:ext cx="3007744" cy="1816737"/>
          </a:xfrm>
          <a:prstGeom prst="rect">
            <a:avLst/>
          </a:prstGeom>
          <a:solidFill>
            <a:schemeClr val="bg1"/>
          </a:solidFill>
          <a:ln w="38100">
            <a:solidFill>
              <a:srgbClr val="CC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Bradley Hand ITC" panose="03070402050302030203" pitchFamily="66" charset="0"/>
              </a:rPr>
              <a:t>Most recent concert you’ve attended/favourite music artist</a:t>
            </a:r>
          </a:p>
        </p:txBody>
      </p:sp>
    </p:spTree>
    <p:extLst>
      <p:ext uri="{BB962C8B-B14F-4D97-AF65-F5344CB8AC3E}">
        <p14:creationId xmlns:p14="http://schemas.microsoft.com/office/powerpoint/2010/main" val="354641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2F5966-A041-44A0-8E31-CD7FF425E89A}"/>
              </a:ext>
            </a:extLst>
          </p:cNvPr>
          <p:cNvPicPr>
            <a:picLocks noChangeAspect="1"/>
          </p:cNvPicPr>
          <p:nvPr/>
        </p:nvPicPr>
        <p:blipFill>
          <a:blip r:embed="rId3"/>
          <a:stretch>
            <a:fillRect/>
          </a:stretch>
        </p:blipFill>
        <p:spPr>
          <a:xfrm>
            <a:off x="350809" y="3255963"/>
            <a:ext cx="3247240" cy="2001838"/>
          </a:xfrm>
          <a:prstGeom prst="rect">
            <a:avLst/>
          </a:prstGeom>
          <a:ln w="38100">
            <a:solidFill>
              <a:schemeClr val="tx2"/>
            </a:solidFill>
          </a:ln>
        </p:spPr>
      </p:pic>
      <p:pic>
        <p:nvPicPr>
          <p:cNvPr id="5" name="Picture 4">
            <a:extLst>
              <a:ext uri="{FF2B5EF4-FFF2-40B4-BE49-F238E27FC236}">
                <a16:creationId xmlns:a16="http://schemas.microsoft.com/office/drawing/2014/main" id="{3C420524-79FE-4AB2-BBAC-59C195E5CD9D}"/>
              </a:ext>
            </a:extLst>
          </p:cNvPr>
          <p:cNvPicPr>
            <a:picLocks noChangeAspect="1"/>
          </p:cNvPicPr>
          <p:nvPr/>
        </p:nvPicPr>
        <p:blipFill>
          <a:blip r:embed="rId4"/>
          <a:stretch>
            <a:fillRect/>
          </a:stretch>
        </p:blipFill>
        <p:spPr>
          <a:xfrm>
            <a:off x="4032505" y="408316"/>
            <a:ext cx="3449472" cy="2387599"/>
          </a:xfrm>
          <a:prstGeom prst="rect">
            <a:avLst/>
          </a:prstGeom>
          <a:ln w="38100">
            <a:solidFill>
              <a:schemeClr val="tx2"/>
            </a:solidFill>
          </a:ln>
        </p:spPr>
      </p:pic>
      <p:pic>
        <p:nvPicPr>
          <p:cNvPr id="6" name="Picture 5">
            <a:extLst>
              <a:ext uri="{FF2B5EF4-FFF2-40B4-BE49-F238E27FC236}">
                <a16:creationId xmlns:a16="http://schemas.microsoft.com/office/drawing/2014/main" id="{BD200EE9-D9A7-4CE5-B75C-16E87301A68E}"/>
              </a:ext>
            </a:extLst>
          </p:cNvPr>
          <p:cNvPicPr>
            <a:picLocks noChangeAspect="1"/>
          </p:cNvPicPr>
          <p:nvPr/>
        </p:nvPicPr>
        <p:blipFill>
          <a:blip r:embed="rId5"/>
          <a:stretch>
            <a:fillRect/>
          </a:stretch>
        </p:blipFill>
        <p:spPr>
          <a:xfrm>
            <a:off x="422575" y="408317"/>
            <a:ext cx="3175474" cy="2449902"/>
          </a:xfrm>
          <a:prstGeom prst="rect">
            <a:avLst/>
          </a:prstGeom>
          <a:ln w="38100">
            <a:solidFill>
              <a:schemeClr val="tx2"/>
            </a:solidFill>
          </a:ln>
        </p:spPr>
      </p:pic>
      <p:pic>
        <p:nvPicPr>
          <p:cNvPr id="7" name="Picture 6">
            <a:extLst>
              <a:ext uri="{FF2B5EF4-FFF2-40B4-BE49-F238E27FC236}">
                <a16:creationId xmlns:a16="http://schemas.microsoft.com/office/drawing/2014/main" id="{69B6480B-B05F-4F21-BD2A-1F3045D98C20}"/>
              </a:ext>
            </a:extLst>
          </p:cNvPr>
          <p:cNvPicPr>
            <a:picLocks noChangeAspect="1"/>
          </p:cNvPicPr>
          <p:nvPr/>
        </p:nvPicPr>
        <p:blipFill>
          <a:blip r:embed="rId6"/>
          <a:stretch>
            <a:fillRect/>
          </a:stretch>
        </p:blipFill>
        <p:spPr>
          <a:xfrm>
            <a:off x="7827034" y="3319104"/>
            <a:ext cx="3902990" cy="1938696"/>
          </a:xfrm>
          <a:prstGeom prst="rect">
            <a:avLst/>
          </a:prstGeom>
          <a:ln w="38100">
            <a:solidFill>
              <a:schemeClr val="tx2"/>
            </a:solidFill>
          </a:ln>
        </p:spPr>
      </p:pic>
      <p:pic>
        <p:nvPicPr>
          <p:cNvPr id="8" name="Picture 7">
            <a:extLst>
              <a:ext uri="{FF2B5EF4-FFF2-40B4-BE49-F238E27FC236}">
                <a16:creationId xmlns:a16="http://schemas.microsoft.com/office/drawing/2014/main" id="{0F31DB28-45AC-46F0-851D-72103D183377}"/>
              </a:ext>
            </a:extLst>
          </p:cNvPr>
          <p:cNvPicPr>
            <a:picLocks noChangeAspect="1"/>
          </p:cNvPicPr>
          <p:nvPr/>
        </p:nvPicPr>
        <p:blipFill>
          <a:blip r:embed="rId7"/>
          <a:stretch>
            <a:fillRect/>
          </a:stretch>
        </p:blipFill>
        <p:spPr>
          <a:xfrm>
            <a:off x="7757652" y="408316"/>
            <a:ext cx="3972372" cy="2341579"/>
          </a:xfrm>
          <a:prstGeom prst="rect">
            <a:avLst/>
          </a:prstGeom>
          <a:ln w="38100">
            <a:solidFill>
              <a:schemeClr val="tx2"/>
            </a:solidFill>
          </a:ln>
        </p:spPr>
      </p:pic>
      <p:pic>
        <p:nvPicPr>
          <p:cNvPr id="9" name="Picture 8">
            <a:extLst>
              <a:ext uri="{FF2B5EF4-FFF2-40B4-BE49-F238E27FC236}">
                <a16:creationId xmlns:a16="http://schemas.microsoft.com/office/drawing/2014/main" id="{F551CDF9-73F2-4ED9-B805-7FF6883FDBF2}"/>
              </a:ext>
            </a:extLst>
          </p:cNvPr>
          <p:cNvPicPr>
            <a:picLocks noChangeAspect="1"/>
          </p:cNvPicPr>
          <p:nvPr/>
        </p:nvPicPr>
        <p:blipFill>
          <a:blip r:embed="rId8"/>
          <a:stretch>
            <a:fillRect/>
          </a:stretch>
        </p:blipFill>
        <p:spPr>
          <a:xfrm>
            <a:off x="4032505" y="3255962"/>
            <a:ext cx="3449472" cy="2001838"/>
          </a:xfrm>
          <a:prstGeom prst="rect">
            <a:avLst/>
          </a:prstGeom>
          <a:ln w="38100">
            <a:solidFill>
              <a:schemeClr val="tx2"/>
            </a:solidFill>
          </a:ln>
        </p:spPr>
      </p:pic>
      <p:sp>
        <p:nvSpPr>
          <p:cNvPr id="10" name="Rectangle 9">
            <a:extLst>
              <a:ext uri="{FF2B5EF4-FFF2-40B4-BE49-F238E27FC236}">
                <a16:creationId xmlns:a16="http://schemas.microsoft.com/office/drawing/2014/main" id="{7AC47229-E084-5443-946F-04137945CAA2}"/>
              </a:ext>
            </a:extLst>
          </p:cNvPr>
          <p:cNvSpPr/>
          <p:nvPr/>
        </p:nvSpPr>
        <p:spPr>
          <a:xfrm>
            <a:off x="708718" y="5788752"/>
            <a:ext cx="10234265" cy="584775"/>
          </a:xfrm>
          <a:prstGeom prst="rect">
            <a:avLst/>
          </a:prstGeom>
        </p:spPr>
        <p:txBody>
          <a:bodyPr wrap="square">
            <a:spAutoFit/>
          </a:bodyPr>
          <a:lstStyle/>
          <a:p>
            <a:r>
              <a:rPr lang="en-GB" sz="3200" dirty="0"/>
              <a:t>Student wellbeing and resilience – strategies and support. </a:t>
            </a:r>
            <a:endParaRPr lang="en-US" sz="3200" dirty="0"/>
          </a:p>
        </p:txBody>
      </p:sp>
    </p:spTree>
    <p:extLst>
      <p:ext uri="{BB962C8B-B14F-4D97-AF65-F5344CB8AC3E}">
        <p14:creationId xmlns:p14="http://schemas.microsoft.com/office/powerpoint/2010/main" val="115545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12006" y="166345"/>
            <a:ext cx="9144000" cy="1325563"/>
          </a:xfrm>
        </p:spPr>
        <p:txBody>
          <a:bodyPr>
            <a:normAutofit/>
          </a:bodyPr>
          <a:lstStyle/>
          <a:p>
            <a:r>
              <a:rPr lang="en-GB" dirty="0"/>
              <a:t>University Support/</a:t>
            </a:r>
            <a:r>
              <a:rPr lang="en-GB" dirty="0" err="1">
                <a:solidFill>
                  <a:schemeClr val="tx1"/>
                </a:solidFill>
              </a:rPr>
              <a:t>Cefnogaeth</a:t>
            </a:r>
            <a:r>
              <a:rPr lang="en-GB" dirty="0">
                <a:solidFill>
                  <a:schemeClr val="tx1"/>
                </a:solidFill>
              </a:rPr>
              <a:t> </a:t>
            </a:r>
            <a:r>
              <a:rPr lang="en-GB" dirty="0" err="1">
                <a:solidFill>
                  <a:schemeClr val="tx1"/>
                </a:solidFill>
              </a:rPr>
              <a:t>Prifysgol</a:t>
            </a:r>
            <a:endParaRPr lang="en-GB" dirty="0">
              <a:solidFill>
                <a:schemeClr val="tx1"/>
              </a:solidFill>
            </a:endParaRPr>
          </a:p>
        </p:txBody>
      </p:sp>
      <p:pic>
        <p:nvPicPr>
          <p:cNvPr id="6" name="Picture 5"/>
          <p:cNvPicPr>
            <a:picLocks noChangeAspect="1"/>
          </p:cNvPicPr>
          <p:nvPr/>
        </p:nvPicPr>
        <p:blipFill>
          <a:blip r:embed="rId3"/>
          <a:stretch>
            <a:fillRect/>
          </a:stretch>
        </p:blipFill>
        <p:spPr>
          <a:xfrm>
            <a:off x="536825" y="1358013"/>
            <a:ext cx="3625226" cy="788878"/>
          </a:xfrm>
          <a:prstGeom prst="rect">
            <a:avLst/>
          </a:prstGeom>
        </p:spPr>
      </p:pic>
      <p:sp>
        <p:nvSpPr>
          <p:cNvPr id="7" name="TextBox 6"/>
          <p:cNvSpPr txBox="1"/>
          <p:nvPr/>
        </p:nvSpPr>
        <p:spPr>
          <a:xfrm>
            <a:off x="536825" y="2766306"/>
            <a:ext cx="5386319" cy="3170099"/>
          </a:xfrm>
          <a:prstGeom prst="rect">
            <a:avLst/>
          </a:prstGeom>
          <a:noFill/>
        </p:spPr>
        <p:txBody>
          <a:bodyPr wrap="square" rtlCol="0">
            <a:spAutoFit/>
          </a:bodyPr>
          <a:lstStyle/>
          <a:p>
            <a:r>
              <a:rPr lang="en-GB" sz="3200" b="1" dirty="0"/>
              <a:t>bigwhitewall.com  </a:t>
            </a:r>
          </a:p>
          <a:p>
            <a:r>
              <a:rPr lang="en-GB" sz="2800" dirty="0"/>
              <a:t>Student e-mail address</a:t>
            </a:r>
          </a:p>
          <a:p>
            <a:r>
              <a:rPr lang="en-GB" sz="2800" dirty="0"/>
              <a:t>Note institution (UWTSD) not area</a:t>
            </a:r>
          </a:p>
          <a:p>
            <a:r>
              <a:rPr lang="en-GB" sz="2800" dirty="0" err="1"/>
              <a:t>Cyfeiriad</a:t>
            </a:r>
            <a:r>
              <a:rPr lang="en-GB" sz="2800" dirty="0"/>
              <a:t> e-</a:t>
            </a:r>
            <a:r>
              <a:rPr lang="en-GB" sz="2800" dirty="0" err="1"/>
              <a:t>bost</a:t>
            </a:r>
            <a:r>
              <a:rPr lang="en-GB" sz="2800" dirty="0"/>
              <a:t> </a:t>
            </a:r>
            <a:r>
              <a:rPr lang="en-GB" sz="2800" dirty="0" err="1"/>
              <a:t>myfyriwr</a:t>
            </a:r>
            <a:endParaRPr lang="en-GB" sz="2800" dirty="0"/>
          </a:p>
          <a:p>
            <a:r>
              <a:rPr lang="en-GB" sz="2800" dirty="0" err="1"/>
              <a:t>Nodwch</a:t>
            </a:r>
            <a:r>
              <a:rPr lang="en-GB" sz="2800" dirty="0"/>
              <a:t> </a:t>
            </a:r>
            <a:r>
              <a:rPr lang="en-GB" sz="2800" dirty="0" err="1"/>
              <a:t>sefydliad</a:t>
            </a:r>
            <a:r>
              <a:rPr lang="en-GB" sz="2800" dirty="0"/>
              <a:t> (PCYDDS) </a:t>
            </a:r>
          </a:p>
          <a:p>
            <a:r>
              <a:rPr lang="en-GB" sz="2800" dirty="0" err="1"/>
              <a:t>nid</a:t>
            </a:r>
            <a:r>
              <a:rPr lang="en-GB" sz="2800" dirty="0"/>
              <a:t> </a:t>
            </a:r>
            <a:r>
              <a:rPr lang="en-GB" sz="2800" dirty="0" err="1"/>
              <a:t>ardal</a:t>
            </a:r>
            <a:r>
              <a:rPr lang="en-GB" sz="2800" dirty="0"/>
              <a:t> </a:t>
            </a:r>
          </a:p>
        </p:txBody>
      </p:sp>
      <p:sp>
        <p:nvSpPr>
          <p:cNvPr id="8" name="TextBox 7"/>
          <p:cNvSpPr txBox="1"/>
          <p:nvPr/>
        </p:nvSpPr>
        <p:spPr>
          <a:xfrm>
            <a:off x="6358157" y="2033007"/>
            <a:ext cx="5297018" cy="4401205"/>
          </a:xfrm>
          <a:prstGeom prst="rect">
            <a:avLst/>
          </a:prstGeom>
          <a:noFill/>
        </p:spPr>
        <p:txBody>
          <a:bodyPr wrap="square" rtlCol="0">
            <a:spAutoFit/>
          </a:bodyPr>
          <a:lstStyle/>
          <a:p>
            <a:r>
              <a:rPr lang="en-GB" sz="2800" dirty="0"/>
              <a:t>Counselling Service:</a:t>
            </a:r>
          </a:p>
          <a:p>
            <a:r>
              <a:rPr lang="en-GB" sz="2800" dirty="0" err="1"/>
              <a:t>Gwasanaeth</a:t>
            </a:r>
            <a:r>
              <a:rPr lang="en-GB" sz="2800" dirty="0"/>
              <a:t> </a:t>
            </a:r>
            <a:r>
              <a:rPr lang="en-GB" sz="2800" dirty="0" err="1"/>
              <a:t>Cwnsela</a:t>
            </a:r>
            <a:r>
              <a:rPr lang="en-GB" sz="2800" dirty="0"/>
              <a:t>:</a:t>
            </a:r>
          </a:p>
          <a:p>
            <a:r>
              <a:rPr lang="en-GB" sz="2800" b="1" dirty="0">
                <a:solidFill>
                  <a:schemeClr val="accent5">
                    <a:lumMod val="75000"/>
                  </a:schemeClr>
                </a:solidFill>
                <a:hlinkClick r:id="rId4"/>
              </a:rPr>
              <a:t>https://liveuniticms.com/uwtsdCarmarthen/</a:t>
            </a:r>
            <a:r>
              <a:rPr lang="en-GB" sz="2800" b="1" dirty="0">
                <a:solidFill>
                  <a:schemeClr val="accent5">
                    <a:lumMod val="75000"/>
                  </a:schemeClr>
                </a:solidFill>
              </a:rPr>
              <a:t> </a:t>
            </a:r>
          </a:p>
          <a:p>
            <a:endParaRPr lang="en-GB" sz="2800" b="1" dirty="0">
              <a:solidFill>
                <a:schemeClr val="accent5">
                  <a:lumMod val="75000"/>
                </a:schemeClr>
              </a:solidFill>
            </a:endParaRPr>
          </a:p>
          <a:p>
            <a:r>
              <a:rPr lang="en-GB" sz="2800" b="1" dirty="0">
                <a:solidFill>
                  <a:schemeClr val="accent5">
                    <a:lumMod val="75000"/>
                  </a:schemeClr>
                </a:solidFill>
                <a:hlinkClick r:id="rId5"/>
              </a:rPr>
              <a:t>studentservices@uwtsd.ac.uk</a:t>
            </a:r>
            <a:r>
              <a:rPr lang="en-GB" sz="2800" b="1" dirty="0">
                <a:solidFill>
                  <a:schemeClr val="accent5">
                    <a:lumMod val="75000"/>
                  </a:schemeClr>
                </a:solidFill>
              </a:rPr>
              <a:t> </a:t>
            </a:r>
          </a:p>
          <a:p>
            <a:endParaRPr lang="en-GB" sz="2800" b="1" dirty="0">
              <a:solidFill>
                <a:schemeClr val="accent5">
                  <a:lumMod val="75000"/>
                </a:schemeClr>
              </a:solidFill>
            </a:endParaRPr>
          </a:p>
          <a:p>
            <a:r>
              <a:rPr lang="en-GB" sz="2800" b="1" dirty="0"/>
              <a:t>01267 676830</a:t>
            </a:r>
          </a:p>
          <a:p>
            <a:endParaRPr lang="en-GB" sz="2800" dirty="0">
              <a:solidFill>
                <a:schemeClr val="accent5">
                  <a:lumMod val="75000"/>
                </a:schemeClr>
              </a:solidFill>
            </a:endParaRPr>
          </a:p>
          <a:p>
            <a:endParaRPr lang="en-GB" sz="2800" dirty="0">
              <a:solidFill>
                <a:schemeClr val="accent5">
                  <a:lumMod val="75000"/>
                </a:schemeClr>
              </a:solidFill>
            </a:endParaRPr>
          </a:p>
        </p:txBody>
      </p:sp>
    </p:spTree>
    <p:extLst>
      <p:ext uri="{BB962C8B-B14F-4D97-AF65-F5344CB8AC3E}">
        <p14:creationId xmlns:p14="http://schemas.microsoft.com/office/powerpoint/2010/main" val="4171658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57F7F5-EA78-CB46-9313-7E808B369CDB}"/>
              </a:ext>
            </a:extLst>
          </p:cNvPr>
          <p:cNvPicPr>
            <a:picLocks noChangeAspect="1"/>
          </p:cNvPicPr>
          <p:nvPr/>
        </p:nvPicPr>
        <p:blipFill>
          <a:blip r:embed="rId3"/>
          <a:stretch>
            <a:fillRect/>
          </a:stretch>
        </p:blipFill>
        <p:spPr>
          <a:xfrm>
            <a:off x="155967" y="264317"/>
            <a:ext cx="5130799" cy="4348352"/>
          </a:xfrm>
          <a:prstGeom prst="rect">
            <a:avLst/>
          </a:prstGeom>
        </p:spPr>
      </p:pic>
      <p:pic>
        <p:nvPicPr>
          <p:cNvPr id="3" name="Picture 2">
            <a:extLst>
              <a:ext uri="{FF2B5EF4-FFF2-40B4-BE49-F238E27FC236}">
                <a16:creationId xmlns:a16="http://schemas.microsoft.com/office/drawing/2014/main" id="{864AB347-C64C-9147-A684-CA84295FA065}"/>
              </a:ext>
            </a:extLst>
          </p:cNvPr>
          <p:cNvPicPr>
            <a:picLocks noChangeAspect="1"/>
          </p:cNvPicPr>
          <p:nvPr/>
        </p:nvPicPr>
        <p:blipFill>
          <a:blip r:embed="rId4"/>
          <a:stretch>
            <a:fillRect/>
          </a:stretch>
        </p:blipFill>
        <p:spPr>
          <a:xfrm>
            <a:off x="5600074" y="2333528"/>
            <a:ext cx="6435959" cy="4215553"/>
          </a:xfrm>
          <a:prstGeom prst="rect">
            <a:avLst/>
          </a:prstGeom>
        </p:spPr>
      </p:pic>
    </p:spTree>
    <p:extLst>
      <p:ext uri="{BB962C8B-B14F-4D97-AF65-F5344CB8AC3E}">
        <p14:creationId xmlns:p14="http://schemas.microsoft.com/office/powerpoint/2010/main" val="428828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4C41C183-ADAF-463D-9060-0D7C04829667}"/>
              </a:ext>
            </a:extLst>
          </p:cNvPr>
          <p:cNvPicPr>
            <a:picLocks noChangeAspect="1"/>
          </p:cNvPicPr>
          <p:nvPr/>
        </p:nvPicPr>
        <p:blipFill>
          <a:blip r:embed="rId3"/>
          <a:stretch>
            <a:fillRect/>
          </a:stretch>
        </p:blipFill>
        <p:spPr>
          <a:xfrm>
            <a:off x="2597426" y="168966"/>
            <a:ext cx="6858000" cy="4995966"/>
          </a:xfrm>
          <a:prstGeom prst="rect">
            <a:avLst/>
          </a:prstGeom>
          <a:ln w="57150">
            <a:solidFill>
              <a:schemeClr val="tx2"/>
            </a:solidFill>
          </a:ln>
        </p:spPr>
      </p:pic>
    </p:spTree>
    <p:extLst>
      <p:ext uri="{BB962C8B-B14F-4D97-AF65-F5344CB8AC3E}">
        <p14:creationId xmlns:p14="http://schemas.microsoft.com/office/powerpoint/2010/main" val="3417720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76EDD-2645-F449-8FDC-0433B01040A5}"/>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What ‘INPUT’ would YOU like in these sessions?</a:t>
            </a:r>
          </a:p>
        </p:txBody>
      </p:sp>
      <p:sp>
        <p:nvSpPr>
          <p:cNvPr id="18" name="Rectangle 17">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lose up of a logo&#10;&#10;Description automatically generated">
            <a:extLst>
              <a:ext uri="{FF2B5EF4-FFF2-40B4-BE49-F238E27FC236}">
                <a16:creationId xmlns:a16="http://schemas.microsoft.com/office/drawing/2014/main" id="{A9057DD6-6C5F-A448-82F5-D36E2240C72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972723" y="1085751"/>
            <a:ext cx="4981272" cy="5638800"/>
          </a:xfrm>
          <a:prstGeom prst="rect">
            <a:avLst/>
          </a:prstGeom>
        </p:spPr>
      </p:pic>
      <p:sp>
        <p:nvSpPr>
          <p:cNvPr id="11" name="TextBox 10">
            <a:extLst>
              <a:ext uri="{FF2B5EF4-FFF2-40B4-BE49-F238E27FC236}">
                <a16:creationId xmlns:a16="http://schemas.microsoft.com/office/drawing/2014/main" id="{393A136C-F776-F940-9AE7-AE75410E32B0}"/>
              </a:ext>
            </a:extLst>
          </p:cNvPr>
          <p:cNvSpPr txBox="1"/>
          <p:nvPr/>
        </p:nvSpPr>
        <p:spPr>
          <a:xfrm>
            <a:off x="7277643" y="6148372"/>
            <a:ext cx="229101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5" tooltip="https://ohiostate.pressbooks.pub/choosingsources/chapter/fact-or-opinion/">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4" name="Rectangle 3">
            <a:extLst>
              <a:ext uri="{FF2B5EF4-FFF2-40B4-BE49-F238E27FC236}">
                <a16:creationId xmlns:a16="http://schemas.microsoft.com/office/drawing/2014/main" id="{1BCC8F76-AFD8-A54B-969E-FB55F913E057}"/>
              </a:ext>
            </a:extLst>
          </p:cNvPr>
          <p:cNvSpPr/>
          <p:nvPr/>
        </p:nvSpPr>
        <p:spPr>
          <a:xfrm>
            <a:off x="4975972" y="9436"/>
            <a:ext cx="1933543" cy="369332"/>
          </a:xfrm>
          <a:prstGeom prst="rect">
            <a:avLst/>
          </a:prstGeom>
        </p:spPr>
        <p:txBody>
          <a:bodyPr wrap="none">
            <a:spAutoFit/>
          </a:bodyPr>
          <a:lstStyle/>
          <a:p>
            <a:r>
              <a:rPr lang="en-US" dirty="0"/>
              <a:t>f5nz1y3m6rh4bcgll</a:t>
            </a:r>
          </a:p>
        </p:txBody>
      </p:sp>
      <p:sp>
        <p:nvSpPr>
          <p:cNvPr id="6" name="Rectangle 5">
            <a:extLst>
              <a:ext uri="{FF2B5EF4-FFF2-40B4-BE49-F238E27FC236}">
                <a16:creationId xmlns:a16="http://schemas.microsoft.com/office/drawing/2014/main" id="{472CA0E8-31DF-C542-9DF2-DBEB249D20A3}"/>
              </a:ext>
            </a:extLst>
          </p:cNvPr>
          <p:cNvSpPr/>
          <p:nvPr/>
        </p:nvSpPr>
        <p:spPr>
          <a:xfrm>
            <a:off x="4860614" y="347087"/>
            <a:ext cx="7205490" cy="1477328"/>
          </a:xfrm>
          <a:prstGeom prst="rect">
            <a:avLst/>
          </a:prstGeom>
        </p:spPr>
        <p:txBody>
          <a:bodyPr wrap="square">
            <a:spAutoFit/>
          </a:bodyPr>
          <a:lstStyle/>
          <a:p>
            <a:r>
              <a:rPr lang="en-US" sz="3600" dirty="0">
                <a:hlinkClick r:id="rId7"/>
              </a:rPr>
              <a:t>https://padlet.com/sionedv/f5nz1y3m6rh4bcgl</a:t>
            </a:r>
            <a:endParaRPr lang="en-US" sz="3600" dirty="0"/>
          </a:p>
          <a:p>
            <a:endParaRPr lang="en-US" dirty="0"/>
          </a:p>
        </p:txBody>
      </p:sp>
    </p:spTree>
    <p:extLst>
      <p:ext uri="{BB962C8B-B14F-4D97-AF65-F5344CB8AC3E}">
        <p14:creationId xmlns:p14="http://schemas.microsoft.com/office/powerpoint/2010/main" val="2353955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B2A566-6681-214B-A4BF-37EC8F430853}"/>
              </a:ext>
            </a:extLst>
          </p:cNvPr>
          <p:cNvSpPr>
            <a:spLocks noGrp="1"/>
          </p:cNvSpPr>
          <p:nvPr>
            <p:ph type="body" idx="1"/>
          </p:nvPr>
        </p:nvSpPr>
        <p:spPr/>
        <p:txBody>
          <a:bodyPr/>
          <a:lstStyle/>
          <a:p>
            <a:endParaRPr lang="en-US"/>
          </a:p>
        </p:txBody>
      </p:sp>
      <p:sp>
        <p:nvSpPr>
          <p:cNvPr id="4" name="Text Placeholder 3">
            <a:extLst>
              <a:ext uri="{FF2B5EF4-FFF2-40B4-BE49-F238E27FC236}">
                <a16:creationId xmlns:a16="http://schemas.microsoft.com/office/drawing/2014/main" id="{AF4CB917-19D0-2A4A-9CB8-B444B94A2E84}"/>
              </a:ext>
            </a:extLst>
          </p:cNvPr>
          <p:cNvSpPr>
            <a:spLocks noGrp="1"/>
          </p:cNvSpPr>
          <p:nvPr>
            <p:ph type="body" sz="half" idx="15"/>
          </p:nvPr>
        </p:nvSpPr>
        <p:spPr/>
        <p:txBody>
          <a:bodyPr/>
          <a:lstStyle/>
          <a:p>
            <a:endParaRPr lang="en-US"/>
          </a:p>
        </p:txBody>
      </p:sp>
      <p:sp>
        <p:nvSpPr>
          <p:cNvPr id="8" name="Text Placeholder 7">
            <a:extLst>
              <a:ext uri="{FF2B5EF4-FFF2-40B4-BE49-F238E27FC236}">
                <a16:creationId xmlns:a16="http://schemas.microsoft.com/office/drawing/2014/main" id="{E20ED34E-229F-EE4D-AA0E-8C98BD1DBCA5}"/>
              </a:ext>
            </a:extLst>
          </p:cNvPr>
          <p:cNvSpPr>
            <a:spLocks noGrp="1"/>
          </p:cNvSpPr>
          <p:nvPr>
            <p:ph type="body" sz="half" idx="17"/>
          </p:nvPr>
        </p:nvSpPr>
        <p:spPr>
          <a:xfrm>
            <a:off x="7124908" y="1139187"/>
            <a:ext cx="4570985" cy="3333959"/>
          </a:xfrm>
        </p:spPr>
        <p:txBody>
          <a:bodyPr>
            <a:normAutofit fontScale="77500" lnSpcReduction="20000"/>
          </a:bodyPr>
          <a:lstStyle/>
          <a:p>
            <a:r>
              <a:rPr lang="en-US" sz="4000" dirty="0"/>
              <a:t>PLP &amp; QTS</a:t>
            </a:r>
          </a:p>
          <a:p>
            <a:r>
              <a:rPr lang="en-US" sz="4000" dirty="0"/>
              <a:t>Personal Statement writing</a:t>
            </a:r>
          </a:p>
          <a:p>
            <a:r>
              <a:rPr lang="en-US" sz="4000" dirty="0"/>
              <a:t>Job applications</a:t>
            </a:r>
          </a:p>
          <a:p>
            <a:r>
              <a:rPr lang="en-US" sz="4000" dirty="0"/>
              <a:t>Mock interviews</a:t>
            </a:r>
          </a:p>
          <a:p>
            <a:r>
              <a:rPr lang="en-US" sz="4000" dirty="0"/>
              <a:t>Academic writing - Level 6 </a:t>
            </a:r>
          </a:p>
          <a:p>
            <a:endParaRPr lang="en-US" sz="4000" dirty="0"/>
          </a:p>
          <a:p>
            <a:endParaRPr lang="en-US" sz="4000" dirty="0"/>
          </a:p>
          <a:p>
            <a:endParaRPr lang="en-US" sz="4000" dirty="0"/>
          </a:p>
        </p:txBody>
      </p:sp>
      <p:pic>
        <p:nvPicPr>
          <p:cNvPr id="9" name="Picture 8">
            <a:extLst>
              <a:ext uri="{FF2B5EF4-FFF2-40B4-BE49-F238E27FC236}">
                <a16:creationId xmlns:a16="http://schemas.microsoft.com/office/drawing/2014/main" id="{45221A8B-D8A8-D542-894D-E9CEBCF9E9A4}"/>
              </a:ext>
            </a:extLst>
          </p:cNvPr>
          <p:cNvPicPr>
            <a:picLocks noChangeAspect="1"/>
          </p:cNvPicPr>
          <p:nvPr/>
        </p:nvPicPr>
        <p:blipFill>
          <a:blip r:embed="rId2"/>
          <a:stretch>
            <a:fillRect/>
          </a:stretch>
        </p:blipFill>
        <p:spPr>
          <a:xfrm>
            <a:off x="913795" y="396366"/>
            <a:ext cx="5613252" cy="6110791"/>
          </a:xfrm>
          <a:prstGeom prst="rect">
            <a:avLst/>
          </a:prstGeom>
        </p:spPr>
      </p:pic>
      <p:pic>
        <p:nvPicPr>
          <p:cNvPr id="11" name="Picture 10" descr="A group of people sitting at a table&#10;&#10;Description automatically generated">
            <a:extLst>
              <a:ext uri="{FF2B5EF4-FFF2-40B4-BE49-F238E27FC236}">
                <a16:creationId xmlns:a16="http://schemas.microsoft.com/office/drawing/2014/main" id="{9AEB26CD-5FBE-4F46-A2F9-144081565E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5893" y="4613825"/>
            <a:ext cx="2540000" cy="1524000"/>
          </a:xfrm>
          <a:prstGeom prst="rect">
            <a:avLst/>
          </a:prstGeom>
        </p:spPr>
      </p:pic>
      <p:sp>
        <p:nvSpPr>
          <p:cNvPr id="12" name="TextBox 11">
            <a:extLst>
              <a:ext uri="{FF2B5EF4-FFF2-40B4-BE49-F238E27FC236}">
                <a16:creationId xmlns:a16="http://schemas.microsoft.com/office/drawing/2014/main" id="{3112A9E1-D181-F74D-B446-E70180674A51}"/>
              </a:ext>
            </a:extLst>
          </p:cNvPr>
          <p:cNvSpPr txBox="1"/>
          <p:nvPr/>
        </p:nvSpPr>
        <p:spPr>
          <a:xfrm>
            <a:off x="9155893" y="6137825"/>
            <a:ext cx="2540000" cy="369332"/>
          </a:xfrm>
          <a:prstGeom prst="rect">
            <a:avLst/>
          </a:prstGeom>
          <a:noFill/>
        </p:spPr>
        <p:txBody>
          <a:bodyPr wrap="square" rtlCol="0">
            <a:spAutoFit/>
          </a:bodyPr>
          <a:lstStyle/>
          <a:p>
            <a:r>
              <a:rPr lang="en-US" sz="900">
                <a:hlinkClick r:id="rId4" tooltip="https://www.nywomenimmigrants.org/puerto-rican-parade-egg-creams-egg-rolls-festival/"/>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1575047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r>
              <a:rPr lang="en-GB"/>
              <a:t>Next time…</a:t>
            </a:r>
          </a:p>
        </p:txBody>
      </p:sp>
      <p:pic>
        <p:nvPicPr>
          <p:cNvPr id="4" name="Picture 3">
            <a:extLst>
              <a:ext uri="{FF2B5EF4-FFF2-40B4-BE49-F238E27FC236}">
                <a16:creationId xmlns:a16="http://schemas.microsoft.com/office/drawing/2014/main" id="{EA644679-9742-45C7-9A2B-09C729F43966}"/>
              </a:ext>
            </a:extLst>
          </p:cNvPr>
          <p:cNvPicPr>
            <a:picLocks noChangeAspect="1"/>
          </p:cNvPicPr>
          <p:nvPr/>
        </p:nvPicPr>
        <p:blipFill>
          <a:blip r:embed="rId3"/>
          <a:stretch>
            <a:fillRect/>
          </a:stretch>
        </p:blipFill>
        <p:spPr>
          <a:xfrm>
            <a:off x="2196895" y="475328"/>
            <a:ext cx="8354424" cy="4476750"/>
          </a:xfrm>
          <a:prstGeom prst="rect">
            <a:avLst/>
          </a:prstGeom>
          <a:ln w="38100">
            <a:solidFill>
              <a:schemeClr val="tx2"/>
            </a:solidFill>
          </a:ln>
        </p:spPr>
      </p:pic>
      <p:pic>
        <p:nvPicPr>
          <p:cNvPr id="5" name="Picture 4">
            <a:extLst>
              <a:ext uri="{FF2B5EF4-FFF2-40B4-BE49-F238E27FC236}">
                <a16:creationId xmlns:a16="http://schemas.microsoft.com/office/drawing/2014/main" id="{331F50B9-15C4-4A08-9AE7-0132582936C2}"/>
              </a:ext>
            </a:extLst>
          </p:cNvPr>
          <p:cNvPicPr>
            <a:picLocks noChangeAspect="1"/>
          </p:cNvPicPr>
          <p:nvPr/>
        </p:nvPicPr>
        <p:blipFill>
          <a:blip r:embed="rId4"/>
          <a:stretch>
            <a:fillRect/>
          </a:stretch>
        </p:blipFill>
        <p:spPr>
          <a:xfrm>
            <a:off x="1" y="0"/>
            <a:ext cx="12778596" cy="6858000"/>
          </a:xfrm>
          <a:prstGeom prst="rect">
            <a:avLst/>
          </a:prstGeom>
        </p:spPr>
      </p:pic>
    </p:spTree>
    <p:extLst>
      <p:ext uri="{BB962C8B-B14F-4D97-AF65-F5344CB8AC3E}">
        <p14:creationId xmlns:p14="http://schemas.microsoft.com/office/powerpoint/2010/main" val="2293047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xfrm>
            <a:off x="838200" y="1760293"/>
            <a:ext cx="5257800" cy="1325563"/>
          </a:xfrm>
          <a:ln w="38100">
            <a:solidFill>
              <a:schemeClr val="accent1"/>
            </a:solidFill>
          </a:ln>
        </p:spPr>
        <p:txBody>
          <a:bodyPr/>
          <a:lstStyle/>
          <a:p>
            <a:r>
              <a:rPr lang="en-GB"/>
              <a:t>What is the purpose of education?</a:t>
            </a:r>
          </a:p>
        </p:txBody>
      </p:sp>
      <p:pic>
        <p:nvPicPr>
          <p:cNvPr id="4" name="Picture 3">
            <a:extLst>
              <a:ext uri="{FF2B5EF4-FFF2-40B4-BE49-F238E27FC236}">
                <a16:creationId xmlns:a16="http://schemas.microsoft.com/office/drawing/2014/main" id="{75E34B29-5014-433A-A0BA-A2645668627E}"/>
              </a:ext>
            </a:extLst>
          </p:cNvPr>
          <p:cNvPicPr>
            <a:picLocks noChangeAspect="1"/>
          </p:cNvPicPr>
          <p:nvPr/>
        </p:nvPicPr>
        <p:blipFill>
          <a:blip r:embed="rId2"/>
          <a:stretch>
            <a:fillRect/>
          </a:stretch>
        </p:blipFill>
        <p:spPr>
          <a:xfrm>
            <a:off x="6696959" y="897903"/>
            <a:ext cx="4656841" cy="5062194"/>
          </a:xfrm>
          <a:prstGeom prst="rect">
            <a:avLst/>
          </a:prstGeom>
          <a:ln w="44450">
            <a:solidFill>
              <a:srgbClr val="0070C0"/>
            </a:solidFill>
          </a:ln>
        </p:spPr>
      </p:pic>
    </p:spTree>
    <p:extLst>
      <p:ext uri="{BB962C8B-B14F-4D97-AF65-F5344CB8AC3E}">
        <p14:creationId xmlns:p14="http://schemas.microsoft.com/office/powerpoint/2010/main" val="4049348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35CFF6-1712-2D46-82E0-5B3D7DF6D1E0}"/>
              </a:ext>
            </a:extLst>
          </p:cNvPr>
          <p:cNvSpPr txBox="1"/>
          <p:nvPr/>
        </p:nvSpPr>
        <p:spPr>
          <a:xfrm>
            <a:off x="1198418" y="509154"/>
            <a:ext cx="10993582" cy="1569660"/>
          </a:xfrm>
          <a:prstGeom prst="rect">
            <a:avLst/>
          </a:prstGeom>
          <a:noFill/>
        </p:spPr>
        <p:txBody>
          <a:bodyPr wrap="square" rtlCol="0">
            <a:spAutoFit/>
          </a:bodyPr>
          <a:lstStyle/>
          <a:p>
            <a:r>
              <a:rPr lang="en-US" sz="9600" dirty="0"/>
              <a:t>Why are we here?</a:t>
            </a:r>
          </a:p>
        </p:txBody>
      </p:sp>
      <p:pic>
        <p:nvPicPr>
          <p:cNvPr id="4" name="Picture 3" descr="A sign in front of a brick building&#10;&#10;Description automatically generated">
            <a:extLst>
              <a:ext uri="{FF2B5EF4-FFF2-40B4-BE49-F238E27FC236}">
                <a16:creationId xmlns:a16="http://schemas.microsoft.com/office/drawing/2014/main" id="{6950D9B2-7E38-A841-B09A-44FA1009900D}"/>
              </a:ext>
            </a:extLst>
          </p:cNvPr>
          <p:cNvPicPr>
            <a:picLocks noChangeAspect="1"/>
          </p:cNvPicPr>
          <p:nvPr/>
        </p:nvPicPr>
        <p:blipFill>
          <a:blip r:embed="rId2"/>
          <a:stretch>
            <a:fillRect/>
          </a:stretch>
        </p:blipFill>
        <p:spPr>
          <a:xfrm>
            <a:off x="2665798" y="2220440"/>
            <a:ext cx="7280708" cy="4007365"/>
          </a:xfrm>
          <a:prstGeom prst="rect">
            <a:avLst/>
          </a:prstGeom>
        </p:spPr>
      </p:pic>
    </p:spTree>
    <p:extLst>
      <p:ext uri="{BB962C8B-B14F-4D97-AF65-F5344CB8AC3E}">
        <p14:creationId xmlns:p14="http://schemas.microsoft.com/office/powerpoint/2010/main" val="1684952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AE65F6-A188-46B4-93EA-55E97BBD7174}"/>
              </a:ext>
            </a:extLst>
          </p:cNvPr>
          <p:cNvSpPr txBox="1"/>
          <p:nvPr/>
        </p:nvSpPr>
        <p:spPr>
          <a:xfrm>
            <a:off x="861791" y="835383"/>
            <a:ext cx="3382832" cy="3499549"/>
          </a:xfrm>
          <a:prstGeom prst="rect">
            <a:avLst/>
          </a:prstGeom>
        </p:spPr>
        <p:txBody>
          <a:bodyPr vert="horz" lIns="91440" tIns="45720" rIns="91440" bIns="45720" rtlCol="0" anchor="b">
            <a:normAutofit/>
          </a:bodyPr>
          <a:lstStyle/>
          <a:p>
            <a:pPr defTabSz="457200">
              <a:spcBef>
                <a:spcPct val="0"/>
              </a:spcBef>
              <a:spcAft>
                <a:spcPts val="600"/>
              </a:spcAft>
            </a:pPr>
            <a:r>
              <a:rPr lang="en-US" sz="4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Share your ideas.</a:t>
            </a:r>
          </a:p>
        </p:txBody>
      </p:sp>
      <p:sp>
        <p:nvSpPr>
          <p:cNvPr id="18" name="Rectangle 17">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2DDBFEF-FA5F-4F23-A21A-EF292B8DEB35}"/>
              </a:ext>
            </a:extLst>
          </p:cNvPr>
          <p:cNvPicPr>
            <a:picLocks noChangeAspect="1"/>
          </p:cNvPicPr>
          <p:nvPr/>
        </p:nvPicPr>
        <p:blipFill>
          <a:blip r:embed="rId4"/>
          <a:stretch>
            <a:fillRect/>
          </a:stretch>
        </p:blipFill>
        <p:spPr>
          <a:xfrm>
            <a:off x="5324315" y="1662665"/>
            <a:ext cx="6197668" cy="3532669"/>
          </a:xfrm>
          <a:prstGeom prst="rect">
            <a:avLst/>
          </a:prstGeom>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221536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C71669-8E24-4FC4-94B0-FA59CF608A00}"/>
              </a:ext>
            </a:extLst>
          </p:cNvPr>
          <p:cNvPicPr>
            <a:picLocks noChangeAspect="1"/>
          </p:cNvPicPr>
          <p:nvPr/>
        </p:nvPicPr>
        <p:blipFill>
          <a:blip r:embed="rId3"/>
          <a:stretch>
            <a:fillRect/>
          </a:stretch>
        </p:blipFill>
        <p:spPr>
          <a:xfrm>
            <a:off x="2952651" y="1027906"/>
            <a:ext cx="6021665" cy="3978111"/>
          </a:xfrm>
          <a:prstGeom prst="rect">
            <a:avLst/>
          </a:prstGeom>
          <a:ln w="47625">
            <a:solidFill>
              <a:schemeClr val="accent1"/>
            </a:solidFill>
          </a:ln>
        </p:spPr>
      </p:pic>
    </p:spTree>
    <p:extLst>
      <p:ext uri="{BB962C8B-B14F-4D97-AF65-F5344CB8AC3E}">
        <p14:creationId xmlns:p14="http://schemas.microsoft.com/office/powerpoint/2010/main" val="392868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solidFill>
            <a:schemeClr val="bg1"/>
          </a:solidFill>
          <a:ln w="38100">
            <a:solidFill>
              <a:schemeClr val="accent1"/>
            </a:solidFill>
          </a:ln>
        </p:spPr>
        <p:txBody>
          <a:bodyPr/>
          <a:lstStyle/>
          <a:p>
            <a:r>
              <a:rPr lang="en-GB"/>
              <a:t>Developing a Philosophy of Education</a:t>
            </a:r>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a:xfrm>
            <a:off x="241899" y="2895301"/>
            <a:ext cx="4364607" cy="1603375"/>
          </a:xfrm>
        </p:spPr>
        <p:txBody>
          <a:bodyPr>
            <a:noAutofit/>
          </a:bodyPr>
          <a:lstStyle/>
          <a:p>
            <a:r>
              <a:rPr lang="en-GB" sz="3600"/>
              <a:t>Philo – ‘love’</a:t>
            </a:r>
          </a:p>
          <a:p>
            <a:r>
              <a:rPr lang="en-GB" sz="3600"/>
              <a:t>Sophos – ‘wisdom’</a:t>
            </a:r>
          </a:p>
        </p:txBody>
      </p:sp>
      <p:pic>
        <p:nvPicPr>
          <p:cNvPr id="5" name="Picture 4" descr="A picture containing toy&#10;&#10;Description automatically generated">
            <a:extLst>
              <a:ext uri="{FF2B5EF4-FFF2-40B4-BE49-F238E27FC236}">
                <a16:creationId xmlns:a16="http://schemas.microsoft.com/office/drawing/2014/main" id="{12CEDB62-D5AA-7948-81F4-40D40211CFD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80389" y="1897810"/>
            <a:ext cx="4364607" cy="3209027"/>
          </a:xfrm>
          <a:prstGeom prst="rect">
            <a:avLst/>
          </a:prstGeom>
        </p:spPr>
      </p:pic>
    </p:spTree>
    <p:extLst>
      <p:ext uri="{BB962C8B-B14F-4D97-AF65-F5344CB8AC3E}">
        <p14:creationId xmlns:p14="http://schemas.microsoft.com/office/powerpoint/2010/main" val="436715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pic>
        <p:nvPicPr>
          <p:cNvPr id="5" name="Content Placeholder 4" descr="A close up of a person&#10;&#10;Description automatically generated">
            <a:extLst>
              <a:ext uri="{FF2B5EF4-FFF2-40B4-BE49-F238E27FC236}">
                <a16:creationId xmlns:a16="http://schemas.microsoft.com/office/drawing/2014/main" id="{297746BF-D9E7-C84B-89CE-D77BD409A8D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9648" y="983412"/>
            <a:ext cx="3733560" cy="3743864"/>
          </a:xfrm>
          <a:ln w="38100">
            <a:solidFill>
              <a:schemeClr val="accent1"/>
            </a:solidFill>
          </a:ln>
        </p:spPr>
      </p:pic>
      <p:sp>
        <p:nvSpPr>
          <p:cNvPr id="6" name="TextBox 5">
            <a:extLst>
              <a:ext uri="{FF2B5EF4-FFF2-40B4-BE49-F238E27FC236}">
                <a16:creationId xmlns:a16="http://schemas.microsoft.com/office/drawing/2014/main" id="{CD8C18E0-09D3-1246-BB12-A3B0E4A56E5B}"/>
              </a:ext>
            </a:extLst>
          </p:cNvPr>
          <p:cNvSpPr txBox="1"/>
          <p:nvPr/>
        </p:nvSpPr>
        <p:spPr>
          <a:xfrm>
            <a:off x="579648" y="7148018"/>
            <a:ext cx="3733560" cy="230832"/>
          </a:xfrm>
          <a:prstGeom prst="rect">
            <a:avLst/>
          </a:prstGeom>
          <a:noFill/>
        </p:spPr>
        <p:txBody>
          <a:bodyPr wrap="square" rtlCol="0">
            <a:spAutoFit/>
          </a:bodyPr>
          <a:lstStyle/>
          <a:p>
            <a:r>
              <a:rPr lang="en-US" sz="900">
                <a:hlinkClick r:id="rId4" tooltip="http://www.teachertoolkit.me/2013/03/05/ofsted-recognition-the-5minplan/"/>
              </a:rPr>
              <a:t>This Photo</a:t>
            </a:r>
            <a:r>
              <a:rPr lang="en-US" sz="900"/>
              <a:t> by Unknown Author is licensed under </a:t>
            </a:r>
            <a:r>
              <a:rPr lang="en-US" sz="900">
                <a:hlinkClick r:id="rId5" tooltip="https://creativecommons.org/licenses/by-nc-nd/3.0/"/>
              </a:rPr>
              <a:t>CC BY-NC-ND</a:t>
            </a:r>
            <a:endParaRPr lang="en-US" sz="900"/>
          </a:p>
        </p:txBody>
      </p:sp>
      <p:sp>
        <p:nvSpPr>
          <p:cNvPr id="7" name="TextBox 6">
            <a:extLst>
              <a:ext uri="{FF2B5EF4-FFF2-40B4-BE49-F238E27FC236}">
                <a16:creationId xmlns:a16="http://schemas.microsoft.com/office/drawing/2014/main" id="{48673512-F74D-CC4F-968F-F474E1B39A4C}"/>
              </a:ext>
            </a:extLst>
          </p:cNvPr>
          <p:cNvSpPr txBox="1"/>
          <p:nvPr/>
        </p:nvSpPr>
        <p:spPr>
          <a:xfrm>
            <a:off x="4971469" y="1301072"/>
            <a:ext cx="6640883" cy="3108543"/>
          </a:xfrm>
          <a:prstGeom prst="rect">
            <a:avLst/>
          </a:prstGeom>
          <a:noFill/>
          <a:ln w="38100">
            <a:solidFill>
              <a:schemeClr val="accent1"/>
            </a:solidFill>
          </a:ln>
        </p:spPr>
        <p:txBody>
          <a:bodyPr wrap="square" rtlCol="0">
            <a:spAutoFit/>
          </a:bodyPr>
          <a:lstStyle/>
          <a:p>
            <a:pPr marL="457200" indent="-457200">
              <a:buFont typeface="Wingdings" pitchFamily="2" charset="2"/>
              <a:buChar char="Ø"/>
            </a:pPr>
            <a:r>
              <a:rPr lang="en-US" sz="2800"/>
              <a:t>What is the purpose of education?</a:t>
            </a:r>
          </a:p>
          <a:p>
            <a:pPr marL="457200" indent="-457200">
              <a:buFont typeface="Wingdings" pitchFamily="2" charset="2"/>
              <a:buChar char="Ø"/>
            </a:pPr>
            <a:r>
              <a:rPr lang="en-US" sz="2800"/>
              <a:t>What content and skills should schools teach?</a:t>
            </a:r>
          </a:p>
          <a:p>
            <a:pPr marL="457200" indent="-457200">
              <a:buFont typeface="Wingdings" pitchFamily="2" charset="2"/>
              <a:buChar char="Ø"/>
            </a:pPr>
            <a:r>
              <a:rPr lang="en-US" sz="2800"/>
              <a:t>How should schools teach this content?</a:t>
            </a:r>
          </a:p>
          <a:p>
            <a:pPr marL="457200" indent="-457200">
              <a:buFont typeface="Wingdings" pitchFamily="2" charset="2"/>
              <a:buChar char="Ø"/>
            </a:pPr>
            <a:r>
              <a:rPr lang="en-US" sz="2800"/>
              <a:t>What are the proper roles for teachers and students?</a:t>
            </a:r>
          </a:p>
          <a:p>
            <a:pPr marL="457200" indent="-457200">
              <a:buFont typeface="Wingdings" pitchFamily="2" charset="2"/>
              <a:buChar char="Ø"/>
            </a:pPr>
            <a:r>
              <a:rPr lang="en-US" sz="2800"/>
              <a:t>How should learning be measured?</a:t>
            </a:r>
          </a:p>
        </p:txBody>
      </p:sp>
    </p:spTree>
    <p:extLst>
      <p:ext uri="{BB962C8B-B14F-4D97-AF65-F5344CB8AC3E}">
        <p14:creationId xmlns:p14="http://schemas.microsoft.com/office/powerpoint/2010/main" val="316651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838200" y="365125"/>
            <a:ext cx="5600307" cy="1325563"/>
          </a:xfrm>
        </p:spPr>
        <p:txBody>
          <a:bodyPr/>
          <a:lstStyle/>
          <a:p>
            <a:r>
              <a:rPr lang="en-GB"/>
              <a:t>Conversations in the staffroom:</a:t>
            </a:r>
          </a:p>
        </p:txBody>
      </p:sp>
      <p:pic>
        <p:nvPicPr>
          <p:cNvPr id="5" name="Content Placeholder 4" descr="A group of people posing for the camera&#10;&#10;Description automatically generated">
            <a:extLst>
              <a:ext uri="{FF2B5EF4-FFF2-40B4-BE49-F238E27FC236}">
                <a16:creationId xmlns:a16="http://schemas.microsoft.com/office/drawing/2014/main" id="{272370FA-B4E7-400D-BB97-A2EC840A2F7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29402" y="639371"/>
            <a:ext cx="5743008" cy="5267159"/>
          </a:xfrm>
          <a:ln w="38100">
            <a:solidFill>
              <a:schemeClr val="tx2"/>
            </a:solidFill>
          </a:ln>
        </p:spPr>
      </p:pic>
    </p:spTree>
    <p:extLst>
      <p:ext uri="{BB962C8B-B14F-4D97-AF65-F5344CB8AC3E}">
        <p14:creationId xmlns:p14="http://schemas.microsoft.com/office/powerpoint/2010/main" val="2581445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0F279ED0-FFF4-E84E-9242-1F3E58E3A818}"/>
              </a:ext>
            </a:extLst>
          </p:cNvPr>
          <p:cNvSpPr/>
          <p:nvPr/>
        </p:nvSpPr>
        <p:spPr>
          <a:xfrm>
            <a:off x="4278702" y="681037"/>
            <a:ext cx="7316638" cy="4351337"/>
          </a:xfrm>
          <a:prstGeom prst="wedgeRoundRectCallout">
            <a:avLst>
              <a:gd name="adj1" fmla="val -80252"/>
              <a:gd name="adj2" fmla="val -4508"/>
              <a:gd name="adj3" fmla="val 16667"/>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solidFill>
              </a:rPr>
              <a:t>I am so excited! This new charter school can be just what we need, a chance to raise our test scores and re-establish a positive reputation for the quality of public education! It’s all about tough standards and high test scores. Let’s face it, we are competing in a global economy, against nations whose students outscore ours on the standardized tests that matter. It’s embarrassing. I’d love to see a strict code of conduct, demanding </a:t>
            </a:r>
            <a:r>
              <a:rPr lang="en-US" sz="2400" err="1">
                <a:solidFill>
                  <a:schemeClr val="tx1"/>
                </a:solidFill>
              </a:rPr>
              <a:t>maths</a:t>
            </a:r>
            <a:r>
              <a:rPr lang="en-US" sz="2400">
                <a:solidFill>
                  <a:schemeClr val="tx1"/>
                </a:solidFill>
              </a:rPr>
              <a:t>, science, and humanities courses, and no silly electives. It’s all about rigorous standards!</a:t>
            </a:r>
          </a:p>
        </p:txBody>
      </p:sp>
      <p:sp>
        <p:nvSpPr>
          <p:cNvPr id="5" name="Rectangle 4">
            <a:extLst>
              <a:ext uri="{FF2B5EF4-FFF2-40B4-BE49-F238E27FC236}">
                <a16:creationId xmlns:a16="http://schemas.microsoft.com/office/drawing/2014/main" id="{64346EE2-DABA-469A-B694-DD890AFCA807}"/>
              </a:ext>
            </a:extLst>
          </p:cNvPr>
          <p:cNvSpPr/>
          <p:nvPr/>
        </p:nvSpPr>
        <p:spPr>
          <a:xfrm>
            <a:off x="343592" y="386557"/>
            <a:ext cx="1562793"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t>Jack</a:t>
            </a:r>
          </a:p>
        </p:txBody>
      </p:sp>
    </p:spTree>
    <p:extLst>
      <p:ext uri="{BB962C8B-B14F-4D97-AF65-F5344CB8AC3E}">
        <p14:creationId xmlns:p14="http://schemas.microsoft.com/office/powerpoint/2010/main" val="1008117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a:p>
        </p:txBody>
      </p:sp>
      <p:sp>
        <p:nvSpPr>
          <p:cNvPr id="4" name="Rounded Rectangular Callout 3">
            <a:extLst>
              <a:ext uri="{FF2B5EF4-FFF2-40B4-BE49-F238E27FC236}">
                <a16:creationId xmlns:a16="http://schemas.microsoft.com/office/drawing/2014/main" id="{A1BE98B8-407E-8447-86FC-E288805E073C}"/>
              </a:ext>
            </a:extLst>
          </p:cNvPr>
          <p:cNvSpPr/>
          <p:nvPr/>
        </p:nvSpPr>
        <p:spPr>
          <a:xfrm>
            <a:off x="1846053" y="365125"/>
            <a:ext cx="7108165" cy="4797095"/>
          </a:xfrm>
          <a:prstGeom prst="wedgeRoundRectCallout">
            <a:avLst>
              <a:gd name="adj1" fmla="val 84167"/>
              <a:gd name="adj2" fmla="val 50205"/>
              <a:gd name="adj3" fmla="val 16667"/>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solidFill>
              </a:rPr>
              <a:t>Jack, you and I both would like to teach in a more rigorous schools, but the truth is I am fed up with testing. I’ll tell you a secret: I don’t much care whether South Korean kids or those at the Country Day School score better than us on those silly multiple-choice tests. Kids thirst for meaningful ideas. The school I envision would focus on classic works of literature and art. How about a school where we discuss great books like </a:t>
            </a:r>
            <a:r>
              <a:rPr lang="en-US" sz="2400" i="1">
                <a:solidFill>
                  <a:schemeClr val="tx1"/>
                </a:solidFill>
              </a:rPr>
              <a:t>Moby Dick, The Old Man and the Sea</a:t>
            </a:r>
            <a:r>
              <a:rPr lang="en-US" sz="2400">
                <a:solidFill>
                  <a:schemeClr val="tx1"/>
                </a:solidFill>
              </a:rPr>
              <a:t>, Plato’s </a:t>
            </a:r>
            <a:r>
              <a:rPr lang="en-US" sz="2400" i="1">
                <a:solidFill>
                  <a:schemeClr val="tx1"/>
                </a:solidFill>
              </a:rPr>
              <a:t>Republic</a:t>
            </a:r>
            <a:r>
              <a:rPr lang="en-US" sz="2400">
                <a:solidFill>
                  <a:schemeClr val="tx1"/>
                </a:solidFill>
              </a:rPr>
              <a:t>, and Homer’s </a:t>
            </a:r>
            <a:r>
              <a:rPr lang="en-US" sz="2400" i="1">
                <a:solidFill>
                  <a:schemeClr val="tx1"/>
                </a:solidFill>
              </a:rPr>
              <a:t>Iliad</a:t>
            </a:r>
            <a:r>
              <a:rPr lang="en-US" sz="2400">
                <a:solidFill>
                  <a:schemeClr val="tx1"/>
                </a:solidFill>
              </a:rPr>
              <a:t>? I want to create students who know not only </a:t>
            </a:r>
            <a:r>
              <a:rPr lang="en-US" sz="2400" i="1">
                <a:solidFill>
                  <a:schemeClr val="tx1"/>
                </a:solidFill>
              </a:rPr>
              <a:t>how</a:t>
            </a:r>
            <a:r>
              <a:rPr lang="en-US" sz="2400">
                <a:solidFill>
                  <a:schemeClr val="tx1"/>
                </a:solidFill>
              </a:rPr>
              <a:t> to read but who </a:t>
            </a:r>
            <a:r>
              <a:rPr lang="en-US" sz="2400" i="1">
                <a:solidFill>
                  <a:schemeClr val="tx1"/>
                </a:solidFill>
              </a:rPr>
              <a:t>want </a:t>
            </a:r>
            <a:r>
              <a:rPr lang="en-US" sz="2400">
                <a:solidFill>
                  <a:schemeClr val="tx1"/>
                </a:solidFill>
              </a:rPr>
              <a:t>to read, and best of all, know how to </a:t>
            </a:r>
            <a:r>
              <a:rPr lang="en-US" sz="2400" i="1">
                <a:solidFill>
                  <a:schemeClr val="tx1"/>
                </a:solidFill>
              </a:rPr>
              <a:t>think.</a:t>
            </a:r>
          </a:p>
        </p:txBody>
      </p:sp>
      <p:sp>
        <p:nvSpPr>
          <p:cNvPr id="5" name="Rectangle 4">
            <a:extLst>
              <a:ext uri="{FF2B5EF4-FFF2-40B4-BE49-F238E27FC236}">
                <a16:creationId xmlns:a16="http://schemas.microsoft.com/office/drawing/2014/main" id="{BF2A368A-A7D5-4B55-9719-999BBADA3C3C}"/>
              </a:ext>
            </a:extLst>
          </p:cNvPr>
          <p:cNvSpPr/>
          <p:nvPr/>
        </p:nvSpPr>
        <p:spPr>
          <a:xfrm>
            <a:off x="10185862" y="559724"/>
            <a:ext cx="1468582"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t>Elin</a:t>
            </a:r>
          </a:p>
        </p:txBody>
      </p:sp>
    </p:spTree>
    <p:extLst>
      <p:ext uri="{BB962C8B-B14F-4D97-AF65-F5344CB8AC3E}">
        <p14:creationId xmlns:p14="http://schemas.microsoft.com/office/powerpoint/2010/main" val="2628932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4" name="Speech Bubble: Rectangle with Corners Rounded 3">
            <a:extLst>
              <a:ext uri="{FF2B5EF4-FFF2-40B4-BE49-F238E27FC236}">
                <a16:creationId xmlns:a16="http://schemas.microsoft.com/office/drawing/2014/main" id="{68890667-06E7-481D-9980-0A4C1BE6C8C8}"/>
              </a:ext>
            </a:extLst>
          </p:cNvPr>
          <p:cNvSpPr/>
          <p:nvPr/>
        </p:nvSpPr>
        <p:spPr>
          <a:xfrm>
            <a:off x="2942705" y="138545"/>
            <a:ext cx="8817034" cy="5231476"/>
          </a:xfrm>
          <a:prstGeom prst="wedgeRoundRectCallout">
            <a:avLst>
              <a:gd name="adj1" fmla="val -73858"/>
              <a:gd name="adj2" fmla="val 45202"/>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solidFill>
                  <a:schemeClr val="tx1"/>
                </a:solidFill>
              </a:rPr>
              <a:t>I agree with Elin that we need to move beyond today’s tyranny of testing, but Hemingway and Homer are not the answers. Our job as teachers is to make certain that our students can do well in the real world. When I was in eighth grade, my class took a three-week train trip throughout the Midwest. We researched and planned where to go; figured out how to read train schedules; used maps; and ended up learning maths, history, geography, and writing. Talk about an integrated curriculum! I want students to learn how to solve real-world problems, not just answer test questions or discuss books.</a:t>
            </a:r>
          </a:p>
        </p:txBody>
      </p:sp>
      <p:sp>
        <p:nvSpPr>
          <p:cNvPr id="5" name="Rectangle 4">
            <a:extLst>
              <a:ext uri="{FF2B5EF4-FFF2-40B4-BE49-F238E27FC236}">
                <a16:creationId xmlns:a16="http://schemas.microsoft.com/office/drawing/2014/main" id="{8FFF7A37-B1F2-419A-857E-CB763416D3A5}"/>
              </a:ext>
            </a:extLst>
          </p:cNvPr>
          <p:cNvSpPr/>
          <p:nvPr/>
        </p:nvSpPr>
        <p:spPr>
          <a:xfrm>
            <a:off x="559723" y="681037"/>
            <a:ext cx="1723505"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Mark</a:t>
            </a:r>
          </a:p>
        </p:txBody>
      </p:sp>
    </p:spTree>
    <p:extLst>
      <p:ext uri="{BB962C8B-B14F-4D97-AF65-F5344CB8AC3E}">
        <p14:creationId xmlns:p14="http://schemas.microsoft.com/office/powerpoint/2010/main" val="685938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a:p>
        </p:txBody>
      </p:sp>
      <p:sp>
        <p:nvSpPr>
          <p:cNvPr id="4" name="Speech Bubble: Rectangle with Corners Rounded 3">
            <a:extLst>
              <a:ext uri="{FF2B5EF4-FFF2-40B4-BE49-F238E27FC236}">
                <a16:creationId xmlns:a16="http://schemas.microsoft.com/office/drawing/2014/main" id="{9ADB2BDD-6C1E-4628-BACF-4805D49302B7}"/>
              </a:ext>
            </a:extLst>
          </p:cNvPr>
          <p:cNvSpPr/>
          <p:nvPr/>
        </p:nvSpPr>
        <p:spPr>
          <a:xfrm>
            <a:off x="1629295" y="626226"/>
            <a:ext cx="6605847" cy="4583084"/>
          </a:xfrm>
          <a:prstGeom prst="wedgeRoundRectCallout">
            <a:avLst>
              <a:gd name="adj1" fmla="val 80350"/>
              <a:gd name="adj2" fmla="val 46006"/>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At last, reality! But there are more pressing social needs than a train trip. I want students to do more than simply fit into society; I want them to leave the world a better place than they found it. One out of five U.S. children is born into poverty. I want to teach kids to make a difference. Rather than insulate them from real-world problems, we should help our kids develop a social conscience and the political skills needed to improve our society. Teaching in a socially responsible charter school would be my dream.</a:t>
            </a:r>
          </a:p>
        </p:txBody>
      </p:sp>
      <p:sp>
        <p:nvSpPr>
          <p:cNvPr id="5" name="Rectangle 4">
            <a:extLst>
              <a:ext uri="{FF2B5EF4-FFF2-40B4-BE49-F238E27FC236}">
                <a16:creationId xmlns:a16="http://schemas.microsoft.com/office/drawing/2014/main" id="{864B6A2D-598B-4511-A733-3F8554F2270C}"/>
              </a:ext>
            </a:extLst>
          </p:cNvPr>
          <p:cNvSpPr/>
          <p:nvPr/>
        </p:nvSpPr>
        <p:spPr>
          <a:xfrm>
            <a:off x="9548553" y="853440"/>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Jon</a:t>
            </a:r>
          </a:p>
        </p:txBody>
      </p:sp>
    </p:spTree>
    <p:extLst>
      <p:ext uri="{BB962C8B-B14F-4D97-AF65-F5344CB8AC3E}">
        <p14:creationId xmlns:p14="http://schemas.microsoft.com/office/powerpoint/2010/main" val="3483540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a:p>
        </p:txBody>
      </p:sp>
      <p:sp>
        <p:nvSpPr>
          <p:cNvPr id="4" name="Speech Bubble: Rectangle with Corners Rounded 3">
            <a:extLst>
              <a:ext uri="{FF2B5EF4-FFF2-40B4-BE49-F238E27FC236}">
                <a16:creationId xmlns:a16="http://schemas.microsoft.com/office/drawing/2014/main" id="{3AC93036-2E24-43B6-A2C8-4815ADFFD7B9}"/>
              </a:ext>
            </a:extLst>
          </p:cNvPr>
          <p:cNvSpPr/>
          <p:nvPr/>
        </p:nvSpPr>
        <p:spPr>
          <a:xfrm>
            <a:off x="4067694" y="636299"/>
            <a:ext cx="5597237" cy="4351337"/>
          </a:xfrm>
          <a:prstGeom prst="wedgeRoundRectCallout">
            <a:avLst>
              <a:gd name="adj1" fmla="val -100803"/>
              <a:gd name="adj2" fmla="val 63142"/>
              <a:gd name="adj3" fmla="val 16667"/>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rPr>
              <a:t>Everyone in this room has been trying to design a charter school backward. Let’s set aside what we as teachers want and consider a revolutionary idea: building a school based on what students want. I would like our charter schools staffed by teachers who are skilled in facilitating and counselling children to reach their personal goals. Believe it or not, I trust students, and I would give every child ( even the youngest or least-able) an equal voice in decision making. We have forgotten the purpose of schools: to help students find their way.</a:t>
            </a:r>
          </a:p>
        </p:txBody>
      </p:sp>
      <p:sp>
        <p:nvSpPr>
          <p:cNvPr id="5" name="Rectangle 4">
            <a:extLst>
              <a:ext uri="{FF2B5EF4-FFF2-40B4-BE49-F238E27FC236}">
                <a16:creationId xmlns:a16="http://schemas.microsoft.com/office/drawing/2014/main" id="{E899F4E3-350A-4821-B595-0B935ADA1E79}"/>
              </a:ext>
            </a:extLst>
          </p:cNvPr>
          <p:cNvSpPr/>
          <p:nvPr/>
        </p:nvSpPr>
        <p:spPr>
          <a:xfrm>
            <a:off x="570807" y="836815"/>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solidFill>
                  <a:schemeClr val="bg1"/>
                </a:solidFill>
              </a:rPr>
              <a:t>Cara</a:t>
            </a:r>
          </a:p>
        </p:txBody>
      </p:sp>
    </p:spTree>
    <p:extLst>
      <p:ext uri="{BB962C8B-B14F-4D97-AF65-F5344CB8AC3E}">
        <p14:creationId xmlns:p14="http://schemas.microsoft.com/office/powerpoint/2010/main" val="806350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95F863-E3B7-4C64-8581-4C49EA9CA027}"/>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Inventory of Philosophy of education</a:t>
            </a:r>
          </a:p>
        </p:txBody>
      </p:sp>
      <p:pic>
        <p:nvPicPr>
          <p:cNvPr id="5" name="Picture 4">
            <a:extLst>
              <a:ext uri="{FF2B5EF4-FFF2-40B4-BE49-F238E27FC236}">
                <a16:creationId xmlns:a16="http://schemas.microsoft.com/office/drawing/2014/main" id="{9F978781-C073-4760-895D-D69E12E45B08}"/>
              </a:ext>
            </a:extLst>
          </p:cNvPr>
          <p:cNvPicPr>
            <a:picLocks noChangeAspect="1"/>
          </p:cNvPicPr>
          <p:nvPr/>
        </p:nvPicPr>
        <p:blipFill>
          <a:blip r:embed="rId3"/>
          <a:stretch>
            <a:fillRect/>
          </a:stretch>
        </p:blipFill>
        <p:spPr>
          <a:xfrm>
            <a:off x="3952615" y="1729048"/>
            <a:ext cx="4058776" cy="4733266"/>
          </a:xfrm>
          <a:prstGeom prst="rect">
            <a:avLst/>
          </a:prstGeom>
        </p:spPr>
      </p:pic>
    </p:spTree>
    <p:extLst>
      <p:ext uri="{BB962C8B-B14F-4D97-AF65-F5344CB8AC3E}">
        <p14:creationId xmlns:p14="http://schemas.microsoft.com/office/powerpoint/2010/main" val="39813033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r>
              <a:rPr lang="en-GB"/>
              <a:t>Finding Your Philosophy of Education</a:t>
            </a:r>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r>
              <a:rPr lang="en-GB"/>
              <a:t>Writing your philosophy of education</a:t>
            </a:r>
          </a:p>
        </p:txBody>
      </p:sp>
      <p:pic>
        <p:nvPicPr>
          <p:cNvPr id="4" name="Picture 3">
            <a:extLst>
              <a:ext uri="{FF2B5EF4-FFF2-40B4-BE49-F238E27FC236}">
                <a16:creationId xmlns:a16="http://schemas.microsoft.com/office/drawing/2014/main" id="{A5F03BE1-A53A-4047-9F89-6F8DFCA74CF1}"/>
              </a:ext>
            </a:extLst>
          </p:cNvPr>
          <p:cNvPicPr>
            <a:picLocks noChangeAspect="1"/>
          </p:cNvPicPr>
          <p:nvPr/>
        </p:nvPicPr>
        <p:blipFill>
          <a:blip r:embed="rId3"/>
          <a:stretch>
            <a:fillRect/>
          </a:stretch>
        </p:blipFill>
        <p:spPr>
          <a:xfrm>
            <a:off x="44143" y="0"/>
            <a:ext cx="12147857" cy="5454869"/>
          </a:xfrm>
          <a:prstGeom prst="rect">
            <a:avLst/>
          </a:prstGeom>
        </p:spPr>
      </p:pic>
    </p:spTree>
    <p:extLst>
      <p:ext uri="{BB962C8B-B14F-4D97-AF65-F5344CB8AC3E}">
        <p14:creationId xmlns:p14="http://schemas.microsoft.com/office/powerpoint/2010/main" val="31158619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RightStep">
      <a:dk1>
        <a:srgbClr val="000000"/>
      </a:dk1>
      <a:lt1>
        <a:srgbClr val="FFFFFF"/>
      </a:lt1>
      <a:dk2>
        <a:srgbClr val="412425"/>
      </a:dk2>
      <a:lt2>
        <a:srgbClr val="E8E2E4"/>
      </a:lt2>
      <a:accent1>
        <a:srgbClr val="80AA9F"/>
      </a:accent1>
      <a:accent2>
        <a:srgbClr val="7AAAB3"/>
      </a:accent2>
      <a:accent3>
        <a:srgbClr val="8CA3C1"/>
      </a:accent3>
      <a:accent4>
        <a:srgbClr val="7F7FBA"/>
      </a:accent4>
      <a:accent5>
        <a:srgbClr val="AA96C6"/>
      </a:accent5>
      <a:accent6>
        <a:srgbClr val="AF7FBA"/>
      </a:accent6>
      <a:hlink>
        <a:srgbClr val="AE697B"/>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955</Words>
  <Application>Microsoft Macintosh PowerPoint</Application>
  <PresentationFormat>Widescreen</PresentationFormat>
  <Paragraphs>93</Paragraphs>
  <Slides>23</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Bradley Hand ITC</vt:lpstr>
      <vt:lpstr>Calibri</vt:lpstr>
      <vt:lpstr>Gill Sans MT</vt:lpstr>
      <vt:lpstr>Wingdings</vt:lpstr>
      <vt:lpstr>Wingdings 2</vt:lpstr>
      <vt:lpstr>SlateVTI</vt:lpstr>
      <vt:lpstr>Personal Tutor Session </vt:lpstr>
      <vt:lpstr>PowerPoint Presentation</vt:lpstr>
      <vt:lpstr>PowerPoint Presentation</vt:lpstr>
      <vt:lpstr>University Support/Cefnogaeth Prifysgol</vt:lpstr>
      <vt:lpstr>PowerPoint Presentation</vt:lpstr>
      <vt:lpstr>PowerPoint Presentation</vt:lpstr>
      <vt:lpstr>What ‘INPUT’ would YOU like in these sessions?</vt:lpstr>
      <vt:lpstr>PowerPoint Presentation</vt:lpstr>
      <vt:lpstr>PowerPoint Presentation</vt:lpstr>
      <vt:lpstr>What is the purpose of education?</vt:lpstr>
      <vt:lpstr>PowerPoint Presentation</vt:lpstr>
      <vt:lpstr>PowerPoint Presentation</vt:lpstr>
      <vt:lpstr>PowerPoint Presentation</vt:lpstr>
      <vt:lpstr>Developing a Philosophy of Education</vt:lpstr>
      <vt:lpstr>PowerPoint Presentation</vt:lpstr>
      <vt:lpstr>Conversations in the staffroom:</vt:lpstr>
      <vt:lpstr>PowerPoint Presentation</vt:lpstr>
      <vt:lpstr>PowerPoint Presentation</vt:lpstr>
      <vt:lpstr>PowerPoint Presentation</vt:lpstr>
      <vt:lpstr>PowerPoint Presentation</vt:lpstr>
      <vt:lpstr>PowerPoint Presentation</vt:lpstr>
      <vt:lpstr>PowerPoint Presentation</vt:lpstr>
      <vt:lpstr>Finding Your Philosophy of Education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Tutor Session </dc:title>
  <dc:creator>Sioned Hughes</dc:creator>
  <cp:lastModifiedBy>Sioned Hughes</cp:lastModifiedBy>
  <cp:revision>2</cp:revision>
  <cp:lastPrinted>2020-09-29T08:44:06Z</cp:lastPrinted>
  <dcterms:created xsi:type="dcterms:W3CDTF">2020-09-29T08:41:15Z</dcterms:created>
  <dcterms:modified xsi:type="dcterms:W3CDTF">2020-09-29T12:33:52Z</dcterms:modified>
</cp:coreProperties>
</file>