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995" autoAdjust="0"/>
  </p:normalViewPr>
  <p:slideViewPr>
    <p:cSldViewPr snapToGrid="0">
      <p:cViewPr varScale="1">
        <p:scale>
          <a:sx n="59" d="100"/>
          <a:sy n="59" d="100"/>
        </p:scale>
        <p:origin x="11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4F6FDD-9B00-4412-AED7-DD82FB854063}" type="datetimeFigureOut">
              <a:rPr lang="en-IN" smtClean="0"/>
              <a:t>09-10-2021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FC7E17-0963-415A-94E6-D505C31874B1}" type="slidenum">
              <a:rPr lang="en-IN" smtClean="0"/>
              <a:t>‹#›</a:t>
            </a:fld>
            <a:endParaRPr lang="en-IN"/>
          </a:p>
        </p:txBody>
      </p:sp>
    </p:spTree>
    <p:extLst>
      <p:ext uri="{BB962C8B-B14F-4D97-AF65-F5344CB8AC3E}">
        <p14:creationId xmlns:p14="http://schemas.microsoft.com/office/powerpoint/2010/main" val="123909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10"/>
          </p:nvPr>
        </p:nvSpPr>
        <p:spPr/>
        <p:txBody>
          <a:bodyPr/>
          <a:lstStyle/>
          <a:p>
            <a:fld id="{04FC7E17-0963-415A-94E6-D505C31874B1}" type="slidenum">
              <a:rPr lang="en-IN" smtClean="0"/>
              <a:t>1</a:t>
            </a:fld>
            <a:endParaRPr lang="en-IN"/>
          </a:p>
        </p:txBody>
      </p:sp>
    </p:spTree>
    <p:extLst>
      <p:ext uri="{BB962C8B-B14F-4D97-AF65-F5344CB8AC3E}">
        <p14:creationId xmlns:p14="http://schemas.microsoft.com/office/powerpoint/2010/main" val="2825223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b="0" i="0" u="none" strike="noStrike" kern="1200" dirty="0" smtClean="0">
                <a:solidFill>
                  <a:schemeClr val="tx1"/>
                </a:solidFill>
                <a:effectLst/>
                <a:latin typeface="+mn-lt"/>
                <a:ea typeface="+mn-ea"/>
                <a:cs typeface="+mn-cs"/>
              </a:rPr>
              <a:t>The presentation will portray the complexities of work related issues and its consequences in Sainsbury’s. The identification of the problems and the analysis of the cause and effect will be followed by the terms of different kinds of analysis. Several solutions will be given by analysing the situation to resolve all the situational issues</a:t>
            </a:r>
            <a:r>
              <a:rPr lang="en-IN" sz="1200" b="0" i="0" u="none" strike="noStrike" kern="1200" dirty="0" smtClean="0">
                <a:solidFill>
                  <a:schemeClr val="tx1"/>
                </a:solidFill>
                <a:effectLst/>
                <a:latin typeface="+mn-lt"/>
                <a:ea typeface="+mn-ea"/>
                <a:cs typeface="+mn-cs"/>
              </a:rPr>
              <a:t>.</a:t>
            </a:r>
            <a:r>
              <a:rPr lang="en-IN" cap="none" dirty="0" smtClean="0">
                <a:solidFill>
                  <a:srgbClr val="FFC000"/>
                </a:solidFill>
              </a:rPr>
              <a:t> The impacts of the external environment is always discernible in the systematic progression of the organisation and a pestle analysis will help in the identification of its contribution in the problems.</a:t>
            </a:r>
          </a:p>
          <a:p>
            <a:pPr marL="0" marR="0" indent="0" algn="just"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10"/>
          </p:nvPr>
        </p:nvSpPr>
        <p:spPr/>
        <p:txBody>
          <a:bodyPr/>
          <a:lstStyle/>
          <a:p>
            <a:fld id="{04FC7E17-0963-415A-94E6-D505C31874B1}" type="slidenum">
              <a:rPr lang="en-IN" smtClean="0"/>
              <a:t>2</a:t>
            </a:fld>
            <a:endParaRPr lang="en-IN"/>
          </a:p>
        </p:txBody>
      </p:sp>
    </p:spTree>
    <p:extLst>
      <p:ext uri="{BB962C8B-B14F-4D97-AF65-F5344CB8AC3E}">
        <p14:creationId xmlns:p14="http://schemas.microsoft.com/office/powerpoint/2010/main" val="2778949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smtClean="0">
                <a:solidFill>
                  <a:schemeClr val="tx1"/>
                </a:solidFill>
                <a:effectLst/>
                <a:latin typeface="+mn-lt"/>
                <a:ea typeface="+mn-ea"/>
                <a:cs typeface="+mn-cs"/>
              </a:rPr>
              <a:t>The identified problem from the workplace of Sainsbury's is interpersonal conflicts and communication gap. Lack of collaboration between the employees of the organisation leads to the problems of interpersonal conflicts and employees of the organisation feel motivated to do </a:t>
            </a:r>
            <a:r>
              <a:rPr lang="en-IN" sz="1200" b="0" i="0" u="none" strike="noStrike" kern="1200" dirty="0" smtClean="0">
                <a:solidFill>
                  <a:schemeClr val="tx1"/>
                </a:solidFill>
                <a:effectLst/>
                <a:latin typeface="+mn-lt"/>
                <a:ea typeface="+mn-ea"/>
                <a:cs typeface="+mn-cs"/>
              </a:rPr>
              <a:t>this(</a:t>
            </a:r>
            <a:r>
              <a:rPr lang="en-IN" cap="none" dirty="0" err="1" smtClean="0">
                <a:solidFill>
                  <a:srgbClr val="FFC000"/>
                </a:solidFill>
              </a:rPr>
              <a:t>Biske</a:t>
            </a:r>
            <a:r>
              <a:rPr lang="en-IN" cap="none" baseline="0" dirty="0" smtClean="0">
                <a:solidFill>
                  <a:srgbClr val="FFC000"/>
                </a:solidFill>
              </a:rPr>
              <a:t> &amp; </a:t>
            </a:r>
            <a:r>
              <a:rPr lang="en-IN" cap="none" dirty="0" err="1" smtClean="0">
                <a:solidFill>
                  <a:srgbClr val="FFC000"/>
                </a:solidFill>
              </a:rPr>
              <a:t>Ralebitso</a:t>
            </a:r>
            <a:r>
              <a:rPr lang="en-IN" cap="none" dirty="0" smtClean="0">
                <a:solidFill>
                  <a:srgbClr val="FFC000"/>
                </a:solidFill>
              </a:rPr>
              <a:t>-Senior, 2018).</a:t>
            </a:r>
            <a:endParaRPr lang="en-IN" dirty="0"/>
          </a:p>
        </p:txBody>
      </p:sp>
      <p:sp>
        <p:nvSpPr>
          <p:cNvPr id="4" name="Slide Number Placeholder 3"/>
          <p:cNvSpPr>
            <a:spLocks noGrp="1"/>
          </p:cNvSpPr>
          <p:nvPr>
            <p:ph type="sldNum" sz="quarter" idx="10"/>
          </p:nvPr>
        </p:nvSpPr>
        <p:spPr/>
        <p:txBody>
          <a:bodyPr/>
          <a:lstStyle/>
          <a:p>
            <a:fld id="{04FC7E17-0963-415A-94E6-D505C31874B1}" type="slidenum">
              <a:rPr lang="en-IN" smtClean="0"/>
              <a:t>3</a:t>
            </a:fld>
            <a:endParaRPr lang="en-IN"/>
          </a:p>
        </p:txBody>
      </p:sp>
    </p:spTree>
    <p:extLst>
      <p:ext uri="{BB962C8B-B14F-4D97-AF65-F5344CB8AC3E}">
        <p14:creationId xmlns:p14="http://schemas.microsoft.com/office/powerpoint/2010/main" val="2576920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b="0" i="0" u="none" strike="noStrike" kern="1200" dirty="0" smtClean="0">
                <a:solidFill>
                  <a:schemeClr val="tx1"/>
                </a:solidFill>
                <a:effectLst/>
                <a:latin typeface="+mn-lt"/>
                <a:ea typeface="+mn-ea"/>
                <a:cs typeface="+mn-cs"/>
              </a:rPr>
              <a:t>The overall impact of the problem is found in the demotivation of the employees. Lack of communication leads to the creation of a range of confusions and the employees are feeling dissatisfied in the organisation. It is also found that huge work pressure and the problems of core checking sometimes leads to the problems of interpersonal tension(</a:t>
            </a:r>
            <a:r>
              <a:rPr lang="en-IN" cap="none" dirty="0" err="1" smtClean="0">
                <a:solidFill>
                  <a:srgbClr val="FFC000"/>
                </a:solidFill>
              </a:rPr>
              <a:t>Coccia</a:t>
            </a:r>
            <a:r>
              <a:rPr lang="en-IN" cap="none" dirty="0" smtClean="0">
                <a:solidFill>
                  <a:srgbClr val="FFC000"/>
                </a:solidFill>
              </a:rPr>
              <a:t>, 2020</a:t>
            </a:r>
            <a:r>
              <a:rPr lang="en-IN" sz="1200" b="0" i="0" u="none" strike="noStrike" kern="1200" dirty="0" smtClean="0">
                <a:solidFill>
                  <a:schemeClr val="tx1"/>
                </a:solidFill>
                <a:effectLst/>
                <a:latin typeface="+mn-lt"/>
                <a:ea typeface="+mn-ea"/>
                <a:cs typeface="+mn-cs"/>
              </a:rPr>
              <a:t>).</a:t>
            </a:r>
            <a:endParaRPr lang="en-IN" dirty="0"/>
          </a:p>
        </p:txBody>
      </p:sp>
      <p:sp>
        <p:nvSpPr>
          <p:cNvPr id="4" name="Slide Number Placeholder 3"/>
          <p:cNvSpPr>
            <a:spLocks noGrp="1"/>
          </p:cNvSpPr>
          <p:nvPr>
            <p:ph type="sldNum" sz="quarter" idx="10"/>
          </p:nvPr>
        </p:nvSpPr>
        <p:spPr/>
        <p:txBody>
          <a:bodyPr/>
          <a:lstStyle/>
          <a:p>
            <a:fld id="{04FC7E17-0963-415A-94E6-D505C31874B1}" type="slidenum">
              <a:rPr lang="en-IN" smtClean="0"/>
              <a:t>4</a:t>
            </a:fld>
            <a:endParaRPr lang="en-IN"/>
          </a:p>
        </p:txBody>
      </p:sp>
    </p:spTree>
    <p:extLst>
      <p:ext uri="{BB962C8B-B14F-4D97-AF65-F5344CB8AC3E}">
        <p14:creationId xmlns:p14="http://schemas.microsoft.com/office/powerpoint/2010/main" val="1440196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smtClean="0">
                <a:solidFill>
                  <a:schemeClr val="tx1"/>
                </a:solidFill>
                <a:effectLst/>
                <a:latin typeface="+mn-lt"/>
                <a:ea typeface="+mn-ea"/>
                <a:cs typeface="+mn-cs"/>
              </a:rPr>
              <a:t>The cause and effect analysis from the fishbone diagram helps to evaluate that different kinds of look like casual approach of the managers, health issues due to work pressure, gap of communication, lack of interactive session etc. lead to the problems of creating interpersonal conflicts and gaps of communication.</a:t>
            </a:r>
            <a:endParaRPr lang="en-IN" b="0" dirty="0" smtClean="0">
              <a:effectLst/>
            </a:endParaRPr>
          </a:p>
          <a:p>
            <a:pPr algn="just"/>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04FC7E17-0963-415A-94E6-D505C31874B1}" type="slidenum">
              <a:rPr lang="en-IN" smtClean="0"/>
              <a:t>5</a:t>
            </a:fld>
            <a:endParaRPr lang="en-IN"/>
          </a:p>
        </p:txBody>
      </p:sp>
    </p:spTree>
    <p:extLst>
      <p:ext uri="{BB962C8B-B14F-4D97-AF65-F5344CB8AC3E}">
        <p14:creationId xmlns:p14="http://schemas.microsoft.com/office/powerpoint/2010/main" val="1556624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smtClean="0">
                <a:solidFill>
                  <a:schemeClr val="tx1"/>
                </a:solidFill>
                <a:effectLst/>
                <a:latin typeface="+mn-lt"/>
                <a:ea typeface="+mn-ea"/>
                <a:cs typeface="+mn-cs"/>
              </a:rPr>
              <a:t>The factors of the external environment are related to the decision-making process of the organisation. The impact of Brexit, rate of inflation and the notion of common people impact the area of organisational problems(</a:t>
            </a:r>
            <a:r>
              <a:rPr lang="en-IN" cap="none" dirty="0" err="1" smtClean="0">
                <a:solidFill>
                  <a:srgbClr val="FFC000"/>
                </a:solidFill>
              </a:rPr>
              <a:t>Getzels</a:t>
            </a:r>
            <a:r>
              <a:rPr lang="en-IN" cap="none" dirty="0" smtClean="0">
                <a:solidFill>
                  <a:srgbClr val="FFC000"/>
                </a:solidFill>
              </a:rPr>
              <a:t>&amp;</a:t>
            </a:r>
            <a:r>
              <a:rPr lang="en-IN" cap="none" baseline="0" dirty="0" smtClean="0">
                <a:solidFill>
                  <a:srgbClr val="FFC000"/>
                </a:solidFill>
              </a:rPr>
              <a:t> </a:t>
            </a:r>
            <a:r>
              <a:rPr lang="en-IN" cap="none" dirty="0" smtClean="0">
                <a:solidFill>
                  <a:srgbClr val="FFC000"/>
                </a:solidFill>
              </a:rPr>
              <a:t>Csikszentmihalyi,2017</a:t>
            </a:r>
            <a:r>
              <a:rPr lang="en-IN" sz="1200" b="0" i="0" u="none" strike="noStrike" kern="1200" dirty="0" smtClean="0">
                <a:solidFill>
                  <a:schemeClr val="tx1"/>
                </a:solidFill>
                <a:effectLst/>
                <a:latin typeface="+mn-lt"/>
                <a:ea typeface="+mn-ea"/>
                <a:cs typeface="+mn-cs"/>
              </a:rPr>
              <a:t>).</a:t>
            </a:r>
            <a:endParaRPr lang="en-IN" dirty="0"/>
          </a:p>
        </p:txBody>
      </p:sp>
      <p:sp>
        <p:nvSpPr>
          <p:cNvPr id="4" name="Slide Number Placeholder 3"/>
          <p:cNvSpPr>
            <a:spLocks noGrp="1"/>
          </p:cNvSpPr>
          <p:nvPr>
            <p:ph type="sldNum" sz="quarter" idx="10"/>
          </p:nvPr>
        </p:nvSpPr>
        <p:spPr/>
        <p:txBody>
          <a:bodyPr/>
          <a:lstStyle/>
          <a:p>
            <a:fld id="{04FC7E17-0963-415A-94E6-D505C31874B1}" type="slidenum">
              <a:rPr lang="en-IN" smtClean="0"/>
              <a:t>6</a:t>
            </a:fld>
            <a:endParaRPr lang="en-IN"/>
          </a:p>
        </p:txBody>
      </p:sp>
    </p:spTree>
    <p:extLst>
      <p:ext uri="{BB962C8B-B14F-4D97-AF65-F5344CB8AC3E}">
        <p14:creationId xmlns:p14="http://schemas.microsoft.com/office/powerpoint/2010/main" val="4285945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smtClean="0">
                <a:solidFill>
                  <a:schemeClr val="tx1"/>
                </a:solidFill>
                <a:effectLst/>
                <a:latin typeface="+mn-lt"/>
                <a:ea typeface="+mn-ea"/>
                <a:cs typeface="+mn-cs"/>
              </a:rPr>
              <a:t>The execution of different kinds of technological implementation, the maintenance of environmental standards and also several legal issues are also related to the creation of complexities in the workplace that reflect the issues of the employees.</a:t>
            </a:r>
            <a:endParaRPr lang="en-IN" dirty="0"/>
          </a:p>
        </p:txBody>
      </p:sp>
      <p:sp>
        <p:nvSpPr>
          <p:cNvPr id="4" name="Slide Number Placeholder 3"/>
          <p:cNvSpPr>
            <a:spLocks noGrp="1"/>
          </p:cNvSpPr>
          <p:nvPr>
            <p:ph type="sldNum" sz="quarter" idx="10"/>
          </p:nvPr>
        </p:nvSpPr>
        <p:spPr/>
        <p:txBody>
          <a:bodyPr/>
          <a:lstStyle/>
          <a:p>
            <a:fld id="{04FC7E17-0963-415A-94E6-D505C31874B1}" type="slidenum">
              <a:rPr lang="en-IN" smtClean="0"/>
              <a:t>7</a:t>
            </a:fld>
            <a:endParaRPr lang="en-IN"/>
          </a:p>
        </p:txBody>
      </p:sp>
    </p:spTree>
    <p:extLst>
      <p:ext uri="{BB962C8B-B14F-4D97-AF65-F5344CB8AC3E}">
        <p14:creationId xmlns:p14="http://schemas.microsoft.com/office/powerpoint/2010/main" val="377841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smtClean="0">
                <a:solidFill>
                  <a:schemeClr val="tx1"/>
                </a:solidFill>
                <a:effectLst/>
                <a:latin typeface="+mn-lt"/>
                <a:ea typeface="+mn-ea"/>
                <a:cs typeface="+mn-cs"/>
              </a:rPr>
              <a:t>A range of solutions are there to eradicate the workers' problems. The execution of effective communication and also several interactive programs will be helpful for mitigating the communication gap. The dissatisfaction of the employees can certainly be evaluated with the implementation of the PMI tool. The consecutive stages of problem identifications and also the execution of the most suitable technique of collaboration will be helpful for resolving all kinds of conflicts(</a:t>
            </a:r>
            <a:r>
              <a:rPr lang="en-IN" cap="none" dirty="0" err="1" smtClean="0">
                <a:solidFill>
                  <a:srgbClr val="FFC000"/>
                </a:solidFill>
              </a:rPr>
              <a:t>Luo</a:t>
            </a:r>
            <a:r>
              <a:rPr lang="en-IN" cap="none" dirty="0" smtClean="0">
                <a:solidFill>
                  <a:srgbClr val="FFC000"/>
                </a:solidFill>
              </a:rPr>
              <a:t>, 2018).</a:t>
            </a:r>
            <a:endParaRPr lang="en-IN" dirty="0"/>
          </a:p>
        </p:txBody>
      </p:sp>
      <p:sp>
        <p:nvSpPr>
          <p:cNvPr id="4" name="Slide Number Placeholder 3"/>
          <p:cNvSpPr>
            <a:spLocks noGrp="1"/>
          </p:cNvSpPr>
          <p:nvPr>
            <p:ph type="sldNum" sz="quarter" idx="10"/>
          </p:nvPr>
        </p:nvSpPr>
        <p:spPr/>
        <p:txBody>
          <a:bodyPr/>
          <a:lstStyle/>
          <a:p>
            <a:fld id="{04FC7E17-0963-415A-94E6-D505C31874B1}" type="slidenum">
              <a:rPr lang="en-IN" smtClean="0"/>
              <a:t>8</a:t>
            </a:fld>
            <a:endParaRPr lang="en-IN"/>
          </a:p>
        </p:txBody>
      </p:sp>
    </p:spTree>
    <p:extLst>
      <p:ext uri="{BB962C8B-B14F-4D97-AF65-F5344CB8AC3E}">
        <p14:creationId xmlns:p14="http://schemas.microsoft.com/office/powerpoint/2010/main" val="1224444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smtClean="0">
                <a:solidFill>
                  <a:schemeClr val="tx1"/>
                </a:solidFill>
                <a:effectLst/>
                <a:latin typeface="+mn-lt"/>
                <a:ea typeface="+mn-ea"/>
                <a:cs typeface="+mn-cs"/>
              </a:rPr>
              <a:t>The overall presentation helps to carry out the reason behind the problems of communication and interpersonal conflict in Sainsbury's. The provided solutions will be helpful for proper identification of the core reasons and its plausible solution. </a:t>
            </a:r>
            <a:endParaRPr lang="en-IN" dirty="0"/>
          </a:p>
        </p:txBody>
      </p:sp>
      <p:sp>
        <p:nvSpPr>
          <p:cNvPr id="4" name="Slide Number Placeholder 3"/>
          <p:cNvSpPr>
            <a:spLocks noGrp="1"/>
          </p:cNvSpPr>
          <p:nvPr>
            <p:ph type="sldNum" sz="quarter" idx="10"/>
          </p:nvPr>
        </p:nvSpPr>
        <p:spPr/>
        <p:txBody>
          <a:bodyPr/>
          <a:lstStyle/>
          <a:p>
            <a:fld id="{04FC7E17-0963-415A-94E6-D505C31874B1}" type="slidenum">
              <a:rPr lang="en-IN" smtClean="0"/>
              <a:t>9</a:t>
            </a:fld>
            <a:endParaRPr lang="en-IN"/>
          </a:p>
        </p:txBody>
      </p:sp>
    </p:spTree>
    <p:extLst>
      <p:ext uri="{BB962C8B-B14F-4D97-AF65-F5344CB8AC3E}">
        <p14:creationId xmlns:p14="http://schemas.microsoft.com/office/powerpoint/2010/main" val="3140646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endParaRPr lang="en-IN" dirty="0"/>
          </a:p>
        </p:txBody>
      </p:sp>
      <p:sp>
        <p:nvSpPr>
          <p:cNvPr id="4" name="Slide Number Placeholder 3"/>
          <p:cNvSpPr>
            <a:spLocks noGrp="1"/>
          </p:cNvSpPr>
          <p:nvPr>
            <p:ph type="sldNum" sz="quarter" idx="10"/>
          </p:nvPr>
        </p:nvSpPr>
        <p:spPr/>
        <p:txBody>
          <a:bodyPr/>
          <a:lstStyle/>
          <a:p>
            <a:fld id="{04FC7E17-0963-415A-94E6-D505C31874B1}" type="slidenum">
              <a:rPr lang="en-IN" smtClean="0"/>
              <a:t>10</a:t>
            </a:fld>
            <a:endParaRPr lang="en-IN"/>
          </a:p>
        </p:txBody>
      </p:sp>
    </p:spTree>
    <p:extLst>
      <p:ext uri="{BB962C8B-B14F-4D97-AF65-F5344CB8AC3E}">
        <p14:creationId xmlns:p14="http://schemas.microsoft.com/office/powerpoint/2010/main" val="424872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46E77FC-C866-402A-A25D-B1FE27608EDA}" type="datetimeFigureOut">
              <a:rPr lang="en-IN" smtClean="0"/>
              <a:t>09-10-2021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3854074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F46E77FC-C866-402A-A25D-B1FE27608EDA}" type="datetimeFigureOut">
              <a:rPr lang="en-IN" smtClean="0"/>
              <a:t>09-10-2021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3922650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46E77FC-C866-402A-A25D-B1FE27608EDA}" type="datetimeFigureOut">
              <a:rPr lang="en-IN" smtClean="0"/>
              <a:t>09-10-2021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1043428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46E77FC-C866-402A-A25D-B1FE27608EDA}" type="datetimeFigureOut">
              <a:rPr lang="en-IN" smtClean="0"/>
              <a:t>09-10-2021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1362435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46E77FC-C866-402A-A25D-B1FE27608EDA}" type="datetimeFigureOut">
              <a:rPr lang="en-IN" smtClean="0"/>
              <a:t>09-10-2021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3373377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F46E77FC-C866-402A-A25D-B1FE27608EDA}" type="datetimeFigureOut">
              <a:rPr lang="en-IN" smtClean="0"/>
              <a:t>09-10-2021</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2061314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46E77FC-C866-402A-A25D-B1FE27608EDA}" type="datetimeFigureOut">
              <a:rPr lang="en-IN" smtClean="0"/>
              <a:t>09-10-2021</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2824106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F46E77FC-C866-402A-A25D-B1FE27608EDA}" type="datetimeFigureOut">
              <a:rPr lang="en-IN" smtClean="0"/>
              <a:t>09-10-2021</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2322196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46E77FC-C866-402A-A25D-B1FE27608EDA}" type="datetimeFigureOut">
              <a:rPr lang="en-IN" smtClean="0"/>
              <a:t>09-10-2021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1295028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46E77FC-C866-402A-A25D-B1FE27608EDA}" type="datetimeFigureOut">
              <a:rPr lang="en-IN" smtClean="0"/>
              <a:t>09-10-2021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426843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46E77FC-C866-402A-A25D-B1FE27608EDA}" type="datetimeFigureOut">
              <a:rPr lang="en-IN" smtClean="0"/>
              <a:t>09-10-2021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40737580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46E77FC-C866-402A-A25D-B1FE27608EDA}" type="datetimeFigureOut">
              <a:rPr lang="en-IN" smtClean="0"/>
              <a:t>09-10-2021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AE6952-C730-437A-8E5D-9173EFE811AF}"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9099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46E77FC-C866-402A-A25D-B1FE27608EDA}" type="datetimeFigureOut">
              <a:rPr lang="en-IN" smtClean="0"/>
              <a:t>09-10-2021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23573602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6E77FC-C866-402A-A25D-B1FE27608EDA}" type="datetimeFigureOut">
              <a:rPr lang="en-IN" smtClean="0"/>
              <a:t>09-10-2021</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2126076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6E77FC-C866-402A-A25D-B1FE27608EDA}" type="datetimeFigureOut">
              <a:rPr lang="en-IN" smtClean="0"/>
              <a:t>09-10-2021</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1313181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46E77FC-C866-402A-A25D-B1FE27608EDA}" type="datetimeFigureOut">
              <a:rPr lang="en-IN" smtClean="0"/>
              <a:t>09-10-2021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36360028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46E77FC-C866-402A-A25D-B1FE27608EDA}" type="datetimeFigureOut">
              <a:rPr lang="en-IN" smtClean="0"/>
              <a:t>09-10-2021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AE6952-C730-437A-8E5D-9173EFE811AF}" type="slidenum">
              <a:rPr lang="en-IN" smtClean="0"/>
              <a:t>‹#›</a:t>
            </a:fld>
            <a:endParaRPr lang="en-IN"/>
          </a:p>
        </p:txBody>
      </p:sp>
    </p:spTree>
    <p:extLst>
      <p:ext uri="{BB962C8B-B14F-4D97-AF65-F5344CB8AC3E}">
        <p14:creationId xmlns:p14="http://schemas.microsoft.com/office/powerpoint/2010/main" val="1667419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46E77FC-C866-402A-A25D-B1FE27608EDA}" type="datetimeFigureOut">
              <a:rPr lang="en-IN" smtClean="0"/>
              <a:t>09-10-2021</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CAE6952-C730-437A-8E5D-9173EFE811AF}" type="slidenum">
              <a:rPr lang="en-IN" smtClean="0"/>
              <a:t>‹#›</a:t>
            </a:fld>
            <a:endParaRPr lang="en-IN"/>
          </a:p>
        </p:txBody>
      </p:sp>
    </p:spTree>
    <p:extLst>
      <p:ext uri="{BB962C8B-B14F-4D97-AF65-F5344CB8AC3E}">
        <p14:creationId xmlns:p14="http://schemas.microsoft.com/office/powerpoint/2010/main" val="4574761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612192" y="1094874"/>
            <a:ext cx="8825658" cy="1921041"/>
          </a:xfrm>
        </p:spPr>
        <p:txBody>
          <a:bodyPr/>
          <a:lstStyle/>
          <a:p>
            <a:pPr algn="ctr"/>
            <a:r>
              <a:rPr lang="en-IN" sz="5400" dirty="0">
                <a:solidFill>
                  <a:srgbClr val="00B0F0"/>
                </a:solidFill>
              </a:rPr>
              <a:t>Problem Solving and Decision Making </a:t>
            </a:r>
          </a:p>
        </p:txBody>
      </p:sp>
      <p:sp>
        <p:nvSpPr>
          <p:cNvPr id="5" name="Subtitle 4"/>
          <p:cNvSpPr>
            <a:spLocks noGrp="1"/>
          </p:cNvSpPr>
          <p:nvPr>
            <p:ph type="subTitle" idx="1"/>
          </p:nvPr>
        </p:nvSpPr>
        <p:spPr>
          <a:xfrm>
            <a:off x="2871536" y="3702559"/>
            <a:ext cx="6306971" cy="861420"/>
          </a:xfrm>
        </p:spPr>
        <p:txBody>
          <a:bodyPr>
            <a:normAutofit/>
          </a:bodyPr>
          <a:lstStyle/>
          <a:p>
            <a:pPr algn="ctr"/>
            <a:r>
              <a:rPr lang="en-US" sz="4400" b="1" dirty="0" smtClean="0">
                <a:solidFill>
                  <a:srgbClr val="FFC000"/>
                </a:solidFill>
              </a:rPr>
              <a:t>TASK 1</a:t>
            </a:r>
            <a:endParaRPr lang="en-IN" sz="4400" b="1" dirty="0">
              <a:solidFill>
                <a:srgbClr val="FFC000"/>
              </a:solidFill>
            </a:endParaRPr>
          </a:p>
        </p:txBody>
      </p:sp>
    </p:spTree>
    <p:extLst>
      <p:ext uri="{BB962C8B-B14F-4D97-AF65-F5344CB8AC3E}">
        <p14:creationId xmlns:p14="http://schemas.microsoft.com/office/powerpoint/2010/main" val="616795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933034" y="372980"/>
            <a:ext cx="8825658" cy="910389"/>
          </a:xfrm>
        </p:spPr>
        <p:txBody>
          <a:bodyPr/>
          <a:lstStyle/>
          <a:p>
            <a:pPr algn="ctr"/>
            <a:r>
              <a:rPr lang="en-IN" sz="4400" dirty="0" smtClean="0">
                <a:solidFill>
                  <a:srgbClr val="00B0F0"/>
                </a:solidFill>
              </a:rPr>
              <a:t>Introduction</a:t>
            </a:r>
            <a:endParaRPr lang="en-IN" sz="4400" dirty="0">
              <a:solidFill>
                <a:srgbClr val="00B0F0"/>
              </a:solidFill>
            </a:endParaRPr>
          </a:p>
        </p:txBody>
      </p:sp>
      <p:sp>
        <p:nvSpPr>
          <p:cNvPr id="5" name="Subtitle 4"/>
          <p:cNvSpPr>
            <a:spLocks noGrp="1"/>
          </p:cNvSpPr>
          <p:nvPr>
            <p:ph type="subTitle" idx="1"/>
          </p:nvPr>
        </p:nvSpPr>
        <p:spPr>
          <a:xfrm>
            <a:off x="625642" y="1524000"/>
            <a:ext cx="11036969" cy="4828674"/>
          </a:xfrm>
        </p:spPr>
        <p:txBody>
          <a:bodyPr>
            <a:normAutofit/>
          </a:bodyPr>
          <a:lstStyle/>
          <a:p>
            <a:pPr marL="342900" indent="-342900">
              <a:buFont typeface="Arial" panose="020B0604020202020204" pitchFamily="34" charset="0"/>
              <a:buChar char="•"/>
            </a:pPr>
            <a:r>
              <a:rPr lang="en-IN" cap="none" dirty="0">
                <a:solidFill>
                  <a:srgbClr val="FFC000"/>
                </a:solidFill>
              </a:rPr>
              <a:t>Different types of work related stress and other complexities have become an increasing part of working life.</a:t>
            </a:r>
          </a:p>
          <a:p>
            <a:pPr marL="342900" indent="-342900">
              <a:buFont typeface="Arial" panose="020B0604020202020204" pitchFamily="34" charset="0"/>
              <a:buChar char="•"/>
            </a:pPr>
            <a:r>
              <a:rPr lang="en-IN" cap="none" dirty="0">
                <a:solidFill>
                  <a:srgbClr val="FFC000"/>
                </a:solidFill>
              </a:rPr>
              <a:t>The presentation will focus on the problems of interpersonal conflicts and communication due to stress related problems.</a:t>
            </a:r>
          </a:p>
          <a:p>
            <a:pPr marL="342900" indent="-342900">
              <a:buFont typeface="Arial" panose="020B0604020202020204" pitchFamily="34" charset="0"/>
              <a:buChar char="•"/>
            </a:pPr>
            <a:r>
              <a:rPr lang="en-IN" cap="none" dirty="0">
                <a:solidFill>
                  <a:srgbClr val="FFC000"/>
                </a:solidFill>
              </a:rPr>
              <a:t>The impact of the problem on the employees and the organisation will be discussed with necessary information.</a:t>
            </a:r>
          </a:p>
          <a:p>
            <a:pPr marL="342900" indent="-342900">
              <a:buFont typeface="Arial" panose="020B0604020202020204" pitchFamily="34" charset="0"/>
              <a:buChar char="•"/>
            </a:pPr>
            <a:r>
              <a:rPr lang="en-IN" cap="none" dirty="0">
                <a:solidFill>
                  <a:srgbClr val="FFC000"/>
                </a:solidFill>
              </a:rPr>
              <a:t>Cause and effect analysis of the problems will also be  helpful for the proper understanding of the complexities.</a:t>
            </a:r>
          </a:p>
          <a:p>
            <a:pPr marL="342900" indent="-342900">
              <a:buFont typeface="Arial" panose="020B0604020202020204" pitchFamily="34" charset="0"/>
              <a:buChar char="•"/>
            </a:pPr>
            <a:r>
              <a:rPr lang="en-IN" cap="none" dirty="0" smtClean="0">
                <a:solidFill>
                  <a:srgbClr val="FFC000"/>
                </a:solidFill>
              </a:rPr>
              <a:t>The </a:t>
            </a:r>
            <a:r>
              <a:rPr lang="en-IN" cap="none" dirty="0">
                <a:solidFill>
                  <a:srgbClr val="FFC000"/>
                </a:solidFill>
              </a:rPr>
              <a:t>evolution from the interpretation will be followed by the creation of alternative solutions for removing the work related stress.</a:t>
            </a:r>
          </a:p>
        </p:txBody>
      </p:sp>
    </p:spTree>
    <p:extLst>
      <p:ext uri="{BB962C8B-B14F-4D97-AF65-F5344CB8AC3E}">
        <p14:creationId xmlns:p14="http://schemas.microsoft.com/office/powerpoint/2010/main" val="2494333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933034" y="372980"/>
            <a:ext cx="8825658" cy="910389"/>
          </a:xfrm>
        </p:spPr>
        <p:txBody>
          <a:bodyPr/>
          <a:lstStyle/>
          <a:p>
            <a:pPr algn="ctr"/>
            <a:r>
              <a:rPr lang="en-IN" sz="4400" dirty="0">
                <a:solidFill>
                  <a:srgbClr val="00B0F0"/>
                </a:solidFill>
              </a:rPr>
              <a:t>Nature of the problem </a:t>
            </a:r>
          </a:p>
        </p:txBody>
      </p:sp>
      <p:sp>
        <p:nvSpPr>
          <p:cNvPr id="5" name="Subtitle 4"/>
          <p:cNvSpPr>
            <a:spLocks noGrp="1"/>
          </p:cNvSpPr>
          <p:nvPr>
            <p:ph type="subTitle" idx="1"/>
          </p:nvPr>
        </p:nvSpPr>
        <p:spPr>
          <a:xfrm>
            <a:off x="673768" y="1524000"/>
            <a:ext cx="6368716" cy="4957011"/>
          </a:xfrm>
        </p:spPr>
        <p:txBody>
          <a:bodyPr>
            <a:normAutofit/>
          </a:bodyPr>
          <a:lstStyle/>
          <a:p>
            <a:pPr marL="342900" indent="-342900">
              <a:buFont typeface="Arial" panose="020B0604020202020204" pitchFamily="34" charset="0"/>
              <a:buChar char="•"/>
            </a:pPr>
            <a:r>
              <a:rPr lang="en-IN" cap="none" dirty="0">
                <a:solidFill>
                  <a:srgbClr val="FFC000"/>
                </a:solidFill>
              </a:rPr>
              <a:t>According to the current situation and also the survey of common type stress, it is evident that most of the employees in an organisation have been suffering from work related stress in Sainsbury's that leads to the creation of several health issues.</a:t>
            </a:r>
          </a:p>
          <a:p>
            <a:pPr marL="342900" indent="-342900">
              <a:buFont typeface="Arial" panose="020B0604020202020204" pitchFamily="34" charset="0"/>
              <a:buChar char="•"/>
            </a:pPr>
            <a:r>
              <a:rPr lang="en-IN" cap="none" dirty="0">
                <a:solidFill>
                  <a:srgbClr val="FFC000"/>
                </a:solidFill>
              </a:rPr>
              <a:t>One of the significant problems is interpersonal conflicts in the workplace that also deals with the problem of effective communication.</a:t>
            </a:r>
          </a:p>
          <a:p>
            <a:pPr marL="342900" indent="-342900">
              <a:buFont typeface="Arial" panose="020B0604020202020204" pitchFamily="34" charset="0"/>
              <a:buChar char="•"/>
            </a:pPr>
            <a:r>
              <a:rPr lang="en-IN" cap="none" dirty="0">
                <a:solidFill>
                  <a:srgbClr val="FFC000"/>
                </a:solidFill>
              </a:rPr>
              <a:t>Different kinds of gaps are created between the employees due to the lack of communication and interpersonal conflicts in the workplace</a:t>
            </a:r>
            <a:r>
              <a:rPr lang="en-IN" cap="none" dirty="0" smtClean="0">
                <a:solidFill>
                  <a:srgbClr val="FFC000"/>
                </a:solidFill>
              </a:rPr>
              <a:t>.</a:t>
            </a:r>
            <a:endParaRPr lang="en-IN" cap="none" dirty="0">
              <a:solidFill>
                <a:srgbClr val="FFC000"/>
              </a:solidFill>
            </a:endParaRPr>
          </a:p>
        </p:txBody>
      </p:sp>
      <p:pic>
        <p:nvPicPr>
          <p:cNvPr id="3" name="Picture 2"/>
          <p:cNvPicPr>
            <a:picLocks noChangeAspect="1"/>
          </p:cNvPicPr>
          <p:nvPr/>
        </p:nvPicPr>
        <p:blipFill>
          <a:blip r:embed="rId3"/>
          <a:stretch>
            <a:fillRect/>
          </a:stretch>
        </p:blipFill>
        <p:spPr>
          <a:xfrm>
            <a:off x="7363327" y="2151648"/>
            <a:ext cx="4144126" cy="2971800"/>
          </a:xfrm>
          <a:prstGeom prst="rect">
            <a:avLst/>
          </a:prstGeom>
        </p:spPr>
      </p:pic>
    </p:spTree>
    <p:extLst>
      <p:ext uri="{BB962C8B-B14F-4D97-AF65-F5344CB8AC3E}">
        <p14:creationId xmlns:p14="http://schemas.microsoft.com/office/powerpoint/2010/main" val="200205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933034" y="372980"/>
            <a:ext cx="8825658" cy="910389"/>
          </a:xfrm>
        </p:spPr>
        <p:txBody>
          <a:bodyPr/>
          <a:lstStyle/>
          <a:p>
            <a:pPr algn="ctr"/>
            <a:r>
              <a:rPr lang="en-IN" sz="4400" dirty="0">
                <a:solidFill>
                  <a:srgbClr val="00B0F0"/>
                </a:solidFill>
              </a:rPr>
              <a:t>Impact of the problem</a:t>
            </a:r>
          </a:p>
        </p:txBody>
      </p:sp>
      <p:sp>
        <p:nvSpPr>
          <p:cNvPr id="5" name="Subtitle 4"/>
          <p:cNvSpPr>
            <a:spLocks noGrp="1"/>
          </p:cNvSpPr>
          <p:nvPr>
            <p:ph type="subTitle" idx="1"/>
          </p:nvPr>
        </p:nvSpPr>
        <p:spPr>
          <a:xfrm>
            <a:off x="625642" y="1524001"/>
            <a:ext cx="6079958" cy="4940968"/>
          </a:xfrm>
        </p:spPr>
        <p:txBody>
          <a:bodyPr>
            <a:normAutofit/>
          </a:bodyPr>
          <a:lstStyle/>
          <a:p>
            <a:pPr marL="342900" indent="-342900">
              <a:buFont typeface="Arial" panose="020B0604020202020204" pitchFamily="34" charset="0"/>
              <a:buChar char="•"/>
            </a:pPr>
            <a:r>
              <a:rPr lang="en-IN" cap="none" dirty="0">
                <a:solidFill>
                  <a:srgbClr val="FFC000"/>
                </a:solidFill>
              </a:rPr>
              <a:t>Lack of effective communication leads to the interference of another person in someone's activities and that creates a lot of mess.</a:t>
            </a:r>
          </a:p>
          <a:p>
            <a:pPr marL="342900" indent="-342900">
              <a:buFont typeface="Arial" panose="020B0604020202020204" pitchFamily="34" charset="0"/>
              <a:buChar char="•"/>
            </a:pPr>
            <a:r>
              <a:rPr lang="en-IN" cap="none" dirty="0">
                <a:solidFill>
                  <a:srgbClr val="FFC000"/>
                </a:solidFill>
              </a:rPr>
              <a:t>In Sainsbury’s, different kinds of unresolved issues lead to the product problems of interpersonal tension.</a:t>
            </a:r>
          </a:p>
          <a:p>
            <a:pPr marL="342900" indent="-342900">
              <a:buFont typeface="Arial" panose="020B0604020202020204" pitchFamily="34" charset="0"/>
              <a:buChar char="•"/>
            </a:pPr>
            <a:r>
              <a:rPr lang="en-IN" cap="none" dirty="0">
                <a:solidFill>
                  <a:srgbClr val="FFC000"/>
                </a:solidFill>
              </a:rPr>
              <a:t>The problems of daily meeting the core checking and also different kinds of work pressure there in the organisation</a:t>
            </a:r>
          </a:p>
          <a:p>
            <a:pPr marL="342900" indent="-342900">
              <a:buFont typeface="Arial" panose="020B0604020202020204" pitchFamily="34" charset="0"/>
              <a:buChar char="•"/>
            </a:pPr>
            <a:r>
              <a:rPr lang="en-IN" cap="none" dirty="0">
                <a:solidFill>
                  <a:srgbClr val="FFC000"/>
                </a:solidFill>
              </a:rPr>
              <a:t>Inconsistency in the system of management and different kinds of casual behaviour of the managers create communication gaps</a:t>
            </a:r>
            <a:r>
              <a:rPr lang="en-IN" cap="none" dirty="0" smtClean="0">
                <a:solidFill>
                  <a:srgbClr val="FFC000"/>
                </a:solidFill>
              </a:rPr>
              <a:t>.</a:t>
            </a:r>
            <a:endParaRPr lang="en-IN" cap="none" dirty="0">
              <a:solidFill>
                <a:srgbClr val="FFC000"/>
              </a:solidFill>
            </a:endParaRPr>
          </a:p>
        </p:txBody>
      </p:sp>
      <p:pic>
        <p:nvPicPr>
          <p:cNvPr id="2" name="Picture 1"/>
          <p:cNvPicPr>
            <a:picLocks noChangeAspect="1"/>
          </p:cNvPicPr>
          <p:nvPr/>
        </p:nvPicPr>
        <p:blipFill>
          <a:blip r:embed="rId3"/>
          <a:stretch>
            <a:fillRect/>
          </a:stretch>
        </p:blipFill>
        <p:spPr>
          <a:xfrm>
            <a:off x="7090610" y="1912018"/>
            <a:ext cx="4305667" cy="3349792"/>
          </a:xfrm>
          <a:prstGeom prst="rect">
            <a:avLst/>
          </a:prstGeom>
        </p:spPr>
      </p:pic>
    </p:spTree>
    <p:extLst>
      <p:ext uri="{BB962C8B-B14F-4D97-AF65-F5344CB8AC3E}">
        <p14:creationId xmlns:p14="http://schemas.microsoft.com/office/powerpoint/2010/main" val="3532915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724487" y="372980"/>
            <a:ext cx="8799134" cy="653715"/>
          </a:xfrm>
        </p:spPr>
        <p:txBody>
          <a:bodyPr/>
          <a:lstStyle/>
          <a:p>
            <a:pPr algn="ctr"/>
            <a:r>
              <a:rPr lang="en-IN" sz="3200" dirty="0">
                <a:solidFill>
                  <a:srgbClr val="00B0F0"/>
                </a:solidFill>
              </a:rPr>
              <a:t>Cause and effect analysis of the problems</a:t>
            </a:r>
            <a:endParaRPr lang="en-IN" sz="3200" dirty="0">
              <a:solidFill>
                <a:srgbClr val="00B0F0"/>
              </a:solidFill>
            </a:endParaRPr>
          </a:p>
        </p:txBody>
      </p:sp>
      <p:sp>
        <p:nvSpPr>
          <p:cNvPr id="5" name="Subtitle 4"/>
          <p:cNvSpPr>
            <a:spLocks noGrp="1"/>
          </p:cNvSpPr>
          <p:nvPr>
            <p:ph type="subTitle" idx="1"/>
          </p:nvPr>
        </p:nvSpPr>
        <p:spPr>
          <a:xfrm>
            <a:off x="625642" y="1524001"/>
            <a:ext cx="4973053" cy="5069304"/>
          </a:xfrm>
        </p:spPr>
        <p:txBody>
          <a:bodyPr>
            <a:normAutofit/>
          </a:bodyPr>
          <a:lstStyle/>
          <a:p>
            <a:pPr marL="342900" indent="-342900">
              <a:buFont typeface="Arial" panose="020B0604020202020204" pitchFamily="34" charset="0"/>
              <a:buChar char="•"/>
            </a:pPr>
            <a:r>
              <a:rPr lang="en-IN" cap="none" dirty="0">
                <a:solidFill>
                  <a:srgbClr val="FFC000"/>
                </a:solidFill>
              </a:rPr>
              <a:t>The fishbone diagram has become helpful in the process of identifying the cause and effect of the problems.</a:t>
            </a:r>
          </a:p>
          <a:p>
            <a:pPr marL="342900" indent="-342900">
              <a:buFont typeface="Arial" panose="020B0604020202020204" pitchFamily="34" charset="0"/>
              <a:buChar char="•"/>
            </a:pPr>
            <a:r>
              <a:rPr lang="en-IN" cap="none" dirty="0">
                <a:solidFill>
                  <a:srgbClr val="FFC000"/>
                </a:solidFill>
              </a:rPr>
              <a:t>Different kinds of workplace issues and also problems of work related stress are happening due to the causes of </a:t>
            </a:r>
            <a:r>
              <a:rPr lang="en-IN" cap="none" dirty="0" smtClean="0">
                <a:solidFill>
                  <a:srgbClr val="FFC000"/>
                </a:solidFill>
              </a:rPr>
              <a:t>casual approach, </a:t>
            </a:r>
            <a:r>
              <a:rPr lang="en-IN" cap="none" dirty="0">
                <a:solidFill>
                  <a:srgbClr val="FFC000"/>
                </a:solidFill>
              </a:rPr>
              <a:t>communication gap, health issues and politics.</a:t>
            </a:r>
          </a:p>
          <a:p>
            <a:pPr marL="342900" indent="-342900">
              <a:buFont typeface="Arial" panose="020B0604020202020204" pitchFamily="34" charset="0"/>
              <a:buChar char="•"/>
            </a:pPr>
            <a:r>
              <a:rPr lang="en-IN" cap="none" dirty="0">
                <a:solidFill>
                  <a:srgbClr val="FFC000"/>
                </a:solidFill>
              </a:rPr>
              <a:t>The reasons behind the problems are different kinds of managerial issues, language constraints, work pressure, gender pay gap etc. </a:t>
            </a:r>
          </a:p>
          <a:p>
            <a:endParaRPr lang="en-IN" cap="none" dirty="0">
              <a:solidFill>
                <a:srgbClr val="FFC000"/>
              </a:solidFill>
            </a:endParaRPr>
          </a:p>
        </p:txBody>
      </p:sp>
      <p:pic>
        <p:nvPicPr>
          <p:cNvPr id="1026" name="Picture 2" descr="https://lh4.googleusercontent.com/gdvKMxcd7DEYq96ZdwFfSRg2p8f1pqY4wV4ZDkhnvPxjC3xRNOS33AmugZ497D-sTjo9oKgV55C1uokFfovI1qLWC71dBBk0tQrCoMisP1rkTWk_vkRLnv1X5y5N55r2A_JC-N3t=s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4547" y="2261937"/>
            <a:ext cx="5255628" cy="3352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82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724487" y="372980"/>
            <a:ext cx="8799134" cy="653715"/>
          </a:xfrm>
        </p:spPr>
        <p:txBody>
          <a:bodyPr/>
          <a:lstStyle/>
          <a:p>
            <a:pPr algn="ctr"/>
            <a:r>
              <a:rPr lang="en-IN" sz="3200" dirty="0" smtClean="0">
                <a:solidFill>
                  <a:srgbClr val="00B0F0"/>
                </a:solidFill>
              </a:rPr>
              <a:t>Pestle </a:t>
            </a:r>
            <a:r>
              <a:rPr lang="en-IN" sz="3200" dirty="0">
                <a:solidFill>
                  <a:srgbClr val="00B0F0"/>
                </a:solidFill>
              </a:rPr>
              <a:t>Analysis</a:t>
            </a:r>
            <a:endParaRPr lang="en-IN" sz="3200" dirty="0">
              <a:solidFill>
                <a:srgbClr val="00B0F0"/>
              </a:solidFill>
            </a:endParaRPr>
          </a:p>
        </p:txBody>
      </p:sp>
      <p:sp>
        <p:nvSpPr>
          <p:cNvPr id="5" name="Subtitle 4"/>
          <p:cNvSpPr>
            <a:spLocks noGrp="1"/>
          </p:cNvSpPr>
          <p:nvPr>
            <p:ph type="subTitle" idx="1"/>
          </p:nvPr>
        </p:nvSpPr>
        <p:spPr>
          <a:xfrm>
            <a:off x="625642" y="1524001"/>
            <a:ext cx="6705600" cy="4876799"/>
          </a:xfrm>
        </p:spPr>
        <p:txBody>
          <a:bodyPr>
            <a:normAutofit/>
          </a:bodyPr>
          <a:lstStyle/>
          <a:p>
            <a:pPr marL="342900" indent="-342900">
              <a:buFont typeface="Arial" panose="020B0604020202020204" pitchFamily="34" charset="0"/>
              <a:buChar char="•"/>
            </a:pPr>
            <a:r>
              <a:rPr lang="en-IN" cap="none" dirty="0">
                <a:solidFill>
                  <a:srgbClr val="FFC000"/>
                </a:solidFill>
              </a:rPr>
              <a:t>Political- the political stability of the UK is helpful for the development of the business. But the higher inflation rate and the impact of </a:t>
            </a:r>
            <a:r>
              <a:rPr lang="en-IN" cap="none" dirty="0" smtClean="0">
                <a:solidFill>
                  <a:srgbClr val="FFC000"/>
                </a:solidFill>
              </a:rPr>
              <a:t>Brexit </a:t>
            </a:r>
            <a:r>
              <a:rPr lang="en-IN" cap="none" dirty="0">
                <a:solidFill>
                  <a:srgbClr val="FFC000"/>
                </a:solidFill>
              </a:rPr>
              <a:t>lead to the process of decline in the expenditure of the customer.</a:t>
            </a:r>
          </a:p>
          <a:p>
            <a:pPr marL="342900" indent="-342900">
              <a:buFont typeface="Arial" panose="020B0604020202020204" pitchFamily="34" charset="0"/>
              <a:buChar char="•"/>
            </a:pPr>
            <a:r>
              <a:rPr lang="en-IN" cap="none" dirty="0">
                <a:solidFill>
                  <a:srgbClr val="FFC000"/>
                </a:solidFill>
              </a:rPr>
              <a:t>Economic- the economic stagnation of the current situation is also responsible for the work related stress of the employees. Different kinds of economic shortcoming are happening and that creates a lot of job losses in the organisation.</a:t>
            </a:r>
          </a:p>
          <a:p>
            <a:pPr marL="342900" indent="-342900">
              <a:buFont typeface="Arial" panose="020B0604020202020204" pitchFamily="34" charset="0"/>
              <a:buChar char="•"/>
            </a:pPr>
            <a:r>
              <a:rPr lang="en-IN" cap="none" dirty="0">
                <a:solidFill>
                  <a:srgbClr val="FFC000"/>
                </a:solidFill>
              </a:rPr>
              <a:t>Social- lack of effective communication in the workplace because of the communication gap in the workplace. It is also hampering the process of satisfying the customers.</a:t>
            </a:r>
          </a:p>
        </p:txBody>
      </p:sp>
      <p:pic>
        <p:nvPicPr>
          <p:cNvPr id="2" name="Picture 1"/>
          <p:cNvPicPr>
            <a:picLocks noChangeAspect="1"/>
          </p:cNvPicPr>
          <p:nvPr/>
        </p:nvPicPr>
        <p:blipFill>
          <a:blip r:embed="rId3"/>
          <a:stretch>
            <a:fillRect/>
          </a:stretch>
        </p:blipFill>
        <p:spPr>
          <a:xfrm>
            <a:off x="7616937" y="2290763"/>
            <a:ext cx="3647378" cy="2842712"/>
          </a:xfrm>
          <a:prstGeom prst="rect">
            <a:avLst/>
          </a:prstGeom>
        </p:spPr>
      </p:pic>
    </p:spTree>
    <p:extLst>
      <p:ext uri="{BB962C8B-B14F-4D97-AF65-F5344CB8AC3E}">
        <p14:creationId xmlns:p14="http://schemas.microsoft.com/office/powerpoint/2010/main" val="1438023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724487" y="372980"/>
            <a:ext cx="8799134" cy="653715"/>
          </a:xfrm>
        </p:spPr>
        <p:txBody>
          <a:bodyPr/>
          <a:lstStyle/>
          <a:p>
            <a:pPr algn="ctr"/>
            <a:r>
              <a:rPr lang="en-IN" sz="3200" dirty="0" smtClean="0">
                <a:solidFill>
                  <a:srgbClr val="00B0F0"/>
                </a:solidFill>
              </a:rPr>
              <a:t>Pestle </a:t>
            </a:r>
            <a:r>
              <a:rPr lang="en-IN" sz="3200" dirty="0">
                <a:solidFill>
                  <a:srgbClr val="00B0F0"/>
                </a:solidFill>
              </a:rPr>
              <a:t>Analysis</a:t>
            </a:r>
            <a:endParaRPr lang="en-IN" sz="3200" dirty="0">
              <a:solidFill>
                <a:srgbClr val="00B0F0"/>
              </a:solidFill>
            </a:endParaRPr>
          </a:p>
        </p:txBody>
      </p:sp>
      <p:sp>
        <p:nvSpPr>
          <p:cNvPr id="5" name="Subtitle 4"/>
          <p:cNvSpPr>
            <a:spLocks noGrp="1"/>
          </p:cNvSpPr>
          <p:nvPr>
            <p:ph type="subTitle" idx="1"/>
          </p:nvPr>
        </p:nvSpPr>
        <p:spPr>
          <a:xfrm>
            <a:off x="625642" y="1524001"/>
            <a:ext cx="6705600" cy="4876799"/>
          </a:xfrm>
        </p:spPr>
        <p:txBody>
          <a:bodyPr>
            <a:normAutofit lnSpcReduction="10000"/>
          </a:bodyPr>
          <a:lstStyle/>
          <a:p>
            <a:pPr marL="342900" indent="-342900">
              <a:buFont typeface="Arial" panose="020B0604020202020204" pitchFamily="34" charset="0"/>
              <a:buChar char="•"/>
            </a:pPr>
            <a:r>
              <a:rPr lang="en-IN" cap="none" dirty="0">
                <a:solidFill>
                  <a:srgbClr val="FFC000"/>
                </a:solidFill>
              </a:rPr>
              <a:t>Technological- different kinds of technological implementation are effective for the organisation but regular </a:t>
            </a:r>
            <a:r>
              <a:rPr lang="en-IN" cap="none" dirty="0" smtClean="0">
                <a:solidFill>
                  <a:srgbClr val="FFC000"/>
                </a:solidFill>
              </a:rPr>
              <a:t>up gradation </a:t>
            </a:r>
            <a:r>
              <a:rPr lang="en-IN" cap="none" dirty="0">
                <a:solidFill>
                  <a:srgbClr val="FFC000"/>
                </a:solidFill>
              </a:rPr>
              <a:t>sometimes become problematic.</a:t>
            </a:r>
          </a:p>
          <a:p>
            <a:pPr marL="342900" indent="-342900">
              <a:buFont typeface="Arial" panose="020B0604020202020204" pitchFamily="34" charset="0"/>
              <a:buChar char="•"/>
            </a:pPr>
            <a:r>
              <a:rPr lang="en-IN" cap="none" dirty="0">
                <a:solidFill>
                  <a:srgbClr val="FFC000"/>
                </a:solidFill>
              </a:rPr>
              <a:t>Environmental- the process of supply chain management and also the reduction of the wastage are related to the sustainability of the organisation. Different kinds of limitations often become the reason behind the work-related stress of the employees.</a:t>
            </a:r>
          </a:p>
          <a:p>
            <a:pPr marL="342900" indent="-342900">
              <a:buFont typeface="Arial" panose="020B0604020202020204" pitchFamily="34" charset="0"/>
              <a:buChar char="•"/>
            </a:pPr>
            <a:r>
              <a:rPr lang="en-IN" cap="none" dirty="0">
                <a:solidFill>
                  <a:srgbClr val="FFC000"/>
                </a:solidFill>
              </a:rPr>
              <a:t>Legal- different kinds of legislative rules and regulations are maintained by the regulatory authorities. The modification of the organisational practices due to legal issues sometimes create complexities in the workplace.</a:t>
            </a:r>
          </a:p>
        </p:txBody>
      </p:sp>
      <p:pic>
        <p:nvPicPr>
          <p:cNvPr id="2" name="Picture 1"/>
          <p:cNvPicPr>
            <a:picLocks noChangeAspect="1"/>
          </p:cNvPicPr>
          <p:nvPr/>
        </p:nvPicPr>
        <p:blipFill>
          <a:blip r:embed="rId3"/>
          <a:stretch>
            <a:fillRect/>
          </a:stretch>
        </p:blipFill>
        <p:spPr>
          <a:xfrm>
            <a:off x="7924919" y="1694448"/>
            <a:ext cx="3484026" cy="3663615"/>
          </a:xfrm>
          <a:prstGeom prst="rect">
            <a:avLst/>
          </a:prstGeom>
        </p:spPr>
      </p:pic>
    </p:spTree>
    <p:extLst>
      <p:ext uri="{BB962C8B-B14F-4D97-AF65-F5344CB8AC3E}">
        <p14:creationId xmlns:p14="http://schemas.microsoft.com/office/powerpoint/2010/main" val="945744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724487" y="372980"/>
            <a:ext cx="8799134" cy="653715"/>
          </a:xfrm>
        </p:spPr>
        <p:txBody>
          <a:bodyPr/>
          <a:lstStyle/>
          <a:p>
            <a:pPr algn="ctr"/>
            <a:r>
              <a:rPr lang="en-IN" sz="3200" dirty="0">
                <a:solidFill>
                  <a:srgbClr val="00B0F0"/>
                </a:solidFill>
              </a:rPr>
              <a:t>Solution for the problems</a:t>
            </a:r>
            <a:endParaRPr lang="en-IN" sz="3200" dirty="0">
              <a:solidFill>
                <a:srgbClr val="00B0F0"/>
              </a:solidFill>
            </a:endParaRPr>
          </a:p>
        </p:txBody>
      </p:sp>
      <p:sp>
        <p:nvSpPr>
          <p:cNvPr id="5" name="Subtitle 4"/>
          <p:cNvSpPr>
            <a:spLocks noGrp="1"/>
          </p:cNvSpPr>
          <p:nvPr>
            <p:ph type="subTitle" idx="1"/>
          </p:nvPr>
        </p:nvSpPr>
        <p:spPr>
          <a:xfrm>
            <a:off x="625641" y="1524001"/>
            <a:ext cx="10539663" cy="4812631"/>
          </a:xfrm>
        </p:spPr>
        <p:txBody>
          <a:bodyPr>
            <a:normAutofit/>
          </a:bodyPr>
          <a:lstStyle/>
          <a:p>
            <a:pPr marL="342900" indent="-342900">
              <a:buFont typeface="Arial" panose="020B0604020202020204" pitchFamily="34" charset="0"/>
              <a:buChar char="•"/>
            </a:pPr>
            <a:r>
              <a:rPr lang="en-IN" cap="none" dirty="0">
                <a:solidFill>
                  <a:srgbClr val="FFC000"/>
                </a:solidFill>
              </a:rPr>
              <a:t>According to the analysis, it is found that the company has effective communication problems.</a:t>
            </a:r>
          </a:p>
          <a:p>
            <a:pPr marL="342900" indent="-342900">
              <a:buFont typeface="Arial" panose="020B0604020202020204" pitchFamily="34" charset="0"/>
              <a:buChar char="•"/>
            </a:pPr>
            <a:r>
              <a:rPr lang="en-IN" cap="none" dirty="0">
                <a:solidFill>
                  <a:srgbClr val="FFC000"/>
                </a:solidFill>
              </a:rPr>
              <a:t>The execution of different kinds of interactive programs and orientation will be helpful for the removal of the confusions of the employees.</a:t>
            </a:r>
          </a:p>
          <a:p>
            <a:pPr marL="342900" indent="-342900">
              <a:buFont typeface="Arial" panose="020B0604020202020204" pitchFamily="34" charset="0"/>
              <a:buChar char="•"/>
            </a:pPr>
            <a:r>
              <a:rPr lang="en-IN" cap="none" dirty="0">
                <a:solidFill>
                  <a:srgbClr val="FFC000"/>
                </a:solidFill>
              </a:rPr>
              <a:t>The implementation of the PMI tool is effective for resolving the conflicts with some consecutive stages.</a:t>
            </a:r>
          </a:p>
          <a:p>
            <a:pPr marL="342900" indent="-342900">
              <a:buFont typeface="Arial" panose="020B0604020202020204" pitchFamily="34" charset="0"/>
              <a:buChar char="•"/>
            </a:pPr>
            <a:r>
              <a:rPr lang="en-IN" cap="none" dirty="0">
                <a:solidFill>
                  <a:srgbClr val="FFC000"/>
                </a:solidFill>
              </a:rPr>
              <a:t>The suggested techniques for dealing with PMI guidelines are withdrawal, smooth, compromise, force and collaboration.</a:t>
            </a:r>
          </a:p>
          <a:p>
            <a:pPr marL="342900" indent="-342900">
              <a:buFont typeface="Arial" panose="020B0604020202020204" pitchFamily="34" charset="0"/>
              <a:buChar char="•"/>
            </a:pPr>
            <a:r>
              <a:rPr lang="en-IN" cap="none" dirty="0">
                <a:solidFill>
                  <a:srgbClr val="FFC000"/>
                </a:solidFill>
              </a:rPr>
              <a:t>According to the scenario, the collaborative conflict resolution strategy is the most suitable to figure out different kinds of viewpoints for resolving the communication and interpersonal conflict issues. Different kinds of commitment and consciences responsibility will be followed in this manner.</a:t>
            </a:r>
          </a:p>
          <a:p>
            <a:pPr marL="342900" indent="-342900">
              <a:buFont typeface="Arial" panose="020B0604020202020204" pitchFamily="34" charset="0"/>
              <a:buChar char="•"/>
            </a:pPr>
            <a:endParaRPr lang="en-IN" cap="none" dirty="0">
              <a:solidFill>
                <a:srgbClr val="FFC000"/>
              </a:solidFill>
            </a:endParaRPr>
          </a:p>
        </p:txBody>
      </p:sp>
    </p:spTree>
    <p:extLst>
      <p:ext uri="{BB962C8B-B14F-4D97-AF65-F5344CB8AC3E}">
        <p14:creationId xmlns:p14="http://schemas.microsoft.com/office/powerpoint/2010/main" val="1318127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724487" y="372980"/>
            <a:ext cx="8799134" cy="717883"/>
          </a:xfrm>
        </p:spPr>
        <p:txBody>
          <a:bodyPr/>
          <a:lstStyle/>
          <a:p>
            <a:pPr algn="ctr"/>
            <a:r>
              <a:rPr lang="en-IN" sz="3200" dirty="0" smtClean="0">
                <a:solidFill>
                  <a:srgbClr val="00B0F0"/>
                </a:solidFill>
              </a:rPr>
              <a:t>Conclusion</a:t>
            </a:r>
            <a:endParaRPr lang="en-IN" sz="3200" dirty="0">
              <a:solidFill>
                <a:srgbClr val="00B0F0"/>
              </a:solidFill>
            </a:endParaRPr>
          </a:p>
        </p:txBody>
      </p:sp>
      <p:sp>
        <p:nvSpPr>
          <p:cNvPr id="5" name="Subtitle 4"/>
          <p:cNvSpPr>
            <a:spLocks noGrp="1"/>
          </p:cNvSpPr>
          <p:nvPr>
            <p:ph type="subTitle" idx="1"/>
          </p:nvPr>
        </p:nvSpPr>
        <p:spPr>
          <a:xfrm>
            <a:off x="625641" y="1524001"/>
            <a:ext cx="10780295" cy="4604083"/>
          </a:xfrm>
        </p:spPr>
        <p:txBody>
          <a:bodyPr>
            <a:normAutofit/>
          </a:bodyPr>
          <a:lstStyle/>
          <a:p>
            <a:pPr marL="342900" indent="-342900">
              <a:buFont typeface="Arial" panose="020B0604020202020204" pitchFamily="34" charset="0"/>
              <a:buChar char="•"/>
            </a:pPr>
            <a:r>
              <a:rPr lang="en-IN" cap="none" dirty="0">
                <a:solidFill>
                  <a:srgbClr val="FFC000"/>
                </a:solidFill>
              </a:rPr>
              <a:t>The concept and the process of problem solving in the workplace is portrayed in the context of Sainsbury’s.</a:t>
            </a:r>
          </a:p>
          <a:p>
            <a:pPr marL="342900" indent="-342900">
              <a:buFont typeface="Arial" panose="020B0604020202020204" pitchFamily="34" charset="0"/>
              <a:buChar char="•"/>
            </a:pPr>
            <a:r>
              <a:rPr lang="en-IN" cap="none" dirty="0">
                <a:solidFill>
                  <a:srgbClr val="FFC000"/>
                </a:solidFill>
              </a:rPr>
              <a:t>The gap of communication and the arrival of workplace conflicts are happening due to several reasons.</a:t>
            </a:r>
          </a:p>
          <a:p>
            <a:pPr marL="342900" indent="-342900">
              <a:buFont typeface="Arial" panose="020B0604020202020204" pitchFamily="34" charset="0"/>
              <a:buChar char="•"/>
            </a:pPr>
            <a:r>
              <a:rPr lang="en-IN" cap="none" dirty="0">
                <a:solidFill>
                  <a:srgbClr val="FFC000"/>
                </a:solidFill>
              </a:rPr>
              <a:t>The cause and effect analysis helps to understand the major and the minor reasons and that becomes helpful for the evaluation of resolving strategies.</a:t>
            </a:r>
          </a:p>
          <a:p>
            <a:pPr marL="342900" indent="-342900">
              <a:buFont typeface="Arial" panose="020B0604020202020204" pitchFamily="34" charset="0"/>
              <a:buChar char="•"/>
            </a:pPr>
            <a:r>
              <a:rPr lang="en-IN" cap="none" dirty="0">
                <a:solidFill>
                  <a:srgbClr val="FFC000"/>
                </a:solidFill>
              </a:rPr>
              <a:t>The implementation of the PMI tool helps to determine several techniques for conflict resolution.</a:t>
            </a:r>
          </a:p>
          <a:p>
            <a:pPr marL="342900" indent="-342900">
              <a:buFont typeface="Arial" panose="020B0604020202020204" pitchFamily="34" charset="0"/>
              <a:buChar char="•"/>
            </a:pPr>
            <a:r>
              <a:rPr lang="en-IN" cap="none" dirty="0">
                <a:solidFill>
                  <a:srgbClr val="FFC000"/>
                </a:solidFill>
              </a:rPr>
              <a:t>The most suitable technique for looking into problem solving of the organisation is collaboration which will help in the process of team building.</a:t>
            </a:r>
          </a:p>
          <a:p>
            <a:pPr marL="342900" indent="-342900">
              <a:buFont typeface="Arial" panose="020B0604020202020204" pitchFamily="34" charset="0"/>
              <a:buChar char="•"/>
            </a:pPr>
            <a:endParaRPr lang="en-IN" cap="none" dirty="0">
              <a:solidFill>
                <a:srgbClr val="FFC000"/>
              </a:solidFill>
            </a:endParaRPr>
          </a:p>
        </p:txBody>
      </p:sp>
    </p:spTree>
    <p:extLst>
      <p:ext uri="{BB962C8B-B14F-4D97-AF65-F5344CB8AC3E}">
        <p14:creationId xmlns:p14="http://schemas.microsoft.com/office/powerpoint/2010/main" val="2929273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724487" y="372980"/>
            <a:ext cx="8799134" cy="717883"/>
          </a:xfrm>
        </p:spPr>
        <p:txBody>
          <a:bodyPr/>
          <a:lstStyle/>
          <a:p>
            <a:pPr algn="ctr"/>
            <a:r>
              <a:rPr lang="en-IN" sz="3200" dirty="0" smtClean="0">
                <a:solidFill>
                  <a:srgbClr val="00B0F0"/>
                </a:solidFill>
              </a:rPr>
              <a:t>References</a:t>
            </a:r>
            <a:endParaRPr lang="en-IN" sz="3200" dirty="0">
              <a:solidFill>
                <a:srgbClr val="00B0F0"/>
              </a:solidFill>
            </a:endParaRPr>
          </a:p>
        </p:txBody>
      </p:sp>
      <p:sp>
        <p:nvSpPr>
          <p:cNvPr id="5" name="Subtitle 4"/>
          <p:cNvSpPr>
            <a:spLocks noGrp="1"/>
          </p:cNvSpPr>
          <p:nvPr>
            <p:ph type="subTitle" idx="1"/>
          </p:nvPr>
        </p:nvSpPr>
        <p:spPr>
          <a:xfrm>
            <a:off x="721895" y="1363580"/>
            <a:ext cx="10539664" cy="4459704"/>
          </a:xfrm>
        </p:spPr>
        <p:txBody>
          <a:bodyPr>
            <a:normAutofit/>
          </a:bodyPr>
          <a:lstStyle/>
          <a:p>
            <a:pPr marL="342900" indent="-342900">
              <a:buFont typeface="Arial" panose="020B0604020202020204" pitchFamily="34" charset="0"/>
              <a:buChar char="•"/>
            </a:pPr>
            <a:endParaRPr lang="en-IN" cap="none" dirty="0" smtClean="0">
              <a:solidFill>
                <a:srgbClr val="FFC000"/>
              </a:solidFill>
            </a:endParaRPr>
          </a:p>
          <a:p>
            <a:pPr marL="342900" indent="-342900">
              <a:buFont typeface="Arial" panose="020B0604020202020204" pitchFamily="34" charset="0"/>
              <a:buChar char="•"/>
            </a:pPr>
            <a:r>
              <a:rPr lang="en-IN" cap="none" dirty="0" err="1" smtClean="0">
                <a:solidFill>
                  <a:srgbClr val="FFC000"/>
                </a:solidFill>
              </a:rPr>
              <a:t>Getzels</a:t>
            </a:r>
            <a:r>
              <a:rPr lang="en-IN" cap="none" dirty="0">
                <a:solidFill>
                  <a:srgbClr val="FFC000"/>
                </a:solidFill>
              </a:rPr>
              <a:t>, J.W. and </a:t>
            </a:r>
            <a:r>
              <a:rPr lang="en-IN" cap="none" dirty="0" err="1">
                <a:solidFill>
                  <a:srgbClr val="FFC000"/>
                </a:solidFill>
              </a:rPr>
              <a:t>Csikszentmihalyi</a:t>
            </a:r>
            <a:r>
              <a:rPr lang="en-IN" cap="none" dirty="0">
                <a:solidFill>
                  <a:srgbClr val="FFC000"/>
                </a:solidFill>
              </a:rPr>
              <a:t>, M., 2017. From problem solving to problem finding. In Perspectives in creativity (pp. 90-116). </a:t>
            </a:r>
            <a:r>
              <a:rPr lang="en-IN" cap="none" dirty="0" err="1">
                <a:solidFill>
                  <a:srgbClr val="FFC000"/>
                </a:solidFill>
              </a:rPr>
              <a:t>Routledge</a:t>
            </a:r>
            <a:r>
              <a:rPr lang="en-IN" cap="none" dirty="0" smtClean="0">
                <a:solidFill>
                  <a:srgbClr val="FFC000"/>
                </a:solidFill>
              </a:rPr>
              <a:t>.</a:t>
            </a:r>
          </a:p>
          <a:p>
            <a:pPr marL="342900" indent="-342900">
              <a:buFont typeface="Arial" panose="020B0604020202020204" pitchFamily="34" charset="0"/>
              <a:buChar char="•"/>
            </a:pPr>
            <a:r>
              <a:rPr lang="en-IN" cap="none" dirty="0" err="1">
                <a:solidFill>
                  <a:srgbClr val="FFC000"/>
                </a:solidFill>
              </a:rPr>
              <a:t>Coccia</a:t>
            </a:r>
            <a:r>
              <a:rPr lang="en-IN" cap="none" dirty="0">
                <a:solidFill>
                  <a:srgbClr val="FFC000"/>
                </a:solidFill>
              </a:rPr>
              <a:t>, M., 2020. Fishbone diagram for technological analysis and foresight. International Journal of Foresight and Innovation Policy, 14(2-4), pp.225-247</a:t>
            </a:r>
            <a:r>
              <a:rPr lang="en-IN" cap="none" dirty="0" smtClean="0">
                <a:solidFill>
                  <a:srgbClr val="FFC000"/>
                </a:solidFill>
              </a:rPr>
              <a:t>.</a:t>
            </a:r>
          </a:p>
          <a:p>
            <a:pPr marL="342900" indent="-342900">
              <a:buFont typeface="Arial" panose="020B0604020202020204" pitchFamily="34" charset="0"/>
              <a:buChar char="•"/>
            </a:pPr>
            <a:r>
              <a:rPr lang="en-IN" cap="none" dirty="0" err="1">
                <a:solidFill>
                  <a:srgbClr val="FFC000"/>
                </a:solidFill>
              </a:rPr>
              <a:t>Luo</a:t>
            </a:r>
            <a:r>
              <a:rPr lang="en-IN" cap="none" dirty="0">
                <a:solidFill>
                  <a:srgbClr val="FFC000"/>
                </a:solidFill>
              </a:rPr>
              <a:t>, T., Wu, C. and </a:t>
            </a:r>
            <a:r>
              <a:rPr lang="en-IN" cap="none" dirty="0" err="1">
                <a:solidFill>
                  <a:srgbClr val="FFC000"/>
                </a:solidFill>
              </a:rPr>
              <a:t>Duan</a:t>
            </a:r>
            <a:r>
              <a:rPr lang="en-IN" cap="none" dirty="0">
                <a:solidFill>
                  <a:srgbClr val="FFC000"/>
                </a:solidFill>
              </a:rPr>
              <a:t>, L., 2018. Fishbone diagram and risk matrix analysis method and its application in safety assessment of natural gas spherical tank. Journal of Cleaner Production, 174, pp.296-304</a:t>
            </a:r>
            <a:r>
              <a:rPr lang="en-IN" cap="none" dirty="0" smtClean="0">
                <a:solidFill>
                  <a:srgbClr val="FFC000"/>
                </a:solidFill>
              </a:rPr>
              <a:t>.</a:t>
            </a:r>
          </a:p>
          <a:p>
            <a:pPr marL="342900" indent="-342900">
              <a:buFont typeface="Arial" panose="020B0604020202020204" pitchFamily="34" charset="0"/>
              <a:buChar char="•"/>
            </a:pPr>
            <a:r>
              <a:rPr lang="en-IN" cap="none" dirty="0" err="1">
                <a:solidFill>
                  <a:srgbClr val="FFC000"/>
                </a:solidFill>
              </a:rPr>
              <a:t>Bisker</a:t>
            </a:r>
            <a:r>
              <a:rPr lang="en-IN" cap="none" dirty="0">
                <a:solidFill>
                  <a:srgbClr val="FFC000"/>
                </a:solidFill>
              </a:rPr>
              <a:t>, C. and </a:t>
            </a:r>
            <a:r>
              <a:rPr lang="en-IN" cap="none" dirty="0" err="1">
                <a:solidFill>
                  <a:srgbClr val="FFC000"/>
                </a:solidFill>
              </a:rPr>
              <a:t>Ralebitso</a:t>
            </a:r>
            <a:r>
              <a:rPr lang="en-IN" cap="none" dirty="0">
                <a:solidFill>
                  <a:srgbClr val="FFC000"/>
                </a:solidFill>
              </a:rPr>
              <a:t>-Senior, T.K., 2018. The method debate: a state-of-the-art analysis of PMI estimation techniques. In Forensic </a:t>
            </a:r>
            <a:r>
              <a:rPr lang="en-IN" cap="none" dirty="0" err="1">
                <a:solidFill>
                  <a:srgbClr val="FFC000"/>
                </a:solidFill>
              </a:rPr>
              <a:t>Ecogenomics</a:t>
            </a:r>
            <a:r>
              <a:rPr lang="en-IN" cap="none" dirty="0">
                <a:solidFill>
                  <a:srgbClr val="FFC000"/>
                </a:solidFill>
              </a:rPr>
              <a:t> (pp. 61-86). Academic Press.</a:t>
            </a:r>
          </a:p>
        </p:txBody>
      </p:sp>
    </p:spTree>
    <p:extLst>
      <p:ext uri="{BB962C8B-B14F-4D97-AF65-F5344CB8AC3E}">
        <p14:creationId xmlns:p14="http://schemas.microsoft.com/office/powerpoint/2010/main" val="20829827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64</TotalTime>
  <Words>1364</Words>
  <Application>Microsoft Office PowerPoint</Application>
  <PresentationFormat>Widescreen</PresentationFormat>
  <Paragraphs>66</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vt:lpstr>
      <vt:lpstr>Problem Solving and Decision Making </vt:lpstr>
      <vt:lpstr>Introduction</vt:lpstr>
      <vt:lpstr>Nature of the problem </vt:lpstr>
      <vt:lpstr>Impact of the problem</vt:lpstr>
      <vt:lpstr>Cause and effect analysis of the problems</vt:lpstr>
      <vt:lpstr>Pestle Analysis</vt:lpstr>
      <vt:lpstr>Pestle Analysis</vt:lpstr>
      <vt:lpstr>Solution for the problems</vt:lpstr>
      <vt:lpstr>Conclusion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ADMIN</cp:lastModifiedBy>
  <cp:revision>24</cp:revision>
  <dcterms:created xsi:type="dcterms:W3CDTF">2021-10-08T12:31:56Z</dcterms:created>
  <dcterms:modified xsi:type="dcterms:W3CDTF">2021-10-09T09:53:40Z</dcterms:modified>
</cp:coreProperties>
</file>