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1" r:id="rId6"/>
    <p:sldId id="262" r:id="rId7"/>
    <p:sldId id="263" r:id="rId8"/>
    <p:sldId id="264" r:id="rId9"/>
    <p:sldId id="265" r:id="rId10"/>
    <p:sldId id="266" r:id="rId11"/>
    <p:sldId id="267" r:id="rId12"/>
  </p:sldIdLst>
  <p:sldSz cx="18288000" cy="10287000"/>
  <p:notesSz cx="6858000" cy="9144000"/>
  <p:embeddedFontLst>
    <p:embeddedFont>
      <p:font typeface="Luciole" panose="020B0604020202020204" charset="0"/>
      <p:regular r:id="rId14"/>
    </p:embeddedFont>
    <p:embeddedFont>
      <p:font typeface="Open Sauce" panose="020B0604020202020204" charset="0"/>
      <p:regular r:id="rId15"/>
    </p:embeddedFont>
    <p:embeddedFont>
      <p:font typeface="Open Sauce Bold"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4" d="100"/>
          <a:sy n="54" d="100"/>
        </p:scale>
        <p:origin x="754"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B2F42-670C-4C19-8784-04F6E46D9CDB}" type="datetimeFigureOut">
              <a:rPr lang="en-US" smtClean="0"/>
              <a:t>2/13/2024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ACBB32-CF02-4786-B35A-BA5B7E350FC5}" type="slidenum">
              <a:rPr lang="en-US" smtClean="0"/>
              <a:t>‹#›</a:t>
            </a:fld>
            <a:endParaRPr lang="en-US"/>
          </a:p>
        </p:txBody>
      </p:sp>
    </p:spTree>
    <p:extLst>
      <p:ext uri="{BB962C8B-B14F-4D97-AF65-F5344CB8AC3E}">
        <p14:creationId xmlns:p14="http://schemas.microsoft.com/office/powerpoint/2010/main" val="2232886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b="1" dirty="0">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to LXR</a:t>
            </a:r>
            <a:r>
              <a:rPr lang="en-US" sz="1800" dirty="0">
                <a:solidFill>
                  <a:srgbClr val="2F5496"/>
                </a:solidFill>
                <a:effectLst/>
                <a:latin typeface="Times New Roman" panose="02020603050405020304" pitchFamily="18" charset="0"/>
                <a:ea typeface="Times New Roman" panose="02020603050405020304" pitchFamily="18" charset="0"/>
              </a:rPr>
              <a:t>:</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LXR Hotels is a luxe Hotel Brand that offers the finest hospitality places in the world with an unparalleled views and world-class facilities (LXR Group, 2023). LXR Hotels was established not only with an intention of doing something different in luxury travel but also to create a brand that would offer contemporary design, personalized service, and cultural authenticity along with unforgettable stays for the refined travelers.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Among the noteworthy points of difference that LXR Hotels boasts is a selection of iconic properties, each of which stands out for its own kind of ambiance and inextricable connection with its location (LXR Group, 2023). From exquisite city sights to shelled coast retreats, the LXR hotels offer choices to visitors of so many tastes and travel styles.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5ACBB32-CF02-4786-B35A-BA5B7E350FC5}" type="slidenum">
              <a:rPr lang="en-US" smtClean="0"/>
              <a:t>2</a:t>
            </a:fld>
            <a:endParaRPr lang="en-US"/>
          </a:p>
        </p:txBody>
      </p:sp>
    </p:spTree>
    <p:extLst>
      <p:ext uri="{BB962C8B-B14F-4D97-AF65-F5344CB8AC3E}">
        <p14:creationId xmlns:p14="http://schemas.microsoft.com/office/powerpoint/2010/main" val="2498073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dirty="0">
                <a:solidFill>
                  <a:srgbClr val="2F5496"/>
                </a:solidFill>
                <a:effectLst/>
                <a:latin typeface="Times New Roman" panose="02020603050405020304" pitchFamily="18" charset="0"/>
                <a:ea typeface="Times New Roman" panose="02020603050405020304" pitchFamily="18" charset="0"/>
              </a:rPr>
              <a:t>LXR's Main Consumers: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LXR hotels offer a refined luxury, boutique atmosphere, and bespoke personal service to their distinguished guests who seek immersive experiences (Hospitality Net, 2008). The brand's main consumers typically include: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Affluent Travelers: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LXR hotels target the affluent travelers who favor luxury, exclusivity, and prestigious treatment (Walker, 2017). Such people are the ones who wish to enjoy a luxurious experience with the highest level of comfortability and sophistication.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Luxury Leisure Travelers: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Luxury Resorts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Xperiences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(LXR) properties attract luxury leisure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who are looking for distinctive destinations that offer cultural experiences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Business Executives and Professionals: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LXR hotels attract both business executives and professionals while on a business trip and in need of premium accommodations.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Discerning Couples: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LXR brand properties are known as a venue for those who are looking for special occasion or romantic getaways (Hospitality Net, 2008). These guests choose these inns because of the romantic atmosphere, floral decor and posh interiors which make them great destinations for honeymoons, anniversaries and any other romantic escapes.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Luxury Event Planners: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venues for weddings, galas, and corporate functions in LXR hotels are on high demand because they feature sophisticated settings, top-notch service, and flexible event spaces or private spaces.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5ACBB32-CF02-4786-B35A-BA5B7E350FC5}" type="slidenum">
              <a:rPr lang="en-US" smtClean="0"/>
              <a:t>3</a:t>
            </a:fld>
            <a:endParaRPr lang="en-US"/>
          </a:p>
        </p:txBody>
      </p:sp>
    </p:spTree>
    <p:extLst>
      <p:ext uri="{BB962C8B-B14F-4D97-AF65-F5344CB8AC3E}">
        <p14:creationId xmlns:p14="http://schemas.microsoft.com/office/powerpoint/2010/main" val="3503154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dirty="0">
                <a:solidFill>
                  <a:srgbClr val="2F5496"/>
                </a:solidFill>
                <a:effectLst/>
                <a:latin typeface="Times New Roman" panose="02020603050405020304" pitchFamily="18" charset="0"/>
                <a:ea typeface="Times New Roman" panose="02020603050405020304" pitchFamily="18" charset="0"/>
              </a:rPr>
              <a:t>Appeal to Main Consumers: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LXR hotels appeal to these groups primarily due to their: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Luxurious Experience: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LXR hotels provide the level of luxury and elegance that attracts selective travelers looking to pamper themselves with the touch of refinement.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Personalized Service: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Personalized service, a core concept of the brand, guarantees that each guest receives an individual approach and customized experiences and increases their satisfaction(</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Saenko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Unique Destinations: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LXR properties are located in spectacular locations by design so that guests have a chance to experience culture, heritage and other local experiences.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5ACBB32-CF02-4786-B35A-BA5B7E350FC5}" type="slidenum">
              <a:rPr lang="en-US" smtClean="0"/>
              <a:t>4</a:t>
            </a:fld>
            <a:endParaRPr lang="en-US"/>
          </a:p>
        </p:txBody>
      </p:sp>
    </p:spTree>
    <p:extLst>
      <p:ext uri="{BB962C8B-B14F-4D97-AF65-F5344CB8AC3E}">
        <p14:creationId xmlns:p14="http://schemas.microsoft.com/office/powerpoint/2010/main" val="1872197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dirty="0">
                <a:solidFill>
                  <a:srgbClr val="2F5496"/>
                </a:solidFill>
                <a:effectLst/>
                <a:latin typeface="Times New Roman" panose="02020603050405020304" pitchFamily="18" charset="0"/>
                <a:ea typeface="Times New Roman" panose="02020603050405020304" pitchFamily="18" charset="0"/>
              </a:rPr>
              <a:t>Nature, Scope, and Role of Guest Services and Facilities</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The nature of luxury hotels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be described as an embodiment of sophistication, meticulousness, and a passion for surpassing guest expectations (Baum, 2011). These hotels aim to offer the best that comes with high-class luxury and exclusivity.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The scope of guest services and facilities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top-end hotels is extensive and it is to meet the demands and satisfaction of the luxurious kind of travelers (Baum, 2011). These include spaces that have the luxury such as the spacious suites with the designer furnishings and the latest technology.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Role of Guest Services and Facilities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Luxury Hotels, guest services and facilities are the most important features in providing a luxury experience for guests (Krebs, 2018). They help to raise the stay to the next level by enabling an effortless combination of rest, relief, and pleasure. The responsibilities entail not only meeting but exceeding guests’ expectations, anticipating their needs, and providing special service with just a touch of elegance.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5ACBB32-CF02-4786-B35A-BA5B7E350FC5}" type="slidenum">
              <a:rPr lang="en-US" smtClean="0"/>
              <a:t>5</a:t>
            </a:fld>
            <a:endParaRPr lang="en-US"/>
          </a:p>
        </p:txBody>
      </p:sp>
    </p:spTree>
    <p:extLst>
      <p:ext uri="{BB962C8B-B14F-4D97-AF65-F5344CB8AC3E}">
        <p14:creationId xmlns:p14="http://schemas.microsoft.com/office/powerpoint/2010/main" val="2316257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dirty="0">
                <a:solidFill>
                  <a:srgbClr val="2F5496"/>
                </a:solidFill>
                <a:effectLst/>
                <a:latin typeface="Times New Roman" panose="02020603050405020304" pitchFamily="18" charset="0"/>
                <a:ea typeface="Times New Roman" panose="02020603050405020304" pitchFamily="18" charset="0"/>
              </a:rPr>
              <a:t>Application to LXR:</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LXR hotels stand for luxury and resemblance exactly what they suggest, encompassing all the conveniences and facilities that will satisfy even the most refined guests. LXR guarantees perfection throughout by paying attention to the very finer details, starting from the best accommodations to the exquisite cuisines.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LXR hotels, the services are bespoke and cover help with concierge matters ranging from arranging for transportation, booking tours and securing reservations at the best restaurants (Hospitality Net, 2008).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LXR properties offer guests a variety of elegant and stylish rooms fitted with modern facilities and unparalleled views (Dhiman, 2017). Guests can dine in exquisite restaurants, chill and revitalize at the most luxurious spas, or participate in play activities which include golf, tennis or water sports at various destinations.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5ACBB32-CF02-4786-B35A-BA5B7E350FC5}" type="slidenum">
              <a:rPr lang="en-US" smtClean="0"/>
              <a:t>6</a:t>
            </a:fld>
            <a:endParaRPr lang="en-US"/>
          </a:p>
        </p:txBody>
      </p:sp>
    </p:spTree>
    <p:extLst>
      <p:ext uri="{BB962C8B-B14F-4D97-AF65-F5344CB8AC3E}">
        <p14:creationId xmlns:p14="http://schemas.microsoft.com/office/powerpoint/2010/main" val="1507549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dirty="0">
                <a:solidFill>
                  <a:srgbClr val="2F5496"/>
                </a:solidFill>
                <a:effectLst/>
                <a:latin typeface="Times New Roman" panose="02020603050405020304" pitchFamily="18" charset="0"/>
                <a:ea typeface="Times New Roman" panose="02020603050405020304" pitchFamily="18" charset="0"/>
              </a:rPr>
              <a:t>Importance of Hospitality</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Hospitality functions as the heart of the hospitality industry that is embodied in the warmth, sincerity, and thoughtfulness exhibited towards the guests. It is not only a means of offering (Baum, 2011) the best service but also a sense of being, belonging and satisfaction that it seeks to create for the guests during their stay.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serves as a foundation for creating excellent guest experiences by doing so, first of all. It acts as a pattern for communication, from the opening greeting to the final goodbye, shaping guests’ views and numbers in all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Farmaki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Nikolaos Pappas, 2022). A warm and with it genuine care and attention can leave a long-lasting impression, which generally means the return of the customer and good word of mouth.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5ACBB32-CF02-4786-B35A-BA5B7E350FC5}" type="slidenum">
              <a:rPr lang="en-US" smtClean="0"/>
              <a:t>7</a:t>
            </a:fld>
            <a:endParaRPr lang="en-US"/>
          </a:p>
        </p:txBody>
      </p:sp>
    </p:spTree>
    <p:extLst>
      <p:ext uri="{BB962C8B-B14F-4D97-AF65-F5344CB8AC3E}">
        <p14:creationId xmlns:p14="http://schemas.microsoft.com/office/powerpoint/2010/main" val="1912299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US" sz="1800" dirty="0">
                <a:solidFill>
                  <a:srgbClr val="2F5496"/>
                </a:solidFill>
                <a:effectLst/>
                <a:latin typeface="Times New Roman" panose="02020603050405020304" pitchFamily="18" charset="0"/>
                <a:ea typeface="Times New Roman" panose="02020603050405020304" pitchFamily="18" charset="0"/>
              </a:rPr>
              <a:t>Exceeding Expectations: How Hotels Meet Guests Expectation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Hotels go beyond the guest’s expectations by realizing that customer delight with the hotel experience is the very essence of guest satisfaction and loyalty. By means of an integration of attentive service, personalized touches and anticipating guest needs hotels exceed the boundaries to provide a unique and unforgettable experience (Walker,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Firstly, the hotel adopts service excellence as an instrument for the guests’ satisfaction. From the time guests arrive, they are welcoming with warmth and professionalism making their stay one creating a positive experience (Hospitality Net, 2008). Employees are well-versed in being meticulous, prompt, and courteous in order to respond to the guest's requirements and desires timely.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5ACBB32-CF02-4786-B35A-BA5B7E350FC5}" type="slidenum">
              <a:rPr lang="en-US" smtClean="0"/>
              <a:t>8</a:t>
            </a:fld>
            <a:endParaRPr lang="en-US"/>
          </a:p>
        </p:txBody>
      </p:sp>
    </p:spTree>
    <p:extLst>
      <p:ext uri="{BB962C8B-B14F-4D97-AF65-F5344CB8AC3E}">
        <p14:creationId xmlns:p14="http://schemas.microsoft.com/office/powerpoint/2010/main" val="2376920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Hospitality is the world where LXR is the flagship, and its guests experience one of a kind journey which comprises of personalized service, lavish amenities and unmatched attention to detail. Through constant delivery of above and beyond expectations and creating authentic relationships with guests, LXR achieves more than just guests' beloved memories, but also strengthens its position as the industry leader in luxury hospitality.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5ACBB32-CF02-4786-B35A-BA5B7E350FC5}" type="slidenum">
              <a:rPr lang="en-US" smtClean="0"/>
              <a:t>9</a:t>
            </a:fld>
            <a:endParaRPr lang="en-US"/>
          </a:p>
        </p:txBody>
      </p:sp>
    </p:spTree>
    <p:extLst>
      <p:ext uri="{BB962C8B-B14F-4D97-AF65-F5344CB8AC3E}">
        <p14:creationId xmlns:p14="http://schemas.microsoft.com/office/powerpoint/2010/main" val="461213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TextBox 2"/>
          <p:cNvSpPr txBox="1"/>
          <p:nvPr/>
        </p:nvSpPr>
        <p:spPr>
          <a:xfrm>
            <a:off x="1028700" y="3005328"/>
            <a:ext cx="7788921" cy="2415302"/>
          </a:xfrm>
          <a:prstGeom prst="rect">
            <a:avLst/>
          </a:prstGeom>
        </p:spPr>
        <p:txBody>
          <a:bodyPr lIns="0" tIns="0" rIns="0" bIns="0" rtlCol="0" anchor="t">
            <a:spAutoFit/>
          </a:bodyPr>
          <a:lstStyle/>
          <a:p>
            <a:pPr>
              <a:lnSpc>
                <a:spcPts val="4620"/>
              </a:lnSpc>
            </a:pPr>
            <a:r>
              <a:rPr lang="en-US" sz="4200">
                <a:solidFill>
                  <a:srgbClr val="230871"/>
                </a:solidFill>
                <a:latin typeface="Luciole"/>
              </a:rPr>
              <a:t>Importance of</a:t>
            </a:r>
          </a:p>
          <a:p>
            <a:pPr>
              <a:lnSpc>
                <a:spcPts val="4620"/>
              </a:lnSpc>
            </a:pPr>
            <a:r>
              <a:rPr lang="en-US" sz="4200">
                <a:solidFill>
                  <a:srgbClr val="230871"/>
                </a:solidFill>
                <a:latin typeface="Luciole"/>
              </a:rPr>
              <a:t>quality service, hospitality and guest services in the hospitality industry.</a:t>
            </a:r>
          </a:p>
        </p:txBody>
      </p:sp>
      <p:sp>
        <p:nvSpPr>
          <p:cNvPr id="3" name="TextBox 3"/>
          <p:cNvSpPr txBox="1"/>
          <p:nvPr/>
        </p:nvSpPr>
        <p:spPr>
          <a:xfrm>
            <a:off x="1028700" y="5750969"/>
            <a:ext cx="7788921" cy="514111"/>
          </a:xfrm>
          <a:prstGeom prst="rect">
            <a:avLst/>
          </a:prstGeom>
        </p:spPr>
        <p:txBody>
          <a:bodyPr lIns="0" tIns="0" rIns="0" bIns="0" rtlCol="0" anchor="t">
            <a:spAutoFit/>
          </a:bodyPr>
          <a:lstStyle/>
          <a:p>
            <a:pPr>
              <a:lnSpc>
                <a:spcPts val="4206"/>
              </a:lnSpc>
              <a:spcBef>
                <a:spcPct val="0"/>
              </a:spcBef>
            </a:pPr>
            <a:r>
              <a:rPr lang="en-US" sz="3004">
                <a:solidFill>
                  <a:srgbClr val="230871"/>
                </a:solidFill>
                <a:latin typeface="Open Sauce"/>
              </a:rPr>
              <a:t>The Case of LXR Hotel</a:t>
            </a:r>
          </a:p>
        </p:txBody>
      </p:sp>
      <p:sp>
        <p:nvSpPr>
          <p:cNvPr id="4" name="AutoShape 4"/>
          <p:cNvSpPr/>
          <p:nvPr/>
        </p:nvSpPr>
        <p:spPr>
          <a:xfrm>
            <a:off x="9950464" y="0"/>
            <a:ext cx="8968809" cy="10287000"/>
          </a:xfrm>
          <a:prstGeom prst="rect">
            <a:avLst/>
          </a:prstGeom>
          <a:solidFill>
            <a:srgbClr val="2A7DE1"/>
          </a:solidFill>
        </p:spPr>
      </p:sp>
      <p:sp>
        <p:nvSpPr>
          <p:cNvPr id="5" name="Freeform 5"/>
          <p:cNvSpPr/>
          <p:nvPr/>
        </p:nvSpPr>
        <p:spPr>
          <a:xfrm>
            <a:off x="10554787" y="550482"/>
            <a:ext cx="7248618" cy="9186037"/>
          </a:xfrm>
          <a:custGeom>
            <a:avLst/>
            <a:gdLst/>
            <a:ahLst/>
            <a:cxnLst/>
            <a:rect l="l" t="t" r="r" b="b"/>
            <a:pathLst>
              <a:path w="7248618" h="9186037">
                <a:moveTo>
                  <a:pt x="0" y="0"/>
                </a:moveTo>
                <a:lnTo>
                  <a:pt x="7248618" y="0"/>
                </a:lnTo>
                <a:lnTo>
                  <a:pt x="7248618" y="9186036"/>
                </a:lnTo>
                <a:lnTo>
                  <a:pt x="0" y="918603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AutoShape 6"/>
          <p:cNvSpPr/>
          <p:nvPr/>
        </p:nvSpPr>
        <p:spPr>
          <a:xfrm rot="-5407957">
            <a:off x="4806950" y="5133975"/>
            <a:ext cx="10287028" cy="0"/>
          </a:xfrm>
          <a:prstGeom prst="line">
            <a:avLst/>
          </a:prstGeom>
          <a:ln w="19050" cap="rnd">
            <a:solidFill>
              <a:srgbClr val="230871"/>
            </a:solidFill>
            <a:prstDash val="solid"/>
            <a:headEnd type="none" w="sm" len="sm"/>
            <a:tailEnd type="none" w="sm" len="sm"/>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AutoShape 2"/>
          <p:cNvSpPr/>
          <p:nvPr/>
        </p:nvSpPr>
        <p:spPr>
          <a:xfrm>
            <a:off x="0" y="1009650"/>
            <a:ext cx="18287098" cy="0"/>
          </a:xfrm>
          <a:prstGeom prst="line">
            <a:avLst/>
          </a:prstGeom>
          <a:ln w="19050" cap="rnd">
            <a:solidFill>
              <a:srgbClr val="230871"/>
            </a:solidFill>
            <a:prstDash val="solid"/>
            <a:headEnd type="none" w="sm" len="sm"/>
            <a:tailEnd type="none" w="sm" len="sm"/>
          </a:ln>
        </p:spPr>
      </p:sp>
      <p:sp>
        <p:nvSpPr>
          <p:cNvPr id="3" name="Freeform 3"/>
          <p:cNvSpPr/>
          <p:nvPr/>
        </p:nvSpPr>
        <p:spPr>
          <a:xfrm>
            <a:off x="600425" y="478555"/>
            <a:ext cx="856549" cy="214137"/>
          </a:xfrm>
          <a:custGeom>
            <a:avLst/>
            <a:gdLst/>
            <a:ahLst/>
            <a:cxnLst/>
            <a:rect l="l" t="t" r="r" b="b"/>
            <a:pathLst>
              <a:path w="856549" h="214137">
                <a:moveTo>
                  <a:pt x="0" y="0"/>
                </a:moveTo>
                <a:lnTo>
                  <a:pt x="856550" y="0"/>
                </a:lnTo>
                <a:lnTo>
                  <a:pt x="856550" y="214137"/>
                </a:lnTo>
                <a:lnTo>
                  <a:pt x="0" y="2141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1089429" y="4035403"/>
            <a:ext cx="6475147" cy="4419288"/>
          </a:xfrm>
          <a:custGeom>
            <a:avLst/>
            <a:gdLst/>
            <a:ahLst/>
            <a:cxnLst/>
            <a:rect l="l" t="t" r="r" b="b"/>
            <a:pathLst>
              <a:path w="6475147" h="4419288">
                <a:moveTo>
                  <a:pt x="0" y="0"/>
                </a:moveTo>
                <a:lnTo>
                  <a:pt x="6475147" y="0"/>
                </a:lnTo>
                <a:lnTo>
                  <a:pt x="6475147" y="4419288"/>
                </a:lnTo>
                <a:lnTo>
                  <a:pt x="0" y="4419288"/>
                </a:lnTo>
                <a:lnTo>
                  <a:pt x="0" y="0"/>
                </a:lnTo>
                <a:close/>
              </a:path>
            </a:pathLst>
          </a:custGeom>
          <a:blipFill>
            <a:blip r:embed="rId5"/>
            <a:stretch>
              <a:fillRect/>
            </a:stretch>
          </a:blipFill>
        </p:spPr>
      </p:sp>
      <p:sp>
        <p:nvSpPr>
          <p:cNvPr id="5" name="TextBox 5"/>
          <p:cNvSpPr txBox="1"/>
          <p:nvPr/>
        </p:nvSpPr>
        <p:spPr>
          <a:xfrm>
            <a:off x="1028700" y="2115811"/>
            <a:ext cx="9327149" cy="1190625"/>
          </a:xfrm>
          <a:prstGeom prst="rect">
            <a:avLst/>
          </a:prstGeom>
        </p:spPr>
        <p:txBody>
          <a:bodyPr lIns="0" tIns="0" rIns="0" bIns="0" rtlCol="0" anchor="t">
            <a:spAutoFit/>
          </a:bodyPr>
          <a:lstStyle/>
          <a:p>
            <a:pPr marL="0" lvl="0" indent="0">
              <a:lnSpc>
                <a:spcPts val="8399"/>
              </a:lnSpc>
              <a:spcBef>
                <a:spcPct val="0"/>
              </a:spcBef>
            </a:pPr>
            <a:r>
              <a:rPr lang="en-US" sz="6999">
                <a:solidFill>
                  <a:srgbClr val="230871"/>
                </a:solidFill>
                <a:latin typeface="Luciole"/>
              </a:rPr>
              <a:t>Introduction to LXR</a:t>
            </a:r>
          </a:p>
        </p:txBody>
      </p:sp>
      <p:sp>
        <p:nvSpPr>
          <p:cNvPr id="6" name="TextBox 6"/>
          <p:cNvSpPr txBox="1"/>
          <p:nvPr/>
        </p:nvSpPr>
        <p:spPr>
          <a:xfrm>
            <a:off x="1028700" y="4308700"/>
            <a:ext cx="8463245" cy="3633214"/>
          </a:xfrm>
          <a:prstGeom prst="rect">
            <a:avLst/>
          </a:prstGeom>
        </p:spPr>
        <p:txBody>
          <a:bodyPr lIns="0" tIns="0" rIns="0" bIns="0" rtlCol="0" anchor="t">
            <a:spAutoFit/>
          </a:bodyPr>
          <a:lstStyle/>
          <a:p>
            <a:pPr marL="0" lvl="0" indent="0" algn="just">
              <a:lnSpc>
                <a:spcPts val="3672"/>
              </a:lnSpc>
            </a:pPr>
            <a:r>
              <a:rPr lang="en-US" sz="2400">
                <a:solidFill>
                  <a:srgbClr val="230871"/>
                </a:solidFill>
                <a:latin typeface="Open Sauce"/>
              </a:rPr>
              <a:t>LXR Hotels is a luxe Hotel Brand that offers the finest hospitality places in the world with an unparalleled views and world-class facilities. LXR Hotels was established not only with an intention of doing something different in luxury travel but also to create a brand that would offer contemporary design, personalized service, and cultural authenticity along with unforgettable stays for the refined travelers.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Freeform 2"/>
          <p:cNvSpPr/>
          <p:nvPr/>
        </p:nvSpPr>
        <p:spPr>
          <a:xfrm>
            <a:off x="11894410" y="-925050"/>
            <a:ext cx="9870062" cy="12044065"/>
          </a:xfrm>
          <a:custGeom>
            <a:avLst/>
            <a:gdLst/>
            <a:ahLst/>
            <a:cxnLst/>
            <a:rect l="l" t="t" r="r" b="b"/>
            <a:pathLst>
              <a:path w="9870062" h="12044065">
                <a:moveTo>
                  <a:pt x="0" y="0"/>
                </a:moveTo>
                <a:lnTo>
                  <a:pt x="9870063" y="0"/>
                </a:lnTo>
                <a:lnTo>
                  <a:pt x="9870063" y="12044065"/>
                </a:lnTo>
                <a:lnTo>
                  <a:pt x="0" y="12044065"/>
                </a:lnTo>
                <a:lnTo>
                  <a:pt x="0" y="0"/>
                </a:lnTo>
                <a:close/>
              </a:path>
            </a:pathLst>
          </a:custGeom>
          <a:blipFill>
            <a:blip r:embed="rId3"/>
            <a:stretch>
              <a:fillRect l="-57499" r="-29633"/>
            </a:stretch>
          </a:blipFill>
        </p:spPr>
      </p:sp>
      <p:sp>
        <p:nvSpPr>
          <p:cNvPr id="3" name="AutoShape 3"/>
          <p:cNvSpPr/>
          <p:nvPr/>
        </p:nvSpPr>
        <p:spPr>
          <a:xfrm>
            <a:off x="0" y="0"/>
            <a:ext cx="11894410" cy="3965432"/>
          </a:xfrm>
          <a:prstGeom prst="rect">
            <a:avLst/>
          </a:prstGeom>
          <a:solidFill>
            <a:srgbClr val="2ED9C3"/>
          </a:solidFill>
        </p:spPr>
      </p:sp>
      <p:sp>
        <p:nvSpPr>
          <p:cNvPr id="4" name="AutoShape 4"/>
          <p:cNvSpPr/>
          <p:nvPr/>
        </p:nvSpPr>
        <p:spPr>
          <a:xfrm>
            <a:off x="902" y="3965432"/>
            <a:ext cx="11914940" cy="0"/>
          </a:xfrm>
          <a:prstGeom prst="line">
            <a:avLst/>
          </a:prstGeom>
          <a:ln w="19050" cap="rnd">
            <a:solidFill>
              <a:srgbClr val="230871"/>
            </a:solidFill>
            <a:prstDash val="solid"/>
            <a:headEnd type="none" w="sm" len="sm"/>
            <a:tailEnd type="none" w="sm" len="sm"/>
          </a:ln>
        </p:spPr>
      </p:sp>
      <p:sp>
        <p:nvSpPr>
          <p:cNvPr id="5" name="TextBox 5"/>
          <p:cNvSpPr txBox="1"/>
          <p:nvPr/>
        </p:nvSpPr>
        <p:spPr>
          <a:xfrm>
            <a:off x="1028700" y="1227620"/>
            <a:ext cx="9691368" cy="1190625"/>
          </a:xfrm>
          <a:prstGeom prst="rect">
            <a:avLst/>
          </a:prstGeom>
        </p:spPr>
        <p:txBody>
          <a:bodyPr lIns="0" tIns="0" rIns="0" bIns="0" rtlCol="0" anchor="t">
            <a:spAutoFit/>
          </a:bodyPr>
          <a:lstStyle/>
          <a:p>
            <a:pPr marL="0" lvl="0" indent="0" algn="l">
              <a:lnSpc>
                <a:spcPts val="8399"/>
              </a:lnSpc>
              <a:spcBef>
                <a:spcPct val="0"/>
              </a:spcBef>
            </a:pPr>
            <a:r>
              <a:rPr lang="en-US" sz="6999">
                <a:solidFill>
                  <a:srgbClr val="230871"/>
                </a:solidFill>
                <a:latin typeface="Luciole"/>
              </a:rPr>
              <a:t>LXR Main Consumers</a:t>
            </a:r>
          </a:p>
        </p:txBody>
      </p:sp>
      <p:sp>
        <p:nvSpPr>
          <p:cNvPr id="6" name="TextBox 6"/>
          <p:cNvSpPr txBox="1"/>
          <p:nvPr/>
        </p:nvSpPr>
        <p:spPr>
          <a:xfrm>
            <a:off x="1028700" y="5038725"/>
            <a:ext cx="11719680" cy="3198658"/>
          </a:xfrm>
          <a:prstGeom prst="rect">
            <a:avLst/>
          </a:prstGeom>
        </p:spPr>
        <p:txBody>
          <a:bodyPr lIns="0" tIns="0" rIns="0" bIns="0" rtlCol="0" anchor="t">
            <a:spAutoFit/>
          </a:bodyPr>
          <a:lstStyle/>
          <a:p>
            <a:pPr marL="718533" lvl="1" indent="-359267" algn="just">
              <a:lnSpc>
                <a:spcPts val="5091"/>
              </a:lnSpc>
              <a:buFont typeface="Arial"/>
              <a:buChar char="•"/>
            </a:pPr>
            <a:r>
              <a:rPr lang="en-US" sz="3328">
                <a:solidFill>
                  <a:srgbClr val="230871"/>
                </a:solidFill>
                <a:latin typeface="Open Sauce"/>
              </a:rPr>
              <a:t>Affluent Travellers. </a:t>
            </a:r>
          </a:p>
          <a:p>
            <a:pPr marL="718533" lvl="1" indent="-359267" algn="just">
              <a:lnSpc>
                <a:spcPts val="5091"/>
              </a:lnSpc>
              <a:buFont typeface="Arial"/>
              <a:buChar char="•"/>
            </a:pPr>
            <a:r>
              <a:rPr lang="en-US" sz="3328">
                <a:solidFill>
                  <a:srgbClr val="230871"/>
                </a:solidFill>
                <a:latin typeface="Open Sauce"/>
              </a:rPr>
              <a:t>Luxury Leisure Travellers. </a:t>
            </a:r>
          </a:p>
          <a:p>
            <a:pPr marL="718533" lvl="1" indent="-359267" algn="just">
              <a:lnSpc>
                <a:spcPts val="5091"/>
              </a:lnSpc>
              <a:buFont typeface="Arial"/>
              <a:buChar char="•"/>
            </a:pPr>
            <a:r>
              <a:rPr lang="en-US" sz="3328">
                <a:solidFill>
                  <a:srgbClr val="230871"/>
                </a:solidFill>
                <a:latin typeface="Open Sauce"/>
              </a:rPr>
              <a:t>Business Executives and Professionals. </a:t>
            </a:r>
          </a:p>
          <a:p>
            <a:pPr marL="718533" lvl="1" indent="-359267" algn="just">
              <a:lnSpc>
                <a:spcPts val="5091"/>
              </a:lnSpc>
              <a:buFont typeface="Arial"/>
              <a:buChar char="•"/>
            </a:pPr>
            <a:r>
              <a:rPr lang="en-US" sz="3328">
                <a:solidFill>
                  <a:srgbClr val="230871"/>
                </a:solidFill>
                <a:latin typeface="Open Sauce"/>
              </a:rPr>
              <a:t>Discerning Couples. </a:t>
            </a:r>
          </a:p>
          <a:p>
            <a:pPr marL="718533" lvl="1" indent="-359267" algn="just">
              <a:lnSpc>
                <a:spcPts val="5091"/>
              </a:lnSpc>
              <a:buFont typeface="Arial"/>
              <a:buChar char="•"/>
            </a:pPr>
            <a:r>
              <a:rPr lang="en-US" sz="3328">
                <a:solidFill>
                  <a:srgbClr val="230871"/>
                </a:solidFill>
                <a:latin typeface="Open Sauce"/>
              </a:rPr>
              <a:t>Luxury Event Planners.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Freeform 2"/>
          <p:cNvSpPr/>
          <p:nvPr/>
        </p:nvSpPr>
        <p:spPr>
          <a:xfrm>
            <a:off x="11894410" y="0"/>
            <a:ext cx="8629862" cy="10515621"/>
          </a:xfrm>
          <a:custGeom>
            <a:avLst/>
            <a:gdLst/>
            <a:ahLst/>
            <a:cxnLst/>
            <a:rect l="l" t="t" r="r" b="b"/>
            <a:pathLst>
              <a:path w="8629862" h="10515621">
                <a:moveTo>
                  <a:pt x="0" y="0"/>
                </a:moveTo>
                <a:lnTo>
                  <a:pt x="8629863" y="0"/>
                </a:lnTo>
                <a:lnTo>
                  <a:pt x="8629863" y="10515621"/>
                </a:lnTo>
                <a:lnTo>
                  <a:pt x="0" y="10515621"/>
                </a:lnTo>
                <a:lnTo>
                  <a:pt x="0" y="0"/>
                </a:lnTo>
                <a:close/>
              </a:path>
            </a:pathLst>
          </a:custGeom>
          <a:blipFill>
            <a:blip r:embed="rId3"/>
            <a:stretch>
              <a:fillRect l="-62859" r="-19861"/>
            </a:stretch>
          </a:blipFill>
        </p:spPr>
      </p:sp>
      <p:sp>
        <p:nvSpPr>
          <p:cNvPr id="3" name="AutoShape 3"/>
          <p:cNvSpPr/>
          <p:nvPr/>
        </p:nvSpPr>
        <p:spPr>
          <a:xfrm>
            <a:off x="0" y="0"/>
            <a:ext cx="11894410" cy="3965432"/>
          </a:xfrm>
          <a:prstGeom prst="rect">
            <a:avLst/>
          </a:prstGeom>
          <a:solidFill>
            <a:srgbClr val="2ED9C3"/>
          </a:solidFill>
        </p:spPr>
      </p:sp>
      <p:sp>
        <p:nvSpPr>
          <p:cNvPr id="4" name="AutoShape 4"/>
          <p:cNvSpPr/>
          <p:nvPr/>
        </p:nvSpPr>
        <p:spPr>
          <a:xfrm>
            <a:off x="902" y="3965432"/>
            <a:ext cx="11914940" cy="0"/>
          </a:xfrm>
          <a:prstGeom prst="line">
            <a:avLst/>
          </a:prstGeom>
          <a:ln w="19050" cap="rnd">
            <a:solidFill>
              <a:srgbClr val="230871"/>
            </a:solidFill>
            <a:prstDash val="solid"/>
            <a:headEnd type="none" w="sm" len="sm"/>
            <a:tailEnd type="none" w="sm" len="sm"/>
          </a:ln>
        </p:spPr>
      </p:sp>
      <p:sp>
        <p:nvSpPr>
          <p:cNvPr id="5" name="TextBox 5"/>
          <p:cNvSpPr txBox="1"/>
          <p:nvPr/>
        </p:nvSpPr>
        <p:spPr>
          <a:xfrm>
            <a:off x="1028700" y="895350"/>
            <a:ext cx="9691368" cy="2247900"/>
          </a:xfrm>
          <a:prstGeom prst="rect">
            <a:avLst/>
          </a:prstGeom>
        </p:spPr>
        <p:txBody>
          <a:bodyPr lIns="0" tIns="0" rIns="0" bIns="0" rtlCol="0" anchor="t">
            <a:spAutoFit/>
          </a:bodyPr>
          <a:lstStyle/>
          <a:p>
            <a:pPr marL="0" lvl="0" indent="0" algn="l">
              <a:lnSpc>
                <a:spcPts val="8399"/>
              </a:lnSpc>
              <a:spcBef>
                <a:spcPct val="0"/>
              </a:spcBef>
            </a:pPr>
            <a:r>
              <a:rPr lang="en-US" sz="6999">
                <a:solidFill>
                  <a:srgbClr val="230871"/>
                </a:solidFill>
                <a:latin typeface="Luciole"/>
              </a:rPr>
              <a:t>Appeal to Main Consumers</a:t>
            </a:r>
          </a:p>
        </p:txBody>
      </p:sp>
      <p:sp>
        <p:nvSpPr>
          <p:cNvPr id="6" name="TextBox 6"/>
          <p:cNvSpPr txBox="1"/>
          <p:nvPr/>
        </p:nvSpPr>
        <p:spPr>
          <a:xfrm>
            <a:off x="924687" y="4813637"/>
            <a:ext cx="10045037" cy="4444663"/>
          </a:xfrm>
          <a:prstGeom prst="rect">
            <a:avLst/>
          </a:prstGeom>
        </p:spPr>
        <p:txBody>
          <a:bodyPr lIns="0" tIns="0" rIns="0" bIns="0" rtlCol="0" anchor="t">
            <a:spAutoFit/>
          </a:bodyPr>
          <a:lstStyle/>
          <a:p>
            <a:pPr marL="502638" lvl="1" indent="-251319" algn="just">
              <a:lnSpc>
                <a:spcPts val="3562"/>
              </a:lnSpc>
              <a:buFont typeface="Arial"/>
              <a:buChar char="•"/>
            </a:pPr>
            <a:r>
              <a:rPr lang="en-US" sz="2328">
                <a:solidFill>
                  <a:srgbClr val="230871"/>
                </a:solidFill>
                <a:latin typeface="Open Sauce Bold"/>
              </a:rPr>
              <a:t>Luxurious Experience:</a:t>
            </a:r>
            <a:r>
              <a:rPr lang="en-US" sz="2328">
                <a:solidFill>
                  <a:srgbClr val="230871"/>
                </a:solidFill>
                <a:latin typeface="Open Sauce"/>
              </a:rPr>
              <a:t> LXR hotels provide the level of luxury and elegance that attracts selective travelers looking to pamper themselves with the touch of refinement.</a:t>
            </a:r>
          </a:p>
          <a:p>
            <a:pPr marL="502638" lvl="1" indent="-251319" algn="just">
              <a:lnSpc>
                <a:spcPts val="3562"/>
              </a:lnSpc>
              <a:buFont typeface="Arial"/>
              <a:buChar char="•"/>
            </a:pPr>
            <a:r>
              <a:rPr lang="en-US" sz="2328">
                <a:solidFill>
                  <a:srgbClr val="230871"/>
                </a:solidFill>
                <a:latin typeface="Open Sauce Bold"/>
              </a:rPr>
              <a:t>Personalized Service:</a:t>
            </a:r>
            <a:r>
              <a:rPr lang="en-US" sz="2328">
                <a:solidFill>
                  <a:srgbClr val="230871"/>
                </a:solidFill>
                <a:latin typeface="Open Sauce"/>
              </a:rPr>
              <a:t> Personalized service, a core concept of the brand, guarantees that each guest receives an individual approach and customized experiences and increases their satisfaction(Saenko et al., 2017).</a:t>
            </a:r>
          </a:p>
          <a:p>
            <a:pPr marL="502638" lvl="1" indent="-251319" algn="just">
              <a:lnSpc>
                <a:spcPts val="3562"/>
              </a:lnSpc>
              <a:buFont typeface="Arial"/>
              <a:buChar char="•"/>
            </a:pPr>
            <a:r>
              <a:rPr lang="en-US" sz="2328">
                <a:solidFill>
                  <a:srgbClr val="230871"/>
                </a:solidFill>
                <a:latin typeface="Open Sauce Bold"/>
              </a:rPr>
              <a:t>Unique Destinations:</a:t>
            </a:r>
            <a:r>
              <a:rPr lang="en-US" sz="2328">
                <a:solidFill>
                  <a:srgbClr val="230871"/>
                </a:solidFill>
                <a:latin typeface="Open Sauce"/>
              </a:rPr>
              <a:t> LXR properties are located in spectacular locations by design so that guests have a chance to experience culture, heritage and other local experiences.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AutoShape 2"/>
          <p:cNvSpPr/>
          <p:nvPr/>
        </p:nvSpPr>
        <p:spPr>
          <a:xfrm>
            <a:off x="0" y="1009650"/>
            <a:ext cx="18287098" cy="0"/>
          </a:xfrm>
          <a:prstGeom prst="line">
            <a:avLst/>
          </a:prstGeom>
          <a:ln w="19050" cap="rnd">
            <a:solidFill>
              <a:srgbClr val="230871"/>
            </a:solidFill>
            <a:prstDash val="solid"/>
            <a:headEnd type="none" w="sm" len="sm"/>
            <a:tailEnd type="none" w="sm" len="sm"/>
          </a:ln>
        </p:spPr>
      </p:sp>
      <p:sp>
        <p:nvSpPr>
          <p:cNvPr id="3" name="Freeform 3"/>
          <p:cNvSpPr/>
          <p:nvPr/>
        </p:nvSpPr>
        <p:spPr>
          <a:xfrm>
            <a:off x="600425" y="478555"/>
            <a:ext cx="856549" cy="214137"/>
          </a:xfrm>
          <a:custGeom>
            <a:avLst/>
            <a:gdLst/>
            <a:ahLst/>
            <a:cxnLst/>
            <a:rect l="l" t="t" r="r" b="b"/>
            <a:pathLst>
              <a:path w="856549" h="214137">
                <a:moveTo>
                  <a:pt x="0" y="0"/>
                </a:moveTo>
                <a:lnTo>
                  <a:pt x="856550" y="0"/>
                </a:lnTo>
                <a:lnTo>
                  <a:pt x="856550" y="214137"/>
                </a:lnTo>
                <a:lnTo>
                  <a:pt x="0" y="2141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1771186" y="1510155"/>
            <a:ext cx="5488114" cy="8229600"/>
          </a:xfrm>
          <a:custGeom>
            <a:avLst/>
            <a:gdLst/>
            <a:ahLst/>
            <a:cxnLst/>
            <a:rect l="l" t="t" r="r" b="b"/>
            <a:pathLst>
              <a:path w="5488114" h="8229600">
                <a:moveTo>
                  <a:pt x="0" y="0"/>
                </a:moveTo>
                <a:lnTo>
                  <a:pt x="5488114" y="0"/>
                </a:lnTo>
                <a:lnTo>
                  <a:pt x="5488114" y="8229600"/>
                </a:lnTo>
                <a:lnTo>
                  <a:pt x="0" y="8229600"/>
                </a:lnTo>
                <a:lnTo>
                  <a:pt x="0" y="0"/>
                </a:lnTo>
                <a:close/>
              </a:path>
            </a:pathLst>
          </a:custGeom>
          <a:blipFill>
            <a:blip r:embed="rId5"/>
            <a:stretch>
              <a:fillRect l="-62464" r="-62464"/>
            </a:stretch>
          </a:blipFill>
        </p:spPr>
      </p:sp>
      <p:sp>
        <p:nvSpPr>
          <p:cNvPr id="5" name="TextBox 5"/>
          <p:cNvSpPr txBox="1"/>
          <p:nvPr/>
        </p:nvSpPr>
        <p:spPr>
          <a:xfrm>
            <a:off x="1028700" y="2401512"/>
            <a:ext cx="7588126" cy="1947391"/>
          </a:xfrm>
          <a:prstGeom prst="rect">
            <a:avLst/>
          </a:prstGeom>
        </p:spPr>
        <p:txBody>
          <a:bodyPr lIns="0" tIns="0" rIns="0" bIns="0" rtlCol="0" anchor="t">
            <a:spAutoFit/>
          </a:bodyPr>
          <a:lstStyle/>
          <a:p>
            <a:pPr>
              <a:lnSpc>
                <a:spcPts val="4955"/>
              </a:lnSpc>
            </a:pPr>
            <a:r>
              <a:rPr lang="en-US" sz="4129">
                <a:solidFill>
                  <a:srgbClr val="230871"/>
                </a:solidFill>
                <a:latin typeface="Luciole"/>
              </a:rPr>
              <a:t>Nature, Scope, and Role of Guest Services and Facilities</a:t>
            </a:r>
          </a:p>
          <a:p>
            <a:pPr marL="0" lvl="0" indent="0">
              <a:lnSpc>
                <a:spcPts val="4955"/>
              </a:lnSpc>
              <a:spcBef>
                <a:spcPct val="0"/>
              </a:spcBef>
            </a:pPr>
            <a:endParaRPr lang="en-US" sz="4129">
              <a:solidFill>
                <a:srgbClr val="230871"/>
              </a:solidFill>
              <a:latin typeface="Luciole"/>
            </a:endParaRPr>
          </a:p>
        </p:txBody>
      </p:sp>
      <p:sp>
        <p:nvSpPr>
          <p:cNvPr id="6" name="TextBox 6"/>
          <p:cNvSpPr txBox="1"/>
          <p:nvPr/>
        </p:nvSpPr>
        <p:spPr>
          <a:xfrm>
            <a:off x="1028700" y="4301278"/>
            <a:ext cx="10100191" cy="4176473"/>
          </a:xfrm>
          <a:prstGeom prst="rect">
            <a:avLst/>
          </a:prstGeom>
        </p:spPr>
        <p:txBody>
          <a:bodyPr lIns="0" tIns="0" rIns="0" bIns="0" rtlCol="0" anchor="t">
            <a:spAutoFit/>
          </a:bodyPr>
          <a:lstStyle/>
          <a:p>
            <a:pPr algn="just">
              <a:lnSpc>
                <a:spcPts val="3360"/>
              </a:lnSpc>
            </a:pPr>
            <a:r>
              <a:rPr lang="en-US" sz="2400">
                <a:solidFill>
                  <a:srgbClr val="230871"/>
                </a:solidFill>
                <a:latin typeface="Open Sauce Bold"/>
              </a:rPr>
              <a:t>The nature of luxury hotels</a:t>
            </a:r>
            <a:r>
              <a:rPr lang="en-US" sz="2400">
                <a:solidFill>
                  <a:srgbClr val="230871"/>
                </a:solidFill>
                <a:latin typeface="Open Sauce"/>
              </a:rPr>
              <a:t> can be described as an embodiment of sophistication, meticulousness, and a passion for surpassing guest expectations. </a:t>
            </a:r>
          </a:p>
          <a:p>
            <a:pPr algn="just">
              <a:lnSpc>
                <a:spcPts val="3360"/>
              </a:lnSpc>
            </a:pPr>
            <a:r>
              <a:rPr lang="en-US" sz="2400">
                <a:solidFill>
                  <a:srgbClr val="230871"/>
                </a:solidFill>
                <a:latin typeface="Open Sauce Bold"/>
              </a:rPr>
              <a:t>The scope of guest services and facilities</a:t>
            </a:r>
            <a:r>
              <a:rPr lang="en-US" sz="2400">
                <a:solidFill>
                  <a:srgbClr val="230871"/>
                </a:solidFill>
                <a:latin typeface="Open Sauce"/>
              </a:rPr>
              <a:t> in top-end hotels is extensive and it is to meet the demands and satisfaction of the luxurious kind of travelers. </a:t>
            </a:r>
          </a:p>
          <a:p>
            <a:pPr algn="just">
              <a:lnSpc>
                <a:spcPts val="3360"/>
              </a:lnSpc>
            </a:pPr>
            <a:r>
              <a:rPr lang="en-US" sz="2400">
                <a:solidFill>
                  <a:srgbClr val="230871"/>
                </a:solidFill>
                <a:latin typeface="Open Sauce Bold"/>
              </a:rPr>
              <a:t>Role of Guest Services and Facilities</a:t>
            </a:r>
            <a:r>
              <a:rPr lang="en-US" sz="2400">
                <a:solidFill>
                  <a:srgbClr val="230871"/>
                </a:solidFill>
                <a:latin typeface="Open Sauce"/>
              </a:rPr>
              <a:t> in Luxury Hotels, guest services and facilities are the most important features in providing a luxury experience for guests. </a:t>
            </a:r>
          </a:p>
          <a:p>
            <a:pPr marL="0" lvl="0" indent="0" algn="just">
              <a:lnSpc>
                <a:spcPts val="3360"/>
              </a:lnSpc>
              <a:spcBef>
                <a:spcPct val="0"/>
              </a:spcBef>
            </a:pPr>
            <a:endParaRPr lang="en-US" sz="2400">
              <a:solidFill>
                <a:srgbClr val="230871"/>
              </a:solidFill>
              <a:latin typeface="Open Sauce"/>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AutoShape 2"/>
          <p:cNvSpPr/>
          <p:nvPr/>
        </p:nvSpPr>
        <p:spPr>
          <a:xfrm>
            <a:off x="0" y="1009650"/>
            <a:ext cx="18287098" cy="0"/>
          </a:xfrm>
          <a:prstGeom prst="line">
            <a:avLst/>
          </a:prstGeom>
          <a:ln w="19050" cap="rnd">
            <a:solidFill>
              <a:srgbClr val="230871"/>
            </a:solidFill>
            <a:prstDash val="solid"/>
            <a:headEnd type="none" w="sm" len="sm"/>
            <a:tailEnd type="none" w="sm" len="sm"/>
          </a:ln>
        </p:spPr>
      </p:sp>
      <p:sp>
        <p:nvSpPr>
          <p:cNvPr id="3" name="Freeform 3"/>
          <p:cNvSpPr/>
          <p:nvPr/>
        </p:nvSpPr>
        <p:spPr>
          <a:xfrm>
            <a:off x="600425" y="478555"/>
            <a:ext cx="856549" cy="214137"/>
          </a:xfrm>
          <a:custGeom>
            <a:avLst/>
            <a:gdLst/>
            <a:ahLst/>
            <a:cxnLst/>
            <a:rect l="l" t="t" r="r" b="b"/>
            <a:pathLst>
              <a:path w="856549" h="214137">
                <a:moveTo>
                  <a:pt x="0" y="0"/>
                </a:moveTo>
                <a:lnTo>
                  <a:pt x="856550" y="0"/>
                </a:lnTo>
                <a:lnTo>
                  <a:pt x="856550" y="214137"/>
                </a:lnTo>
                <a:lnTo>
                  <a:pt x="0" y="2141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1771186" y="1510155"/>
            <a:ext cx="16230600" cy="8229600"/>
          </a:xfrm>
          <a:custGeom>
            <a:avLst/>
            <a:gdLst/>
            <a:ahLst/>
            <a:cxnLst/>
            <a:rect l="l" t="t" r="r" b="b"/>
            <a:pathLst>
              <a:path w="16230600" h="8229600">
                <a:moveTo>
                  <a:pt x="0" y="0"/>
                </a:moveTo>
                <a:lnTo>
                  <a:pt x="16230600" y="0"/>
                </a:lnTo>
                <a:lnTo>
                  <a:pt x="16230600" y="8229600"/>
                </a:lnTo>
                <a:lnTo>
                  <a:pt x="0" y="8229600"/>
                </a:lnTo>
                <a:lnTo>
                  <a:pt x="0" y="0"/>
                </a:lnTo>
                <a:close/>
              </a:path>
            </a:pathLst>
          </a:custGeom>
          <a:blipFill>
            <a:blip r:embed="rId5"/>
            <a:stretch>
              <a:fillRect l="-7673" r="-7673"/>
            </a:stretch>
          </a:blipFill>
        </p:spPr>
      </p:sp>
      <p:sp>
        <p:nvSpPr>
          <p:cNvPr id="5" name="TextBox 5"/>
          <p:cNvSpPr txBox="1"/>
          <p:nvPr/>
        </p:nvSpPr>
        <p:spPr>
          <a:xfrm>
            <a:off x="1028700" y="2401512"/>
            <a:ext cx="7588126" cy="699930"/>
          </a:xfrm>
          <a:prstGeom prst="rect">
            <a:avLst/>
          </a:prstGeom>
        </p:spPr>
        <p:txBody>
          <a:bodyPr lIns="0" tIns="0" rIns="0" bIns="0" rtlCol="0" anchor="t">
            <a:spAutoFit/>
          </a:bodyPr>
          <a:lstStyle/>
          <a:p>
            <a:pPr marL="0" lvl="0" indent="0">
              <a:lnSpc>
                <a:spcPts val="4955"/>
              </a:lnSpc>
              <a:spcBef>
                <a:spcPct val="0"/>
              </a:spcBef>
            </a:pPr>
            <a:r>
              <a:rPr lang="en-US" sz="4129">
                <a:solidFill>
                  <a:srgbClr val="230871"/>
                </a:solidFill>
                <a:latin typeface="Luciole"/>
              </a:rPr>
              <a:t>Application to LXR</a:t>
            </a:r>
          </a:p>
        </p:txBody>
      </p:sp>
      <p:sp>
        <p:nvSpPr>
          <p:cNvPr id="6" name="TextBox 6"/>
          <p:cNvSpPr txBox="1"/>
          <p:nvPr/>
        </p:nvSpPr>
        <p:spPr>
          <a:xfrm>
            <a:off x="1028700" y="3942426"/>
            <a:ext cx="8917308" cy="5014435"/>
          </a:xfrm>
          <a:prstGeom prst="rect">
            <a:avLst/>
          </a:prstGeom>
        </p:spPr>
        <p:txBody>
          <a:bodyPr lIns="0" tIns="0" rIns="0" bIns="0" rtlCol="0" anchor="t">
            <a:spAutoFit/>
          </a:bodyPr>
          <a:lstStyle/>
          <a:p>
            <a:pPr marL="518166" lvl="1" indent="-259083" algn="just">
              <a:lnSpc>
                <a:spcPts val="3360"/>
              </a:lnSpc>
              <a:buFont typeface="Arial"/>
              <a:buChar char="•"/>
            </a:pPr>
            <a:r>
              <a:rPr lang="en-US" sz="2400">
                <a:solidFill>
                  <a:srgbClr val="230871"/>
                </a:solidFill>
                <a:latin typeface="Open Sauce"/>
              </a:rPr>
              <a:t>LXR hotels stand for luxury and resemblance exactly what they suggest, encompassing all the conveniences and facilities that will satisfy even the most refined guests. </a:t>
            </a:r>
          </a:p>
          <a:p>
            <a:pPr marL="518166" lvl="1" indent="-259083" algn="just">
              <a:lnSpc>
                <a:spcPts val="3360"/>
              </a:lnSpc>
              <a:buFont typeface="Arial"/>
              <a:buChar char="•"/>
            </a:pPr>
            <a:r>
              <a:rPr lang="en-US" sz="2400">
                <a:solidFill>
                  <a:srgbClr val="230871"/>
                </a:solidFill>
                <a:latin typeface="Open Sauce"/>
              </a:rPr>
              <a:t>At LXR hotels, the services are bespoke and cover help with concierge matters ranging from arranging for transportation, booking tours and securing reservations at the best restaurants. </a:t>
            </a:r>
          </a:p>
          <a:p>
            <a:pPr marL="518166" lvl="1" indent="-259083" algn="just">
              <a:lnSpc>
                <a:spcPts val="3360"/>
              </a:lnSpc>
              <a:buFont typeface="Arial"/>
              <a:buChar char="•"/>
            </a:pPr>
            <a:r>
              <a:rPr lang="en-US" sz="2400">
                <a:solidFill>
                  <a:srgbClr val="230871"/>
                </a:solidFill>
                <a:latin typeface="Open Sauce"/>
              </a:rPr>
              <a:t>LXR properties offer guests a variety of elegant and stylish rooms fitted with modern facilities and unparalleled views. </a:t>
            </a:r>
          </a:p>
          <a:p>
            <a:pPr marL="0" lvl="0" indent="0" algn="just">
              <a:lnSpc>
                <a:spcPts val="3360"/>
              </a:lnSpc>
              <a:spcBef>
                <a:spcPct val="0"/>
              </a:spcBef>
            </a:pPr>
            <a:endParaRPr lang="en-US" sz="2400">
              <a:solidFill>
                <a:srgbClr val="230871"/>
              </a:solidFill>
              <a:latin typeface="Open Sauc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AutoShape 2"/>
          <p:cNvSpPr/>
          <p:nvPr/>
        </p:nvSpPr>
        <p:spPr>
          <a:xfrm>
            <a:off x="0" y="1009650"/>
            <a:ext cx="18287098" cy="0"/>
          </a:xfrm>
          <a:prstGeom prst="line">
            <a:avLst/>
          </a:prstGeom>
          <a:ln w="19050" cap="rnd">
            <a:solidFill>
              <a:srgbClr val="230871"/>
            </a:solidFill>
            <a:prstDash val="solid"/>
            <a:headEnd type="none" w="sm" len="sm"/>
            <a:tailEnd type="none" w="sm" len="sm"/>
          </a:ln>
        </p:spPr>
      </p:sp>
      <p:sp>
        <p:nvSpPr>
          <p:cNvPr id="3" name="Freeform 3"/>
          <p:cNvSpPr/>
          <p:nvPr/>
        </p:nvSpPr>
        <p:spPr>
          <a:xfrm>
            <a:off x="600425" y="478555"/>
            <a:ext cx="856549" cy="214137"/>
          </a:xfrm>
          <a:custGeom>
            <a:avLst/>
            <a:gdLst/>
            <a:ahLst/>
            <a:cxnLst/>
            <a:rect l="l" t="t" r="r" b="b"/>
            <a:pathLst>
              <a:path w="856549" h="214137">
                <a:moveTo>
                  <a:pt x="0" y="0"/>
                </a:moveTo>
                <a:lnTo>
                  <a:pt x="856550" y="0"/>
                </a:lnTo>
                <a:lnTo>
                  <a:pt x="856550" y="214137"/>
                </a:lnTo>
                <a:lnTo>
                  <a:pt x="0" y="2141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1648853" y="1510155"/>
            <a:ext cx="9676650" cy="8229600"/>
          </a:xfrm>
          <a:custGeom>
            <a:avLst/>
            <a:gdLst/>
            <a:ahLst/>
            <a:cxnLst/>
            <a:rect l="l" t="t" r="r" b="b"/>
            <a:pathLst>
              <a:path w="9676650" h="8229600">
                <a:moveTo>
                  <a:pt x="0" y="0"/>
                </a:moveTo>
                <a:lnTo>
                  <a:pt x="9676649" y="0"/>
                </a:lnTo>
                <a:lnTo>
                  <a:pt x="9676649" y="8229600"/>
                </a:lnTo>
                <a:lnTo>
                  <a:pt x="0" y="8229600"/>
                </a:lnTo>
                <a:lnTo>
                  <a:pt x="0" y="0"/>
                </a:lnTo>
                <a:close/>
              </a:path>
            </a:pathLst>
          </a:custGeom>
          <a:blipFill>
            <a:blip r:embed="rId5"/>
            <a:stretch>
              <a:fillRect l="-44913"/>
            </a:stretch>
          </a:blipFill>
        </p:spPr>
      </p:sp>
      <p:sp>
        <p:nvSpPr>
          <p:cNvPr id="5" name="TextBox 5"/>
          <p:cNvSpPr txBox="1"/>
          <p:nvPr/>
        </p:nvSpPr>
        <p:spPr>
          <a:xfrm>
            <a:off x="1121736" y="3491360"/>
            <a:ext cx="7588126" cy="699930"/>
          </a:xfrm>
          <a:prstGeom prst="rect">
            <a:avLst/>
          </a:prstGeom>
        </p:spPr>
        <p:txBody>
          <a:bodyPr lIns="0" tIns="0" rIns="0" bIns="0" rtlCol="0" anchor="t">
            <a:spAutoFit/>
          </a:bodyPr>
          <a:lstStyle/>
          <a:p>
            <a:pPr marL="0" lvl="0" indent="0">
              <a:lnSpc>
                <a:spcPts val="4955"/>
              </a:lnSpc>
              <a:spcBef>
                <a:spcPct val="0"/>
              </a:spcBef>
            </a:pPr>
            <a:r>
              <a:rPr lang="en-US" sz="4129">
                <a:solidFill>
                  <a:srgbClr val="230871"/>
                </a:solidFill>
                <a:latin typeface="Luciole"/>
              </a:rPr>
              <a:t>Importance of Hospitality</a:t>
            </a:r>
          </a:p>
        </p:txBody>
      </p:sp>
      <p:sp>
        <p:nvSpPr>
          <p:cNvPr id="6" name="TextBox 6"/>
          <p:cNvSpPr txBox="1"/>
          <p:nvPr/>
        </p:nvSpPr>
        <p:spPr>
          <a:xfrm>
            <a:off x="1028700" y="5301855"/>
            <a:ext cx="10529248" cy="1964042"/>
          </a:xfrm>
          <a:prstGeom prst="rect">
            <a:avLst/>
          </a:prstGeom>
        </p:spPr>
        <p:txBody>
          <a:bodyPr lIns="0" tIns="0" rIns="0" bIns="0" rtlCol="0" anchor="t">
            <a:spAutoFit/>
          </a:bodyPr>
          <a:lstStyle/>
          <a:p>
            <a:pPr marL="611833" lvl="1" indent="-305917" algn="just">
              <a:lnSpc>
                <a:spcPts val="3967"/>
              </a:lnSpc>
              <a:buFont typeface="Arial"/>
              <a:buChar char="•"/>
            </a:pPr>
            <a:r>
              <a:rPr lang="en-US" sz="2833">
                <a:solidFill>
                  <a:srgbClr val="230871"/>
                </a:solidFill>
                <a:latin typeface="Open Sauce"/>
              </a:rPr>
              <a:t>Creating Excellent Guest Experience. </a:t>
            </a:r>
          </a:p>
          <a:p>
            <a:pPr marL="611833" lvl="1" indent="-305917" algn="just">
              <a:lnSpc>
                <a:spcPts val="3967"/>
              </a:lnSpc>
              <a:buFont typeface="Arial"/>
              <a:buChar char="•"/>
            </a:pPr>
            <a:r>
              <a:rPr lang="en-US" sz="2833">
                <a:solidFill>
                  <a:srgbClr val="230871"/>
                </a:solidFill>
                <a:latin typeface="Open Sauce"/>
              </a:rPr>
              <a:t>Long Lasting Impressions. </a:t>
            </a:r>
          </a:p>
          <a:p>
            <a:pPr marL="611833" lvl="1" indent="-305917" algn="just">
              <a:lnSpc>
                <a:spcPts val="3967"/>
              </a:lnSpc>
              <a:buFont typeface="Arial"/>
              <a:buChar char="•"/>
            </a:pPr>
            <a:r>
              <a:rPr lang="en-US" sz="2833">
                <a:solidFill>
                  <a:srgbClr val="230871"/>
                </a:solidFill>
                <a:latin typeface="Open Sauce"/>
              </a:rPr>
              <a:t>Customer Retention and Reputation. </a:t>
            </a:r>
          </a:p>
          <a:p>
            <a:pPr marL="611833" lvl="1" indent="-305917" algn="just">
              <a:lnSpc>
                <a:spcPts val="3967"/>
              </a:lnSpc>
              <a:spcBef>
                <a:spcPct val="0"/>
              </a:spcBef>
              <a:buFont typeface="Arial"/>
              <a:buChar char="•"/>
            </a:pPr>
            <a:r>
              <a:rPr lang="en-US" sz="2833">
                <a:solidFill>
                  <a:srgbClr val="230871"/>
                </a:solidFill>
                <a:latin typeface="Open Sauce"/>
              </a:rPr>
              <a:t>Communication Pattern.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AutoShape 2"/>
          <p:cNvSpPr/>
          <p:nvPr/>
        </p:nvSpPr>
        <p:spPr>
          <a:xfrm>
            <a:off x="0" y="1009650"/>
            <a:ext cx="18287098" cy="0"/>
          </a:xfrm>
          <a:prstGeom prst="line">
            <a:avLst/>
          </a:prstGeom>
          <a:ln w="19050" cap="rnd">
            <a:solidFill>
              <a:srgbClr val="230871"/>
            </a:solidFill>
            <a:prstDash val="solid"/>
            <a:headEnd type="none" w="sm" len="sm"/>
            <a:tailEnd type="none" w="sm" len="sm"/>
          </a:ln>
        </p:spPr>
      </p:sp>
      <p:sp>
        <p:nvSpPr>
          <p:cNvPr id="3" name="Freeform 3"/>
          <p:cNvSpPr/>
          <p:nvPr/>
        </p:nvSpPr>
        <p:spPr>
          <a:xfrm>
            <a:off x="600425" y="478555"/>
            <a:ext cx="856549" cy="214137"/>
          </a:xfrm>
          <a:custGeom>
            <a:avLst/>
            <a:gdLst/>
            <a:ahLst/>
            <a:cxnLst/>
            <a:rect l="l" t="t" r="r" b="b"/>
            <a:pathLst>
              <a:path w="856549" h="214137">
                <a:moveTo>
                  <a:pt x="0" y="0"/>
                </a:moveTo>
                <a:lnTo>
                  <a:pt x="856550" y="0"/>
                </a:lnTo>
                <a:lnTo>
                  <a:pt x="856550" y="214137"/>
                </a:lnTo>
                <a:lnTo>
                  <a:pt x="0" y="2141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1648853" y="1510155"/>
            <a:ext cx="9676650" cy="8229600"/>
          </a:xfrm>
          <a:custGeom>
            <a:avLst/>
            <a:gdLst/>
            <a:ahLst/>
            <a:cxnLst/>
            <a:rect l="l" t="t" r="r" b="b"/>
            <a:pathLst>
              <a:path w="9676650" h="8229600">
                <a:moveTo>
                  <a:pt x="0" y="0"/>
                </a:moveTo>
                <a:lnTo>
                  <a:pt x="9676649" y="0"/>
                </a:lnTo>
                <a:lnTo>
                  <a:pt x="9676649" y="8229600"/>
                </a:lnTo>
                <a:lnTo>
                  <a:pt x="0" y="8229600"/>
                </a:lnTo>
                <a:lnTo>
                  <a:pt x="0" y="0"/>
                </a:lnTo>
                <a:close/>
              </a:path>
            </a:pathLst>
          </a:custGeom>
          <a:blipFill>
            <a:blip r:embed="rId5"/>
            <a:stretch>
              <a:fillRect l="-44913"/>
            </a:stretch>
          </a:blipFill>
        </p:spPr>
      </p:sp>
      <p:sp>
        <p:nvSpPr>
          <p:cNvPr id="5" name="Freeform 5"/>
          <p:cNvSpPr/>
          <p:nvPr/>
        </p:nvSpPr>
        <p:spPr>
          <a:xfrm>
            <a:off x="11648853" y="1510155"/>
            <a:ext cx="14630400" cy="8229600"/>
          </a:xfrm>
          <a:custGeom>
            <a:avLst/>
            <a:gdLst/>
            <a:ahLst/>
            <a:cxnLst/>
            <a:rect l="l" t="t" r="r" b="b"/>
            <a:pathLst>
              <a:path w="14630400" h="8229600">
                <a:moveTo>
                  <a:pt x="0" y="0"/>
                </a:moveTo>
                <a:lnTo>
                  <a:pt x="14630400" y="0"/>
                </a:lnTo>
                <a:lnTo>
                  <a:pt x="14630400" y="8229600"/>
                </a:lnTo>
                <a:lnTo>
                  <a:pt x="0" y="8229600"/>
                </a:lnTo>
                <a:lnTo>
                  <a:pt x="0" y="0"/>
                </a:lnTo>
                <a:close/>
              </a:path>
            </a:pathLst>
          </a:custGeom>
          <a:blipFill>
            <a:blip r:embed="rId6"/>
            <a:stretch>
              <a:fillRect/>
            </a:stretch>
          </a:blipFill>
        </p:spPr>
      </p:sp>
      <p:sp>
        <p:nvSpPr>
          <p:cNvPr id="6" name="TextBox 6"/>
          <p:cNvSpPr txBox="1"/>
          <p:nvPr/>
        </p:nvSpPr>
        <p:spPr>
          <a:xfrm>
            <a:off x="1121736" y="1702188"/>
            <a:ext cx="7588126" cy="2571121"/>
          </a:xfrm>
          <a:prstGeom prst="rect">
            <a:avLst/>
          </a:prstGeom>
        </p:spPr>
        <p:txBody>
          <a:bodyPr lIns="0" tIns="0" rIns="0" bIns="0" rtlCol="0" anchor="t">
            <a:spAutoFit/>
          </a:bodyPr>
          <a:lstStyle/>
          <a:p>
            <a:pPr>
              <a:lnSpc>
                <a:spcPts val="4955"/>
              </a:lnSpc>
            </a:pPr>
            <a:r>
              <a:rPr lang="en-US" sz="4129">
                <a:solidFill>
                  <a:srgbClr val="230871"/>
                </a:solidFill>
                <a:latin typeface="Luciole"/>
              </a:rPr>
              <a:t>Exceeding Expectations: How Hotels Meet Guests Expectation</a:t>
            </a:r>
          </a:p>
          <a:p>
            <a:pPr marL="0" lvl="0" indent="0">
              <a:lnSpc>
                <a:spcPts val="4955"/>
              </a:lnSpc>
              <a:spcBef>
                <a:spcPct val="0"/>
              </a:spcBef>
            </a:pPr>
            <a:endParaRPr lang="en-US" sz="4129">
              <a:solidFill>
                <a:srgbClr val="230871"/>
              </a:solidFill>
              <a:latin typeface="Luciole"/>
            </a:endParaRPr>
          </a:p>
        </p:txBody>
      </p:sp>
      <p:sp>
        <p:nvSpPr>
          <p:cNvPr id="7" name="TextBox 7"/>
          <p:cNvSpPr txBox="1"/>
          <p:nvPr/>
        </p:nvSpPr>
        <p:spPr>
          <a:xfrm>
            <a:off x="1121736" y="4132904"/>
            <a:ext cx="9333074" cy="4932351"/>
          </a:xfrm>
          <a:prstGeom prst="rect">
            <a:avLst/>
          </a:prstGeom>
        </p:spPr>
        <p:txBody>
          <a:bodyPr lIns="0" tIns="0" rIns="0" bIns="0" rtlCol="0" anchor="t">
            <a:spAutoFit/>
          </a:bodyPr>
          <a:lstStyle/>
          <a:p>
            <a:pPr algn="just">
              <a:lnSpc>
                <a:spcPts val="3967"/>
              </a:lnSpc>
            </a:pPr>
            <a:r>
              <a:rPr lang="en-US" sz="2833">
                <a:solidFill>
                  <a:srgbClr val="230871"/>
                </a:solidFill>
                <a:latin typeface="Open Sauce"/>
              </a:rPr>
              <a:t>Creating Excellent Guest Experience. Long Lasting Impressions. Customer Retention and Reputation. Communication Pattern.</a:t>
            </a:r>
          </a:p>
          <a:p>
            <a:pPr algn="just">
              <a:lnSpc>
                <a:spcPts val="3967"/>
              </a:lnSpc>
            </a:pPr>
            <a:endParaRPr lang="en-US" sz="2833">
              <a:solidFill>
                <a:srgbClr val="230871"/>
              </a:solidFill>
              <a:latin typeface="Open Sauce"/>
            </a:endParaRPr>
          </a:p>
          <a:p>
            <a:pPr algn="just">
              <a:lnSpc>
                <a:spcPts val="3967"/>
              </a:lnSpc>
            </a:pPr>
            <a:r>
              <a:rPr lang="en-US" sz="2833">
                <a:solidFill>
                  <a:srgbClr val="230871"/>
                </a:solidFill>
                <a:latin typeface="Open Sauce"/>
              </a:rPr>
              <a:t>the hotel adopts service excellence as an instrument for the guests’ satisfaction. From the time guests arrive, they are welcoming with warmth and professionalism making their stay one creating a positive experience. </a:t>
            </a:r>
          </a:p>
          <a:p>
            <a:pPr algn="just">
              <a:lnSpc>
                <a:spcPts val="3967"/>
              </a:lnSpc>
              <a:spcBef>
                <a:spcPct val="0"/>
              </a:spcBef>
            </a:pPr>
            <a:endParaRPr lang="en-US" sz="2833">
              <a:solidFill>
                <a:srgbClr val="230871"/>
              </a:solidFill>
              <a:latin typeface="Open Sauc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AutoShape 2"/>
          <p:cNvSpPr/>
          <p:nvPr/>
        </p:nvSpPr>
        <p:spPr>
          <a:xfrm>
            <a:off x="0" y="1009650"/>
            <a:ext cx="18287098" cy="0"/>
          </a:xfrm>
          <a:prstGeom prst="line">
            <a:avLst/>
          </a:prstGeom>
          <a:ln w="19050" cap="rnd">
            <a:solidFill>
              <a:srgbClr val="230871"/>
            </a:solidFill>
            <a:prstDash val="solid"/>
            <a:headEnd type="none" w="sm" len="sm"/>
            <a:tailEnd type="none" w="sm" len="sm"/>
          </a:ln>
        </p:spPr>
      </p:sp>
      <p:sp>
        <p:nvSpPr>
          <p:cNvPr id="3" name="Freeform 3"/>
          <p:cNvSpPr/>
          <p:nvPr/>
        </p:nvSpPr>
        <p:spPr>
          <a:xfrm>
            <a:off x="600425" y="478555"/>
            <a:ext cx="856549" cy="214137"/>
          </a:xfrm>
          <a:custGeom>
            <a:avLst/>
            <a:gdLst/>
            <a:ahLst/>
            <a:cxnLst/>
            <a:rect l="l" t="t" r="r" b="b"/>
            <a:pathLst>
              <a:path w="856549" h="214137">
                <a:moveTo>
                  <a:pt x="0" y="0"/>
                </a:moveTo>
                <a:lnTo>
                  <a:pt x="856550" y="0"/>
                </a:lnTo>
                <a:lnTo>
                  <a:pt x="856550" y="214137"/>
                </a:lnTo>
                <a:lnTo>
                  <a:pt x="0" y="21413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1648853" y="1510155"/>
            <a:ext cx="12344400" cy="8229600"/>
          </a:xfrm>
          <a:custGeom>
            <a:avLst/>
            <a:gdLst/>
            <a:ahLst/>
            <a:cxnLst/>
            <a:rect l="l" t="t" r="r" b="b"/>
            <a:pathLst>
              <a:path w="12344400" h="8229600">
                <a:moveTo>
                  <a:pt x="0" y="0"/>
                </a:moveTo>
                <a:lnTo>
                  <a:pt x="12344400" y="0"/>
                </a:lnTo>
                <a:lnTo>
                  <a:pt x="12344400" y="8229600"/>
                </a:lnTo>
                <a:lnTo>
                  <a:pt x="0" y="8229600"/>
                </a:lnTo>
                <a:lnTo>
                  <a:pt x="0" y="0"/>
                </a:lnTo>
                <a:close/>
              </a:path>
            </a:pathLst>
          </a:custGeom>
          <a:blipFill>
            <a:blip r:embed="rId5"/>
            <a:stretch>
              <a:fillRect/>
            </a:stretch>
          </a:blipFill>
        </p:spPr>
      </p:sp>
      <p:sp>
        <p:nvSpPr>
          <p:cNvPr id="5" name="TextBox 5"/>
          <p:cNvSpPr txBox="1"/>
          <p:nvPr/>
        </p:nvSpPr>
        <p:spPr>
          <a:xfrm>
            <a:off x="1121736" y="2140785"/>
            <a:ext cx="7588126" cy="699930"/>
          </a:xfrm>
          <a:prstGeom prst="rect">
            <a:avLst/>
          </a:prstGeom>
        </p:spPr>
        <p:txBody>
          <a:bodyPr lIns="0" tIns="0" rIns="0" bIns="0" rtlCol="0" anchor="t">
            <a:spAutoFit/>
          </a:bodyPr>
          <a:lstStyle/>
          <a:p>
            <a:pPr marL="0" lvl="0" indent="0">
              <a:lnSpc>
                <a:spcPts val="4955"/>
              </a:lnSpc>
              <a:spcBef>
                <a:spcPct val="0"/>
              </a:spcBef>
            </a:pPr>
            <a:r>
              <a:rPr lang="en-US" sz="4129">
                <a:solidFill>
                  <a:srgbClr val="230871"/>
                </a:solidFill>
                <a:latin typeface="Luciole"/>
              </a:rPr>
              <a:t>Conclusion</a:t>
            </a:r>
          </a:p>
        </p:txBody>
      </p:sp>
      <p:sp>
        <p:nvSpPr>
          <p:cNvPr id="6" name="TextBox 6"/>
          <p:cNvSpPr txBox="1"/>
          <p:nvPr/>
        </p:nvSpPr>
        <p:spPr>
          <a:xfrm>
            <a:off x="1121736" y="3720888"/>
            <a:ext cx="9333074" cy="4932351"/>
          </a:xfrm>
          <a:prstGeom prst="rect">
            <a:avLst/>
          </a:prstGeom>
        </p:spPr>
        <p:txBody>
          <a:bodyPr lIns="0" tIns="0" rIns="0" bIns="0" rtlCol="0" anchor="t">
            <a:spAutoFit/>
          </a:bodyPr>
          <a:lstStyle/>
          <a:p>
            <a:pPr algn="just">
              <a:lnSpc>
                <a:spcPts val="3967"/>
              </a:lnSpc>
            </a:pPr>
            <a:r>
              <a:rPr lang="en-US" sz="2833">
                <a:solidFill>
                  <a:srgbClr val="230871"/>
                </a:solidFill>
                <a:latin typeface="Open Sauce"/>
              </a:rPr>
              <a:t>Hospitality is the world where LXR is the flagship, and its guests experience one of a kind journey which comprises of personalized service, lavish amenities and unmatched attention to detail. Through constant delivery of above and beyond expectations and creating authentic relationships with guests, LXR achieves more than just guests' beloved memories, but also strengthens its position as the industry leader in luxury hospitality.</a:t>
            </a:r>
          </a:p>
          <a:p>
            <a:pPr algn="just">
              <a:lnSpc>
                <a:spcPts val="3967"/>
              </a:lnSpc>
              <a:spcBef>
                <a:spcPct val="0"/>
              </a:spcBef>
            </a:pPr>
            <a:endParaRPr lang="en-US" sz="2833">
              <a:solidFill>
                <a:srgbClr val="230871"/>
              </a:solidFill>
              <a:latin typeface="Open Sauce"/>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5EF"/>
        </a:solidFill>
        <a:effectLst/>
      </p:bgPr>
    </p:bg>
    <p:spTree>
      <p:nvGrpSpPr>
        <p:cNvPr id="1" name=""/>
        <p:cNvGrpSpPr/>
        <p:nvPr/>
      </p:nvGrpSpPr>
      <p:grpSpPr>
        <a:xfrm>
          <a:off x="0" y="0"/>
          <a:ext cx="0" cy="0"/>
          <a:chOff x="0" y="0"/>
          <a:chExt cx="0" cy="0"/>
        </a:xfrm>
      </p:grpSpPr>
      <p:sp>
        <p:nvSpPr>
          <p:cNvPr id="2" name="AutoShape 2"/>
          <p:cNvSpPr/>
          <p:nvPr/>
        </p:nvSpPr>
        <p:spPr>
          <a:xfrm>
            <a:off x="0" y="1009650"/>
            <a:ext cx="18287098" cy="0"/>
          </a:xfrm>
          <a:prstGeom prst="line">
            <a:avLst/>
          </a:prstGeom>
          <a:ln w="19050" cap="rnd">
            <a:solidFill>
              <a:srgbClr val="230871"/>
            </a:solidFill>
            <a:prstDash val="solid"/>
            <a:headEnd type="none" w="sm" len="sm"/>
            <a:tailEnd type="none" w="sm" len="sm"/>
          </a:ln>
        </p:spPr>
      </p:sp>
      <p:sp>
        <p:nvSpPr>
          <p:cNvPr id="3" name="Freeform 3"/>
          <p:cNvSpPr/>
          <p:nvPr/>
        </p:nvSpPr>
        <p:spPr>
          <a:xfrm>
            <a:off x="600425" y="478555"/>
            <a:ext cx="856549" cy="214137"/>
          </a:xfrm>
          <a:custGeom>
            <a:avLst/>
            <a:gdLst/>
            <a:ahLst/>
            <a:cxnLst/>
            <a:rect l="l" t="t" r="r" b="b"/>
            <a:pathLst>
              <a:path w="856549" h="214137">
                <a:moveTo>
                  <a:pt x="0" y="0"/>
                </a:moveTo>
                <a:lnTo>
                  <a:pt x="856550" y="0"/>
                </a:lnTo>
                <a:lnTo>
                  <a:pt x="856550" y="214137"/>
                </a:lnTo>
                <a:lnTo>
                  <a:pt x="0" y="21413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1028700" y="1798339"/>
            <a:ext cx="16920797" cy="1190625"/>
          </a:xfrm>
          <a:prstGeom prst="rect">
            <a:avLst/>
          </a:prstGeom>
        </p:spPr>
        <p:txBody>
          <a:bodyPr lIns="0" tIns="0" rIns="0" bIns="0" rtlCol="0" anchor="t">
            <a:spAutoFit/>
          </a:bodyPr>
          <a:lstStyle/>
          <a:p>
            <a:pPr marL="0" lvl="0" indent="0">
              <a:lnSpc>
                <a:spcPts val="8399"/>
              </a:lnSpc>
              <a:spcBef>
                <a:spcPct val="0"/>
              </a:spcBef>
            </a:pPr>
            <a:r>
              <a:rPr lang="en-US" sz="6999">
                <a:solidFill>
                  <a:srgbClr val="230871"/>
                </a:solidFill>
                <a:latin typeface="Luciole"/>
              </a:rPr>
              <a:t>References</a:t>
            </a:r>
          </a:p>
        </p:txBody>
      </p:sp>
      <p:sp>
        <p:nvSpPr>
          <p:cNvPr id="5" name="TextBox 5"/>
          <p:cNvSpPr txBox="1"/>
          <p:nvPr/>
        </p:nvSpPr>
        <p:spPr>
          <a:xfrm>
            <a:off x="1121736" y="3739938"/>
            <a:ext cx="16629734" cy="5335904"/>
          </a:xfrm>
          <a:prstGeom prst="rect">
            <a:avLst/>
          </a:prstGeom>
        </p:spPr>
        <p:txBody>
          <a:bodyPr lIns="0" tIns="0" rIns="0" bIns="0" rtlCol="0" anchor="t">
            <a:spAutoFit/>
          </a:bodyPr>
          <a:lstStyle/>
          <a:p>
            <a:pPr algn="just">
              <a:lnSpc>
                <a:spcPts val="2520"/>
              </a:lnSpc>
            </a:pPr>
            <a:r>
              <a:rPr lang="en-US" sz="1800">
                <a:solidFill>
                  <a:srgbClr val="230871"/>
                </a:solidFill>
                <a:latin typeface="Open Sauce"/>
              </a:rPr>
              <a:t>Baum, T. (2011). Hospitality management. 3 The management of people and service in hospitaliy. Los Angeles, Calif. Sage Publ. Ltd.</a:t>
            </a:r>
          </a:p>
          <a:p>
            <a:pPr algn="just">
              <a:lnSpc>
                <a:spcPts val="2520"/>
              </a:lnSpc>
            </a:pPr>
            <a:r>
              <a:rPr lang="en-US" sz="1800">
                <a:solidFill>
                  <a:srgbClr val="230871"/>
                </a:solidFill>
                <a:latin typeface="Open Sauce"/>
              </a:rPr>
              <a:t>Dhiman, M.C. (2017). Opportunities and challenges for tourism and hospitality in the BRIC nations. Hershey, Pennsylvania (701 E. Chocolate Avenue, Hershey, PA 17033, USA): IGI Global.</a:t>
            </a:r>
          </a:p>
          <a:p>
            <a:pPr algn="just">
              <a:lnSpc>
                <a:spcPts val="2520"/>
              </a:lnSpc>
            </a:pPr>
            <a:r>
              <a:rPr lang="en-US" sz="1800">
                <a:solidFill>
                  <a:srgbClr val="230871"/>
                </a:solidFill>
                <a:latin typeface="Open Sauce"/>
              </a:rPr>
              <a:t>Farmaki, A. and Nikolaos Pappas (2022). Emerging transformations in tourism and hospitality. Abingdon, Oxon ; New York, Ny: Routledge.</a:t>
            </a:r>
          </a:p>
          <a:p>
            <a:pPr algn="just">
              <a:lnSpc>
                <a:spcPts val="2520"/>
              </a:lnSpc>
            </a:pPr>
            <a:r>
              <a:rPr lang="en-US" sz="1800">
                <a:solidFill>
                  <a:srgbClr val="230871"/>
                </a:solidFill>
                <a:latin typeface="Open Sauce"/>
              </a:rPr>
              <a:t>Hilton. (1969). LXR Hotels &amp; Resorts - Unique Luxury Hotels. [online] Available at: https://www.hilton.com/en/brands/lxr-hotels/.</a:t>
            </a:r>
          </a:p>
          <a:p>
            <a:pPr algn="just">
              <a:lnSpc>
                <a:spcPts val="2520"/>
              </a:lnSpc>
            </a:pPr>
            <a:r>
              <a:rPr lang="en-US" sz="1800">
                <a:solidFill>
                  <a:srgbClr val="230871"/>
                </a:solidFill>
                <a:latin typeface="Open Sauce"/>
              </a:rPr>
              <a:t>Hospitality Net. (2008). LXR Luxury Resorts &amp; Hotels Converts to MTech’s HotSOS to Manage Guest Services. [online] Available at: https://www.hospitalitynet.org/news/4037645.html [Accessed 13 Feb. 2024].</a:t>
            </a:r>
          </a:p>
          <a:p>
            <a:pPr algn="just">
              <a:lnSpc>
                <a:spcPts val="2520"/>
              </a:lnSpc>
            </a:pPr>
            <a:r>
              <a:rPr lang="en-US" sz="1800">
                <a:solidFill>
                  <a:srgbClr val="230871"/>
                </a:solidFill>
                <a:latin typeface="Open Sauce"/>
              </a:rPr>
              <a:t>Krebs, R.A. (2018). Tourism and hospitality : perspectives, opportunities and challenges. New York: Nova Science Publishers.</a:t>
            </a:r>
          </a:p>
          <a:p>
            <a:pPr algn="just">
              <a:lnSpc>
                <a:spcPts val="2520"/>
              </a:lnSpc>
            </a:pPr>
            <a:r>
              <a:rPr lang="en-US" sz="1800">
                <a:solidFill>
                  <a:srgbClr val="230871"/>
                </a:solidFill>
                <a:latin typeface="Open Sauce"/>
              </a:rPr>
              <a:t>kumar, C. (2017). Introduction to Tourism &amp; Hospitality. Createspace Independent Publishing Platform.</a:t>
            </a:r>
          </a:p>
          <a:p>
            <a:pPr algn="just">
              <a:lnSpc>
                <a:spcPts val="2520"/>
              </a:lnSpc>
            </a:pPr>
            <a:r>
              <a:rPr lang="en-US" sz="1800">
                <a:solidFill>
                  <a:srgbClr val="230871"/>
                </a:solidFill>
                <a:latin typeface="Open Sauce"/>
              </a:rPr>
              <a:t>Management Association, Information Resources (2014). Hospitality, Travel, and Tourism: Concepts, Methodologies, Tools, and Applications. IGI Global.</a:t>
            </a:r>
          </a:p>
          <a:p>
            <a:pPr algn="just">
              <a:lnSpc>
                <a:spcPts val="2520"/>
              </a:lnSpc>
            </a:pPr>
            <a:r>
              <a:rPr lang="en-US" sz="1800">
                <a:solidFill>
                  <a:srgbClr val="230871"/>
                </a:solidFill>
                <a:latin typeface="Open Sauce"/>
              </a:rPr>
              <a:t>Mok, C., Sparks, B. and Kadampully, J. (2013). Service Quality Management in Hospitality, Tourism, and Leisure. Routledge.</a:t>
            </a:r>
          </a:p>
          <a:p>
            <a:pPr algn="just">
              <a:lnSpc>
                <a:spcPts val="2520"/>
              </a:lnSpc>
            </a:pPr>
            <a:r>
              <a:rPr lang="en-US" sz="1800">
                <a:solidFill>
                  <a:srgbClr val="230871"/>
                </a:solidFill>
                <a:latin typeface="Open Sauce"/>
              </a:rPr>
              <a:t>Saenko, N., Prokhorova, V., Ilyina, O. and Ivanova, E. (2017). Service Management in the Tourism and Hospitality Industry. International Journal of Applied Business and Economic Research, [online] 207. Available at: https://serialsjournals.com/abstract/75840_ch_21_f_-_021.pdf [Accessed 26 May 2022].</a:t>
            </a:r>
          </a:p>
          <a:p>
            <a:pPr algn="just">
              <a:lnSpc>
                <a:spcPts val="2520"/>
              </a:lnSpc>
            </a:pPr>
            <a:r>
              <a:rPr lang="en-US" sz="1800">
                <a:solidFill>
                  <a:srgbClr val="230871"/>
                </a:solidFill>
                <a:latin typeface="Open Sauce"/>
              </a:rPr>
              <a:t>Walker, L. (2017). Tourism and Hospitality Management.</a:t>
            </a:r>
          </a:p>
          <a:p>
            <a:pPr algn="just">
              <a:lnSpc>
                <a:spcPts val="2520"/>
              </a:lnSpc>
              <a:spcBef>
                <a:spcPct val="0"/>
              </a:spcBef>
            </a:pPr>
            <a:endParaRPr lang="en-US" sz="1800">
              <a:solidFill>
                <a:srgbClr val="230871"/>
              </a:solidFill>
              <a:latin typeface="Open Sauce"/>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30871"/>
        </a:solidFill>
        <a:effectLst/>
      </p:bgPr>
    </p:bg>
    <p:spTree>
      <p:nvGrpSpPr>
        <p:cNvPr id="1" name=""/>
        <p:cNvGrpSpPr/>
        <p:nvPr/>
      </p:nvGrpSpPr>
      <p:grpSpPr>
        <a:xfrm>
          <a:off x="0" y="0"/>
          <a:ext cx="0" cy="0"/>
          <a:chOff x="0" y="0"/>
          <a:chExt cx="0" cy="0"/>
        </a:xfrm>
      </p:grpSpPr>
      <p:sp>
        <p:nvSpPr>
          <p:cNvPr id="2" name="AutoShape 2"/>
          <p:cNvSpPr/>
          <p:nvPr/>
        </p:nvSpPr>
        <p:spPr>
          <a:xfrm>
            <a:off x="-40465" y="-114698"/>
            <a:ext cx="18368930" cy="6891328"/>
          </a:xfrm>
          <a:prstGeom prst="rect">
            <a:avLst/>
          </a:prstGeom>
          <a:solidFill>
            <a:srgbClr val="2A7DE1"/>
          </a:solidFill>
        </p:spPr>
      </p:sp>
      <p:sp>
        <p:nvSpPr>
          <p:cNvPr id="3" name="Freeform 3"/>
          <p:cNvSpPr/>
          <p:nvPr/>
        </p:nvSpPr>
        <p:spPr>
          <a:xfrm>
            <a:off x="3338495" y="364880"/>
            <a:ext cx="11611011" cy="5932171"/>
          </a:xfrm>
          <a:custGeom>
            <a:avLst/>
            <a:gdLst/>
            <a:ahLst/>
            <a:cxnLst/>
            <a:rect l="l" t="t" r="r" b="b"/>
            <a:pathLst>
              <a:path w="11611011" h="5932171">
                <a:moveTo>
                  <a:pt x="0" y="0"/>
                </a:moveTo>
                <a:lnTo>
                  <a:pt x="11611010" y="0"/>
                </a:lnTo>
                <a:lnTo>
                  <a:pt x="11611010" y="5932172"/>
                </a:lnTo>
                <a:lnTo>
                  <a:pt x="0" y="593217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4" name="Group 4"/>
          <p:cNvGrpSpPr/>
          <p:nvPr/>
        </p:nvGrpSpPr>
        <p:grpSpPr>
          <a:xfrm>
            <a:off x="3153683" y="7557593"/>
            <a:ext cx="11980635" cy="1881604"/>
            <a:chOff x="0" y="0"/>
            <a:chExt cx="15974180" cy="2508806"/>
          </a:xfrm>
        </p:grpSpPr>
        <p:sp>
          <p:nvSpPr>
            <p:cNvPr id="5" name="TextBox 5"/>
            <p:cNvSpPr txBox="1"/>
            <p:nvPr/>
          </p:nvSpPr>
          <p:spPr>
            <a:xfrm>
              <a:off x="0" y="-133350"/>
              <a:ext cx="15974180" cy="1543050"/>
            </a:xfrm>
            <a:prstGeom prst="rect">
              <a:avLst/>
            </a:prstGeom>
          </p:spPr>
          <p:txBody>
            <a:bodyPr lIns="0" tIns="0" rIns="0" bIns="0" rtlCol="0" anchor="t">
              <a:spAutoFit/>
            </a:bodyPr>
            <a:lstStyle/>
            <a:p>
              <a:pPr marL="0" lvl="0" indent="0" algn="ctr">
                <a:lnSpc>
                  <a:spcPts val="8399"/>
                </a:lnSpc>
                <a:spcBef>
                  <a:spcPct val="0"/>
                </a:spcBef>
              </a:pPr>
              <a:r>
                <a:rPr lang="en-US" sz="6999" u="none">
                  <a:solidFill>
                    <a:srgbClr val="F5F5EF"/>
                  </a:solidFill>
                  <a:latin typeface="Luciole"/>
                </a:rPr>
                <a:t>Thank you!</a:t>
              </a:r>
            </a:p>
          </p:txBody>
        </p:sp>
        <p:sp>
          <p:nvSpPr>
            <p:cNvPr id="6" name="TextBox 6"/>
            <p:cNvSpPr txBox="1"/>
            <p:nvPr/>
          </p:nvSpPr>
          <p:spPr>
            <a:xfrm>
              <a:off x="0" y="1886162"/>
              <a:ext cx="15974180" cy="622643"/>
            </a:xfrm>
            <a:prstGeom prst="rect">
              <a:avLst/>
            </a:prstGeom>
          </p:spPr>
          <p:txBody>
            <a:bodyPr lIns="0" tIns="0" rIns="0" bIns="0" rtlCol="0" anchor="t">
              <a:spAutoFit/>
            </a:bodyPr>
            <a:lstStyle/>
            <a:p>
              <a:pPr marL="0" lvl="0" indent="0" algn="ctr">
                <a:lnSpc>
                  <a:spcPts val="3920"/>
                </a:lnSpc>
                <a:spcBef>
                  <a:spcPct val="0"/>
                </a:spcBef>
              </a:pPr>
              <a:r>
                <a:rPr lang="en-US" sz="2800">
                  <a:solidFill>
                    <a:srgbClr val="F5F5EF"/>
                  </a:solidFill>
                  <a:latin typeface="Open Sauce"/>
                </a:rPr>
                <a:t>Any Question?</a:t>
              </a:r>
            </a:p>
          </p:txBody>
        </p:sp>
      </p:grpSp>
      <p:sp>
        <p:nvSpPr>
          <p:cNvPr id="7" name="AutoShape 7"/>
          <p:cNvSpPr/>
          <p:nvPr/>
        </p:nvSpPr>
        <p:spPr>
          <a:xfrm>
            <a:off x="-80930" y="6757580"/>
            <a:ext cx="18449861" cy="0"/>
          </a:xfrm>
          <a:prstGeom prst="line">
            <a:avLst/>
          </a:prstGeom>
          <a:ln w="19050" cap="rnd">
            <a:solidFill>
              <a:srgbClr val="F5F5EF"/>
            </a:solidFill>
            <a:prstDash val="solid"/>
            <a:headEnd type="none" w="sm" len="sm"/>
            <a:tailEnd type="none" w="sm" len="sm"/>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2062</Words>
  <Application>Microsoft Office PowerPoint</Application>
  <PresentationFormat>Custom</PresentationFormat>
  <Paragraphs>87</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Calibri Light</vt:lpstr>
      <vt:lpstr>Times New Roman</vt:lpstr>
      <vt:lpstr>Open Sauce</vt:lpstr>
      <vt:lpstr>Open Sauce Bold</vt:lpstr>
      <vt:lpstr>Luciole</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Malinda Suresh</dc:title>
  <dc:creator>Irfanul Kibria</dc:creator>
  <cp:lastModifiedBy>Irfanul Kibria</cp:lastModifiedBy>
  <cp:revision>2</cp:revision>
  <dcterms:created xsi:type="dcterms:W3CDTF">2006-08-16T00:00:00Z</dcterms:created>
  <dcterms:modified xsi:type="dcterms:W3CDTF">2024-02-13T17:11:20Z</dcterms:modified>
  <dc:identifier>DAF8sNnR-Pk</dc:identifier>
</cp:coreProperties>
</file>