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0" r:id="rId6"/>
    <p:sldId id="261" r:id="rId7"/>
    <p:sldId id="257" r:id="rId8"/>
    <p:sldId id="258" r:id="rId9"/>
    <p:sldId id="259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B3C255-295B-4920-9D55-084A2875BA6E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2E48172-7785-4DE8-902E-F3D84A0E4EE7}">
      <dgm:prSet/>
      <dgm:spPr/>
      <dgm:t>
        <a:bodyPr/>
        <a:lstStyle/>
        <a:p>
          <a:r>
            <a:rPr lang="en-US"/>
            <a:t>To enable students to critically evaluate and deploy agile software development methods, tools, patterns and techniques in the design and implementation of software </a:t>
          </a:r>
        </a:p>
      </dgm:t>
    </dgm:pt>
    <dgm:pt modelId="{6480F9EF-364E-441D-8523-25D444B207F0}" type="parTrans" cxnId="{EFC92DDC-E84A-4EBC-B9D9-7A026922633C}">
      <dgm:prSet/>
      <dgm:spPr/>
      <dgm:t>
        <a:bodyPr/>
        <a:lstStyle/>
        <a:p>
          <a:endParaRPr lang="en-US"/>
        </a:p>
      </dgm:t>
    </dgm:pt>
    <dgm:pt modelId="{39C5132A-F155-453D-9BCA-4CE1819DF552}" type="sibTrans" cxnId="{EFC92DDC-E84A-4EBC-B9D9-7A026922633C}">
      <dgm:prSet/>
      <dgm:spPr/>
      <dgm:t>
        <a:bodyPr/>
        <a:lstStyle/>
        <a:p>
          <a:endParaRPr lang="en-US"/>
        </a:p>
      </dgm:t>
    </dgm:pt>
    <dgm:pt modelId="{0737ED47-55A2-4FB3-9B5A-156BC2FEB830}">
      <dgm:prSet/>
      <dgm:spPr/>
      <dgm:t>
        <a:bodyPr/>
        <a:lstStyle/>
        <a:p>
          <a:r>
            <a:rPr lang="en-US"/>
            <a:t>To provide a systematic understanding of the critical role that Software development operations (DevOps) and tool chains play within agile development environments</a:t>
          </a:r>
        </a:p>
      </dgm:t>
    </dgm:pt>
    <dgm:pt modelId="{B14AE76F-9FF0-4D3B-807A-E3FF6AE0B4EF}" type="parTrans" cxnId="{B886A512-0C0E-41DE-A265-1D1E8A2A8391}">
      <dgm:prSet/>
      <dgm:spPr/>
      <dgm:t>
        <a:bodyPr/>
        <a:lstStyle/>
        <a:p>
          <a:endParaRPr lang="en-US"/>
        </a:p>
      </dgm:t>
    </dgm:pt>
    <dgm:pt modelId="{DC0D3D56-8621-4543-8064-CC7C869D12FD}" type="sibTrans" cxnId="{B886A512-0C0E-41DE-A265-1D1E8A2A8391}">
      <dgm:prSet/>
      <dgm:spPr/>
      <dgm:t>
        <a:bodyPr/>
        <a:lstStyle/>
        <a:p>
          <a:endParaRPr lang="en-US"/>
        </a:p>
      </dgm:t>
    </dgm:pt>
    <dgm:pt modelId="{44B32471-45F2-48A6-B4F4-759F4B3BBB28}" type="pres">
      <dgm:prSet presAssocID="{06B3C255-295B-4920-9D55-084A2875BA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BE9039-8608-4452-80AD-3402DE4ABE41}" type="pres">
      <dgm:prSet presAssocID="{B2E48172-7785-4DE8-902E-F3D84A0E4EE7}" presName="hierRoot1" presStyleCnt="0"/>
      <dgm:spPr/>
    </dgm:pt>
    <dgm:pt modelId="{ABFA7AE3-2338-43D7-AA2C-AF3C21A80733}" type="pres">
      <dgm:prSet presAssocID="{B2E48172-7785-4DE8-902E-F3D84A0E4EE7}" presName="composite" presStyleCnt="0"/>
      <dgm:spPr/>
    </dgm:pt>
    <dgm:pt modelId="{551E61D2-97B4-4186-A9BC-BAD696A06120}" type="pres">
      <dgm:prSet presAssocID="{B2E48172-7785-4DE8-902E-F3D84A0E4EE7}" presName="background" presStyleLbl="node0" presStyleIdx="0" presStyleCnt="2"/>
      <dgm:spPr/>
    </dgm:pt>
    <dgm:pt modelId="{5685B381-4154-415C-89CC-3612C26B36E6}" type="pres">
      <dgm:prSet presAssocID="{B2E48172-7785-4DE8-902E-F3D84A0E4EE7}" presName="text" presStyleLbl="fgAcc0" presStyleIdx="0" presStyleCnt="2">
        <dgm:presLayoutVars>
          <dgm:chPref val="3"/>
        </dgm:presLayoutVars>
      </dgm:prSet>
      <dgm:spPr/>
    </dgm:pt>
    <dgm:pt modelId="{AD0602A6-DF3C-46F3-A93A-C6652FCDFB64}" type="pres">
      <dgm:prSet presAssocID="{B2E48172-7785-4DE8-902E-F3D84A0E4EE7}" presName="hierChild2" presStyleCnt="0"/>
      <dgm:spPr/>
    </dgm:pt>
    <dgm:pt modelId="{306FB4F9-BEE1-4F11-9D46-F16005772DE7}" type="pres">
      <dgm:prSet presAssocID="{0737ED47-55A2-4FB3-9B5A-156BC2FEB830}" presName="hierRoot1" presStyleCnt="0"/>
      <dgm:spPr/>
    </dgm:pt>
    <dgm:pt modelId="{AA4D8BEE-80D7-49E3-A663-3EBEB106B4F9}" type="pres">
      <dgm:prSet presAssocID="{0737ED47-55A2-4FB3-9B5A-156BC2FEB830}" presName="composite" presStyleCnt="0"/>
      <dgm:spPr/>
    </dgm:pt>
    <dgm:pt modelId="{DA33BC12-147D-453B-A5A4-91B1C5F5C769}" type="pres">
      <dgm:prSet presAssocID="{0737ED47-55A2-4FB3-9B5A-156BC2FEB830}" presName="background" presStyleLbl="node0" presStyleIdx="1" presStyleCnt="2"/>
      <dgm:spPr/>
    </dgm:pt>
    <dgm:pt modelId="{BF2C3993-72B5-4932-82D6-9B7A32BE649A}" type="pres">
      <dgm:prSet presAssocID="{0737ED47-55A2-4FB3-9B5A-156BC2FEB830}" presName="text" presStyleLbl="fgAcc0" presStyleIdx="1" presStyleCnt="2">
        <dgm:presLayoutVars>
          <dgm:chPref val="3"/>
        </dgm:presLayoutVars>
      </dgm:prSet>
      <dgm:spPr/>
    </dgm:pt>
    <dgm:pt modelId="{C4835EC9-564A-4F5C-97E7-308E8E523359}" type="pres">
      <dgm:prSet presAssocID="{0737ED47-55A2-4FB3-9B5A-156BC2FEB830}" presName="hierChild2" presStyleCnt="0"/>
      <dgm:spPr/>
    </dgm:pt>
  </dgm:ptLst>
  <dgm:cxnLst>
    <dgm:cxn modelId="{B886A512-0C0E-41DE-A265-1D1E8A2A8391}" srcId="{06B3C255-295B-4920-9D55-084A2875BA6E}" destId="{0737ED47-55A2-4FB3-9B5A-156BC2FEB830}" srcOrd="1" destOrd="0" parTransId="{B14AE76F-9FF0-4D3B-807A-E3FF6AE0B4EF}" sibTransId="{DC0D3D56-8621-4543-8064-CC7C869D12FD}"/>
    <dgm:cxn modelId="{7B5C615D-1E81-462F-BF0B-1F40BAD03AB8}" type="presOf" srcId="{B2E48172-7785-4DE8-902E-F3D84A0E4EE7}" destId="{5685B381-4154-415C-89CC-3612C26B36E6}" srcOrd="0" destOrd="0" presId="urn:microsoft.com/office/officeart/2005/8/layout/hierarchy1"/>
    <dgm:cxn modelId="{59B5F943-AEC1-4F87-961A-8E684184FBFB}" type="presOf" srcId="{06B3C255-295B-4920-9D55-084A2875BA6E}" destId="{44B32471-45F2-48A6-B4F4-759F4B3BBB28}" srcOrd="0" destOrd="0" presId="urn:microsoft.com/office/officeart/2005/8/layout/hierarchy1"/>
    <dgm:cxn modelId="{10A9D9AB-A71D-4D5B-AB9A-5A1B0E65E08C}" type="presOf" srcId="{0737ED47-55A2-4FB3-9B5A-156BC2FEB830}" destId="{BF2C3993-72B5-4932-82D6-9B7A32BE649A}" srcOrd="0" destOrd="0" presId="urn:microsoft.com/office/officeart/2005/8/layout/hierarchy1"/>
    <dgm:cxn modelId="{EFC92DDC-E84A-4EBC-B9D9-7A026922633C}" srcId="{06B3C255-295B-4920-9D55-084A2875BA6E}" destId="{B2E48172-7785-4DE8-902E-F3D84A0E4EE7}" srcOrd="0" destOrd="0" parTransId="{6480F9EF-364E-441D-8523-25D444B207F0}" sibTransId="{39C5132A-F155-453D-9BCA-4CE1819DF552}"/>
    <dgm:cxn modelId="{9E853CAC-A307-4AF6-ADB1-AC0C6FE7DDDD}" type="presParOf" srcId="{44B32471-45F2-48A6-B4F4-759F4B3BBB28}" destId="{A6BE9039-8608-4452-80AD-3402DE4ABE41}" srcOrd="0" destOrd="0" presId="urn:microsoft.com/office/officeart/2005/8/layout/hierarchy1"/>
    <dgm:cxn modelId="{A033E5E8-E0F5-4825-BEBF-9D8D1ACDE244}" type="presParOf" srcId="{A6BE9039-8608-4452-80AD-3402DE4ABE41}" destId="{ABFA7AE3-2338-43D7-AA2C-AF3C21A80733}" srcOrd="0" destOrd="0" presId="urn:microsoft.com/office/officeart/2005/8/layout/hierarchy1"/>
    <dgm:cxn modelId="{67233170-8E4E-4764-8FF6-BBD2490871C5}" type="presParOf" srcId="{ABFA7AE3-2338-43D7-AA2C-AF3C21A80733}" destId="{551E61D2-97B4-4186-A9BC-BAD696A06120}" srcOrd="0" destOrd="0" presId="urn:microsoft.com/office/officeart/2005/8/layout/hierarchy1"/>
    <dgm:cxn modelId="{4A8EC36F-7A39-4368-A023-A07AF78F5FE8}" type="presParOf" srcId="{ABFA7AE3-2338-43D7-AA2C-AF3C21A80733}" destId="{5685B381-4154-415C-89CC-3612C26B36E6}" srcOrd="1" destOrd="0" presId="urn:microsoft.com/office/officeart/2005/8/layout/hierarchy1"/>
    <dgm:cxn modelId="{E232EA0E-B443-4CD3-A5E3-4AABE270390A}" type="presParOf" srcId="{A6BE9039-8608-4452-80AD-3402DE4ABE41}" destId="{AD0602A6-DF3C-46F3-A93A-C6652FCDFB64}" srcOrd="1" destOrd="0" presId="urn:microsoft.com/office/officeart/2005/8/layout/hierarchy1"/>
    <dgm:cxn modelId="{5A63C658-284F-435C-B6E9-26A401DD7243}" type="presParOf" srcId="{44B32471-45F2-48A6-B4F4-759F4B3BBB28}" destId="{306FB4F9-BEE1-4F11-9D46-F16005772DE7}" srcOrd="1" destOrd="0" presId="urn:microsoft.com/office/officeart/2005/8/layout/hierarchy1"/>
    <dgm:cxn modelId="{300EF457-CF4D-4BAE-82CF-F43BF45C31FA}" type="presParOf" srcId="{306FB4F9-BEE1-4F11-9D46-F16005772DE7}" destId="{AA4D8BEE-80D7-49E3-A663-3EBEB106B4F9}" srcOrd="0" destOrd="0" presId="urn:microsoft.com/office/officeart/2005/8/layout/hierarchy1"/>
    <dgm:cxn modelId="{8929BC34-0DA2-48C7-9738-B122FD08CC4C}" type="presParOf" srcId="{AA4D8BEE-80D7-49E3-A663-3EBEB106B4F9}" destId="{DA33BC12-147D-453B-A5A4-91B1C5F5C769}" srcOrd="0" destOrd="0" presId="urn:microsoft.com/office/officeart/2005/8/layout/hierarchy1"/>
    <dgm:cxn modelId="{7D9617BD-E53E-4661-979A-562E32DB5AD3}" type="presParOf" srcId="{AA4D8BEE-80D7-49E3-A663-3EBEB106B4F9}" destId="{BF2C3993-72B5-4932-82D6-9B7A32BE649A}" srcOrd="1" destOrd="0" presId="urn:microsoft.com/office/officeart/2005/8/layout/hierarchy1"/>
    <dgm:cxn modelId="{CC1E5F4D-25C0-4EC9-8807-E284C8E16889}" type="presParOf" srcId="{306FB4F9-BEE1-4F11-9D46-F16005772DE7}" destId="{C4835EC9-564A-4F5C-97E7-308E8E52335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E61D2-97B4-4186-A9BC-BAD696A06120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5B381-4154-415C-89CC-3612C26B36E6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To enable students to critically evaluate and deploy agile software development methods, tools, patterns and techniques in the design and implementation of software </a:t>
          </a:r>
        </a:p>
      </dsp:txBody>
      <dsp:txXfrm>
        <a:off x="608661" y="692298"/>
        <a:ext cx="4508047" cy="2799040"/>
      </dsp:txXfrm>
    </dsp:sp>
    <dsp:sp modelId="{DA33BC12-147D-453B-A5A4-91B1C5F5C769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C3993-72B5-4932-82D6-9B7A32BE649A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To provide a systematic understanding of the critical role that Software development operations (DevOps) and tool chains play within agile development environments</a:t>
          </a:r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E6F83-87C5-4093-3149-E1089215CE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4F75E8-0A7C-EA27-9ACE-8E9CC035F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D0B98-799B-66D5-9255-215FDFD5C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ADCF1-B8E6-EE12-99D9-E449FEA9D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72CF0-1D42-8530-C604-FBD60CCE0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562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51B7-6445-5CDD-8851-4E1E0F7BE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DA649-9E4D-0B13-0431-88E7FB619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84637-12B0-F2D2-08E7-193A90E66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FED15-20C4-22ED-1879-DB862A40A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91FA1-7605-C5FD-7641-1F660C35E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05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3533A-AF35-C7FC-520D-E1D05E574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88113-41CB-EA1B-C6B0-206826667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DC77A-7475-C666-0389-CF94FC9E2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C70A3-726B-1284-D56D-F0E1D2500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C402C-6252-CF43-B5D3-F374F6FD5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358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F143D-83AB-B932-795F-45EF0B611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04FD3-7218-AA67-B587-72A2145724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7E064-1BAC-7EF6-09DD-A88BB2294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D6395-7A74-7539-4DCC-4CF57053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E729D-559E-F141-B43A-9EB2F274B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86EE64-5232-FD8E-B956-77ADFF6DD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57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05AA1-0732-1F24-54B8-2009C879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9F942-C673-F973-D997-402CB60EA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8D282-EE62-982C-4334-5A3C39E97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680BFE-9349-FD50-AD39-2AE18226F6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2A957A-D3F3-E378-E8FB-796F062C9F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1AB13C-C4C2-4667-FBD5-319AEBA6B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F6DA72-CE04-B8FE-F606-57F8A6549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596F-995D-1DAB-49FB-98D8FD121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E4174-1530-C8D1-6284-1E32236BA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848BA0-9BFD-F70C-F8DD-3E809800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2CAEF6-6FBD-CA05-A5B0-9C43B8561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7E286B-5472-6A29-E267-36846C0A0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62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C69537-10F6-0FA6-972B-5759BEC1C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756808-5783-6D14-527C-C2C3219A5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11E35-0C4F-8E0C-1141-B5E71EF41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04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C6557-4721-A43A-EF6E-47A6C9F0E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A0059-2C63-9926-5893-7A0791F38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E4A79-03CC-40F9-59B6-E3B597DA7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374EC7-4C4D-F838-7F86-4206D25B2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35F42-5AB0-7317-78E9-E63C65240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016385-0BE1-21DD-DF1B-930EA9B4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18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758B0-761F-D080-7BD1-1F5654F58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33272A-540C-B1D6-61E9-F644A77847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B48025-0696-7917-7659-03A654CAE4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7F2D4-A895-817E-A10F-AAB4C02F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5A1423-639C-ED25-745F-185390E85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26DF0-6115-848D-A0C9-4D62920DC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546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D350D-719B-8C4A-97E6-C1775AA5D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049C3A-DFDE-E3B1-761D-0EA616BA4F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47871-8844-1EAB-3E24-E2CD4F878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79E7A-EDE9-1E27-E34A-C873F1035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B2B0D-6289-4C28-1CAA-F2D0D2350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1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05B885-F33A-257B-17AF-1DD698EA7E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8BC7F6-5BAB-C574-120C-2FDC20B04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895BF-4DFC-3768-A473-D7972EB23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952D3-0758-92E3-EBC5-6CA626B3B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B3396-AAE3-2479-6963-0C2A94D4F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585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1CA1F4-DA9F-9538-7878-F526984B3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D1E68E-F8CF-7AF0-1949-8F2D5F20AC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C98EF-5479-2DDA-34C0-CA3E8FBCDF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6E64DE-3EDF-4D55-9E42-1BF77256036F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2C79B-1E51-CF38-7496-2A9CDD2184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A6FC6-1F05-7CFC-6F64-2B9E1F98C8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C79065-CCE7-4A39-A0A7-0B2E10FB7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417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0E9C3-32A2-2D62-0705-1BD639EC76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Agile Development and Software DevOps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51E6F-AFF2-2D83-C016-F1C60CEFD4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ACCA7023</a:t>
            </a:r>
          </a:p>
        </p:txBody>
      </p:sp>
    </p:spTree>
    <p:extLst>
      <p:ext uri="{BB962C8B-B14F-4D97-AF65-F5344CB8AC3E}">
        <p14:creationId xmlns:p14="http://schemas.microsoft.com/office/powerpoint/2010/main" val="82723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B241E-B9DD-669F-4D93-4DEDB77DA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Study time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263939-6961-0571-289B-C837297343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225" y="3172893"/>
            <a:ext cx="11327549" cy="203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575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F5AA3-DEC4-1D3A-4146-39655EF35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Assessmet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22DF2-186E-3B11-8BD4-460EB8032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5,000 words or equivalent </a:t>
            </a:r>
          </a:p>
          <a:p>
            <a:pPr marL="0" indent="0">
              <a:buNone/>
            </a:pPr>
            <a:r>
              <a:rPr lang="en-US" sz="2000"/>
              <a:t>Students will produce a portfolio of work appropriate to the nature of their area of study. </a:t>
            </a:r>
          </a:p>
          <a:p>
            <a:pPr marL="0" indent="0">
              <a:buNone/>
            </a:pPr>
            <a:r>
              <a:rPr lang="en-US" sz="2000"/>
              <a:t>Portfolio elements may include a selection of the following: </a:t>
            </a:r>
          </a:p>
          <a:p>
            <a:pPr marL="0" indent="0">
              <a:buNone/>
            </a:pPr>
            <a:r>
              <a:rPr lang="en-US" sz="2000"/>
              <a:t>• Written Report </a:t>
            </a:r>
          </a:p>
          <a:p>
            <a:pPr marL="0" indent="0">
              <a:buNone/>
            </a:pPr>
            <a:r>
              <a:rPr lang="en-US" sz="2000"/>
              <a:t>• Documented application of tools or processes </a:t>
            </a:r>
          </a:p>
          <a:p>
            <a:pPr marL="0" indent="0">
              <a:buNone/>
            </a:pPr>
            <a:r>
              <a:rPr lang="en-US" sz="2000"/>
              <a:t>• Software implementation </a:t>
            </a:r>
          </a:p>
          <a:p>
            <a:pPr marL="0" indent="0">
              <a:buNone/>
            </a:pPr>
            <a:r>
              <a:rPr lang="en-US" sz="2000"/>
              <a:t>• Demonstration of their work e.g. written or presentation Team based assessment (this would only ever form a part of the assessment)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47562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373B75-5C83-A005-3E3E-2759685E2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Module aims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FCC46-9364-9F42-E41B-8D3D11C664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849968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16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523E0-0AAF-8CF9-9E7F-6986F22B3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B9450-FD93-0238-F39F-D29AA8EFC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Upon the successful completion of this module, the student should be able to: </a:t>
            </a:r>
          </a:p>
          <a:p>
            <a:pPr marL="0" indent="0">
              <a:buNone/>
            </a:pPr>
            <a:r>
              <a:rPr lang="en-US" sz="2000" dirty="0"/>
              <a:t>• Critically evaluate the practices and tools used by agile development teams to efficiently develop reliable software </a:t>
            </a:r>
          </a:p>
          <a:p>
            <a:pPr marL="0" indent="0">
              <a:buNone/>
            </a:pPr>
            <a:r>
              <a:rPr lang="en-US" sz="2000" dirty="0"/>
              <a:t>• Demonstrate a deep understanding of the importance of agile software development and the Software DevOps processes for automation, monitoring, testing and collaboration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6202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3E457-9AB5-290A-03F5-651505717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2FC02-8F88-1B33-AED7-672A33088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Agile Software development process and approaches e.g. SCRUM</a:t>
            </a:r>
          </a:p>
          <a:p>
            <a:r>
              <a:rPr lang="en-GB" sz="1700"/>
              <a:t> Software development methods e.g. Feature Driven Development</a:t>
            </a:r>
          </a:p>
          <a:p>
            <a:r>
              <a:rPr lang="en-GB" sz="1700"/>
              <a:t> Software design methods e.g. User Stories, User Story Mapping </a:t>
            </a:r>
          </a:p>
          <a:p>
            <a:r>
              <a:rPr lang="en-GB" sz="1700"/>
              <a:t>Continuous Integration (CI) e.g. automated software building and testing using Jenkins</a:t>
            </a:r>
          </a:p>
          <a:p>
            <a:r>
              <a:rPr lang="en-GB" sz="1700"/>
              <a:t>Configuration Management for the automation of system changes e.g. Ansible, Puppet etc. </a:t>
            </a:r>
          </a:p>
          <a:p>
            <a:r>
              <a:rPr lang="en-GB" sz="1700"/>
              <a:t>Continuous Delivery (CD), version control tools e.g. using Git for branching and merging </a:t>
            </a:r>
          </a:p>
          <a:p>
            <a:r>
              <a:rPr lang="en-GB" sz="1700"/>
              <a:t> Continuous Monitoring and Testing e.g. the automation of testing</a:t>
            </a:r>
          </a:p>
          <a:p>
            <a:r>
              <a:rPr lang="en-GB" sz="1700"/>
              <a:t> Continuous Deployment e.g. using Ansible or Terraform to deploy a build</a:t>
            </a:r>
          </a:p>
          <a:p>
            <a:r>
              <a:rPr lang="en-GB" sz="1700"/>
              <a:t>Software design principles e.g. cohesion vs coupling </a:t>
            </a:r>
          </a:p>
          <a:p>
            <a:r>
              <a:rPr lang="en-GB" sz="1700"/>
              <a:t>Software design patterns e.g. Singleton, Factory Pattern</a:t>
            </a:r>
          </a:p>
        </p:txBody>
      </p:sp>
    </p:spTree>
    <p:extLst>
      <p:ext uri="{BB962C8B-B14F-4D97-AF65-F5344CB8AC3E}">
        <p14:creationId xmlns:p14="http://schemas.microsoft.com/office/powerpoint/2010/main" val="649039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CB46A5-AB4F-A1B7-78F5-3969D4D7A2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73397"/>
          <a:stretch>
            <a:fillRect/>
          </a:stretch>
        </p:blipFill>
        <p:spPr>
          <a:xfrm>
            <a:off x="3036163" y="1172861"/>
            <a:ext cx="6400800" cy="1581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43F53AA-756F-80B7-6B28-467D89E068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834"/>
          <a:stretch>
            <a:fillRect/>
          </a:stretch>
        </p:blipFill>
        <p:spPr>
          <a:xfrm>
            <a:off x="3038475" y="2752725"/>
            <a:ext cx="6400800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674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DD522-8BC6-2970-F21D-D8C6A3632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Lesson plans 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AAA1B-92CD-A91F-40B7-8F0C1C1E5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2000" dirty="0"/>
              <a:t>SDLC and Requirements</a:t>
            </a:r>
          </a:p>
          <a:p>
            <a:r>
              <a:rPr lang="en-US" sz="2000" dirty="0"/>
              <a:t>User Stories / Object Oriented Analysis and Design</a:t>
            </a:r>
          </a:p>
          <a:p>
            <a:r>
              <a:rPr lang="en-US" sz="2000" dirty="0"/>
              <a:t>UML</a:t>
            </a:r>
          </a:p>
          <a:p>
            <a:r>
              <a:rPr lang="en-US" sz="2000" dirty="0"/>
              <a:t>Iterative and incremental Development</a:t>
            </a:r>
          </a:p>
          <a:p>
            <a:r>
              <a:rPr lang="en-US" sz="2000" dirty="0"/>
              <a:t>Development Methodologies</a:t>
            </a:r>
          </a:p>
          <a:p>
            <a:r>
              <a:rPr lang="en-US" sz="2000" dirty="0"/>
              <a:t>Distributed Development </a:t>
            </a:r>
          </a:p>
          <a:p>
            <a:r>
              <a:rPr lang="en-US" sz="2000" dirty="0"/>
              <a:t>Test-Driven Development </a:t>
            </a:r>
          </a:p>
          <a:p>
            <a:r>
              <a:rPr lang="en-US" sz="2000" dirty="0"/>
              <a:t>Software Testing</a:t>
            </a:r>
          </a:p>
          <a:p>
            <a:r>
              <a:rPr lang="en-US" sz="2000" dirty="0"/>
              <a:t>GUI testing</a:t>
            </a:r>
          </a:p>
          <a:p>
            <a:r>
              <a:rPr lang="en-US" sz="2000" dirty="0"/>
              <a:t>Continuous Deployment</a:t>
            </a:r>
          </a:p>
          <a:p>
            <a:r>
              <a:rPr lang="en-US" sz="2000" dirty="0"/>
              <a:t>Continuous Integration 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33759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8" ma:contentTypeDescription="Create a new document." ma:contentTypeScope="" ma:versionID="6a507e5ef5d2b0fcd61adaff21345b12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1d62bf8b0463743ccae13e4181bc8f11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5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8B84178E-04CB-4A2A-BE8B-0C1D5CAD1A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F3867E-8303-4AEA-A642-C1331142C9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C352710-54D8-432B-8AFF-BD22FF7DEE3A}">
  <ds:schemaRefs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documentManagement/types"/>
    <ds:schemaRef ds:uri="e89b0d28-101f-4150-bb20-b1c24cca2db8"/>
    <ds:schemaRef ds:uri="http://www.w3.org/XML/1998/namespace"/>
    <ds:schemaRef ds:uri="http://schemas.microsoft.com/office/2006/metadata/properties"/>
    <ds:schemaRef ds:uri="http://purl.org/dc/dcmitype/"/>
    <ds:schemaRef ds:uri="97e90ac9-f7c9-4ef0-b151-0ad37f9b04e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360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Agile Development and Software DevOps</vt:lpstr>
      <vt:lpstr>Study time</vt:lpstr>
      <vt:lpstr>Assessmet </vt:lpstr>
      <vt:lpstr>Module aims</vt:lpstr>
      <vt:lpstr>LEARNING OUTCOMES</vt:lpstr>
      <vt:lpstr>INDICATIVE CONTENT</vt:lpstr>
      <vt:lpstr>PowerPoint Presentation</vt:lpstr>
      <vt:lpstr>Lesson plans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1</cp:revision>
  <dcterms:created xsi:type="dcterms:W3CDTF">2025-09-25T15:00:12Z</dcterms:created>
  <dcterms:modified xsi:type="dcterms:W3CDTF">2025-09-25T19:00:36Z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