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7" r:id="rId3"/>
    <p:sldId id="258" r:id="rId4"/>
    <p:sldId id="259" r:id="rId5"/>
    <p:sldId id="260" r:id="rId6"/>
    <p:sldId id="261" r:id="rId7"/>
    <p:sldId id="262" r:id="rId8"/>
    <p:sldId id="263" r:id="rId9"/>
    <p:sldId id="343" r:id="rId10"/>
    <p:sldId id="341" r:id="rId11"/>
    <p:sldId id="344" r:id="rId12"/>
    <p:sldId id="322" r:id="rId13"/>
    <p:sldId id="329" r:id="rId14"/>
    <p:sldId id="330" r:id="rId15"/>
    <p:sldId id="323" r:id="rId16"/>
    <p:sldId id="333" r:id="rId17"/>
    <p:sldId id="342" r:id="rId18"/>
    <p:sldId id="331" r:id="rId19"/>
    <p:sldId id="334" r:id="rId20"/>
    <p:sldId id="324" r:id="rId21"/>
    <p:sldId id="335" r:id="rId22"/>
    <p:sldId id="336" r:id="rId23"/>
    <p:sldId id="338" r:id="rId24"/>
    <p:sldId id="339" r:id="rId25"/>
    <p:sldId id="340" r:id="rId26"/>
    <p:sldId id="31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4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2990C6-BA0D-4A0B-BE3D-FB6683704E24}" type="datetimeFigureOut">
              <a:rPr lang="en-GB" smtClean="0"/>
              <a:t>24/08/2022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A81075-332D-4CED-9E5E-E0A2C955812D}" type="slidenum">
              <a:rPr lang="en-GB" smtClean="0"/>
              <a:t>‹#›</a:t>
            </a:fld>
            <a:endParaRPr lang="en-GB"/>
          </a:p>
        </p:txBody>
      </p:sp>
    </p:spTree>
    <p:extLst>
      <p:ext uri="{BB962C8B-B14F-4D97-AF65-F5344CB8AC3E}">
        <p14:creationId xmlns:p14="http://schemas.microsoft.com/office/powerpoint/2010/main" val="4192930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E2CBA5D-132C-D7F6-06B4-FAD02C7E46B0}"/>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8AA4EC8B-72A8-4695-6714-B842075765B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E83680B3-082C-9FFB-3409-D299D8DF8F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646F634-A1F5-4FA2-99CE-DD4BEFADE64A}" type="slidenum">
              <a:rPr lang="cy-GB" altLang="en-US" sz="120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07509430-4DF2-EA31-673C-0D6101F409BE}"/>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E2F79CB2-EF50-6611-8ACA-1819560E9D0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7C331C7B-1CFA-BA07-E3F7-0166528AF50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CAF3C03-851A-4A9A-ACF1-E371F129B785}" type="slidenum">
              <a:rPr lang="cy-GB" altLang="en-US" sz="120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B26D378C-01EE-0675-1D1D-2EA7087735B3}"/>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19BD0462-7290-5612-93D8-0AB0F516980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 </a:t>
            </a:r>
          </a:p>
        </p:txBody>
      </p:sp>
      <p:sp>
        <p:nvSpPr>
          <p:cNvPr id="36868" name="Slide Number Placeholder 3">
            <a:extLst>
              <a:ext uri="{FF2B5EF4-FFF2-40B4-BE49-F238E27FC236}">
                <a16:creationId xmlns:a16="http://schemas.microsoft.com/office/drawing/2014/main" id="{EEFF3D9F-BFE4-F43A-71A9-E735C141126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4114B81-FB26-4306-9264-C6C1B7A4E44E}" type="slidenum">
              <a:rPr lang="cy-GB" altLang="en-US" sz="120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555AA149-952B-B189-832C-1DF7C57D1097}"/>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52EF4965-1B20-EF3D-CB1B-56EA70C83DA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41019187-F823-A791-E074-D8C82B7142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0DF837F-7B0B-4F23-80F1-332BBB1A2061}"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5AC1027C-B7B2-7A21-2E62-972FEE9F60AA}"/>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837D6FB4-90AF-4773-674E-E2D17552C88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a:extLst>
              <a:ext uri="{FF2B5EF4-FFF2-40B4-BE49-F238E27FC236}">
                <a16:creationId xmlns:a16="http://schemas.microsoft.com/office/drawing/2014/main" id="{8A38A89E-E495-D7E3-A8B8-719EE86110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57542E1-9388-41D1-9188-DFB5608A2004}"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47BC301C-24B1-D0AB-5B32-F42F86A80170}"/>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70FB6895-BC43-91E0-A100-DF19175AD4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30AEC252-2B1D-2C70-8571-2F60763A99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C8F62D7-E129-42F6-81F8-0CE58B35954C}" type="slidenum">
              <a:rPr lang="cy-GB" altLang="en-US" sz="120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337176F1-B882-31D7-7E34-CBBC56F257A5}"/>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C56BEB6E-4790-D4D9-7AC6-FDD87307B06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5060" name="Slide Number Placeholder 3">
            <a:extLst>
              <a:ext uri="{FF2B5EF4-FFF2-40B4-BE49-F238E27FC236}">
                <a16:creationId xmlns:a16="http://schemas.microsoft.com/office/drawing/2014/main" id="{3CC165A6-CCE0-C48B-9683-AC34BD646A6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36F1DF7-954B-4B8F-980B-977AA90245A6}" type="slidenum">
              <a:rPr lang="cy-GB" altLang="en-US" sz="120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53A3F23F-DBC5-BC67-FC28-829585B2FAFB}"/>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6B57FF5-0698-C21C-DD8E-611EFA65E6C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Two slides observations thoughts about health outcomes.</a:t>
            </a:r>
          </a:p>
        </p:txBody>
      </p:sp>
      <p:sp>
        <p:nvSpPr>
          <p:cNvPr id="47108" name="Slide Number Placeholder 3">
            <a:extLst>
              <a:ext uri="{FF2B5EF4-FFF2-40B4-BE49-F238E27FC236}">
                <a16:creationId xmlns:a16="http://schemas.microsoft.com/office/drawing/2014/main" id="{E9766578-7B78-C6FB-BD19-C0839995962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52502A2-3CE0-42A3-961C-AB0FA9742B8C}" type="slidenum">
              <a:rPr lang="cy-GB" altLang="en-US" sz="120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47C65281-2632-D312-39F1-CF5529CCAB50}"/>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E4E3B15E-5DD9-D2B8-C3E1-E50CC59FF23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Compare and contrast. </a:t>
            </a:r>
          </a:p>
        </p:txBody>
      </p:sp>
      <p:sp>
        <p:nvSpPr>
          <p:cNvPr id="49156" name="Slide Number Placeholder 3">
            <a:extLst>
              <a:ext uri="{FF2B5EF4-FFF2-40B4-BE49-F238E27FC236}">
                <a16:creationId xmlns:a16="http://schemas.microsoft.com/office/drawing/2014/main" id="{89D63474-BE7F-4E54-06E9-0713BB96A6F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2945D08-81CA-4E3A-93DA-6085952F5CB7}" type="slidenum">
              <a:rPr lang="cy-GB" altLang="en-US" sz="120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F83D8F64-68EB-B056-A757-59F62CDDC7B5}"/>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31097773-1DEF-15DA-067E-EA46C01876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1204" name="Slide Number Placeholder 3">
            <a:extLst>
              <a:ext uri="{FF2B5EF4-FFF2-40B4-BE49-F238E27FC236}">
                <a16:creationId xmlns:a16="http://schemas.microsoft.com/office/drawing/2014/main" id="{FA05CF02-FCF7-AF49-E264-49014171F3B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8B670EC-9256-45DF-8E17-D5C5296AAD1D}" type="slidenum">
              <a:rPr lang="cy-GB" altLang="en-US" sz="120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838FE92F-FDF7-8311-D872-A7C8FF32996C}"/>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19BE81F8-4C0B-0F4E-8E8C-1FD0197483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 global perspective,</a:t>
            </a:r>
          </a:p>
        </p:txBody>
      </p:sp>
      <p:sp>
        <p:nvSpPr>
          <p:cNvPr id="53252" name="Slide Number Placeholder 3">
            <a:extLst>
              <a:ext uri="{FF2B5EF4-FFF2-40B4-BE49-F238E27FC236}">
                <a16:creationId xmlns:a16="http://schemas.microsoft.com/office/drawing/2014/main" id="{D0954433-1F44-1BD7-BA12-937FE20FC13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6F977E9-9AE3-4BE4-8B8E-387A40DFD95E}" type="slidenum">
              <a:rPr lang="cy-GB" altLang="en-US" sz="120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58917970-AEC9-999D-DE5E-BF09290F43F6}"/>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5C898F82-FFB7-B6E9-F2F0-2E44AA85C58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Global perspectives</a:t>
            </a:r>
          </a:p>
        </p:txBody>
      </p:sp>
      <p:sp>
        <p:nvSpPr>
          <p:cNvPr id="55300" name="Slide Number Placeholder 3">
            <a:extLst>
              <a:ext uri="{FF2B5EF4-FFF2-40B4-BE49-F238E27FC236}">
                <a16:creationId xmlns:a16="http://schemas.microsoft.com/office/drawing/2014/main" id="{4CBFF5E8-FEF9-C4E3-CC38-57DC67AA58B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3AAC477-99D6-4DFA-BB4E-B6DC7A27E177}" type="slidenum">
              <a:rPr lang="cy-GB" altLang="en-US" sz="120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8040DE67-950F-C684-CBE8-2314572A0C16}"/>
              </a:ext>
            </a:extLst>
          </p:cNvPr>
          <p:cNvSpPr>
            <a:spLocks noGrp="1" noRot="1" noChangeAspect="1" noChangeArrowheads="1" noTextEdit="1"/>
          </p:cNvSpPr>
          <p:nvPr>
            <p:ph type="sldImg"/>
          </p:nvPr>
        </p:nvSpPr>
        <p:spPr>
          <a:ln/>
        </p:spPr>
      </p:sp>
      <p:sp>
        <p:nvSpPr>
          <p:cNvPr id="57347" name="Notes Placeholder 2">
            <a:extLst>
              <a:ext uri="{FF2B5EF4-FFF2-40B4-BE49-F238E27FC236}">
                <a16:creationId xmlns:a16="http://schemas.microsoft.com/office/drawing/2014/main" id="{0B0B7042-6681-2BB4-0D2E-A72034479C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cy-GB">
                <a:latin typeface="Arial" panose="020B0604020202020204" pitchFamily="34" charset="0"/>
              </a:rPr>
              <a:t>. </a:t>
            </a:r>
          </a:p>
        </p:txBody>
      </p:sp>
      <p:sp>
        <p:nvSpPr>
          <p:cNvPr id="57348" name="Slide Number Placeholder 3">
            <a:extLst>
              <a:ext uri="{FF2B5EF4-FFF2-40B4-BE49-F238E27FC236}">
                <a16:creationId xmlns:a16="http://schemas.microsoft.com/office/drawing/2014/main" id="{5547B999-3269-2FD2-A945-B602DB0C1D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EE78D9B-DE27-4C1D-B8DA-B0B8FFF15042}" type="slidenum">
              <a:rPr lang="cy-GB" altLang="en-US" sz="120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7DCA336-58CF-A688-98AD-C95195585AF9}"/>
              </a:ext>
            </a:extLst>
          </p:cNvPr>
          <p:cNvSpPr>
            <a:spLocks noGrp="1" noRot="1" noChangeAspect="1" noChangeArrowheads="1" noTextEdit="1"/>
          </p:cNvSpPr>
          <p:nvPr>
            <p:ph type="sldImg"/>
          </p:nvPr>
        </p:nvSpPr>
        <p:spPr>
          <a:ln/>
        </p:spPr>
      </p:sp>
      <p:sp>
        <p:nvSpPr>
          <p:cNvPr id="59395" name="Notes Placeholder 2">
            <a:extLst>
              <a:ext uri="{FF2B5EF4-FFF2-40B4-BE49-F238E27FC236}">
                <a16:creationId xmlns:a16="http://schemas.microsoft.com/office/drawing/2014/main" id="{0CBEA1E8-90A4-101E-14DF-0AC3DE718E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59396" name="Slide Number Placeholder 3">
            <a:extLst>
              <a:ext uri="{FF2B5EF4-FFF2-40B4-BE49-F238E27FC236}">
                <a16:creationId xmlns:a16="http://schemas.microsoft.com/office/drawing/2014/main" id="{98414E5E-5E2D-8DA2-5FC1-628694840C5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D31F9C8-707F-4819-B4C1-835F2DD8C6C3}" type="slidenum">
              <a:rPr lang="cy-GB" altLang="en-US" sz="120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05405DE4-BABD-44CA-55ED-4DB96BA3698A}"/>
              </a:ext>
            </a:extLst>
          </p:cNvPr>
          <p:cNvSpPr>
            <a:spLocks noGrp="1" noRot="1" noChangeAspect="1" noChangeArrowheads="1" noTextEdit="1"/>
          </p:cNvSpPr>
          <p:nvPr>
            <p:ph type="sldImg"/>
          </p:nvPr>
        </p:nvSpPr>
        <p:spPr>
          <a:ln/>
        </p:spPr>
      </p:sp>
      <p:sp>
        <p:nvSpPr>
          <p:cNvPr id="61443" name="Notes Placeholder 2">
            <a:extLst>
              <a:ext uri="{FF2B5EF4-FFF2-40B4-BE49-F238E27FC236}">
                <a16:creationId xmlns:a16="http://schemas.microsoft.com/office/drawing/2014/main" id="{F90C0067-5A65-1815-88FD-8C921270CB5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61444" name="Slide Number Placeholder 3">
            <a:extLst>
              <a:ext uri="{FF2B5EF4-FFF2-40B4-BE49-F238E27FC236}">
                <a16:creationId xmlns:a16="http://schemas.microsoft.com/office/drawing/2014/main" id="{8C75A592-C162-5C74-4A7C-61D7FE5DFF2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F1087EC-90EF-4CB5-91B6-259AFFCDB660}" type="slidenum">
              <a:rPr lang="cy-GB" altLang="en-US" sz="1200">
                <a:latin typeface="Arial" panose="020B0604020202020204" pitchFamily="34" charset="0"/>
              </a:rPr>
              <a:pPr/>
              <a:t>25</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24/08/2022</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24/08/2022</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24/08/2022</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24/08/2022</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24/08/2022</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24/08/2022</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24/08/2022</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24/08/2022</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24/08/2022</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24/08/2022</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24/08/2022</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24/08/2022</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jrf.org.uk/report/poverty-wales-202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D876-E0FA-7717-1F05-BAE41A7A239F}"/>
              </a:ext>
            </a:extLst>
          </p:cNvPr>
          <p:cNvSpPr>
            <a:spLocks noGrp="1"/>
          </p:cNvSpPr>
          <p:nvPr>
            <p:ph type="ctrTitle"/>
          </p:nvPr>
        </p:nvSpPr>
        <p:spPr/>
        <p:txBody>
          <a:bodyPr>
            <a:normAutofit fontScale="90000"/>
          </a:bodyPr>
          <a:lstStyle/>
          <a:p>
            <a:br>
              <a:rPr lang="en-GB" dirty="0"/>
            </a:br>
            <a:br>
              <a:rPr lang="en-GB" dirty="0"/>
            </a:br>
            <a:br>
              <a:rPr lang="en-GB" dirty="0"/>
            </a:br>
            <a:br>
              <a:rPr lang="en-GB" dirty="0"/>
            </a:br>
            <a:br>
              <a:rPr lang="en-GB" dirty="0"/>
            </a:br>
            <a:br>
              <a:rPr lang="en-GB" dirty="0"/>
            </a:br>
            <a:r>
              <a:rPr lang="en-GB" dirty="0" err="1"/>
              <a:t>Lles</a:t>
            </a:r>
            <a:r>
              <a:rPr lang="en-GB" dirty="0"/>
              <a:t>, </a:t>
            </a:r>
            <a:r>
              <a:rPr lang="en-GB" dirty="0" err="1"/>
              <a:t>Gofal</a:t>
            </a:r>
            <a:r>
              <a:rPr lang="en-GB" dirty="0"/>
              <a:t> a </a:t>
            </a:r>
            <a:r>
              <a:rPr lang="en-GB" dirty="0" err="1"/>
              <a:t>ffyrdd</a:t>
            </a:r>
            <a:r>
              <a:rPr lang="en-GB" dirty="0"/>
              <a:t> </a:t>
            </a:r>
            <a:r>
              <a:rPr lang="en-GB" dirty="0" err="1"/>
              <a:t>iach</a:t>
            </a:r>
            <a:r>
              <a:rPr lang="en-GB" dirty="0"/>
              <a:t> o </a:t>
            </a:r>
            <a:r>
              <a:rPr lang="en-GB" dirty="0" err="1"/>
              <a:t>fyw</a:t>
            </a:r>
            <a:br>
              <a:rPr lang="en-GB" dirty="0"/>
            </a:br>
            <a:r>
              <a:rPr lang="en-GB" dirty="0"/>
              <a:t>Well-being, C</a:t>
            </a:r>
            <a:r>
              <a:rPr lang="en-GB" sz="5300" dirty="0"/>
              <a:t>are</a:t>
            </a:r>
            <a:r>
              <a:rPr lang="en-GB" dirty="0"/>
              <a:t> and Healthy lifestyles.</a:t>
            </a:r>
          </a:p>
        </p:txBody>
      </p:sp>
      <p:sp>
        <p:nvSpPr>
          <p:cNvPr id="3" name="Subtitle 2">
            <a:extLst>
              <a:ext uri="{FF2B5EF4-FFF2-40B4-BE49-F238E27FC236}">
                <a16:creationId xmlns:a16="http://schemas.microsoft.com/office/drawing/2014/main" id="{BBC4DB15-F31E-CA9B-AE87-97BF54FB4626}"/>
              </a:ext>
            </a:extLst>
          </p:cNvPr>
          <p:cNvSpPr>
            <a:spLocks noGrp="1"/>
          </p:cNvSpPr>
          <p:nvPr>
            <p:ph type="subTitle" idx="1"/>
          </p:nvPr>
        </p:nvSpPr>
        <p:spPr/>
        <p:txBody>
          <a:bodyPr>
            <a:normAutofit/>
          </a:bodyPr>
          <a:lstStyle/>
          <a:p>
            <a:endParaRPr lang="en-GB" sz="4800" dirty="0"/>
          </a:p>
          <a:p>
            <a:r>
              <a:rPr lang="en-GB" sz="4800" dirty="0"/>
              <a:t>ECEY5009/C</a:t>
            </a:r>
          </a:p>
        </p:txBody>
      </p:sp>
    </p:spTree>
    <p:extLst>
      <p:ext uri="{BB962C8B-B14F-4D97-AF65-F5344CB8AC3E}">
        <p14:creationId xmlns:p14="http://schemas.microsoft.com/office/powerpoint/2010/main" val="21000092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DEC1079-7C10-1178-234D-94E668CFD888}"/>
              </a:ext>
            </a:extLst>
          </p:cNvPr>
          <p:cNvSpPr>
            <a:spLocks noGrp="1"/>
          </p:cNvSpPr>
          <p:nvPr>
            <p:ph sz="half"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000" b="0" i="1" u="none" strike="noStrike" kern="1200" cap="none" spc="0" normalizeH="0" baseline="0" noProof="1">
                <a:ln>
                  <a:noFill/>
                </a:ln>
                <a:solidFill>
                  <a:srgbClr val="000000"/>
                </a:solidFill>
                <a:effectLst/>
                <a:uLnTx/>
                <a:uFillTx/>
                <a:latin typeface="Myriad Pro"/>
                <a:ea typeface="+mn-ea"/>
                <a:cs typeface="+mn-cs"/>
              </a:rPr>
              <a:t>“Mae’r sylfeini ar gyfer bron bob agwedd ar ddatblygiad dynol – corfforol, deallusol ac emosiynol – yn cael eu gosod yn ystod plentyndod cynnar. Mae’r hyn sy’n digwydd yn ystod y blynyddoedd cynnar hyn yn effeithio ar lawer o agweddau ar iechyd a lles drwy gydol oes – o ordewdra, clefyd y galon ac iechyd meddwl, i gyflawniad addysgol a statws economaidd” </a:t>
            </a:r>
            <a:endParaRPr kumimoji="0" lang="en-GB" altLang="en-US" sz="2000" b="1" i="1" u="none" strike="noStrike" kern="1200" cap="none" spc="0" normalizeH="0" baseline="0" noProof="1">
              <a:ln>
                <a:noFill/>
              </a:ln>
              <a:solidFill>
                <a:srgbClr val="000000"/>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1800" b="1" i="1" u="none" strike="noStrike" kern="1200" cap="none" spc="0" normalizeH="0" baseline="0" noProof="1">
              <a:ln>
                <a:noFill/>
              </a:ln>
              <a:solidFill>
                <a:srgbClr val="000000"/>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1800" b="1" i="0" u="none" strike="noStrike" kern="1200" cap="none" spc="0" normalizeH="0" baseline="0" noProof="1">
                <a:ln>
                  <a:noFill/>
                </a:ln>
                <a:solidFill>
                  <a:srgbClr val="000000"/>
                </a:solidFill>
                <a:effectLst/>
                <a:uLnTx/>
                <a:uFillTx/>
                <a:latin typeface="Myriad Pro"/>
                <a:ea typeface="+mn-ea"/>
                <a:cs typeface="+mn-cs"/>
              </a:rPr>
              <a:t>Syr Michael Marmot (2010)</a:t>
            </a:r>
            <a:endParaRPr kumimoji="0" lang="en-GB" altLang="en-US" sz="1800" b="0" i="0" u="none" strike="noStrike" kern="1200" cap="none" spc="0" normalizeH="0" baseline="0" noProof="1">
              <a:ln>
                <a:noFill/>
              </a:ln>
              <a:solidFill>
                <a:srgbClr val="000000"/>
              </a:solidFill>
              <a:effectLst/>
              <a:uLnTx/>
              <a:uFillTx/>
              <a:latin typeface="Myriad Pro"/>
              <a:ea typeface="+mn-ea"/>
              <a:cs typeface="+mn-cs"/>
            </a:endParaRPr>
          </a:p>
          <a:p>
            <a:endParaRPr lang="en-GB" dirty="0"/>
          </a:p>
        </p:txBody>
      </p:sp>
      <p:sp>
        <p:nvSpPr>
          <p:cNvPr id="4" name="Content Placeholder 3">
            <a:extLst>
              <a:ext uri="{FF2B5EF4-FFF2-40B4-BE49-F238E27FC236}">
                <a16:creationId xmlns:a16="http://schemas.microsoft.com/office/drawing/2014/main" id="{85F1A8B1-5FFE-F356-6105-BBCCC02F1770}"/>
              </a:ext>
            </a:extLst>
          </p:cNvPr>
          <p:cNvSpPr>
            <a:spLocks noGrp="1"/>
          </p:cNvSpPr>
          <p:nvPr>
            <p:ph sz="half" idx="2"/>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000" b="0" i="1" u="none" strike="noStrike" kern="1200" cap="none" spc="0" normalizeH="0" baseline="0" noProof="1">
                <a:ln>
                  <a:noFill/>
                </a:ln>
                <a:solidFill>
                  <a:prstClr val="black"/>
                </a:solidFill>
                <a:effectLst/>
                <a:uLnTx/>
                <a:uFillTx/>
                <a:latin typeface="Myriad Pro"/>
                <a:ea typeface="+mn-ea"/>
                <a:cs typeface="+mn-cs"/>
              </a:rPr>
              <a:t>“The foundations for virtually every aspect of human development  physical, intellectual and emotional – are laid in early childhood. What happens during these early years has lifelong effects on many aspects of health and wellbeing, from obesity, heart disease and mental health, to educational achievement and economic status” </a:t>
            </a:r>
            <a:endParaRPr kumimoji="0" lang="en-GB" altLang="en-US" sz="2000" b="1" i="1" u="none" strike="noStrike" kern="1200" cap="none" spc="0" normalizeH="0" baseline="0" noProof="1">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1800" b="1" i="1" u="none" strike="noStrike" kern="1200" cap="none" spc="0" normalizeH="0" baseline="0" noProof="1">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1800" b="1" i="0" u="none" strike="noStrike" kern="1200" cap="none" spc="0" normalizeH="0" baseline="0" noProof="1">
                <a:ln>
                  <a:noFill/>
                </a:ln>
                <a:solidFill>
                  <a:prstClr val="black"/>
                </a:solidFill>
                <a:effectLst/>
                <a:uLnTx/>
                <a:uFillTx/>
                <a:latin typeface="Myriad Pro"/>
                <a:ea typeface="+mn-ea"/>
                <a:cs typeface="+mn-cs"/>
              </a:rPr>
              <a:t>Sir Michael Marmot (2010)</a:t>
            </a:r>
            <a:endParaRPr kumimoji="0" lang="en-GB" altLang="en-US" sz="1800" b="0" i="0" u="none" strike="noStrike" kern="1200" cap="none" spc="0" normalizeH="0" baseline="0" noProof="1">
              <a:ln>
                <a:noFill/>
              </a:ln>
              <a:solidFill>
                <a:prstClr val="black"/>
              </a:solidFill>
              <a:effectLst/>
              <a:uLnTx/>
              <a:uFillTx/>
              <a:latin typeface="Myriad Pro"/>
              <a:ea typeface="+mn-ea"/>
              <a:cs typeface="+mn-cs"/>
            </a:endParaRPr>
          </a:p>
          <a:p>
            <a:endParaRPr lang="en-GB" dirty="0"/>
          </a:p>
        </p:txBody>
      </p:sp>
    </p:spTree>
    <p:extLst>
      <p:ext uri="{BB962C8B-B14F-4D97-AF65-F5344CB8AC3E}">
        <p14:creationId xmlns:p14="http://schemas.microsoft.com/office/powerpoint/2010/main" val="209283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B8A2D-15C3-E50A-2E05-E520954893FF}"/>
              </a:ext>
            </a:extLst>
          </p:cNvPr>
          <p:cNvSpPr>
            <a:spLocks noGrp="1"/>
          </p:cNvSpPr>
          <p:nvPr>
            <p:ph type="title"/>
          </p:nvPr>
        </p:nvSpPr>
        <p:spPr/>
        <p:txBody>
          <a:bodyPr/>
          <a:lstStyle/>
          <a:p>
            <a:r>
              <a:rPr kumimoji="0" lang="en-GB" altLang="en-US" sz="4400" b="0" i="0" u="none" strike="noStrike" kern="1200" cap="none" spc="0" normalizeH="0" baseline="0" noProof="1">
                <a:ln>
                  <a:noFill/>
                </a:ln>
                <a:solidFill>
                  <a:prstClr val="black"/>
                </a:solidFill>
                <a:effectLst/>
                <a:uLnTx/>
                <a:uFillTx/>
                <a:latin typeface="Myriad Pro"/>
                <a:ea typeface="+mj-ea"/>
                <a:cs typeface="+mj-cs"/>
              </a:rPr>
              <a:t>                       Iechyd?/Health?</a:t>
            </a:r>
            <a:endParaRPr lang="en-GB" dirty="0"/>
          </a:p>
        </p:txBody>
      </p:sp>
      <p:sp>
        <p:nvSpPr>
          <p:cNvPr id="3" name="Content Placeholder 2">
            <a:extLst>
              <a:ext uri="{FF2B5EF4-FFF2-40B4-BE49-F238E27FC236}">
                <a16:creationId xmlns:a16="http://schemas.microsoft.com/office/drawing/2014/main" id="{4825FBFD-7A17-1929-3B0C-CD82A7910E6F}"/>
              </a:ext>
            </a:extLst>
          </p:cNvPr>
          <p:cNvSpPr>
            <a:spLocks noGrp="1"/>
          </p:cNvSpPr>
          <p:nvPr>
            <p:ph sz="half"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Felly beth yw iechyd?</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1">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Beth  mae’n ei olygu i fod yn iach?</a:t>
            </a:r>
          </a:p>
          <a:p>
            <a:endParaRPr lang="en-GB" dirty="0"/>
          </a:p>
        </p:txBody>
      </p:sp>
      <p:sp>
        <p:nvSpPr>
          <p:cNvPr id="4" name="Content Placeholder 3">
            <a:extLst>
              <a:ext uri="{FF2B5EF4-FFF2-40B4-BE49-F238E27FC236}">
                <a16:creationId xmlns:a16="http://schemas.microsoft.com/office/drawing/2014/main" id="{F3DBFEC4-8203-3948-9BCC-6436845AD945}"/>
              </a:ext>
            </a:extLst>
          </p:cNvPr>
          <p:cNvSpPr>
            <a:spLocks noGrp="1"/>
          </p:cNvSpPr>
          <p:nvPr>
            <p:ph sz="half" idx="2"/>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So what is health?</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1">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What does it mean to be healthy?</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1">
              <a:ln>
                <a:noFill/>
              </a:ln>
              <a:solidFill>
                <a:prstClr val="black"/>
              </a:solidFill>
              <a:effectLst/>
              <a:uLnTx/>
              <a:uFillTx/>
              <a:latin typeface="Myriad Pro"/>
              <a:ea typeface="+mn-ea"/>
              <a:cs typeface="+mn-cs"/>
            </a:endParaRPr>
          </a:p>
          <a:p>
            <a:endParaRPr lang="en-GB" dirty="0"/>
          </a:p>
        </p:txBody>
      </p:sp>
    </p:spTree>
    <p:extLst>
      <p:ext uri="{BB962C8B-B14F-4D97-AF65-F5344CB8AC3E}">
        <p14:creationId xmlns:p14="http://schemas.microsoft.com/office/powerpoint/2010/main" val="1843088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B4C13-34E3-245A-F297-020235EEA4D5}"/>
              </a:ext>
            </a:extLst>
          </p:cNvPr>
          <p:cNvSpPr>
            <a:spLocks noGrp="1"/>
          </p:cNvSpPr>
          <p:nvPr>
            <p:ph type="title"/>
          </p:nvPr>
        </p:nvSpPr>
        <p:spPr/>
        <p:txBody>
          <a:bodyPr/>
          <a:lstStyle/>
          <a:p>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What is Health/Beth </a:t>
            </a:r>
            <a:r>
              <a:rPr kumimoji="0" lang="en-GB" altLang="en-US" sz="4400" b="0" i="0" u="none" strike="noStrike" kern="1200" cap="none" spc="0" normalizeH="0" baseline="0" noProof="0" dirty="0" err="1">
                <a:ln>
                  <a:noFill/>
                </a:ln>
                <a:solidFill>
                  <a:prstClr val="black"/>
                </a:solidFill>
                <a:effectLst/>
                <a:uLnTx/>
                <a:uFillTx/>
                <a:latin typeface="Myriad Pro"/>
                <a:ea typeface="+mj-ea"/>
                <a:cs typeface="+mj-cs"/>
              </a:rPr>
              <a:t>yw</a:t>
            </a:r>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 Iechyd</a:t>
            </a:r>
            <a:endParaRPr lang="en-GB" dirty="0"/>
          </a:p>
        </p:txBody>
      </p:sp>
      <p:sp>
        <p:nvSpPr>
          <p:cNvPr id="3" name="Content Placeholder 2">
            <a:extLst>
              <a:ext uri="{FF2B5EF4-FFF2-40B4-BE49-F238E27FC236}">
                <a16:creationId xmlns:a16="http://schemas.microsoft.com/office/drawing/2014/main" id="{F245A85E-5A39-DE38-6EAF-704A2BDCAC32}"/>
              </a:ext>
            </a:extLst>
          </p:cNvPr>
          <p:cNvSpPr>
            <a:spLocks noGrp="1"/>
          </p:cNvSpPr>
          <p:nvPr>
            <p:ph sz="half"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Mae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sawl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ffordd</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wahanol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o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feddwl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am iechyd a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lles</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a:t>
            </a:r>
          </a:p>
          <a:p>
            <a:endParaRPr lang="en-GB" dirty="0"/>
          </a:p>
        </p:txBody>
      </p:sp>
      <p:sp>
        <p:nvSpPr>
          <p:cNvPr id="4" name="Content Placeholder 3">
            <a:extLst>
              <a:ext uri="{FF2B5EF4-FFF2-40B4-BE49-F238E27FC236}">
                <a16:creationId xmlns:a16="http://schemas.microsoft.com/office/drawing/2014/main" id="{5554CB80-81FE-591D-D13F-9B9EAA262998}"/>
              </a:ext>
            </a:extLst>
          </p:cNvPr>
          <p:cNvSpPr>
            <a:spLocks noGrp="1"/>
          </p:cNvSpPr>
          <p:nvPr>
            <p:ph sz="half" idx="2"/>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There are several different ways of thinking about health and well being.</a:t>
            </a:r>
          </a:p>
          <a:p>
            <a:endParaRPr lang="en-GB" dirty="0"/>
          </a:p>
        </p:txBody>
      </p:sp>
    </p:spTree>
    <p:extLst>
      <p:ext uri="{BB962C8B-B14F-4D97-AF65-F5344CB8AC3E}">
        <p14:creationId xmlns:p14="http://schemas.microsoft.com/office/powerpoint/2010/main" val="3767347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169E4-3536-9C66-2AF5-01199E58E7EB}"/>
              </a:ext>
            </a:extLst>
          </p:cNvPr>
          <p:cNvSpPr>
            <a:spLocks noGrp="1"/>
          </p:cNvSpPr>
          <p:nvPr>
            <p:ph type="title"/>
          </p:nvPr>
        </p:nvSpPr>
        <p:spPr/>
        <p:txBody>
          <a:bodyPr/>
          <a:lstStyle/>
          <a:p>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Negative Definition of Health/</a:t>
            </a:r>
            <a:b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br>
            <a:r>
              <a:rPr kumimoji="0" lang="en-GB" altLang="en-US" sz="4400" b="0" i="0" u="none" strike="noStrike" kern="1200" cap="none" spc="0" normalizeH="0" baseline="0" noProof="0" dirty="0" err="1">
                <a:ln>
                  <a:noFill/>
                </a:ln>
                <a:solidFill>
                  <a:prstClr val="black"/>
                </a:solidFill>
                <a:effectLst/>
                <a:uLnTx/>
                <a:uFillTx/>
                <a:latin typeface="Myriad Pro"/>
                <a:ea typeface="+mj-ea"/>
                <a:cs typeface="+mj-cs"/>
              </a:rPr>
              <a:t>Diffiniad</a:t>
            </a:r>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 </a:t>
            </a:r>
            <a:r>
              <a:rPr kumimoji="0" lang="en-GB" altLang="en-US" sz="4400" b="0" i="0" u="none" strike="noStrike" kern="1200" cap="none" spc="0" normalizeH="0" baseline="0" noProof="0" dirty="0" err="1">
                <a:ln>
                  <a:noFill/>
                </a:ln>
                <a:solidFill>
                  <a:prstClr val="black"/>
                </a:solidFill>
                <a:effectLst/>
                <a:uLnTx/>
                <a:uFillTx/>
                <a:latin typeface="Myriad Pro"/>
                <a:ea typeface="+mj-ea"/>
                <a:cs typeface="+mj-cs"/>
              </a:rPr>
              <a:t>Negyddol</a:t>
            </a:r>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 o Iechyd</a:t>
            </a:r>
            <a:endParaRPr lang="en-GB" dirty="0"/>
          </a:p>
        </p:txBody>
      </p:sp>
      <p:sp>
        <p:nvSpPr>
          <p:cNvPr id="3" name="Content Placeholder 2">
            <a:extLst>
              <a:ext uri="{FF2B5EF4-FFF2-40B4-BE49-F238E27FC236}">
                <a16:creationId xmlns:a16="http://schemas.microsoft.com/office/drawing/2014/main" id="{DE8481C9-88B7-835A-F391-9F251F927C99}"/>
              </a:ext>
            </a:extLst>
          </p:cNvPr>
          <p:cNvSpPr>
            <a:spLocks noGrp="1"/>
          </p:cNvSpPr>
          <p:nvPr>
            <p:ph sz="half"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Gellir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disgrifio</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iechyd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fel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absenoldeb</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salwch</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corfforol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clefyd</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gofid</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meddwl</a:t>
            </a: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
        <p:nvSpPr>
          <p:cNvPr id="4" name="Content Placeholder 3">
            <a:extLst>
              <a:ext uri="{FF2B5EF4-FFF2-40B4-BE49-F238E27FC236}">
                <a16:creationId xmlns:a16="http://schemas.microsoft.com/office/drawing/2014/main" id="{01CB74A5-2222-7B6F-743E-01D19A30F303}"/>
              </a:ext>
            </a:extLst>
          </p:cNvPr>
          <p:cNvSpPr>
            <a:spLocks noGrp="1"/>
          </p:cNvSpPr>
          <p:nvPr>
            <p:ph sz="half" idx="2"/>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Health can be described as the absence of physical illness, disease and mental distress</a:t>
            </a:r>
          </a:p>
          <a:p>
            <a:endParaRPr lang="en-GB" dirty="0"/>
          </a:p>
        </p:txBody>
      </p:sp>
    </p:spTree>
    <p:extLst>
      <p:ext uri="{BB962C8B-B14F-4D97-AF65-F5344CB8AC3E}">
        <p14:creationId xmlns:p14="http://schemas.microsoft.com/office/powerpoint/2010/main" val="2698656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9B5B7-8AB0-52CA-1313-4A15DAFD7DAC}"/>
              </a:ext>
            </a:extLst>
          </p:cNvPr>
          <p:cNvSpPr>
            <a:spLocks noGrp="1"/>
          </p:cNvSpPr>
          <p:nvPr>
            <p:ph type="title"/>
          </p:nvPr>
        </p:nvSpPr>
        <p:spPr/>
        <p:txBody>
          <a:bodyPr/>
          <a:lstStyle/>
          <a:p>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Positive Definition of health/</a:t>
            </a:r>
            <a:b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br>
            <a:r>
              <a:rPr kumimoji="0" lang="en-GB" altLang="en-US" sz="4400" b="0" i="0" u="none" strike="noStrike" kern="1200" cap="none" spc="0" normalizeH="0" baseline="0" noProof="0" dirty="0" err="1">
                <a:ln>
                  <a:noFill/>
                </a:ln>
                <a:solidFill>
                  <a:prstClr val="black"/>
                </a:solidFill>
                <a:effectLst/>
                <a:uLnTx/>
                <a:uFillTx/>
                <a:latin typeface="Myriad Pro"/>
                <a:ea typeface="+mj-ea"/>
                <a:cs typeface="+mj-cs"/>
              </a:rPr>
              <a:t>Diffiniad</a:t>
            </a:r>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 </a:t>
            </a:r>
            <a:r>
              <a:rPr kumimoji="0" lang="en-GB" altLang="en-US" sz="4400" b="0" i="0" u="none" strike="noStrike" kern="1200" cap="none" spc="0" normalizeH="0" baseline="0" noProof="0" dirty="0" err="1">
                <a:ln>
                  <a:noFill/>
                </a:ln>
                <a:solidFill>
                  <a:prstClr val="black"/>
                </a:solidFill>
                <a:effectLst/>
                <a:uLnTx/>
                <a:uFillTx/>
                <a:latin typeface="Myriad Pro"/>
                <a:ea typeface="+mj-ea"/>
                <a:cs typeface="+mj-cs"/>
              </a:rPr>
              <a:t>Cadarnhaol</a:t>
            </a:r>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 o iechyd</a:t>
            </a:r>
            <a:endParaRPr lang="en-GB" dirty="0"/>
          </a:p>
        </p:txBody>
      </p:sp>
      <p:sp>
        <p:nvSpPr>
          <p:cNvPr id="3" name="Content Placeholder 2">
            <a:extLst>
              <a:ext uri="{FF2B5EF4-FFF2-40B4-BE49-F238E27FC236}">
                <a16:creationId xmlns:a16="http://schemas.microsoft.com/office/drawing/2014/main" id="{843A4E56-07D8-D3EA-F15F-F604657ECC90}"/>
              </a:ext>
            </a:extLst>
          </p:cNvPr>
          <p:cNvSpPr>
            <a:spLocks noGrp="1"/>
          </p:cNvSpPr>
          <p:nvPr>
            <p:ph sz="half"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altLang="en-US" dirty="0">
                <a:solidFill>
                  <a:prstClr val="black"/>
                </a:solidFill>
                <a:latin typeface="Myriad Pro"/>
              </a:rPr>
              <a:t>G</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ellir</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disgrifio</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iechyd a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lles</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fel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cyflawni</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chynnal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ffitrwydd</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corfforol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sefydlogrwydd</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meddyliol</a:t>
            </a: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
        <p:nvSpPr>
          <p:cNvPr id="4" name="Content Placeholder 3">
            <a:extLst>
              <a:ext uri="{FF2B5EF4-FFF2-40B4-BE49-F238E27FC236}">
                <a16:creationId xmlns:a16="http://schemas.microsoft.com/office/drawing/2014/main" id="{A2FAAC4E-49F5-BB88-6011-E2890E9236C2}"/>
              </a:ext>
            </a:extLst>
          </p:cNvPr>
          <p:cNvSpPr>
            <a:spLocks noGrp="1"/>
          </p:cNvSpPr>
          <p:nvPr>
            <p:ph sz="half" idx="2"/>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altLang="en-US" dirty="0">
                <a:solidFill>
                  <a:prstClr val="black"/>
                </a:solidFill>
                <a:latin typeface="Myriad Pro"/>
              </a:rPr>
              <a:t>H</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ealth</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and well-being can be described as the achievement and maintenance of physical fitness and mental stability</a:t>
            </a:r>
          </a:p>
          <a:p>
            <a:endParaRPr lang="en-GB" dirty="0"/>
          </a:p>
        </p:txBody>
      </p:sp>
    </p:spTree>
    <p:extLst>
      <p:ext uri="{BB962C8B-B14F-4D97-AF65-F5344CB8AC3E}">
        <p14:creationId xmlns:p14="http://schemas.microsoft.com/office/powerpoint/2010/main" val="328393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CFCB3-944C-CED1-7056-904D7B989CBD}"/>
              </a:ext>
            </a:extLst>
          </p:cNvPr>
          <p:cNvSpPr>
            <a:spLocks noGrp="1"/>
          </p:cNvSpPr>
          <p:nvPr>
            <p:ph type="title"/>
          </p:nvPr>
        </p:nvSpPr>
        <p:spPr/>
        <p:txBody>
          <a:bodyPr/>
          <a:lstStyle/>
          <a:p>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Holistic definition/</a:t>
            </a:r>
            <a:r>
              <a:rPr kumimoji="0" lang="en-GB" altLang="en-US" sz="4400" b="0" i="0" u="none" strike="noStrike" kern="1200" cap="none" spc="0" normalizeH="0" baseline="0" noProof="0" dirty="0" err="1">
                <a:ln>
                  <a:noFill/>
                </a:ln>
                <a:solidFill>
                  <a:prstClr val="black"/>
                </a:solidFill>
                <a:effectLst/>
                <a:uLnTx/>
                <a:uFillTx/>
                <a:latin typeface="Myriad Pro"/>
                <a:ea typeface="+mj-ea"/>
                <a:cs typeface="+mj-cs"/>
              </a:rPr>
              <a:t>Diffiniad</a:t>
            </a:r>
            <a:r>
              <a:rPr kumimoji="0" lang="en-GB" altLang="en-US" sz="4400" b="0" i="0" u="none" strike="noStrike" kern="1200" cap="none" spc="0" normalizeH="0" baseline="0" noProof="0" dirty="0">
                <a:ln>
                  <a:noFill/>
                </a:ln>
                <a:solidFill>
                  <a:prstClr val="black"/>
                </a:solidFill>
                <a:effectLst/>
                <a:uLnTx/>
                <a:uFillTx/>
                <a:latin typeface="Myriad Pro"/>
                <a:ea typeface="+mj-ea"/>
                <a:cs typeface="+mj-cs"/>
              </a:rPr>
              <a:t> </a:t>
            </a:r>
            <a:r>
              <a:rPr kumimoji="0" lang="en-GB" altLang="en-US" sz="4400" b="0" i="0" u="none" strike="noStrike" kern="1200" cap="none" spc="0" normalizeH="0" baseline="0" noProof="0" dirty="0" err="1">
                <a:ln>
                  <a:noFill/>
                </a:ln>
                <a:solidFill>
                  <a:prstClr val="black"/>
                </a:solidFill>
                <a:effectLst/>
                <a:uLnTx/>
                <a:uFillTx/>
                <a:latin typeface="Myriad Pro"/>
                <a:ea typeface="+mj-ea"/>
                <a:cs typeface="+mj-cs"/>
              </a:rPr>
              <a:t>cyfannol</a:t>
            </a:r>
            <a:endParaRPr lang="en-GB" dirty="0"/>
          </a:p>
        </p:txBody>
      </p:sp>
      <p:sp>
        <p:nvSpPr>
          <p:cNvPr id="3" name="Content Placeholder 2">
            <a:extLst>
              <a:ext uri="{FF2B5EF4-FFF2-40B4-BE49-F238E27FC236}">
                <a16:creationId xmlns:a16="http://schemas.microsoft.com/office/drawing/2014/main" id="{953FE9F7-84FC-43B9-112B-D46F20100280}"/>
              </a:ext>
            </a:extLst>
          </p:cNvPr>
          <p:cNvSpPr>
            <a:spLocks noGrp="1"/>
          </p:cNvSpPr>
          <p:nvPr>
            <p:ph sz="half"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Iechyd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yn</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ganlyniad</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i</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gyfuniad</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o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ffactorau</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corfforol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cymdeithasol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deallusol</a:t>
            </a: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 ac </a:t>
            </a:r>
            <a:r>
              <a:rPr kumimoji="0" lang="en-GB" altLang="en-US" sz="2800" b="0" i="0" u="none" strike="noStrike" kern="1200" cap="none" spc="0" normalizeH="0" baseline="0" noProof="0" dirty="0" err="1">
                <a:ln>
                  <a:noFill/>
                </a:ln>
                <a:solidFill>
                  <a:prstClr val="black"/>
                </a:solidFill>
                <a:effectLst/>
                <a:uLnTx/>
                <a:uFillTx/>
                <a:latin typeface="Myriad Pro"/>
                <a:ea typeface="+mn-ea"/>
                <a:cs typeface="+mn-cs"/>
              </a:rPr>
              <a:t>emosiynol</a:t>
            </a: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
        <p:nvSpPr>
          <p:cNvPr id="4" name="Content Placeholder 3">
            <a:extLst>
              <a:ext uri="{FF2B5EF4-FFF2-40B4-BE49-F238E27FC236}">
                <a16:creationId xmlns:a16="http://schemas.microsoft.com/office/drawing/2014/main" id="{66B95D89-05F9-4321-E9F3-4D2466363EE5}"/>
              </a:ext>
            </a:extLst>
          </p:cNvPr>
          <p:cNvSpPr>
            <a:spLocks noGrp="1"/>
          </p:cNvSpPr>
          <p:nvPr>
            <p:ph sz="half" idx="2"/>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Health being the result of a combination of physical, social, intellectual and emotional factors.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lang="en-GB" altLang="en-US" dirty="0">
              <a:solidFill>
                <a:prstClr val="black"/>
              </a:solidFill>
              <a:latin typeface="Myriad Pro"/>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0" fontAlgn="base" latinLnBrk="0" hangingPunct="0">
              <a:lnSpc>
                <a:spcPct val="100000"/>
              </a:lnSpc>
              <a:spcBef>
                <a:spcPct val="20000"/>
              </a:spcBef>
              <a:spcAft>
                <a:spcPct val="0"/>
              </a:spcAft>
              <a:buClrTx/>
              <a:buSzTx/>
              <a:buNone/>
              <a:tabLst/>
              <a:defRPr/>
            </a:pPr>
            <a:r>
              <a:rPr lang="en-GB" altLang="en-US" dirty="0">
                <a:solidFill>
                  <a:prstClr val="black"/>
                </a:solidFill>
                <a:latin typeface="Myriad Pro"/>
              </a:rPr>
              <a:t> Musgrave, (2017)</a:t>
            </a: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Tree>
    <p:extLst>
      <p:ext uri="{BB962C8B-B14F-4D97-AF65-F5344CB8AC3E}">
        <p14:creationId xmlns:p14="http://schemas.microsoft.com/office/powerpoint/2010/main" val="3906665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CEB8-398E-C5B8-D16B-7FA233C006D3}"/>
              </a:ext>
            </a:extLst>
          </p:cNvPr>
          <p:cNvSpPr>
            <a:spLocks noGrp="1"/>
          </p:cNvSpPr>
          <p:nvPr>
            <p:ph type="title"/>
          </p:nvPr>
        </p:nvSpPr>
        <p:spPr/>
        <p:txBody>
          <a:bodyPr/>
          <a:lstStyle/>
          <a:p>
            <a:r>
              <a:rPr kumimoji="0" lang="en-GB" altLang="en-US" sz="4400" b="0" i="0" u="none" strike="noStrike" kern="1200" cap="none" spc="0" normalizeH="0" baseline="0" noProof="1">
                <a:ln>
                  <a:noFill/>
                </a:ln>
                <a:solidFill>
                  <a:prstClr val="black"/>
                </a:solidFill>
                <a:effectLst/>
                <a:uLnTx/>
                <a:uFillTx/>
                <a:latin typeface="Myriad Pro"/>
                <a:ea typeface="+mj-ea"/>
                <a:cs typeface="+mj-cs"/>
              </a:rPr>
              <a:t>Penderfynyddion Iechyd. </a:t>
            </a:r>
            <a:br>
              <a:rPr kumimoji="0" lang="en-GB" altLang="en-US" sz="4400" b="0" i="0" u="none" strike="noStrike" kern="1200" cap="none" spc="0" normalizeH="0" baseline="0" noProof="1">
                <a:ln>
                  <a:noFill/>
                </a:ln>
                <a:solidFill>
                  <a:prstClr val="black"/>
                </a:solidFill>
                <a:effectLst/>
                <a:uLnTx/>
                <a:uFillTx/>
                <a:latin typeface="Myriad Pro"/>
                <a:ea typeface="+mj-ea"/>
                <a:cs typeface="+mj-cs"/>
              </a:rPr>
            </a:br>
            <a:r>
              <a:rPr kumimoji="0" lang="en-GB" altLang="en-US" sz="4400" b="0" i="0" u="none" strike="noStrike" kern="1200" cap="none" spc="0" normalizeH="0" baseline="0" noProof="1">
                <a:ln>
                  <a:noFill/>
                </a:ln>
                <a:solidFill>
                  <a:prstClr val="black"/>
                </a:solidFill>
                <a:effectLst/>
                <a:uLnTx/>
                <a:uFillTx/>
                <a:latin typeface="Myriad Pro"/>
                <a:ea typeface="+mj-ea"/>
                <a:cs typeface="+mj-cs"/>
              </a:rPr>
              <a:t>Determinants of Health.</a:t>
            </a:r>
            <a:endParaRPr lang="en-GB" dirty="0"/>
          </a:p>
        </p:txBody>
      </p:sp>
      <p:sp>
        <p:nvSpPr>
          <p:cNvPr id="3" name="Content Placeholder 2">
            <a:extLst>
              <a:ext uri="{FF2B5EF4-FFF2-40B4-BE49-F238E27FC236}">
                <a16:creationId xmlns:a16="http://schemas.microsoft.com/office/drawing/2014/main" id="{C567F95C-3151-1DF8-F168-E4FC1AA92615}"/>
              </a:ext>
            </a:extLst>
          </p:cNvPr>
          <p:cNvSpPr>
            <a:spLocks noGrp="1"/>
          </p:cNvSpPr>
          <p:nvPr>
            <p:ph sz="half"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Amgylchiadau</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Amgylchedd</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Ble rydyn ni’n byw</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Incwm</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Perthnasoedd</a:t>
            </a:r>
          </a:p>
          <a:p>
            <a:endParaRPr lang="en-GB" dirty="0"/>
          </a:p>
        </p:txBody>
      </p:sp>
      <p:sp>
        <p:nvSpPr>
          <p:cNvPr id="4" name="Content Placeholder 3">
            <a:extLst>
              <a:ext uri="{FF2B5EF4-FFF2-40B4-BE49-F238E27FC236}">
                <a16:creationId xmlns:a16="http://schemas.microsoft.com/office/drawing/2014/main" id="{507BDF8A-4917-345B-5CB3-9AC2FAF7FE07}"/>
              </a:ext>
            </a:extLst>
          </p:cNvPr>
          <p:cNvSpPr>
            <a:spLocks noGrp="1"/>
          </p:cNvSpPr>
          <p:nvPr>
            <p:ph sz="half" idx="2"/>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Circumstances</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Environment</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Where we live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Income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relationships</a:t>
            </a:r>
          </a:p>
          <a:p>
            <a:endParaRPr lang="en-GB" dirty="0"/>
          </a:p>
        </p:txBody>
      </p:sp>
    </p:spTree>
    <p:extLst>
      <p:ext uri="{BB962C8B-B14F-4D97-AF65-F5344CB8AC3E}">
        <p14:creationId xmlns:p14="http://schemas.microsoft.com/office/powerpoint/2010/main" val="1018707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4">
            <a:extLst>
              <a:ext uri="{FF2B5EF4-FFF2-40B4-BE49-F238E27FC236}">
                <a16:creationId xmlns:a16="http://schemas.microsoft.com/office/drawing/2014/main" id="{A816D3CB-6E6A-E1CB-1C67-CD5AF24A41FC}"/>
              </a:ext>
            </a:extLst>
          </p:cNvPr>
          <p:cNvSpPr>
            <a:spLocks noGrp="1"/>
          </p:cNvSpPr>
          <p:nvPr>
            <p:ph type="title"/>
          </p:nvPr>
        </p:nvSpPr>
        <p:spPr/>
        <p:txBody>
          <a:bodyPr/>
          <a:lstStyle/>
          <a:p>
            <a:r>
              <a:rPr lang="en-GB" altLang="en-US" dirty="0"/>
              <a:t>Determinants of Health/</a:t>
            </a:r>
            <a:r>
              <a:rPr kumimoji="0" lang="en-GB" altLang="en-US" sz="4400" b="0" i="0" u="none" strike="noStrike" kern="1200" cap="none" spc="0" normalizeH="0" baseline="0" noProof="1">
                <a:ln>
                  <a:noFill/>
                </a:ln>
                <a:solidFill>
                  <a:prstClr val="black"/>
                </a:solidFill>
                <a:effectLst/>
                <a:uLnTx/>
                <a:uFillTx/>
                <a:latin typeface="Myriad Pro"/>
                <a:ea typeface="+mj-ea"/>
                <a:cs typeface="+mj-cs"/>
              </a:rPr>
              <a:t> Penderfynyddion Iechyd. </a:t>
            </a:r>
            <a:endParaRPr lang="en-GB" altLang="en-US" dirty="0"/>
          </a:p>
        </p:txBody>
      </p:sp>
      <p:pic>
        <p:nvPicPr>
          <p:cNvPr id="29699" name="Content Placeholder 6">
            <a:extLst>
              <a:ext uri="{FF2B5EF4-FFF2-40B4-BE49-F238E27FC236}">
                <a16:creationId xmlns:a16="http://schemas.microsoft.com/office/drawing/2014/main" id="{9CB9DADD-DA87-3553-9233-92EE0E1AFF3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18456" y="1600201"/>
            <a:ext cx="11168743" cy="4016828"/>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1">
            <a:extLst>
              <a:ext uri="{FF2B5EF4-FFF2-40B4-BE49-F238E27FC236}">
                <a16:creationId xmlns:a16="http://schemas.microsoft.com/office/drawing/2014/main" id="{551E455F-BAF4-ECEC-DDD7-EF3F3F9494A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47851" y="115889"/>
            <a:ext cx="8424863" cy="557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144FF45D-35E9-2288-2C27-F8C2EB8BD531}"/>
              </a:ext>
            </a:extLst>
          </p:cNvPr>
          <p:cNvSpPr>
            <a:spLocks noGrp="1"/>
          </p:cNvSpPr>
          <p:nvPr>
            <p:ph type="title"/>
          </p:nvPr>
        </p:nvSpPr>
        <p:spPr/>
        <p:txBody>
          <a:bodyPr/>
          <a:lstStyle/>
          <a:p>
            <a:r>
              <a:rPr lang="en-GB" altLang="en-US"/>
              <a:t>Maslow</a:t>
            </a:r>
          </a:p>
        </p:txBody>
      </p:sp>
      <p:pic>
        <p:nvPicPr>
          <p:cNvPr id="31747" name="Content Placeholder 3">
            <a:extLst>
              <a:ext uri="{FF2B5EF4-FFF2-40B4-BE49-F238E27FC236}">
                <a16:creationId xmlns:a16="http://schemas.microsoft.com/office/drawing/2014/main" id="{EE47EA7D-FE1D-69A4-8554-32D229BE8E4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328989" y="1600201"/>
            <a:ext cx="5534025" cy="3916363"/>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39D6BD3F-0A1E-758D-706A-0C867E09B319}"/>
              </a:ext>
            </a:extLst>
          </p:cNvPr>
          <p:cNvSpPr>
            <a:spLocks noGrp="1"/>
          </p:cNvSpPr>
          <p:nvPr>
            <p:ph type="title"/>
          </p:nvPr>
        </p:nvSpPr>
        <p:spPr/>
        <p:txBody>
          <a:bodyPr/>
          <a:lstStyle/>
          <a:p>
            <a:r>
              <a:rPr lang="en-GB" altLang="en-US" noProof="1">
                <a:solidFill>
                  <a:srgbClr val="000000"/>
                </a:solidFill>
              </a:rPr>
              <a:t>Bronfenbrenner ac Iechyd </a:t>
            </a:r>
            <a:r>
              <a:rPr lang="en-GB" altLang="en-US" noProof="1"/>
              <a:t>Bronfenbrenner and Health</a:t>
            </a:r>
          </a:p>
        </p:txBody>
      </p:sp>
      <p:sp>
        <p:nvSpPr>
          <p:cNvPr id="33795" name="Content Placeholder 2">
            <a:extLst>
              <a:ext uri="{FF2B5EF4-FFF2-40B4-BE49-F238E27FC236}">
                <a16:creationId xmlns:a16="http://schemas.microsoft.com/office/drawing/2014/main" id="{CD45FCEC-5AA9-EFC2-94D7-E667345550DD}"/>
              </a:ext>
            </a:extLst>
          </p:cNvPr>
          <p:cNvSpPr>
            <a:spLocks noGrp="1"/>
          </p:cNvSpPr>
          <p:nvPr>
            <p:ph sz="half" idx="1"/>
          </p:nvPr>
        </p:nvSpPr>
        <p:spPr>
          <a:xfrm>
            <a:off x="1981200" y="1600200"/>
            <a:ext cx="4038600" cy="3989388"/>
          </a:xfrm>
        </p:spPr>
        <p:txBody>
          <a:bodyPr/>
          <a:lstStyle/>
          <a:p>
            <a:r>
              <a:rPr lang="en-GB" altLang="en-US" noProof="1">
                <a:solidFill>
                  <a:srgbClr val="000000"/>
                </a:solidFill>
              </a:rPr>
              <a:t>Cronosystem</a:t>
            </a:r>
          </a:p>
          <a:p>
            <a:endParaRPr lang="en-GB" altLang="en-US" noProof="1">
              <a:solidFill>
                <a:srgbClr val="000000"/>
              </a:solidFill>
            </a:endParaRPr>
          </a:p>
          <a:p>
            <a:r>
              <a:rPr lang="en-GB" altLang="en-US" noProof="1">
                <a:solidFill>
                  <a:srgbClr val="000000"/>
                </a:solidFill>
              </a:rPr>
              <a:t>Pa newidiadau hanesyddol sydd wedi effeithio ar iechyd plant</a:t>
            </a:r>
            <a:endParaRPr lang="en-GB" altLang="en-US" noProof="1"/>
          </a:p>
        </p:txBody>
      </p:sp>
      <p:sp>
        <p:nvSpPr>
          <p:cNvPr id="33796" name="Content Placeholder 3">
            <a:extLst>
              <a:ext uri="{FF2B5EF4-FFF2-40B4-BE49-F238E27FC236}">
                <a16:creationId xmlns:a16="http://schemas.microsoft.com/office/drawing/2014/main" id="{F2F7C944-6721-2977-6481-1D545AE70510}"/>
              </a:ext>
            </a:extLst>
          </p:cNvPr>
          <p:cNvSpPr>
            <a:spLocks noGrp="1"/>
          </p:cNvSpPr>
          <p:nvPr>
            <p:ph sz="half" idx="2"/>
          </p:nvPr>
        </p:nvSpPr>
        <p:spPr>
          <a:xfrm>
            <a:off x="6172200" y="1600200"/>
            <a:ext cx="4038600" cy="3989388"/>
          </a:xfrm>
        </p:spPr>
        <p:txBody>
          <a:bodyPr/>
          <a:lstStyle/>
          <a:p>
            <a:r>
              <a:rPr lang="en-GB" altLang="en-US" noProof="1"/>
              <a:t>Chronosystem</a:t>
            </a:r>
          </a:p>
          <a:p>
            <a:endParaRPr lang="en-GB" altLang="en-US" noProof="1"/>
          </a:p>
          <a:p>
            <a:r>
              <a:rPr lang="en-GB" altLang="en-US" noProof="1"/>
              <a:t>What historical changes have impacted upon the health of children.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5">
            <a:extLst>
              <a:ext uri="{FF2B5EF4-FFF2-40B4-BE49-F238E27FC236}">
                <a16:creationId xmlns:a16="http://schemas.microsoft.com/office/drawing/2014/main" id="{AD5AA089-F9F7-C1AD-8F0A-3128233FD4D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95550" y="188913"/>
            <a:ext cx="7488238" cy="547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1">
            <a:extLst>
              <a:ext uri="{FF2B5EF4-FFF2-40B4-BE49-F238E27FC236}">
                <a16:creationId xmlns:a16="http://schemas.microsoft.com/office/drawing/2014/main" id="{074C7ECA-B045-B29F-E3A9-706C78A27EE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79650" y="476251"/>
            <a:ext cx="7272338" cy="482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1E44D3B6-AB7F-A397-22DF-FB096BC54855}"/>
              </a:ext>
            </a:extLst>
          </p:cNvPr>
          <p:cNvSpPr>
            <a:spLocks noGrp="1"/>
          </p:cNvSpPr>
          <p:nvPr>
            <p:ph type="title"/>
          </p:nvPr>
        </p:nvSpPr>
        <p:spPr/>
        <p:txBody>
          <a:bodyPr/>
          <a:lstStyle/>
          <a:p>
            <a:r>
              <a:rPr lang="en-GB" altLang="en-US" noProof="1">
                <a:solidFill>
                  <a:srgbClr val="000000"/>
                </a:solidFill>
              </a:rPr>
              <a:t>Bronfenbrenner ac Iechyd </a:t>
            </a:r>
            <a:r>
              <a:rPr lang="en-GB" altLang="en-US" noProof="1"/>
              <a:t>Bronfenbrenner and Health</a:t>
            </a:r>
          </a:p>
        </p:txBody>
      </p:sp>
      <p:sp>
        <p:nvSpPr>
          <p:cNvPr id="39939" name="Content Placeholder 2">
            <a:extLst>
              <a:ext uri="{FF2B5EF4-FFF2-40B4-BE49-F238E27FC236}">
                <a16:creationId xmlns:a16="http://schemas.microsoft.com/office/drawing/2014/main" id="{341B8534-30EE-36D9-27E9-67A5573B4943}"/>
              </a:ext>
            </a:extLst>
          </p:cNvPr>
          <p:cNvSpPr>
            <a:spLocks noGrp="1"/>
          </p:cNvSpPr>
          <p:nvPr>
            <p:ph sz="half" idx="1"/>
          </p:nvPr>
        </p:nvSpPr>
        <p:spPr>
          <a:xfrm>
            <a:off x="1981200" y="1600200"/>
            <a:ext cx="4038600" cy="3989388"/>
          </a:xfrm>
        </p:spPr>
        <p:txBody>
          <a:bodyPr/>
          <a:lstStyle/>
          <a:p>
            <a:r>
              <a:rPr lang="en-GB" altLang="en-US" noProof="1">
                <a:solidFill>
                  <a:srgbClr val="000000"/>
                </a:solidFill>
              </a:rPr>
              <a:t>Macrosystem</a:t>
            </a:r>
            <a:endParaRPr lang="en-GB" altLang="en-US" noProof="1"/>
          </a:p>
        </p:txBody>
      </p:sp>
      <p:sp>
        <p:nvSpPr>
          <p:cNvPr id="39940" name="Content Placeholder 3">
            <a:extLst>
              <a:ext uri="{FF2B5EF4-FFF2-40B4-BE49-F238E27FC236}">
                <a16:creationId xmlns:a16="http://schemas.microsoft.com/office/drawing/2014/main" id="{C45B5688-F159-AAA6-9E13-F6C910809D5D}"/>
              </a:ext>
            </a:extLst>
          </p:cNvPr>
          <p:cNvSpPr>
            <a:spLocks noGrp="1"/>
          </p:cNvSpPr>
          <p:nvPr>
            <p:ph sz="half" idx="2"/>
          </p:nvPr>
        </p:nvSpPr>
        <p:spPr>
          <a:xfrm>
            <a:off x="6172200" y="1600200"/>
            <a:ext cx="4038600" cy="3989388"/>
          </a:xfrm>
        </p:spPr>
        <p:txBody>
          <a:bodyPr/>
          <a:lstStyle/>
          <a:p>
            <a:r>
              <a:rPr lang="en-GB" altLang="en-US" noProof="1"/>
              <a:t>Macrosystem.</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75C96303-9357-24F2-4653-825D28C68F88}"/>
              </a:ext>
            </a:extLst>
          </p:cNvPr>
          <p:cNvSpPr>
            <a:spLocks noGrp="1"/>
          </p:cNvSpPr>
          <p:nvPr>
            <p:ph type="title"/>
          </p:nvPr>
        </p:nvSpPr>
        <p:spPr/>
        <p:txBody>
          <a:bodyPr/>
          <a:lstStyle/>
          <a:p>
            <a:r>
              <a:rPr lang="en-GB" altLang="en-US" noProof="1"/>
              <a:t>Y Sefyllfa Gyfredol</a:t>
            </a:r>
            <a:br>
              <a:rPr lang="en-GB" altLang="en-US" noProof="1"/>
            </a:br>
            <a:r>
              <a:rPr lang="en-GB" altLang="en-US" noProof="1"/>
              <a:t>The Current Situation.</a:t>
            </a:r>
          </a:p>
        </p:txBody>
      </p:sp>
      <p:sp>
        <p:nvSpPr>
          <p:cNvPr id="41987" name="Content Placeholder 2">
            <a:extLst>
              <a:ext uri="{FF2B5EF4-FFF2-40B4-BE49-F238E27FC236}">
                <a16:creationId xmlns:a16="http://schemas.microsoft.com/office/drawing/2014/main" id="{D774BD9E-3833-A6FA-B6CD-8C47F4FDC6F2}"/>
              </a:ext>
            </a:extLst>
          </p:cNvPr>
          <p:cNvSpPr>
            <a:spLocks noGrp="1"/>
          </p:cNvSpPr>
          <p:nvPr>
            <p:ph sz="half" idx="1"/>
          </p:nvPr>
        </p:nvSpPr>
        <p:spPr>
          <a:xfrm>
            <a:off x="1981200" y="1600200"/>
            <a:ext cx="4038600" cy="3989388"/>
          </a:xfrm>
        </p:spPr>
        <p:txBody>
          <a:bodyPr/>
          <a:lstStyle/>
          <a:p>
            <a:r>
              <a:rPr lang="en-GB" altLang="en-US" sz="2000" noProof="1"/>
              <a:t>Mae diffyg cynnydd o ran mynd i'r afael â </a:t>
            </a:r>
            <a:r>
              <a:rPr lang="en-GB" altLang="en-US" sz="2000" b="1" noProof="1"/>
              <a:t>thlodi yng Nghymru </a:t>
            </a:r>
            <a:r>
              <a:rPr lang="en-GB" altLang="en-US" sz="2000" noProof="1"/>
              <a:t>yn achos "pryder dwfn", mae aelodau'r cynulliad wedi rhybuddio. ... Mae 23% o bobl yn byw mewn </a:t>
            </a:r>
            <a:r>
              <a:rPr lang="en-GB" altLang="en-US" sz="2000" b="1" noProof="1"/>
              <a:t>tlodi yng Nghymru </a:t>
            </a:r>
            <a:r>
              <a:rPr lang="en-GB" altLang="en-US" sz="2000" noProof="1"/>
              <a:t>– y gyfran uchaf yn y DU y tu allan i Lundain. Mae ganddi hefyd y ganran uchaf o blant sy'n byw mewn </a:t>
            </a:r>
            <a:r>
              <a:rPr lang="en-GB" altLang="en-US" sz="2000" b="1" noProof="1"/>
              <a:t>tlodi </a:t>
            </a:r>
            <a:r>
              <a:rPr lang="en-GB" altLang="en-US" sz="2000" noProof="1"/>
              <a:t>- un o bob tri - o unrhyw genedl yn y DU.</a:t>
            </a:r>
          </a:p>
          <a:p>
            <a:r>
              <a:rPr lang="en-GB" altLang="en-US" sz="2000" noProof="1"/>
              <a:t> BBC, Mehefin 2015</a:t>
            </a:r>
          </a:p>
        </p:txBody>
      </p:sp>
      <p:sp>
        <p:nvSpPr>
          <p:cNvPr id="41988" name="Content Placeholder 3">
            <a:extLst>
              <a:ext uri="{FF2B5EF4-FFF2-40B4-BE49-F238E27FC236}">
                <a16:creationId xmlns:a16="http://schemas.microsoft.com/office/drawing/2014/main" id="{CF6F5EEC-A2F9-3298-5F7A-2FF4BA7163DD}"/>
              </a:ext>
            </a:extLst>
          </p:cNvPr>
          <p:cNvSpPr>
            <a:spLocks noGrp="1"/>
          </p:cNvSpPr>
          <p:nvPr>
            <p:ph sz="half" idx="2"/>
          </p:nvPr>
        </p:nvSpPr>
        <p:spPr>
          <a:xfrm>
            <a:off x="6172200" y="1600200"/>
            <a:ext cx="4038600" cy="3989388"/>
          </a:xfrm>
        </p:spPr>
        <p:txBody>
          <a:bodyPr/>
          <a:lstStyle/>
          <a:p>
            <a:r>
              <a:rPr lang="en-GB" altLang="en-US" sz="2000" noProof="1"/>
              <a:t>A lack of progress in tackling </a:t>
            </a:r>
            <a:r>
              <a:rPr lang="en-GB" altLang="en-US" sz="2000" b="1" noProof="1"/>
              <a:t>poverty in Wales</a:t>
            </a:r>
            <a:r>
              <a:rPr lang="en-GB" altLang="en-US" sz="2000" noProof="1"/>
              <a:t> is of "deep concern", assembly members have warned. ... The proportion of people living in  </a:t>
            </a:r>
            <a:r>
              <a:rPr lang="en-GB" altLang="en-US" sz="2000" b="1" noProof="1"/>
              <a:t>poverty in Wales</a:t>
            </a:r>
            <a:r>
              <a:rPr lang="en-GB" altLang="en-US" sz="2000" noProof="1"/>
              <a:t> - 23% - is the highest in the UK outside London. It also has the highest percentage of children living in </a:t>
            </a:r>
            <a:r>
              <a:rPr lang="en-GB" altLang="en-US" sz="2000" b="1" noProof="1"/>
              <a:t>poverty</a:t>
            </a:r>
            <a:r>
              <a:rPr lang="en-GB" altLang="en-US" sz="2000" noProof="1"/>
              <a:t> - one in three - of any nation in the UK. </a:t>
            </a:r>
          </a:p>
          <a:p>
            <a:r>
              <a:rPr lang="en-GB" altLang="en-US" sz="2000" noProof="1"/>
              <a:t>BBC, Jun 2015</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6CFF8681-F077-0007-521D-EF56185AE6BB}"/>
              </a:ext>
            </a:extLst>
          </p:cNvPr>
          <p:cNvSpPr>
            <a:spLocks noGrp="1"/>
          </p:cNvSpPr>
          <p:nvPr>
            <p:ph type="title"/>
          </p:nvPr>
        </p:nvSpPr>
        <p:spPr/>
        <p:txBody>
          <a:bodyPr/>
          <a:lstStyle/>
          <a:p>
            <a:r>
              <a:rPr lang="en-GB" altLang="en-US" dirty="0"/>
              <a:t>Poverty in Wales 2020</a:t>
            </a:r>
            <a:br>
              <a:rPr lang="en-GB" altLang="en-US" dirty="0"/>
            </a:br>
            <a:r>
              <a:rPr lang="en-GB" altLang="en-US" dirty="0" err="1"/>
              <a:t>Tlodi</a:t>
            </a:r>
            <a:r>
              <a:rPr lang="en-GB" altLang="en-US" dirty="0"/>
              <a:t> </a:t>
            </a:r>
            <a:r>
              <a:rPr lang="en-GB" altLang="en-US" dirty="0" err="1"/>
              <a:t>yng</a:t>
            </a:r>
            <a:r>
              <a:rPr lang="en-GB" altLang="en-US" dirty="0"/>
              <a:t> </a:t>
            </a:r>
            <a:r>
              <a:rPr lang="en-GB" altLang="en-US" dirty="0" err="1"/>
              <a:t>Nghymru</a:t>
            </a:r>
            <a:r>
              <a:rPr lang="en-GB" altLang="en-US" dirty="0"/>
              <a:t> 2020</a:t>
            </a:r>
          </a:p>
        </p:txBody>
      </p:sp>
      <p:sp>
        <p:nvSpPr>
          <p:cNvPr id="44035" name="Content Placeholder 4">
            <a:extLst>
              <a:ext uri="{FF2B5EF4-FFF2-40B4-BE49-F238E27FC236}">
                <a16:creationId xmlns:a16="http://schemas.microsoft.com/office/drawing/2014/main" id="{9D860E56-DD26-4F56-1A59-347BD73A711A}"/>
              </a:ext>
            </a:extLst>
          </p:cNvPr>
          <p:cNvSpPr>
            <a:spLocks noGrp="1"/>
          </p:cNvSpPr>
          <p:nvPr>
            <p:ph idx="1"/>
          </p:nvPr>
        </p:nvSpPr>
        <p:spPr>
          <a:xfrm>
            <a:off x="1981200" y="1600201"/>
            <a:ext cx="8229600" cy="3916363"/>
          </a:xfrm>
        </p:spPr>
        <p:txBody>
          <a:bodyPr/>
          <a:lstStyle/>
          <a:p>
            <a:endParaRPr lang="en-GB" altLang="en-US" dirty="0">
              <a:hlinkClick r:id="rId3"/>
            </a:endParaRPr>
          </a:p>
          <a:p>
            <a:endParaRPr lang="en-GB" altLang="en-US" dirty="0">
              <a:hlinkClick r:id="rId3"/>
            </a:endParaRPr>
          </a:p>
          <a:p>
            <a:endParaRPr lang="en-GB" altLang="en-US" dirty="0">
              <a:hlinkClick r:id="rId3"/>
            </a:endParaRPr>
          </a:p>
          <a:p>
            <a:r>
              <a:rPr lang="en-GB" altLang="en-US" dirty="0">
                <a:hlinkClick r:id="rId3"/>
              </a:rPr>
              <a:t>https://www.jrf.org.uk/report/poverty-wales-2020</a:t>
            </a:r>
            <a:endParaRPr lang="en-GB" altLang="en-US" dirty="0"/>
          </a:p>
        </p:txBody>
      </p:sp>
      <p:sp>
        <p:nvSpPr>
          <p:cNvPr id="44036" name="Text Placeholder 3">
            <a:extLst>
              <a:ext uri="{FF2B5EF4-FFF2-40B4-BE49-F238E27FC236}">
                <a16:creationId xmlns:a16="http://schemas.microsoft.com/office/drawing/2014/main" id="{163D5F1C-7D37-54C2-A33D-55834522D3C5}"/>
              </a:ext>
            </a:extLst>
          </p:cNvPr>
          <p:cNvSpPr>
            <a:spLocks noGrp="1"/>
          </p:cNvSpPr>
          <p:nvPr>
            <p:ph type="body" sz="half" idx="4294967295"/>
          </p:nvPr>
        </p:nvSpPr>
        <p:spPr>
          <a:xfrm>
            <a:off x="1524000" y="2565400"/>
            <a:ext cx="5486400" cy="3024188"/>
          </a:xfrm>
        </p:spPr>
        <p:txBody>
          <a:bodyPr/>
          <a:lstStyle/>
          <a:p>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1">
            <a:extLst>
              <a:ext uri="{FF2B5EF4-FFF2-40B4-BE49-F238E27FC236}">
                <a16:creationId xmlns:a16="http://schemas.microsoft.com/office/drawing/2014/main" id="{D4791D45-F43B-13BD-2D76-63A2247C77E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47851" y="115889"/>
            <a:ext cx="8569325" cy="526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1">
            <a:extLst>
              <a:ext uri="{FF2B5EF4-FFF2-40B4-BE49-F238E27FC236}">
                <a16:creationId xmlns:a16="http://schemas.microsoft.com/office/drawing/2014/main" id="{1C553B1F-A914-5CB1-C94C-3FA2465A1F6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79651" y="476251"/>
            <a:ext cx="7777163" cy="51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309C648B-D695-FE19-0D2C-53B30BFE182A}"/>
              </a:ext>
            </a:extLst>
          </p:cNvPr>
          <p:cNvSpPr>
            <a:spLocks noGrp="1"/>
          </p:cNvSpPr>
          <p:nvPr>
            <p:ph type="title"/>
          </p:nvPr>
        </p:nvSpPr>
        <p:spPr/>
        <p:txBody>
          <a:bodyPr/>
          <a:lstStyle/>
          <a:p>
            <a:r>
              <a:rPr lang="en-GB" altLang="en-US" noProof="1">
                <a:solidFill>
                  <a:srgbClr val="000000"/>
                </a:solidFill>
              </a:rPr>
              <a:t>Bronfenbrenner ac Iechyd </a:t>
            </a:r>
            <a:r>
              <a:rPr lang="en-GB" altLang="en-US" noProof="1"/>
              <a:t>Bronfenbrenner and Health</a:t>
            </a:r>
          </a:p>
        </p:txBody>
      </p:sp>
      <p:sp>
        <p:nvSpPr>
          <p:cNvPr id="50179" name="Content Placeholder 2">
            <a:extLst>
              <a:ext uri="{FF2B5EF4-FFF2-40B4-BE49-F238E27FC236}">
                <a16:creationId xmlns:a16="http://schemas.microsoft.com/office/drawing/2014/main" id="{061AB6D4-FC5B-DD12-C0D3-055DA6B51897}"/>
              </a:ext>
            </a:extLst>
          </p:cNvPr>
          <p:cNvSpPr>
            <a:spLocks noGrp="1"/>
          </p:cNvSpPr>
          <p:nvPr>
            <p:ph sz="half" idx="1"/>
          </p:nvPr>
        </p:nvSpPr>
        <p:spPr>
          <a:xfrm>
            <a:off x="1981200" y="1600200"/>
            <a:ext cx="4038600" cy="3989388"/>
          </a:xfrm>
        </p:spPr>
        <p:txBody>
          <a:bodyPr/>
          <a:lstStyle/>
          <a:p>
            <a:r>
              <a:rPr lang="en-GB" altLang="en-US" noProof="1"/>
              <a:t>Ecsosystem</a:t>
            </a:r>
          </a:p>
        </p:txBody>
      </p:sp>
      <p:sp>
        <p:nvSpPr>
          <p:cNvPr id="50180" name="Content Placeholder 3">
            <a:extLst>
              <a:ext uri="{FF2B5EF4-FFF2-40B4-BE49-F238E27FC236}">
                <a16:creationId xmlns:a16="http://schemas.microsoft.com/office/drawing/2014/main" id="{5F00592B-86E7-F50A-D035-A24704E3293F}"/>
              </a:ext>
            </a:extLst>
          </p:cNvPr>
          <p:cNvSpPr>
            <a:spLocks noGrp="1"/>
          </p:cNvSpPr>
          <p:nvPr>
            <p:ph sz="half" idx="2"/>
          </p:nvPr>
        </p:nvSpPr>
        <p:spPr>
          <a:xfrm>
            <a:off x="6172200" y="1600200"/>
            <a:ext cx="4038600" cy="3989388"/>
          </a:xfrm>
        </p:spPr>
        <p:txBody>
          <a:bodyPr/>
          <a:lstStyle/>
          <a:p>
            <a:r>
              <a:rPr lang="en-GB" altLang="en-US" noProof="1"/>
              <a:t>Exosystem</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1">
            <a:extLst>
              <a:ext uri="{FF2B5EF4-FFF2-40B4-BE49-F238E27FC236}">
                <a16:creationId xmlns:a16="http://schemas.microsoft.com/office/drawing/2014/main" id="{DC530377-AA97-5FA3-3EE1-F3D31E195D6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63751" y="765175"/>
            <a:ext cx="7993063" cy="475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1">
            <a:extLst>
              <a:ext uri="{FF2B5EF4-FFF2-40B4-BE49-F238E27FC236}">
                <a16:creationId xmlns:a16="http://schemas.microsoft.com/office/drawing/2014/main" id="{2C7128F4-6B42-F144-6342-FD0EBB339D0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24114" y="908050"/>
            <a:ext cx="7488237" cy="446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7EB865E3-F23C-F41A-8EF5-B98AFC4967BF}"/>
              </a:ext>
            </a:extLst>
          </p:cNvPr>
          <p:cNvSpPr>
            <a:spLocks noGrp="1"/>
          </p:cNvSpPr>
          <p:nvPr>
            <p:ph type="title"/>
          </p:nvPr>
        </p:nvSpPr>
        <p:spPr/>
        <p:txBody>
          <a:bodyPr/>
          <a:lstStyle/>
          <a:p>
            <a:r>
              <a:rPr lang="en-GB" altLang="en-US" noProof="1">
                <a:solidFill>
                  <a:srgbClr val="000000"/>
                </a:solidFill>
              </a:rPr>
              <a:t>Bronfenbrenner ac Iechyd </a:t>
            </a:r>
            <a:r>
              <a:rPr lang="en-GB" altLang="en-US" noProof="1"/>
              <a:t>Bronfenbrenner and Health</a:t>
            </a:r>
            <a:endParaRPr lang="en-GB" altLang="cy-GB" noProof="1"/>
          </a:p>
        </p:txBody>
      </p:sp>
      <p:sp>
        <p:nvSpPr>
          <p:cNvPr id="56323" name="Content Placeholder 2">
            <a:extLst>
              <a:ext uri="{FF2B5EF4-FFF2-40B4-BE49-F238E27FC236}">
                <a16:creationId xmlns:a16="http://schemas.microsoft.com/office/drawing/2014/main" id="{59AFCAB4-12FF-90F9-E49D-C61F64CC8500}"/>
              </a:ext>
            </a:extLst>
          </p:cNvPr>
          <p:cNvSpPr>
            <a:spLocks noGrp="1"/>
          </p:cNvSpPr>
          <p:nvPr>
            <p:ph sz="half" idx="1"/>
          </p:nvPr>
        </p:nvSpPr>
        <p:spPr>
          <a:xfrm>
            <a:off x="1981200" y="1600200"/>
            <a:ext cx="4038600" cy="3989388"/>
          </a:xfrm>
        </p:spPr>
        <p:txBody>
          <a:bodyPr/>
          <a:lstStyle/>
          <a:p>
            <a:r>
              <a:rPr lang="en-GB" altLang="cy-GB" noProof="1">
                <a:solidFill>
                  <a:srgbClr val="000000"/>
                </a:solidFill>
              </a:rPr>
              <a:t>Microsystemau</a:t>
            </a:r>
          </a:p>
          <a:p>
            <a:endParaRPr lang="en-GB" altLang="cy-GB" noProof="1">
              <a:solidFill>
                <a:srgbClr val="000000"/>
              </a:solidFill>
            </a:endParaRPr>
          </a:p>
          <a:p>
            <a:r>
              <a:rPr lang="en-GB" altLang="cy-GB" noProof="1">
                <a:solidFill>
                  <a:srgbClr val="000000"/>
                </a:solidFill>
              </a:rPr>
              <a:t>Mae plant yn treulio cyfnodau hir o amser mewn lleoliadau, a daw’r cartref a’r feithrinfa/Ysgol yn ficrosystemau’r plentyn.</a:t>
            </a:r>
          </a:p>
          <a:p>
            <a:endParaRPr lang="en-GB" altLang="cy-GB" noProof="1"/>
          </a:p>
        </p:txBody>
      </p:sp>
      <p:sp>
        <p:nvSpPr>
          <p:cNvPr id="56324" name="Content Placeholder 3">
            <a:extLst>
              <a:ext uri="{FF2B5EF4-FFF2-40B4-BE49-F238E27FC236}">
                <a16:creationId xmlns:a16="http://schemas.microsoft.com/office/drawing/2014/main" id="{AA586BCC-3666-BE73-9377-15DB8988C5BF}"/>
              </a:ext>
            </a:extLst>
          </p:cNvPr>
          <p:cNvSpPr>
            <a:spLocks noGrp="1"/>
          </p:cNvSpPr>
          <p:nvPr>
            <p:ph sz="half" idx="2"/>
          </p:nvPr>
        </p:nvSpPr>
        <p:spPr>
          <a:xfrm>
            <a:off x="6172200" y="1600200"/>
            <a:ext cx="4038600" cy="3989388"/>
          </a:xfrm>
        </p:spPr>
        <p:txBody>
          <a:bodyPr/>
          <a:lstStyle/>
          <a:p>
            <a:r>
              <a:rPr lang="en-GB" altLang="cy-GB" noProof="1"/>
              <a:t>Microsystems</a:t>
            </a:r>
          </a:p>
          <a:p>
            <a:endParaRPr lang="en-GB" altLang="cy-GB" noProof="1"/>
          </a:p>
          <a:p>
            <a:r>
              <a:rPr lang="en-GB" altLang="cy-GB" noProof="1"/>
              <a:t>Children spend a large amount of time in settings, the home and the nursery/School become the child's microsystems.</a:t>
            </a:r>
          </a:p>
          <a:p>
            <a:endParaRPr lang="en-GB" altLang="cy-GB" noProof="1"/>
          </a:p>
          <a:p>
            <a:endParaRPr lang="en-GB" altLang="cy-GB" noProof="1"/>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3342E621-99DE-1AED-8486-AC7EAA4DF168}"/>
              </a:ext>
            </a:extLst>
          </p:cNvPr>
          <p:cNvSpPr>
            <a:spLocks noGrp="1"/>
          </p:cNvSpPr>
          <p:nvPr>
            <p:ph type="title"/>
          </p:nvPr>
        </p:nvSpPr>
        <p:spPr/>
        <p:txBody>
          <a:bodyPr/>
          <a:lstStyle/>
          <a:p>
            <a:r>
              <a:rPr lang="en-GB" altLang="cy-GB" noProof="1"/>
              <a:t>Gweithgaredd</a:t>
            </a:r>
            <a:br>
              <a:rPr lang="en-GB" altLang="cy-GB" noProof="1"/>
            </a:br>
            <a:r>
              <a:rPr lang="en-GB" altLang="cy-GB" noProof="1"/>
              <a:t>Activity.</a:t>
            </a:r>
          </a:p>
        </p:txBody>
      </p:sp>
      <p:sp>
        <p:nvSpPr>
          <p:cNvPr id="58371" name="Content Placeholder 2">
            <a:extLst>
              <a:ext uri="{FF2B5EF4-FFF2-40B4-BE49-F238E27FC236}">
                <a16:creationId xmlns:a16="http://schemas.microsoft.com/office/drawing/2014/main" id="{EBF90E49-7A5F-D81E-7547-FBBEBCC42F7F}"/>
              </a:ext>
            </a:extLst>
          </p:cNvPr>
          <p:cNvSpPr>
            <a:spLocks noGrp="1"/>
          </p:cNvSpPr>
          <p:nvPr>
            <p:ph sz="half" idx="1"/>
          </p:nvPr>
        </p:nvSpPr>
        <p:spPr>
          <a:xfrm>
            <a:off x="1981200" y="1600200"/>
            <a:ext cx="4038600" cy="3989388"/>
          </a:xfrm>
        </p:spPr>
        <p:txBody>
          <a:bodyPr/>
          <a:lstStyle/>
          <a:p>
            <a:r>
              <a:rPr lang="en-GB" altLang="cy-GB" noProof="1"/>
              <a:t>Meddyliwch am ddamcaniaeth Bronfenbrenners a'r rhyngberthnasau.</a:t>
            </a:r>
          </a:p>
          <a:p>
            <a:r>
              <a:rPr lang="en-GB" altLang="cy-GB" noProof="1"/>
              <a:t>Sut gall ymarferwyr blynyddoedd cynnar hyrwyddo iechyd y plant yn eu gofal?</a:t>
            </a:r>
          </a:p>
        </p:txBody>
      </p:sp>
      <p:sp>
        <p:nvSpPr>
          <p:cNvPr id="58372" name="Content Placeholder 3">
            <a:extLst>
              <a:ext uri="{FF2B5EF4-FFF2-40B4-BE49-F238E27FC236}">
                <a16:creationId xmlns:a16="http://schemas.microsoft.com/office/drawing/2014/main" id="{03D1959B-64E8-251C-D305-0A4D80C41034}"/>
              </a:ext>
            </a:extLst>
          </p:cNvPr>
          <p:cNvSpPr>
            <a:spLocks noGrp="1"/>
          </p:cNvSpPr>
          <p:nvPr>
            <p:ph sz="half" idx="2"/>
          </p:nvPr>
        </p:nvSpPr>
        <p:spPr>
          <a:xfrm>
            <a:off x="6172200" y="1600200"/>
            <a:ext cx="4038600" cy="3989388"/>
          </a:xfrm>
        </p:spPr>
        <p:txBody>
          <a:bodyPr/>
          <a:lstStyle/>
          <a:p>
            <a:r>
              <a:rPr lang="en-GB" altLang="cy-GB" noProof="1"/>
              <a:t>Think about Bronfenbrenners theory and the inter-relationships.</a:t>
            </a:r>
          </a:p>
          <a:p>
            <a:r>
              <a:rPr lang="en-GB" altLang="cy-GB" noProof="1"/>
              <a:t>How can early years practitioners promote health in the children in their care?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045FE343-564C-75BB-A7EF-2791414042D6}"/>
              </a:ext>
            </a:extLst>
          </p:cNvPr>
          <p:cNvSpPr>
            <a:spLocks noGrp="1"/>
          </p:cNvSpPr>
          <p:nvPr>
            <p:ph type="title"/>
          </p:nvPr>
        </p:nvSpPr>
        <p:spPr/>
        <p:txBody>
          <a:bodyPr/>
          <a:lstStyle/>
          <a:p>
            <a:r>
              <a:rPr lang="en-GB" altLang="cy-GB" noProof="1"/>
              <a:t>Crynodeb</a:t>
            </a:r>
            <a:br>
              <a:rPr lang="en-GB" altLang="cy-GB" noProof="1"/>
            </a:br>
            <a:r>
              <a:rPr lang="en-GB" altLang="cy-GB" noProof="1"/>
              <a:t>Summary</a:t>
            </a:r>
          </a:p>
        </p:txBody>
      </p:sp>
      <p:sp>
        <p:nvSpPr>
          <p:cNvPr id="60419" name="Content Placeholder 2">
            <a:extLst>
              <a:ext uri="{FF2B5EF4-FFF2-40B4-BE49-F238E27FC236}">
                <a16:creationId xmlns:a16="http://schemas.microsoft.com/office/drawing/2014/main" id="{FB65B653-5676-A1A9-69C2-80C13D2EAEA3}"/>
              </a:ext>
            </a:extLst>
          </p:cNvPr>
          <p:cNvSpPr>
            <a:spLocks noGrp="1"/>
          </p:cNvSpPr>
          <p:nvPr>
            <p:ph sz="half" idx="1"/>
          </p:nvPr>
        </p:nvSpPr>
        <p:spPr>
          <a:xfrm>
            <a:off x="1774826" y="1484314"/>
            <a:ext cx="4392613" cy="4105275"/>
          </a:xfrm>
        </p:spPr>
        <p:txBody>
          <a:bodyPr/>
          <a:lstStyle/>
          <a:p>
            <a:r>
              <a:rPr lang="en-GB" altLang="cy-GB" sz="2600" noProof="1">
                <a:solidFill>
                  <a:srgbClr val="000000"/>
                </a:solidFill>
              </a:rPr>
              <a:t>Mae iechyd yn gysyniad cymhleth i’w ddiffinio.</a:t>
            </a:r>
          </a:p>
          <a:p>
            <a:r>
              <a:rPr lang="en-GB" altLang="cy-GB" sz="2600" noProof="1">
                <a:solidFill>
                  <a:srgbClr val="000000"/>
                </a:solidFill>
              </a:rPr>
              <a:t>Dylanwadir ar iechyd gan amrywiaeth o ffactorau  rhyngberthynol. </a:t>
            </a:r>
          </a:p>
          <a:p>
            <a:r>
              <a:rPr lang="en-GB" altLang="cy-GB" sz="2600" noProof="1">
                <a:solidFill>
                  <a:srgbClr val="000000"/>
                </a:solidFill>
              </a:rPr>
              <a:t>Mae ymarferwyr blynyddoedd cynnar yn chwarae rhan ganolog wrth sicrhau canlyniadau iach i blant</a:t>
            </a:r>
            <a:endParaRPr lang="en-GB" altLang="cy-GB" sz="2600" noProof="1"/>
          </a:p>
        </p:txBody>
      </p:sp>
      <p:sp>
        <p:nvSpPr>
          <p:cNvPr id="60420" name="Content Placeholder 3">
            <a:extLst>
              <a:ext uri="{FF2B5EF4-FFF2-40B4-BE49-F238E27FC236}">
                <a16:creationId xmlns:a16="http://schemas.microsoft.com/office/drawing/2014/main" id="{A8AA1F7D-786D-2081-AB12-01FD79C03066}"/>
              </a:ext>
            </a:extLst>
          </p:cNvPr>
          <p:cNvSpPr>
            <a:spLocks noGrp="1"/>
          </p:cNvSpPr>
          <p:nvPr>
            <p:ph sz="half" idx="2"/>
          </p:nvPr>
        </p:nvSpPr>
        <p:spPr>
          <a:xfrm>
            <a:off x="6172200" y="1600200"/>
            <a:ext cx="4038600" cy="3989388"/>
          </a:xfrm>
        </p:spPr>
        <p:txBody>
          <a:bodyPr/>
          <a:lstStyle/>
          <a:p>
            <a:r>
              <a:rPr lang="en-GB" altLang="cy-GB" noProof="1"/>
              <a:t>Health is a complex concept to define.</a:t>
            </a:r>
          </a:p>
          <a:p>
            <a:r>
              <a:rPr lang="en-GB" altLang="cy-GB" noProof="1"/>
              <a:t>Health is influenced by a variety of interrelated factors. </a:t>
            </a:r>
          </a:p>
          <a:p>
            <a:r>
              <a:rPr lang="en-GB" altLang="cy-GB" noProof="1"/>
              <a:t>EYP’s play a central role in ensuring healthy outcomes for children. </a:t>
            </a:r>
          </a:p>
          <a:p>
            <a:endParaRPr lang="en-GB" altLang="cy-GB" noProof="1"/>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53F30D0F-2970-88BF-6376-0FB94D7D9C8C}"/>
              </a:ext>
            </a:extLst>
          </p:cNvPr>
          <p:cNvSpPr>
            <a:spLocks noGrp="1"/>
          </p:cNvSpPr>
          <p:nvPr>
            <p:ph type="title"/>
          </p:nvPr>
        </p:nvSpPr>
        <p:spPr/>
        <p:txBody>
          <a:bodyPr/>
          <a:lstStyle/>
          <a:p>
            <a:r>
              <a:rPr lang="en-GB" altLang="en-US" noProof="1"/>
              <a:t>Cyfeiriadau</a:t>
            </a:r>
            <a:br>
              <a:rPr lang="en-GB" altLang="en-US" noProof="1"/>
            </a:br>
            <a:r>
              <a:rPr lang="en-GB" altLang="en-US" noProof="1"/>
              <a:t>References</a:t>
            </a:r>
          </a:p>
        </p:txBody>
      </p:sp>
      <p:sp>
        <p:nvSpPr>
          <p:cNvPr id="62467" name="Content Placeholder 4">
            <a:extLst>
              <a:ext uri="{FF2B5EF4-FFF2-40B4-BE49-F238E27FC236}">
                <a16:creationId xmlns:a16="http://schemas.microsoft.com/office/drawing/2014/main" id="{98003D6A-9A29-8F94-A2BB-D14201EBA76E}"/>
              </a:ext>
            </a:extLst>
          </p:cNvPr>
          <p:cNvSpPr>
            <a:spLocks noGrp="1"/>
          </p:cNvSpPr>
          <p:nvPr>
            <p:ph idx="1"/>
          </p:nvPr>
        </p:nvSpPr>
        <p:spPr>
          <a:xfrm>
            <a:off x="1981200" y="1600201"/>
            <a:ext cx="8229600" cy="3916363"/>
          </a:xfrm>
        </p:spPr>
        <p:txBody>
          <a:bodyPr>
            <a:normAutofit lnSpcReduction="10000"/>
          </a:bodyPr>
          <a:lstStyle/>
          <a:p>
            <a:pPr marL="0" indent="0">
              <a:buNone/>
            </a:pPr>
            <a:endParaRPr lang="en-GB" altLang="en-US" sz="1200" noProof="1"/>
          </a:p>
          <a:p>
            <a:pPr marL="0" indent="0">
              <a:buNone/>
            </a:pPr>
            <a:r>
              <a:rPr lang="en-GB" altLang="en-US" sz="2000" b="1" noProof="1"/>
              <a:t>World Health Organisation  (1984) Ottawa Charter for health promotion. In: First International Conference on Health Promotion, 17–21</a:t>
            </a:r>
          </a:p>
          <a:p>
            <a:pPr marL="0" indent="0">
              <a:buNone/>
            </a:pPr>
            <a:r>
              <a:rPr lang="en-GB" altLang="cy-GB" sz="2000" b="1" noProof="1"/>
              <a:t>Dahlgren, G,. Whitehead, M. (1991) Policies and Strategies to Promote Social Equity in Health. Stockholm: Institute for the Futures Studies.</a:t>
            </a:r>
            <a:endParaRPr lang="en-GB" altLang="en-US" sz="2000" b="1" noProof="1"/>
          </a:p>
          <a:p>
            <a:pPr marL="0" indent="0">
              <a:buNone/>
            </a:pPr>
            <a:r>
              <a:rPr lang="en-GB" altLang="en-US" sz="2000" b="1" noProof="1"/>
              <a:t>Marmot, M. (2010) </a:t>
            </a:r>
            <a:r>
              <a:rPr lang="en-GB" altLang="en-US" sz="2000" b="1" i="1" noProof="1"/>
              <a:t>Fair Society, Healthy Lives: Strategic review of health inequalities in England Post-2010, </a:t>
            </a:r>
            <a:r>
              <a:rPr lang="en-GB" altLang="en-US" sz="2000" b="1" noProof="1"/>
              <a:t>The Marmot Review</a:t>
            </a:r>
          </a:p>
          <a:p>
            <a:pPr marL="0" indent="0">
              <a:buNone/>
            </a:pPr>
            <a:r>
              <a:rPr lang="en-GB" altLang="en-US" sz="2000" b="1" noProof="1"/>
              <a:t>Mcdowall Clark, R. (2013) Childhood in society for the early years (2</a:t>
            </a:r>
            <a:r>
              <a:rPr lang="en-GB" altLang="en-US" sz="2000" b="1" baseline="30000" noProof="1"/>
              <a:t>nd</a:t>
            </a:r>
            <a:r>
              <a:rPr lang="en-GB" altLang="en-US" sz="2000" b="1" noProof="1"/>
              <a:t> edn). London: Sage. </a:t>
            </a:r>
          </a:p>
          <a:p>
            <a:pPr marL="0" indent="0">
              <a:buNone/>
            </a:pPr>
            <a:r>
              <a:rPr lang="en-GB" altLang="en-US" sz="2000" b="1" noProof="1"/>
              <a:t>Musgrave, J. (2017) Supporting children's health and wellbeing London: Sage. </a:t>
            </a:r>
          </a:p>
          <a:p>
            <a:pPr marL="0" indent="0">
              <a:buNone/>
            </a:pPr>
            <a:endParaRPr lang="en-GB" altLang="en-US" sz="1200" noProof="1"/>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60</TotalTime>
  <Words>913</Words>
  <Application>Microsoft Office PowerPoint</Application>
  <PresentationFormat>Widescreen</PresentationFormat>
  <Paragraphs>114</Paragraphs>
  <Slides>26</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Myriad Pro</vt:lpstr>
      <vt:lpstr>Office Theme</vt:lpstr>
      <vt:lpstr>      Lles, Gofal a ffyrdd iach o fyw Well-being, Care and Healthy lifestyles.</vt:lpstr>
      <vt:lpstr>PowerPoint Presentation</vt:lpstr>
      <vt:lpstr>                       Iechyd?/Health?</vt:lpstr>
      <vt:lpstr>What is Health/Beth yw Iechyd</vt:lpstr>
      <vt:lpstr>Negative Definition of Health/ Diffiniad Negyddol o Iechyd</vt:lpstr>
      <vt:lpstr>Positive Definition of health/ Diffiniad Cadarnhaol o iechyd</vt:lpstr>
      <vt:lpstr>Holistic definition/Diffiniad cyfannol</vt:lpstr>
      <vt:lpstr>Penderfynyddion Iechyd.  Determinants of Health.</vt:lpstr>
      <vt:lpstr>Determinants of Health/ Penderfynyddion Iechyd. </vt:lpstr>
      <vt:lpstr>PowerPoint Presentation</vt:lpstr>
      <vt:lpstr>Maslow</vt:lpstr>
      <vt:lpstr>Bronfenbrenner ac Iechyd Bronfenbrenner and Health</vt:lpstr>
      <vt:lpstr>PowerPoint Presentation</vt:lpstr>
      <vt:lpstr>PowerPoint Presentation</vt:lpstr>
      <vt:lpstr>Bronfenbrenner ac Iechyd Bronfenbrenner and Health</vt:lpstr>
      <vt:lpstr>Y Sefyllfa Gyfredol The Current Situation.</vt:lpstr>
      <vt:lpstr>Poverty in Wales 2020 Tlodi yng Nghymru 2020</vt:lpstr>
      <vt:lpstr>PowerPoint Presentation</vt:lpstr>
      <vt:lpstr>PowerPoint Presentation</vt:lpstr>
      <vt:lpstr>Bronfenbrenner ac Iechyd Bronfenbrenner and Health</vt:lpstr>
      <vt:lpstr>PowerPoint Presentation</vt:lpstr>
      <vt:lpstr>PowerPoint Presentation</vt:lpstr>
      <vt:lpstr>Bronfenbrenner ac Iechyd Bronfenbrenner and Health</vt:lpstr>
      <vt:lpstr>Gweithgaredd Activity.</vt:lpstr>
      <vt:lpstr>Crynodeb Summary</vt:lpstr>
      <vt:lpstr>Cyfeiriadau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Paul Darby</cp:lastModifiedBy>
  <cp:revision>4</cp:revision>
  <dcterms:created xsi:type="dcterms:W3CDTF">2022-07-11T13:19:46Z</dcterms:created>
  <dcterms:modified xsi:type="dcterms:W3CDTF">2022-08-24T13:00:06Z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