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9" r:id="rId3"/>
  </p:sldMasterIdLst>
  <p:notesMasterIdLst>
    <p:notesMasterId r:id="rId20"/>
  </p:notesMasterIdLst>
  <p:sldIdLst>
    <p:sldId id="256" r:id="rId4"/>
    <p:sldId id="386" r:id="rId5"/>
    <p:sldId id="1520" r:id="rId6"/>
    <p:sldId id="267" r:id="rId7"/>
    <p:sldId id="492" r:id="rId8"/>
    <p:sldId id="1521" r:id="rId9"/>
    <p:sldId id="301" r:id="rId10"/>
    <p:sldId id="348" r:id="rId11"/>
    <p:sldId id="290" r:id="rId12"/>
    <p:sldId id="1519" r:id="rId13"/>
    <p:sldId id="362" r:id="rId14"/>
    <p:sldId id="316" r:id="rId15"/>
    <p:sldId id="303" r:id="rId16"/>
    <p:sldId id="271" r:id="rId17"/>
    <p:sldId id="309" r:id="rId18"/>
    <p:sldId id="27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4660"/>
  </p:normalViewPr>
  <p:slideViewPr>
    <p:cSldViewPr snapToGrid="0">
      <p:cViewPr varScale="1">
        <p:scale>
          <a:sx n="55" d="100"/>
          <a:sy n="55" d="100"/>
        </p:scale>
        <p:origin x="11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864BBA-C457-4580-9203-08B896B0F016}" type="datetimeFigureOut">
              <a:rPr lang="en-GB" smtClean="0"/>
              <a:t>17/03/2026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8E06C2-E33A-4F3D-B766-DF19E708CB2C}" type="slidenum">
              <a:rPr lang="en-GB" smtClean="0"/>
              <a:t>‹#›</a:t>
            </a:fld>
            <a:endParaRPr lang="en-GB"/>
          </a:p>
        </p:txBody>
      </p:sp>
    </p:spTree>
    <p:extLst>
      <p:ext uri="{BB962C8B-B14F-4D97-AF65-F5344CB8AC3E}">
        <p14:creationId xmlns:p14="http://schemas.microsoft.com/office/powerpoint/2010/main" val="9050238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9AB93BE-C8CB-41D2-A82B-4DE14C076F43}" type="slidenum">
              <a:rPr kumimoji="0" lang="en-GB" sz="13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3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83412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Creativity isn’t just about lightbulb moments – it’s a process. </a:t>
            </a:r>
          </a:p>
          <a:p>
            <a:r>
              <a:rPr lang="en-GB" dirty="0"/>
              <a:t>As it’s a process, anyone can learn to be more creative. </a:t>
            </a:r>
          </a:p>
          <a:p>
            <a:endParaRPr lang="en-GB" dirty="0"/>
          </a:p>
          <a:p>
            <a:r>
              <a:rPr lang="en-GB" dirty="0"/>
              <a:t>Preparation – user research, empathise with users in order to define problem and users’ needs. </a:t>
            </a:r>
          </a:p>
          <a:p>
            <a:r>
              <a:rPr lang="en-GB" dirty="0"/>
              <a:t>Incubation – let your mind wander, contemplate the problem. Go for a walk, sleep on it! Be open to all ideas.</a:t>
            </a:r>
          </a:p>
          <a:p>
            <a:r>
              <a:rPr lang="en-GB" dirty="0"/>
              <a:t>Illumination – the eureka moment. But this often takes time.</a:t>
            </a:r>
          </a:p>
          <a:p>
            <a:r>
              <a:rPr lang="en-GB" dirty="0"/>
              <a:t>Verification/Implementation – build on your idea, evaluate it, make sure it meets needs – Dyson came up with thousands of prototypes before settling on the bagless vacuum we all know today.</a:t>
            </a:r>
          </a:p>
          <a:p>
            <a:endParaRPr lang="en-GB" dirty="0"/>
          </a:p>
        </p:txBody>
      </p:sp>
      <p:sp>
        <p:nvSpPr>
          <p:cNvPr id="4" name="Slide Number Placeholder 3"/>
          <p:cNvSpPr>
            <a:spLocks noGrp="1"/>
          </p:cNvSpPr>
          <p:nvPr>
            <p:ph type="sldNum" sz="quarter" idx="5"/>
          </p:nvPr>
        </p:nvSpPr>
        <p:spPr/>
        <p:txBody>
          <a:bodyPr/>
          <a:lstStyle/>
          <a:p>
            <a:fld id="{89AB93BE-C8CB-41D2-A82B-4DE14C076F43}" type="slidenum">
              <a:rPr lang="en-GB" smtClean="0"/>
              <a:t>4</a:t>
            </a:fld>
            <a:endParaRPr lang="en-GB"/>
          </a:p>
        </p:txBody>
      </p:sp>
    </p:spTree>
    <p:extLst>
      <p:ext uri="{BB962C8B-B14F-4D97-AF65-F5344CB8AC3E}">
        <p14:creationId xmlns:p14="http://schemas.microsoft.com/office/powerpoint/2010/main" val="3438378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734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b="1" i="1"/>
              <a:t>MOUSE CLICK</a:t>
            </a:r>
            <a:r>
              <a:rPr lang="en-GB"/>
              <a:t> – </a:t>
            </a:r>
            <a:r>
              <a:rPr lang="en-GB" b="1"/>
              <a:t>ONCE – NEXT SLIDE</a:t>
            </a:r>
          </a:p>
          <a:p>
            <a:pPr eaLnBrk="1" hangingPunct="1">
              <a:spcBef>
                <a:spcPct val="0"/>
              </a:spcBef>
            </a:pPr>
            <a:endParaRPr lang="en-GB"/>
          </a:p>
        </p:txBody>
      </p:sp>
    </p:spTree>
    <p:extLst>
      <p:ext uri="{BB962C8B-B14F-4D97-AF65-F5344CB8AC3E}">
        <p14:creationId xmlns:p14="http://schemas.microsoft.com/office/powerpoint/2010/main" val="3941552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 suggests that if we want to succeed at managing innovation, we need to manage it as a process. </a:t>
            </a:r>
          </a:p>
        </p:txBody>
      </p:sp>
      <p:sp>
        <p:nvSpPr>
          <p:cNvPr id="4" name="Slide Number Placeholder 3"/>
          <p:cNvSpPr>
            <a:spLocks noGrp="1"/>
          </p:cNvSpPr>
          <p:nvPr>
            <p:ph type="sldNum" sz="quarter" idx="5"/>
          </p:nvPr>
        </p:nvSpPr>
        <p:spPr/>
        <p:txBody>
          <a:bodyPr/>
          <a:lstStyle/>
          <a:p>
            <a:fld id="{635F7A68-1B28-4EB8-BBFE-883E94713DC1}" type="slidenum">
              <a:rPr lang="en-GB" smtClean="0"/>
              <a:t>6</a:t>
            </a:fld>
            <a:endParaRPr lang="en-GB"/>
          </a:p>
        </p:txBody>
      </p:sp>
    </p:spTree>
    <p:extLst>
      <p:ext uri="{BB962C8B-B14F-4D97-AF65-F5344CB8AC3E}">
        <p14:creationId xmlns:p14="http://schemas.microsoft.com/office/powerpoint/2010/main" val="203911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an organisation is structured to support innovation  </a:t>
            </a:r>
          </a:p>
        </p:txBody>
      </p:sp>
      <p:sp>
        <p:nvSpPr>
          <p:cNvPr id="4" name="Slide Number Placeholder 3"/>
          <p:cNvSpPr>
            <a:spLocks noGrp="1"/>
          </p:cNvSpPr>
          <p:nvPr>
            <p:ph type="sldNum" sz="quarter" idx="5"/>
          </p:nvPr>
        </p:nvSpPr>
        <p:spPr/>
        <p:txBody>
          <a:bodyPr/>
          <a:lstStyle/>
          <a:p>
            <a:fld id="{46917115-3811-4D09-8D66-F9B9CB92A468}" type="slidenum">
              <a:rPr lang="en-GB" smtClean="0"/>
              <a:t>9</a:t>
            </a:fld>
            <a:endParaRPr lang="en-GB"/>
          </a:p>
        </p:txBody>
      </p:sp>
    </p:spTree>
    <p:extLst>
      <p:ext uri="{BB962C8B-B14F-4D97-AF65-F5344CB8AC3E}">
        <p14:creationId xmlns:p14="http://schemas.microsoft.com/office/powerpoint/2010/main" val="328227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D2125"/>
                </a:solidFill>
                <a:effectLst/>
                <a:latin typeface="arial" panose="020B0604020202020204" pitchFamily="34" charset="0"/>
              </a:rPr>
              <a:t>Not all products reach this final stage. Some continue to grow and the maturity phases of the life cycle is extended to delay the decline phase.</a:t>
            </a:r>
            <a:endParaRPr lang="en-GB" b="0" dirty="0"/>
          </a:p>
        </p:txBody>
      </p:sp>
      <p:sp>
        <p:nvSpPr>
          <p:cNvPr id="4" name="Slide Number Placeholder 3"/>
          <p:cNvSpPr>
            <a:spLocks noGrp="1"/>
          </p:cNvSpPr>
          <p:nvPr>
            <p:ph type="sldNum" sz="quarter" idx="5"/>
          </p:nvPr>
        </p:nvSpPr>
        <p:spPr/>
        <p:txBody>
          <a:bodyPr/>
          <a:lstStyle/>
          <a:p>
            <a:fld id="{C75335E5-7B65-4AB2-A7AE-95DA10D580AC}" type="slidenum">
              <a:rPr lang="en-GB" smtClean="0"/>
              <a:t>11</a:t>
            </a:fld>
            <a:endParaRPr lang="en-GB"/>
          </a:p>
        </p:txBody>
      </p:sp>
    </p:spTree>
    <p:extLst>
      <p:ext uri="{BB962C8B-B14F-4D97-AF65-F5344CB8AC3E}">
        <p14:creationId xmlns:p14="http://schemas.microsoft.com/office/powerpoint/2010/main" val="2484173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D888B45-6653-4C1E-9A9A-0CA700115BB7}" type="slidenum">
              <a:rPr lang="en-GB" smtClean="0"/>
              <a:pPr/>
              <a:t>12</a:t>
            </a:fld>
            <a:endParaRPr lang="en-GB"/>
          </a:p>
        </p:txBody>
      </p:sp>
    </p:spTree>
    <p:extLst>
      <p:ext uri="{BB962C8B-B14F-4D97-AF65-F5344CB8AC3E}">
        <p14:creationId xmlns:p14="http://schemas.microsoft.com/office/powerpoint/2010/main" val="519704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hdr" sz="quarter"/>
          </p:nvPr>
        </p:nvSpPr>
        <p:spPr>
          <a:ln/>
        </p:spPr>
        <p:txBody>
          <a:bodyPr/>
          <a:lstStyle/>
          <a:p>
            <a:r>
              <a:rPr lang="en-GB"/>
              <a:t>Paul Burns, </a:t>
            </a:r>
            <a:r>
              <a:rPr lang="en-GB" i="1"/>
              <a:t>Entrepreneurship and Small Business</a:t>
            </a:r>
            <a:r>
              <a:rPr lang="en-GB"/>
              <a:t>, Palgrave, 2001</a:t>
            </a:r>
            <a:endParaRPr lang="en-GB" b="0"/>
          </a:p>
        </p:txBody>
      </p:sp>
      <p:sp>
        <p:nvSpPr>
          <p:cNvPr id="7" name="Rectangle 4"/>
          <p:cNvSpPr>
            <a:spLocks noGrp="1" noChangeArrowheads="1"/>
          </p:cNvSpPr>
          <p:nvPr>
            <p:ph type="sldNum" sz="quarter" idx="5"/>
          </p:nvPr>
        </p:nvSpPr>
        <p:spPr>
          <a:ln/>
        </p:spPr>
        <p:txBody>
          <a:bodyPr/>
          <a:lstStyle/>
          <a:p>
            <a:fld id="{1D60FC2C-9246-4317-BD61-232BFAAEBB6D}" type="slidenum">
              <a:rPr lang="en-GB"/>
              <a:pPr/>
              <a:t>13</a:t>
            </a:fld>
            <a:endParaRPr lang="en-GB"/>
          </a:p>
        </p:txBody>
      </p:sp>
      <p:sp>
        <p:nvSpPr>
          <p:cNvPr id="31746" name="Rectangle 2"/>
          <p:cNvSpPr>
            <a:spLocks noGrp="1" noRot="1" noChangeAspect="1" noChangeArrowheads="1" noTextEdit="1"/>
          </p:cNvSpPr>
          <p:nvPr>
            <p:ph type="sldImg"/>
          </p:nvPr>
        </p:nvSpPr>
        <p:spPr>
          <a:xfrm>
            <a:off x="355600" y="720725"/>
            <a:ext cx="6146800" cy="3459163"/>
          </a:xfrm>
          <a:ln cap="flat"/>
        </p:spPr>
      </p:sp>
      <p:sp>
        <p:nvSpPr>
          <p:cNvPr id="31747" name="Rectangle 3"/>
          <p:cNvSpPr>
            <a:spLocks noGrp="1" noChangeArrowheads="1"/>
          </p:cNvSpPr>
          <p:nvPr>
            <p:ph type="body" idx="1"/>
          </p:nvPr>
        </p:nvSpPr>
        <p:spPr>
          <a:xfrm>
            <a:off x="920537" y="4422561"/>
            <a:ext cx="5016926" cy="4154798"/>
          </a:xfrm>
          <a:noFill/>
          <a:ln cap="flat"/>
        </p:spPr>
        <p:txBody>
          <a:bodyPr/>
          <a:lstStyle/>
          <a:p>
            <a:pPr eaLnBrk="0" hangingPunct="0">
              <a:lnSpc>
                <a:spcPct val="90000"/>
              </a:lnSpc>
            </a:pPr>
            <a:r>
              <a:rPr lang="en-GB" sz="1600"/>
              <a:t>Notes</a:t>
            </a:r>
          </a:p>
        </p:txBody>
      </p:sp>
      <p:sp>
        <p:nvSpPr>
          <p:cNvPr id="31748" name="Rectangle 4"/>
          <p:cNvSpPr>
            <a:spLocks noChangeArrowheads="1"/>
          </p:cNvSpPr>
          <p:nvPr/>
        </p:nvSpPr>
        <p:spPr bwMode="auto">
          <a:xfrm>
            <a:off x="152876" y="172993"/>
            <a:ext cx="2056413" cy="250977"/>
          </a:xfrm>
          <a:prstGeom prst="rect">
            <a:avLst/>
          </a:prstGeom>
          <a:noFill/>
          <a:ln w="9525">
            <a:noFill/>
            <a:miter lim="800000"/>
            <a:headEnd/>
            <a:tailEnd/>
          </a:ln>
          <a:effectLst/>
        </p:spPr>
        <p:txBody>
          <a:bodyPr lIns="92075" tIns="46038" rIns="92075" bIns="46038">
            <a:spAutoFit/>
          </a:bodyPr>
          <a:lstStyle/>
          <a:p>
            <a:pPr defTabSz="904875" eaLnBrk="0" hangingPunct="0">
              <a:spcBef>
                <a:spcPct val="50000"/>
              </a:spcBef>
            </a:pPr>
            <a:r>
              <a:rPr lang="en-GB" sz="1000" i="1">
                <a:effectLst/>
                <a:latin typeface="Times New Roman" pitchFamily="18" charset="0"/>
              </a:rPr>
              <a:t>Grant Thornton</a:t>
            </a:r>
          </a:p>
        </p:txBody>
      </p:sp>
      <p:sp>
        <p:nvSpPr>
          <p:cNvPr id="31749" name="Rectangle 5"/>
          <p:cNvSpPr>
            <a:spLocks noChangeArrowheads="1"/>
          </p:cNvSpPr>
          <p:nvPr/>
        </p:nvSpPr>
        <p:spPr bwMode="auto">
          <a:xfrm>
            <a:off x="4573097" y="172993"/>
            <a:ext cx="2056414" cy="250977"/>
          </a:xfrm>
          <a:prstGeom prst="rect">
            <a:avLst/>
          </a:prstGeom>
          <a:noFill/>
          <a:ln w="9525">
            <a:noFill/>
            <a:miter lim="800000"/>
            <a:headEnd/>
            <a:tailEnd/>
          </a:ln>
          <a:effectLst/>
        </p:spPr>
        <p:txBody>
          <a:bodyPr lIns="92075" tIns="46038" rIns="92075" bIns="46038">
            <a:spAutoFit/>
          </a:bodyPr>
          <a:lstStyle/>
          <a:p>
            <a:pPr algn="r" defTabSz="904875" eaLnBrk="0" hangingPunct="0">
              <a:spcBef>
                <a:spcPct val="50000"/>
              </a:spcBef>
            </a:pPr>
            <a:r>
              <a:rPr lang="en-GB" sz="1000" i="1">
                <a:effectLst/>
                <a:latin typeface="Times New Roman" pitchFamily="18" charset="0"/>
              </a:rPr>
              <a:t>Managing People</a:t>
            </a:r>
          </a:p>
        </p:txBody>
      </p:sp>
    </p:spTree>
    <p:extLst>
      <p:ext uri="{BB962C8B-B14F-4D97-AF65-F5344CB8AC3E}">
        <p14:creationId xmlns:p14="http://schemas.microsoft.com/office/powerpoint/2010/main" val="590454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innovative organisations use this model – generate as many ideas as possible and then select most promising ones. </a:t>
            </a:r>
          </a:p>
        </p:txBody>
      </p:sp>
      <p:sp>
        <p:nvSpPr>
          <p:cNvPr id="4" name="Slide Number Placeholder 3"/>
          <p:cNvSpPr>
            <a:spLocks noGrp="1"/>
          </p:cNvSpPr>
          <p:nvPr>
            <p:ph type="sldNum" sz="quarter" idx="5"/>
          </p:nvPr>
        </p:nvSpPr>
        <p:spPr/>
        <p:txBody>
          <a:bodyPr/>
          <a:lstStyle/>
          <a:p>
            <a:fld id="{89AB93BE-C8CB-41D2-A82B-4DE14C076F43}" type="slidenum">
              <a:rPr lang="en-GB" smtClean="0"/>
              <a:t>14</a:t>
            </a:fld>
            <a:endParaRPr lang="en-GB"/>
          </a:p>
        </p:txBody>
      </p:sp>
    </p:spTree>
    <p:extLst>
      <p:ext uri="{BB962C8B-B14F-4D97-AF65-F5344CB8AC3E}">
        <p14:creationId xmlns:p14="http://schemas.microsoft.com/office/powerpoint/2010/main" val="2668794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5F7A68-1B28-4EB8-BBFE-883E94713DC1}" type="slidenum">
              <a:rPr lang="en-GB" smtClean="0"/>
              <a:t>15</a:t>
            </a:fld>
            <a:endParaRPr lang="en-GB"/>
          </a:p>
        </p:txBody>
      </p:sp>
    </p:spTree>
    <p:extLst>
      <p:ext uri="{BB962C8B-B14F-4D97-AF65-F5344CB8AC3E}">
        <p14:creationId xmlns:p14="http://schemas.microsoft.com/office/powerpoint/2010/main" val="1645173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Time to try this out.</a:t>
            </a:r>
          </a:p>
          <a:p>
            <a:r>
              <a:rPr lang="en-GB" dirty="0"/>
              <a:t>Work individually and then discuss your analysis in groups.</a:t>
            </a:r>
          </a:p>
        </p:txBody>
      </p:sp>
      <p:sp>
        <p:nvSpPr>
          <p:cNvPr id="4" name="Slide Number Placeholder 3"/>
          <p:cNvSpPr>
            <a:spLocks noGrp="1"/>
          </p:cNvSpPr>
          <p:nvPr>
            <p:ph type="sldNum" sz="quarter" idx="5"/>
          </p:nvPr>
        </p:nvSpPr>
        <p:spPr/>
        <p:txBody>
          <a:bodyPr/>
          <a:lstStyle/>
          <a:p>
            <a:fld id="{46917115-3811-4D09-8D66-F9B9CB92A468}" type="slidenum">
              <a:rPr lang="en-GB" smtClean="0"/>
              <a:t>16</a:t>
            </a:fld>
            <a:endParaRPr lang="en-GB"/>
          </a:p>
        </p:txBody>
      </p:sp>
    </p:spTree>
    <p:extLst>
      <p:ext uri="{BB962C8B-B14F-4D97-AF65-F5344CB8AC3E}">
        <p14:creationId xmlns:p14="http://schemas.microsoft.com/office/powerpoint/2010/main" val="2022157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3697-E5E9-A8F5-06BB-19132F6A0D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9F4E3B9-52FF-6C24-9076-6D2EBD3E8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B338F4-D120-C370-3F44-D2B3FA5743D8}"/>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5" name="Footer Placeholder 4">
            <a:extLst>
              <a:ext uri="{FF2B5EF4-FFF2-40B4-BE49-F238E27FC236}">
                <a16:creationId xmlns:a16="http://schemas.microsoft.com/office/drawing/2014/main" id="{B5C71DBC-3903-2302-1C82-8CA745253E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25200-6C82-730F-601A-643765773AB0}"/>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1625178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4D62C-B04B-1D7C-6D90-33696DCD3E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45B221-D8C9-C508-5443-5C58CBA1C8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39C90E-B213-70EE-A667-329985B78D6D}"/>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5" name="Footer Placeholder 4">
            <a:extLst>
              <a:ext uri="{FF2B5EF4-FFF2-40B4-BE49-F238E27FC236}">
                <a16:creationId xmlns:a16="http://schemas.microsoft.com/office/drawing/2014/main" id="{808D7A1A-E8DE-649C-D9B1-15B972DEC0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EB93CD-12A2-84EA-340A-FD2BFA7DD1BA}"/>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3568107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66CE-F533-0E82-2FA3-41F549E4B1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63CD3C3-B67D-502F-546D-BD586600DD4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AE4647C-879A-C07B-EEC7-4FB670017F25}"/>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5" name="Footer Placeholder 4">
            <a:extLst>
              <a:ext uri="{FF2B5EF4-FFF2-40B4-BE49-F238E27FC236}">
                <a16:creationId xmlns:a16="http://schemas.microsoft.com/office/drawing/2014/main" id="{C12F33E8-9CB4-411A-F363-0644D4F6C1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7CE192-03FD-5F9D-204C-69E7747B7179}"/>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2486827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705AC-FCBD-FE32-0760-370830783F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8DDDC2-8FAA-D9A9-37DC-F894500CC5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BF3AE4-02B2-81E7-7852-91D948126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7D4757-C991-388B-BA1E-794516771233}"/>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6" name="Footer Placeholder 5">
            <a:extLst>
              <a:ext uri="{FF2B5EF4-FFF2-40B4-BE49-F238E27FC236}">
                <a16:creationId xmlns:a16="http://schemas.microsoft.com/office/drawing/2014/main" id="{BC8888B0-1475-C408-583E-3693DBAB81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017951-D9FA-4C02-62CD-1988673F0560}"/>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2894804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B8487-4B1C-CB86-8FF9-A4742877C31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E657B2-43C6-6B03-EDD6-0F9E911B6B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AEBDE7-6396-B757-73EA-D770B2D8535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B1142F7-148D-1463-8A29-F7FE402152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FEAA801-0698-68E2-F0B3-077EABCE6A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DDF79C-EB3B-C2B0-1E36-1F1D9EC38FE6}"/>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8" name="Footer Placeholder 7">
            <a:extLst>
              <a:ext uri="{FF2B5EF4-FFF2-40B4-BE49-F238E27FC236}">
                <a16:creationId xmlns:a16="http://schemas.microsoft.com/office/drawing/2014/main" id="{10C55589-ADFE-F97F-63EA-0D25D633EA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2C106F-B92A-52B8-6F96-C95C85D76ED6}"/>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4215011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736E3-5FCA-27AA-C5FB-C7C415A26C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1E36F6-F127-D536-681E-E3F8FE2AA938}"/>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4" name="Footer Placeholder 3">
            <a:extLst>
              <a:ext uri="{FF2B5EF4-FFF2-40B4-BE49-F238E27FC236}">
                <a16:creationId xmlns:a16="http://schemas.microsoft.com/office/drawing/2014/main" id="{BE7439E0-11B3-EF7C-2828-116BF4E55A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8CA32BB-053C-A28F-B3DF-181AEDA5912D}"/>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2436179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D5F3A0-FD82-BA02-BD88-234BC7A34264}"/>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3" name="Footer Placeholder 2">
            <a:extLst>
              <a:ext uri="{FF2B5EF4-FFF2-40B4-BE49-F238E27FC236}">
                <a16:creationId xmlns:a16="http://schemas.microsoft.com/office/drawing/2014/main" id="{951E6328-13C7-DC68-B129-0773102B654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74BE2B-C1B4-E9BF-06B5-EF3DCABB2B22}"/>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2261316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83186-6B53-60E4-FB58-602544B91F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7EDCFC-49AD-9700-66C2-7329CB9BC3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51E6CAF-46A9-3DF1-92E2-2AD9E468E7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99A5C4-F313-4378-9075-EB3EAC031E08}"/>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6" name="Footer Placeholder 5">
            <a:extLst>
              <a:ext uri="{FF2B5EF4-FFF2-40B4-BE49-F238E27FC236}">
                <a16:creationId xmlns:a16="http://schemas.microsoft.com/office/drawing/2014/main" id="{5E39996D-B1D6-CECF-5127-118CE153FF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C63011-2FED-40EB-D205-3F896418B37D}"/>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3637845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330CD-57EB-3823-E8F5-9824CAE9E1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2F7DAD-E340-7C47-7DFE-A15C763F02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1DCAA2-FC9C-E024-DABD-A47F7375BA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89EE9-B2D3-9F31-655E-7B73B99F4E8E}"/>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6" name="Footer Placeholder 5">
            <a:extLst>
              <a:ext uri="{FF2B5EF4-FFF2-40B4-BE49-F238E27FC236}">
                <a16:creationId xmlns:a16="http://schemas.microsoft.com/office/drawing/2014/main" id="{CE5682D6-7E5F-73FD-AC20-BB263686DF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3506EE-B7F6-0BAA-6D80-EBD6DECDECFE}"/>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595763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3A368-4F86-CDCF-C185-E961994A8EB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0FC2CB-E452-23AF-242F-1CEF10E6300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E4281E-CA7D-FCFA-F7C1-2C457E9128B6}"/>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5" name="Footer Placeholder 4">
            <a:extLst>
              <a:ext uri="{FF2B5EF4-FFF2-40B4-BE49-F238E27FC236}">
                <a16:creationId xmlns:a16="http://schemas.microsoft.com/office/drawing/2014/main" id="{7ECE852F-2B8B-E75B-B57C-F6F3E9350E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72EB64-8670-075A-19E8-AA229B4C44C3}"/>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3098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A3CE42-37ED-7DCB-578A-E87ECB980D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735C44-77F6-BB11-158D-809A539B15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F7E7E7-B6C4-4400-82AC-9F1106371266}"/>
              </a:ext>
            </a:extLst>
          </p:cNvPr>
          <p:cNvSpPr>
            <a:spLocks noGrp="1"/>
          </p:cNvSpPr>
          <p:nvPr>
            <p:ph type="dt" sz="half" idx="10"/>
          </p:nvPr>
        </p:nvSpPr>
        <p:spPr/>
        <p:txBody>
          <a:bodyPr/>
          <a:lstStyle/>
          <a:p>
            <a:fld id="{2FD01670-EA28-4B77-9450-D12833230AF2}" type="datetimeFigureOut">
              <a:rPr lang="en-GB" smtClean="0"/>
              <a:t>17/03/2026</a:t>
            </a:fld>
            <a:endParaRPr lang="en-GB"/>
          </a:p>
        </p:txBody>
      </p:sp>
      <p:sp>
        <p:nvSpPr>
          <p:cNvPr id="5" name="Footer Placeholder 4">
            <a:extLst>
              <a:ext uri="{FF2B5EF4-FFF2-40B4-BE49-F238E27FC236}">
                <a16:creationId xmlns:a16="http://schemas.microsoft.com/office/drawing/2014/main" id="{79C47F63-AA91-4235-13AD-D18B5BC957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9BFD7A-98B8-06EE-6C3F-C7B6924B8873}"/>
              </a:ext>
            </a:extLst>
          </p:cNvPr>
          <p:cNvSpPr>
            <a:spLocks noGrp="1"/>
          </p:cNvSpPr>
          <p:nvPr>
            <p:ph type="sldNum" sz="quarter" idx="12"/>
          </p:nvPr>
        </p:nvSpPr>
        <p:spPr/>
        <p:txBody>
          <a:bodyPr/>
          <a:lstStyle/>
          <a:p>
            <a:fld id="{BAB180FF-A022-4798-94DA-7856C46BBE06}" type="slidenum">
              <a:rPr lang="en-GB" smtClean="0"/>
              <a:t>‹#›</a:t>
            </a:fld>
            <a:endParaRPr lang="en-GB"/>
          </a:p>
        </p:txBody>
      </p:sp>
    </p:spTree>
    <p:extLst>
      <p:ext uri="{BB962C8B-B14F-4D97-AF65-F5344CB8AC3E}">
        <p14:creationId xmlns:p14="http://schemas.microsoft.com/office/powerpoint/2010/main" val="21228127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3431774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5328993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6441547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2578103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C72141-AE0A-4216-A982-2C701C29F188}" type="datetimeFigureOut">
              <a:rPr lang="en-GB" smtClean="0"/>
              <a:t>17/03/2026</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462549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C72141-AE0A-4216-A982-2C701C29F188}" type="datetimeFigureOut">
              <a:rPr lang="en-GB" smtClean="0"/>
              <a:t>17/03/2026</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7834044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Date Placeholder 1"/>
          <p:cNvSpPr>
            <a:spLocks noGrp="1"/>
          </p:cNvSpPr>
          <p:nvPr>
            <p:ph type="dt" sz="half" idx="10"/>
          </p:nvPr>
        </p:nvSpPr>
        <p:spPr/>
        <p:txBody>
          <a:bodyPr/>
          <a:lstStyle/>
          <a:p>
            <a:fld id="{4FC72141-AE0A-4216-A982-2C701C29F188}" type="datetimeFigureOut">
              <a:rPr lang="en-GB" smtClean="0"/>
              <a:t>17/03/2026</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8418194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5869268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1821213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6499210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6546045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8D08F033-0C37-4447-A2A4-38CAFF906A18}"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1170814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0432337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FC72141-AE0A-4216-A982-2C701C29F188}" type="datetimeFigureOut">
              <a:rPr lang="en-GB" smtClean="0"/>
              <a:t>17/03/2026</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1836521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FC72141-AE0A-4216-A982-2C701C29F188}" type="datetimeFigureOut">
              <a:rPr lang="en-GB" smtClean="0"/>
              <a:t>17/03/2026</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90310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119873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8D08F033-0C37-4447-A2A4-38CAFF906A18}" type="slidenum">
              <a:rPr lang="en-GB" smtClean="0"/>
              <a:t>‹#›</a:t>
            </a:fld>
            <a:endParaRPr lang="en-GB"/>
          </a:p>
        </p:txBody>
      </p:sp>
    </p:spTree>
    <p:extLst>
      <p:ext uri="{BB962C8B-B14F-4D97-AF65-F5344CB8AC3E}">
        <p14:creationId xmlns:p14="http://schemas.microsoft.com/office/powerpoint/2010/main" val="4073944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114300" y="-261938"/>
            <a:ext cx="3329517"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sz="1000" dirty="0">
                <a:solidFill>
                  <a:srgbClr val="3D7EDB"/>
                </a:solidFill>
                <a:latin typeface="Arial"/>
              </a:rPr>
              <a:t>Colored bar - 100% text</a:t>
            </a:r>
          </a:p>
        </p:txBody>
      </p:sp>
      <p:sp>
        <p:nvSpPr>
          <p:cNvPr id="2" name="Titel 1"/>
          <p:cNvSpPr>
            <a:spLocks noGrp="1"/>
          </p:cNvSpPr>
          <p:nvPr>
            <p:ph type="title"/>
          </p:nvPr>
        </p:nvSpPr>
        <p:spPr>
          <a:xfrm>
            <a:off x="540779" y="263001"/>
            <a:ext cx="109728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540779" y="1586674"/>
            <a:ext cx="11091776"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541528" y="1210044"/>
            <a:ext cx="1108964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dirty="0"/>
          </a:p>
        </p:txBody>
      </p:sp>
    </p:spTree>
    <p:extLst>
      <p:ext uri="{BB962C8B-B14F-4D97-AF65-F5344CB8AC3E}">
        <p14:creationId xmlns:p14="http://schemas.microsoft.com/office/powerpoint/2010/main" val="3644788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8D08F033-0C37-4447-A2A4-38CAFF906A18}"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042278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044466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435380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752272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C72141-AE0A-4216-A982-2C701C29F188}" type="datetimeFigureOut">
              <a:rPr lang="en-GB" smtClean="0"/>
              <a:t>17/03/2026</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D08F033-0C37-4447-A2A4-38CAFF906A18}"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348374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C72141-AE0A-4216-A982-2C701C29F188}" type="datetimeFigureOut">
              <a:rPr lang="en-GB" smtClean="0"/>
              <a:t>17/03/2026</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D08F033-0C37-4447-A2A4-38CAFF906A18}"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469955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C72141-AE0A-4216-A982-2C701C29F188}" type="datetimeFigureOut">
              <a:rPr lang="en-GB" smtClean="0"/>
              <a:t>17/03/2026</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45098688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827120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FC72141-AE0A-4216-A982-2C701C29F188}" type="datetimeFigureOut">
              <a:rPr lang="en-GB" smtClean="0"/>
              <a:t>17/03/2026</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892634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401843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C72141-AE0A-4216-A982-2C701C29F188}"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87399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114300" y="-261938"/>
            <a:ext cx="3329517"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sz="1000" dirty="0">
                <a:solidFill>
                  <a:srgbClr val="3D7EDB"/>
                </a:solidFill>
                <a:latin typeface="Arial"/>
              </a:rPr>
              <a:t>Colored bar - 100% text</a:t>
            </a:r>
          </a:p>
        </p:txBody>
      </p:sp>
      <p:sp>
        <p:nvSpPr>
          <p:cNvPr id="2" name="Titel 1"/>
          <p:cNvSpPr>
            <a:spLocks noGrp="1"/>
          </p:cNvSpPr>
          <p:nvPr>
            <p:ph type="title"/>
          </p:nvPr>
        </p:nvSpPr>
        <p:spPr>
          <a:xfrm>
            <a:off x="540779" y="263001"/>
            <a:ext cx="109728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540779" y="1586674"/>
            <a:ext cx="11091776"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541528" y="1210044"/>
            <a:ext cx="1108964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dirty="0"/>
          </a:p>
        </p:txBody>
      </p:sp>
    </p:spTree>
    <p:extLst>
      <p:ext uri="{BB962C8B-B14F-4D97-AF65-F5344CB8AC3E}">
        <p14:creationId xmlns:p14="http://schemas.microsoft.com/office/powerpoint/2010/main" val="3883544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4.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8098B-D40C-E2B6-6CFE-AE3D6B3F19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363430-8762-5F60-8DC3-6ABD3C5DA8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24BF7B-3912-CCB2-517D-FF8D48738E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FD01670-EA28-4B77-9450-D12833230AF2}" type="datetimeFigureOut">
              <a:rPr lang="en-GB" smtClean="0"/>
              <a:t>17/03/2026</a:t>
            </a:fld>
            <a:endParaRPr lang="en-GB"/>
          </a:p>
        </p:txBody>
      </p:sp>
      <p:sp>
        <p:nvSpPr>
          <p:cNvPr id="5" name="Footer Placeholder 4">
            <a:extLst>
              <a:ext uri="{FF2B5EF4-FFF2-40B4-BE49-F238E27FC236}">
                <a16:creationId xmlns:a16="http://schemas.microsoft.com/office/drawing/2014/main" id="{5BE19D9D-A9B7-D8A9-01F8-D4397AD93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4EA0E51-024C-F10F-6E48-F8C50A687B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AB180FF-A022-4798-94DA-7856C46BBE06}" type="slidenum">
              <a:rPr lang="en-GB" smtClean="0"/>
              <a:t>‹#›</a:t>
            </a:fld>
            <a:endParaRPr lang="en-GB"/>
          </a:p>
        </p:txBody>
      </p:sp>
    </p:spTree>
    <p:extLst>
      <p:ext uri="{BB962C8B-B14F-4D97-AF65-F5344CB8AC3E}">
        <p14:creationId xmlns:p14="http://schemas.microsoft.com/office/powerpoint/2010/main" val="1410528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0">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FC72141-AE0A-4216-A982-2C701C29F188}" type="datetimeFigureOut">
              <a:rPr lang="en-GB" smtClean="0"/>
              <a:t>17/03/2026</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8D08F033-0C37-4447-A2A4-38CAFF906A18}" type="slidenum">
              <a:rPr lang="en-GB" smtClean="0"/>
              <a:t>‹#›</a:t>
            </a:fld>
            <a:endParaRPr lang="en-GB"/>
          </a:p>
        </p:txBody>
      </p:sp>
    </p:spTree>
    <p:extLst>
      <p:ext uri="{BB962C8B-B14F-4D97-AF65-F5344CB8AC3E}">
        <p14:creationId xmlns:p14="http://schemas.microsoft.com/office/powerpoint/2010/main" val="259904994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FC72141-AE0A-4216-A982-2C701C29F188}" type="datetimeFigureOut">
              <a:rPr lang="en-GB" smtClean="0"/>
              <a:t>17/03/2026</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8D08F033-0C37-4447-A2A4-38CAFF906A18}"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1814476"/>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6.jpeg"/><Relationship Id="rId5" Type="http://schemas.openxmlformats.org/officeDocument/2006/relationships/image" Target="../media/image5.jp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1.xml"/><Relationship Id="rId1" Type="http://schemas.openxmlformats.org/officeDocument/2006/relationships/video" Target="https://www.youtube.com/embed/qWMhnYWRn3s?feature=oembed" TargetMode="Externa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33.xml"/><Relationship Id="rId4" Type="http://schemas.openxmlformats.org/officeDocument/2006/relationships/hyperlink" Target="https://haurhezkuntzaikt5.blogspot.com/"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3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23560EF-8837-17F3-84B7-BA1C2171E42C}"/>
              </a:ext>
            </a:extLst>
          </p:cNvPr>
          <p:cNvSpPr>
            <a:spLocks noGrp="1"/>
          </p:cNvSpPr>
          <p:nvPr>
            <p:ph type="ctrTitle"/>
          </p:nvPr>
        </p:nvSpPr>
        <p:spPr>
          <a:xfrm>
            <a:off x="4162567" y="818984"/>
            <a:ext cx="6714699" cy="3178689"/>
          </a:xfrm>
        </p:spPr>
        <p:txBody>
          <a:bodyPr>
            <a:normAutofit/>
          </a:bodyPr>
          <a:lstStyle/>
          <a:p>
            <a:pPr algn="l"/>
            <a:r>
              <a:rPr lang="en-GB" sz="4800">
                <a:solidFill>
                  <a:srgbClr val="FFFFFF"/>
                </a:solidFill>
              </a:rPr>
              <a:t>Module recap</a:t>
            </a: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FB7CC6D5-38BF-75E2-D0E4-9077476FF879}"/>
              </a:ext>
            </a:extLst>
          </p:cNvPr>
          <p:cNvSpPr>
            <a:spLocks noGrp="1"/>
          </p:cNvSpPr>
          <p:nvPr>
            <p:ph type="subTitle" idx="1"/>
          </p:nvPr>
        </p:nvSpPr>
        <p:spPr>
          <a:xfrm>
            <a:off x="4285397" y="4960961"/>
            <a:ext cx="7055893" cy="1078054"/>
          </a:xfrm>
        </p:spPr>
        <p:txBody>
          <a:bodyPr>
            <a:normAutofit/>
          </a:bodyPr>
          <a:lstStyle/>
          <a:p>
            <a:pPr algn="l"/>
            <a:endParaRPr lang="en-GB">
              <a:solidFill>
                <a:srgbClr val="FFFFFF"/>
              </a:solidFill>
            </a:endParaRPr>
          </a:p>
        </p:txBody>
      </p:sp>
    </p:spTree>
    <p:extLst>
      <p:ext uri="{BB962C8B-B14F-4D97-AF65-F5344CB8AC3E}">
        <p14:creationId xmlns:p14="http://schemas.microsoft.com/office/powerpoint/2010/main" val="1698483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1031" name="Picture 1030">
            <a:extLst>
              <a:ext uri="{FF2B5EF4-FFF2-40B4-BE49-F238E27FC236}">
                <a16:creationId xmlns:a16="http://schemas.microsoft.com/office/drawing/2014/main" id="{01A3CA1B-1530-4046-A299-90F41FE7FBF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33" name="Picture 1032">
            <a:extLst>
              <a:ext uri="{FF2B5EF4-FFF2-40B4-BE49-F238E27FC236}">
                <a16:creationId xmlns:a16="http://schemas.microsoft.com/office/drawing/2014/main" id="{126A6064-3EEB-4D82-B8AB-85EC8287EF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035" name="Picture 1034">
            <a:extLst>
              <a:ext uri="{FF2B5EF4-FFF2-40B4-BE49-F238E27FC236}">
                <a16:creationId xmlns:a16="http://schemas.microsoft.com/office/drawing/2014/main" id="{70EB3F8A-0655-4D47-B546-F7EC731E02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37" name="Rectangle 1036">
            <a:extLst>
              <a:ext uri="{FF2B5EF4-FFF2-40B4-BE49-F238E27FC236}">
                <a16:creationId xmlns:a16="http://schemas.microsoft.com/office/drawing/2014/main" id="{FC563705-9678-4052-A909-B5114B9A2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CC"/>
              </a:solidFill>
              <a:effectLst/>
              <a:uLnTx/>
              <a:uFillTx/>
              <a:latin typeface="Trebuchet MS" panose="020B0603020202020204"/>
              <a:ea typeface="+mn-ea"/>
              <a:cs typeface="+mn-cs"/>
            </a:endParaRPr>
          </a:p>
        </p:txBody>
      </p:sp>
      <p:sp>
        <p:nvSpPr>
          <p:cNvPr id="1039" name="Rectangle 1038">
            <a:extLst>
              <a:ext uri="{FF2B5EF4-FFF2-40B4-BE49-F238E27FC236}">
                <a16:creationId xmlns:a16="http://schemas.microsoft.com/office/drawing/2014/main" id="{22FEEF27-DE57-43BD-AD75-1F367403B6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CC"/>
              </a:solidFill>
              <a:effectLst/>
              <a:uLnTx/>
              <a:uFillTx/>
              <a:latin typeface="Trebuchet MS" panose="020B0603020202020204"/>
              <a:ea typeface="+mn-ea"/>
              <a:cs typeface="+mn-cs"/>
            </a:endParaRPr>
          </a:p>
        </p:txBody>
      </p:sp>
      <p:grpSp>
        <p:nvGrpSpPr>
          <p:cNvPr id="1041" name="Group 1040">
            <a:extLst>
              <a:ext uri="{FF2B5EF4-FFF2-40B4-BE49-F238E27FC236}">
                <a16:creationId xmlns:a16="http://schemas.microsoft.com/office/drawing/2014/main" id="{5FD8743C-1783-4FB1-8E50-F0FC3ED873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1042" name="Rectangle 1041">
              <a:extLst>
                <a:ext uri="{FF2B5EF4-FFF2-40B4-BE49-F238E27FC236}">
                  <a16:creationId xmlns:a16="http://schemas.microsoft.com/office/drawing/2014/main" id="{2AEC1695-FF49-476A-B04F-CA62645076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CC"/>
                </a:solidFill>
                <a:effectLst/>
                <a:uLnTx/>
                <a:uFillTx/>
                <a:latin typeface="Trebuchet MS" panose="020B0603020202020204"/>
                <a:ea typeface="+mn-ea"/>
                <a:cs typeface="+mn-cs"/>
              </a:endParaRPr>
            </a:p>
          </p:txBody>
        </p:sp>
        <p:pic>
          <p:nvPicPr>
            <p:cNvPr id="1043" name="Picture 1042">
              <a:extLst>
                <a:ext uri="{FF2B5EF4-FFF2-40B4-BE49-F238E27FC236}">
                  <a16:creationId xmlns:a16="http://schemas.microsoft.com/office/drawing/2014/main" id="{E22257D9-F0E6-44D6-B8F2-B0059A2B36B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sp>
        <p:nvSpPr>
          <p:cNvPr id="1045" name="Rectangle 1044">
            <a:extLst>
              <a:ext uri="{FF2B5EF4-FFF2-40B4-BE49-F238E27FC236}">
                <a16:creationId xmlns:a16="http://schemas.microsoft.com/office/drawing/2014/main" id="{320AC2FD-9C9F-4609-914D-6112A3185A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5018565"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CC"/>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E2C1C774-6BD7-4607-F8CD-C75B64207507}"/>
              </a:ext>
            </a:extLst>
          </p:cNvPr>
          <p:cNvSpPr>
            <a:spLocks noGrp="1"/>
          </p:cNvSpPr>
          <p:nvPr>
            <p:ph type="title"/>
          </p:nvPr>
        </p:nvSpPr>
        <p:spPr>
          <a:xfrm>
            <a:off x="680322" y="753228"/>
            <a:ext cx="4196478" cy="1080938"/>
          </a:xfrm>
        </p:spPr>
        <p:txBody>
          <a:bodyPr vert="horz" lIns="91440" tIns="45720" rIns="91440" bIns="45720" rtlCol="0" anchor="ctr">
            <a:normAutofit/>
          </a:bodyPr>
          <a:lstStyle/>
          <a:p>
            <a:r>
              <a:rPr lang="en-US" sz="3200" b="1"/>
              <a:t>Core Textbooks</a:t>
            </a:r>
          </a:p>
        </p:txBody>
      </p:sp>
      <p:pic>
        <p:nvPicPr>
          <p:cNvPr id="1047" name="Picture 1046">
            <a:extLst>
              <a:ext uri="{FF2B5EF4-FFF2-40B4-BE49-F238E27FC236}">
                <a16:creationId xmlns:a16="http://schemas.microsoft.com/office/drawing/2014/main" id="{4CC5A3D5-3BFE-47FD-80E4-9076ECAF54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0"/>
            <a:ext cx="5029200" cy="202738"/>
          </a:xfrm>
          <a:prstGeom prst="rect">
            <a:avLst/>
          </a:prstGeom>
        </p:spPr>
      </p:pic>
      <p:sp>
        <p:nvSpPr>
          <p:cNvPr id="12" name="Content Placeholder 3">
            <a:extLst>
              <a:ext uri="{FF2B5EF4-FFF2-40B4-BE49-F238E27FC236}">
                <a16:creationId xmlns:a16="http://schemas.microsoft.com/office/drawing/2014/main" id="{F7D76F31-EA37-19E7-EED5-A0374471A200}"/>
              </a:ext>
            </a:extLst>
          </p:cNvPr>
          <p:cNvSpPr>
            <a:spLocks noGrp="1"/>
          </p:cNvSpPr>
          <p:nvPr>
            <p:ph sz="half" idx="2"/>
          </p:nvPr>
        </p:nvSpPr>
        <p:spPr>
          <a:xfrm>
            <a:off x="680321" y="2336873"/>
            <a:ext cx="4124289" cy="3599316"/>
          </a:xfrm>
        </p:spPr>
        <p:txBody>
          <a:bodyPr vert="horz" lIns="91440" tIns="45720" rIns="91440" bIns="45720" rtlCol="0">
            <a:normAutofit/>
          </a:bodyPr>
          <a:lstStyle/>
          <a:p>
            <a:r>
              <a:rPr lang="en-US" sz="1600" dirty="0"/>
              <a:t>Managing Innovation by Tidd and Bessant (2020)</a:t>
            </a:r>
          </a:p>
          <a:p>
            <a:r>
              <a:rPr lang="en-US" sz="1600" dirty="0"/>
              <a:t>Logistics and Supply Chain Innovation by Manners-Bell and Lyon (2023)</a:t>
            </a:r>
          </a:p>
          <a:p>
            <a:pPr marL="0"/>
            <a:endParaRPr lang="en-US" sz="1600" dirty="0"/>
          </a:p>
          <a:p>
            <a:pPr marL="0" indent="0">
              <a:buNone/>
            </a:pPr>
            <a:r>
              <a:rPr lang="en-US" sz="1600" dirty="0"/>
              <a:t>Details are on the Leganto Reading List on Moodle</a:t>
            </a:r>
          </a:p>
        </p:txBody>
      </p:sp>
      <p:sp>
        <p:nvSpPr>
          <p:cNvPr id="1049" name="Rectangle 1048">
            <a:extLst>
              <a:ext uri="{FF2B5EF4-FFF2-40B4-BE49-F238E27FC236}">
                <a16:creationId xmlns:a16="http://schemas.microsoft.com/office/drawing/2014/main" id="{87E45DA9-7D26-4B39-8D40-6DBA171A1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9197" y="488844"/>
            <a:ext cx="3378077" cy="3526040"/>
          </a:xfrm>
          <a:prstGeom prst="rect">
            <a:avLst/>
          </a:prstGeom>
          <a:solidFill>
            <a:srgbClr val="FFFFFF"/>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CC"/>
              </a:solidFill>
              <a:effectLst/>
              <a:uLnTx/>
              <a:uFillTx/>
              <a:latin typeface="Trebuchet MS" panose="020B0603020202020204"/>
              <a:ea typeface="+mn-ea"/>
              <a:cs typeface="+mn-cs"/>
            </a:endParaRPr>
          </a:p>
        </p:txBody>
      </p:sp>
      <p:pic>
        <p:nvPicPr>
          <p:cNvPr id="5" name="Content Placeholder 4" descr="A book cover of a book&#10;&#10;Description automatically generated">
            <a:extLst>
              <a:ext uri="{FF2B5EF4-FFF2-40B4-BE49-F238E27FC236}">
                <a16:creationId xmlns:a16="http://schemas.microsoft.com/office/drawing/2014/main" id="{6E824801-BBEE-6391-3E6F-A3F8A204A90D}"/>
              </a:ext>
            </a:extLst>
          </p:cNvPr>
          <p:cNvPicPr>
            <a:picLocks noGrp="1" noChangeAspect="1"/>
          </p:cNvPicPr>
          <p:nvPr>
            <p:ph sz="half" idx="1"/>
          </p:nvPr>
        </p:nvPicPr>
        <p:blipFill>
          <a:blip r:embed="rId5">
            <a:extLst>
              <a:ext uri="{28A0092B-C50C-407E-A947-70E740481C1C}">
                <a14:useLocalDpi xmlns:a14="http://schemas.microsoft.com/office/drawing/2010/main" val="0"/>
              </a:ext>
            </a:extLst>
          </a:blip>
          <a:stretch>
            <a:fillRect/>
          </a:stretch>
        </p:blipFill>
        <p:spPr>
          <a:xfrm>
            <a:off x="5861783" y="649711"/>
            <a:ext cx="2552781" cy="3193332"/>
          </a:xfrm>
          <a:prstGeom prst="rect">
            <a:avLst/>
          </a:prstGeom>
          <a:noFill/>
        </p:spPr>
      </p:pic>
      <p:sp>
        <p:nvSpPr>
          <p:cNvPr id="1051" name="Rectangle 1050">
            <a:extLst>
              <a:ext uri="{FF2B5EF4-FFF2-40B4-BE49-F238E27FC236}">
                <a16:creationId xmlns:a16="http://schemas.microsoft.com/office/drawing/2014/main" id="{38FCB955-9576-4C78-BABF-20937A9D1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67679" y="488844"/>
            <a:ext cx="2739690" cy="2480872"/>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CC"/>
              </a:solidFill>
              <a:effectLst/>
              <a:uLnTx/>
              <a:uFillTx/>
              <a:latin typeface="Trebuchet MS" panose="020B0603020202020204"/>
              <a:ea typeface="+mn-ea"/>
              <a:cs typeface="+mn-cs"/>
            </a:endParaRPr>
          </a:p>
        </p:txBody>
      </p:sp>
      <p:sp>
        <p:nvSpPr>
          <p:cNvPr id="1053" name="Rectangle 1052">
            <a:extLst>
              <a:ext uri="{FF2B5EF4-FFF2-40B4-BE49-F238E27FC236}">
                <a16:creationId xmlns:a16="http://schemas.microsoft.com/office/drawing/2014/main" id="{56CCD1EB-9408-4CB6-AE2C-F4910716A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9198" y="4169238"/>
            <a:ext cx="3378077" cy="2209379"/>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CC"/>
              </a:solidFill>
              <a:effectLst/>
              <a:uLnTx/>
              <a:uFillTx/>
              <a:latin typeface="Trebuchet MS" panose="020B0603020202020204"/>
              <a:ea typeface="+mn-ea"/>
              <a:cs typeface="+mn-cs"/>
            </a:endParaRPr>
          </a:p>
        </p:txBody>
      </p:sp>
      <p:sp>
        <p:nvSpPr>
          <p:cNvPr id="1055" name="Rectangle 1054">
            <a:extLst>
              <a:ext uri="{FF2B5EF4-FFF2-40B4-BE49-F238E27FC236}">
                <a16:creationId xmlns:a16="http://schemas.microsoft.com/office/drawing/2014/main" id="{1276A3BD-889E-43C9-988C-DE6A00B69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67680" y="3130583"/>
            <a:ext cx="2739690" cy="3248034"/>
          </a:xfrm>
          <a:prstGeom prst="rect">
            <a:avLst/>
          </a:prstGeom>
          <a:solidFill>
            <a:srgbClr val="FFFFFF"/>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CC"/>
              </a:solidFill>
              <a:effectLst/>
              <a:uLnTx/>
              <a:uFillTx/>
              <a:latin typeface="Trebuchet MS" panose="020B0603020202020204"/>
              <a:ea typeface="+mn-ea"/>
              <a:cs typeface="+mn-cs"/>
            </a:endParaRPr>
          </a:p>
        </p:txBody>
      </p:sp>
      <p:pic>
        <p:nvPicPr>
          <p:cNvPr id="1026" name="Picture 2" descr="xxlarge_9781398607484">
            <a:extLst>
              <a:ext uri="{FF2B5EF4-FFF2-40B4-BE49-F238E27FC236}">
                <a16:creationId xmlns:a16="http://schemas.microsoft.com/office/drawing/2014/main" id="{BBBD3727-028F-4590-C2E0-65F250F15FF9}"/>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9358926" y="3275733"/>
            <a:ext cx="1963909" cy="2942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2832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pic>
        <p:nvPicPr>
          <p:cNvPr id="7" name="Picture 6" descr="Lightbulb idea concept">
            <a:extLst>
              <a:ext uri="{FF2B5EF4-FFF2-40B4-BE49-F238E27FC236}">
                <a16:creationId xmlns:a16="http://schemas.microsoft.com/office/drawing/2014/main" id="{A499B497-987A-D31F-9727-7B59971812C9}"/>
              </a:ext>
            </a:extLst>
          </p:cNvPr>
          <p:cNvPicPr>
            <a:picLocks noChangeAspect="1"/>
          </p:cNvPicPr>
          <p:nvPr/>
        </p:nvPicPr>
        <p:blipFill>
          <a:blip r:embed="rId4">
            <a:alphaModFix amt="50000"/>
            <a:grayscl/>
          </a:blip>
          <a:srcRect r="-1" b="15728"/>
          <a:stretch>
            <a:fillRect/>
          </a:stretch>
        </p:blipFill>
        <p:spPr>
          <a:xfrm>
            <a:off x="305" y="10"/>
            <a:ext cx="12191695" cy="6857990"/>
          </a:xfrm>
          <a:prstGeom prst="rect">
            <a:avLst/>
          </a:prstGeom>
        </p:spPr>
      </p:pic>
      <p:sp>
        <p:nvSpPr>
          <p:cNvPr id="13"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B71E42"/>
              </a:solidFill>
              <a:effectLst/>
              <a:uLnTx/>
              <a:uFillTx/>
              <a:latin typeface="Gill Sans MT" panose="020B0502020104020203"/>
              <a:ea typeface="+mn-ea"/>
              <a:cs typeface="+mn-cs"/>
            </a:endParaRPr>
          </a:p>
        </p:txBody>
      </p:sp>
      <p:sp>
        <p:nvSpPr>
          <p:cNvPr id="15"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Gill Sans MT" panose="020B0502020104020203"/>
              <a:ea typeface="+mn-ea"/>
              <a:cs typeface="+mn-cs"/>
            </a:endParaRPr>
          </a:p>
        </p:txBody>
      </p:sp>
      <p:sp>
        <p:nvSpPr>
          <p:cNvPr id="17" name="Rectangle 16">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panose="020B0502020104020203"/>
              <a:ea typeface="+mn-ea"/>
              <a:cs typeface="+mn-cs"/>
            </a:endParaRPr>
          </a:p>
        </p:txBody>
      </p:sp>
      <p:sp>
        <p:nvSpPr>
          <p:cNvPr id="4" name="Title 3">
            <a:extLst>
              <a:ext uri="{FF2B5EF4-FFF2-40B4-BE49-F238E27FC236}">
                <a16:creationId xmlns:a16="http://schemas.microsoft.com/office/drawing/2014/main" id="{EAFB292F-5786-9824-D5DC-4A59BA2BEA69}"/>
              </a:ext>
            </a:extLst>
          </p:cNvPr>
          <p:cNvSpPr>
            <a:spLocks noGrp="1"/>
          </p:cNvSpPr>
          <p:nvPr>
            <p:ph type="title"/>
          </p:nvPr>
        </p:nvSpPr>
        <p:spPr>
          <a:xfrm>
            <a:off x="159778" y="-1653979"/>
            <a:ext cx="3193050" cy="4699000"/>
          </a:xfrm>
        </p:spPr>
        <p:txBody>
          <a:bodyPr anchor="ctr">
            <a:normAutofit/>
          </a:bodyPr>
          <a:lstStyle/>
          <a:p>
            <a:r>
              <a:rPr lang="en-GB" b="1" dirty="0"/>
              <a:t>What is Creativity?</a:t>
            </a:r>
          </a:p>
        </p:txBody>
      </p:sp>
      <p:cxnSp>
        <p:nvCxnSpPr>
          <p:cNvPr id="19" name="Straight Connector 18">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A1AD0F9F-B31A-75C7-7A12-2F9D66660560}"/>
              </a:ext>
            </a:extLst>
          </p:cNvPr>
          <p:cNvSpPr>
            <a:spLocks noGrp="1"/>
          </p:cNvSpPr>
          <p:nvPr>
            <p:ph idx="1"/>
          </p:nvPr>
        </p:nvSpPr>
        <p:spPr>
          <a:xfrm>
            <a:off x="4976636" y="1193800"/>
            <a:ext cx="6085091" cy="4699000"/>
          </a:xfrm>
        </p:spPr>
        <p:txBody>
          <a:bodyPr anchor="ctr">
            <a:normAutofit/>
          </a:bodyPr>
          <a:lstStyle/>
          <a:p>
            <a:r>
              <a:rPr lang="en-GB" dirty="0"/>
              <a:t>Creativity can be a process, as well as a flash of inspiration. Ideas are often solutions to problems or to address needs. </a:t>
            </a:r>
          </a:p>
          <a:p>
            <a:r>
              <a:rPr lang="en-GB" dirty="0"/>
              <a:t>Creative people are adept at identifying the root causes of a problem and are imaginative in solving them</a:t>
            </a:r>
          </a:p>
          <a:p>
            <a:r>
              <a:rPr lang="en-GB" dirty="0"/>
              <a:t>They are not constrained by the need to follow standard approaches </a:t>
            </a:r>
          </a:p>
          <a:p>
            <a:r>
              <a:rPr lang="en-GB" dirty="0"/>
              <a:t>They desire originality, non-conformity and the opportunity to experiment and express new ideas</a:t>
            </a:r>
          </a:p>
        </p:txBody>
      </p:sp>
      <p:sp>
        <p:nvSpPr>
          <p:cNvPr id="21"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Gill Sans MT" panose="020B0502020104020203"/>
              <a:ea typeface="+mn-ea"/>
              <a:cs typeface="+mn-cs"/>
            </a:endParaRPr>
          </a:p>
        </p:txBody>
      </p:sp>
      <p:pic>
        <p:nvPicPr>
          <p:cNvPr id="2" name="Online Media 1" title="The Behavioral Psychology of Creative people | Rory Sutherland">
            <a:hlinkClick r:id="" action="ppaction://media"/>
            <a:extLst>
              <a:ext uri="{FF2B5EF4-FFF2-40B4-BE49-F238E27FC236}">
                <a16:creationId xmlns:a16="http://schemas.microsoft.com/office/drawing/2014/main" id="{B62B0E1C-01C5-DE06-BED4-83A1BDB9C226}"/>
              </a:ext>
            </a:extLst>
          </p:cNvPr>
          <p:cNvPicPr>
            <a:picLocks noRot="1" noChangeAspect="1"/>
          </p:cNvPicPr>
          <p:nvPr>
            <a:videoFile r:link="rId1"/>
          </p:nvPr>
        </p:nvPicPr>
        <p:blipFill>
          <a:blip r:embed="rId5"/>
          <a:stretch>
            <a:fillRect/>
          </a:stretch>
        </p:blipFill>
        <p:spPr>
          <a:xfrm>
            <a:off x="1756303" y="1290988"/>
            <a:ext cx="2632881" cy="4659584"/>
          </a:xfrm>
          <a:prstGeom prst="rect">
            <a:avLst/>
          </a:prstGeom>
        </p:spPr>
      </p:pic>
    </p:spTree>
    <p:extLst>
      <p:ext uri="{BB962C8B-B14F-4D97-AF65-F5344CB8AC3E}">
        <p14:creationId xmlns:p14="http://schemas.microsoft.com/office/powerpoint/2010/main" val="277472776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546CB-4B54-D1BB-D03F-6DC4958E9A7C}"/>
              </a:ext>
            </a:extLst>
          </p:cNvPr>
          <p:cNvSpPr>
            <a:spLocks noGrp="1"/>
          </p:cNvSpPr>
          <p:nvPr>
            <p:ph type="title"/>
          </p:nvPr>
        </p:nvSpPr>
        <p:spPr/>
        <p:txBody>
          <a:bodyPr anchor="ctr">
            <a:normAutofit/>
          </a:bodyPr>
          <a:lstStyle/>
          <a:p>
            <a:r>
              <a:rPr lang="en-GB" b="1" dirty="0"/>
              <a:t>The Creative Process</a:t>
            </a:r>
          </a:p>
        </p:txBody>
      </p:sp>
      <p:sp>
        <p:nvSpPr>
          <p:cNvPr id="3" name="Content Placeholder 2">
            <a:extLst>
              <a:ext uri="{FF2B5EF4-FFF2-40B4-BE49-F238E27FC236}">
                <a16:creationId xmlns:a16="http://schemas.microsoft.com/office/drawing/2014/main" id="{8FED547E-51DD-CF53-4588-F9971F1AE2E6}"/>
              </a:ext>
            </a:extLst>
          </p:cNvPr>
          <p:cNvSpPr>
            <a:spLocks noGrp="1"/>
          </p:cNvSpPr>
          <p:nvPr>
            <p:ph sz="half" idx="1"/>
          </p:nvPr>
        </p:nvSpPr>
        <p:spPr/>
        <p:txBody>
          <a:bodyPr>
            <a:normAutofit/>
          </a:bodyPr>
          <a:lstStyle/>
          <a:p>
            <a:r>
              <a:rPr lang="en-GB" sz="4000" dirty="0"/>
              <a:t>Preparation</a:t>
            </a:r>
          </a:p>
          <a:p>
            <a:r>
              <a:rPr lang="en-GB" sz="4000" dirty="0"/>
              <a:t>Incubation</a:t>
            </a:r>
          </a:p>
          <a:p>
            <a:r>
              <a:rPr lang="en-GB" sz="4000" dirty="0"/>
              <a:t>Illumination</a:t>
            </a:r>
          </a:p>
          <a:p>
            <a:r>
              <a:rPr lang="en-GB" sz="4000" dirty="0"/>
              <a:t>Verification</a:t>
            </a:r>
          </a:p>
          <a:p>
            <a:endParaRPr lang="en-GB" sz="3600" dirty="0"/>
          </a:p>
          <a:p>
            <a:pPr marL="0" indent="0">
              <a:buNone/>
            </a:pPr>
            <a:endParaRPr lang="en-GB" sz="3600" dirty="0"/>
          </a:p>
        </p:txBody>
      </p:sp>
      <p:pic>
        <p:nvPicPr>
          <p:cNvPr id="5" name="Picture 4" descr="Several crumpled paper balls">
            <a:extLst>
              <a:ext uri="{FF2B5EF4-FFF2-40B4-BE49-F238E27FC236}">
                <a16:creationId xmlns:a16="http://schemas.microsoft.com/office/drawing/2014/main" id="{DAF673EA-F59E-19F1-0959-F5F351C31E0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357511" y="2292140"/>
            <a:ext cx="6795911" cy="2982271"/>
          </a:xfrm>
          <a:prstGeom prst="rect">
            <a:avLst/>
          </a:prstGeom>
          <a:noFill/>
        </p:spPr>
      </p:pic>
    </p:spTree>
    <p:extLst>
      <p:ext uri="{BB962C8B-B14F-4D97-AF65-F5344CB8AC3E}">
        <p14:creationId xmlns:p14="http://schemas.microsoft.com/office/powerpoint/2010/main" val="2225459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1069848" y="484632"/>
            <a:ext cx="10058400" cy="1609344"/>
          </a:xfrm>
        </p:spPr>
        <p:txBody>
          <a:bodyPr>
            <a:normAutofit/>
          </a:bodyPr>
          <a:lstStyle/>
          <a:p>
            <a:pPr eaLnBrk="1" hangingPunct="1"/>
            <a:r>
              <a:rPr lang="en-GB"/>
              <a:t>Technology Push and Market Pull</a:t>
            </a:r>
          </a:p>
        </p:txBody>
      </p:sp>
      <p:sp>
        <p:nvSpPr>
          <p:cNvPr id="30724" name="Rectangle 3"/>
          <p:cNvSpPr>
            <a:spLocks noGrp="1" noChangeArrowheads="1"/>
          </p:cNvSpPr>
          <p:nvPr>
            <p:ph type="body" idx="1"/>
          </p:nvPr>
        </p:nvSpPr>
        <p:spPr>
          <a:xfrm>
            <a:off x="1069848" y="2320412"/>
            <a:ext cx="10058400" cy="3851787"/>
          </a:xfrm>
        </p:spPr>
        <p:txBody>
          <a:bodyPr>
            <a:normAutofit/>
          </a:bodyPr>
          <a:lstStyle/>
          <a:p>
            <a:pPr eaLnBrk="1" hangingPunct="1"/>
            <a:r>
              <a:rPr lang="en-GB" b="1" dirty="0"/>
              <a:t>Technology Push</a:t>
            </a:r>
            <a:r>
              <a:rPr lang="en-GB" dirty="0"/>
              <a:t> </a:t>
            </a:r>
          </a:p>
          <a:p>
            <a:pPr lvl="1" eaLnBrk="1" hangingPunct="1"/>
            <a:r>
              <a:rPr lang="en-GB" dirty="0"/>
              <a:t>A new technology manifests in a new product launched into the marketplace</a:t>
            </a:r>
          </a:p>
          <a:p>
            <a:pPr eaLnBrk="1" hangingPunct="1"/>
            <a:r>
              <a:rPr lang="en-GB" b="1" dirty="0"/>
              <a:t>Market Pull </a:t>
            </a:r>
          </a:p>
          <a:p>
            <a:pPr lvl="1" eaLnBrk="1" hangingPunct="1"/>
            <a:r>
              <a:rPr lang="en-GB" dirty="0"/>
              <a:t>A gap in the market exists for a solution to a problem</a:t>
            </a:r>
          </a:p>
          <a:p>
            <a:pPr lvl="1" eaLnBrk="1" hangingPunct="1">
              <a:buFontTx/>
              <a:buNone/>
            </a:pPr>
            <a:endParaRPr lang="en-GB" dirty="0"/>
          </a:p>
          <a:p>
            <a:pPr lvl="1" eaLnBrk="1" hangingPunct="1">
              <a:buFontTx/>
              <a:buNone/>
            </a:pPr>
            <a:endParaRPr lang="en-GB" dirty="0"/>
          </a:p>
        </p:txBody>
      </p:sp>
      <p:sp>
        <p:nvSpPr>
          <p:cNvPr id="30722" name="Slide Number Placeholder 5"/>
          <p:cNvSpPr>
            <a:spLocks noGrp="1"/>
          </p:cNvSpPr>
          <p:nvPr>
            <p:ph type="sldNum" sz="quarter" idx="12"/>
          </p:nvPr>
        </p:nvSpPr>
        <p:spPr>
          <a:xfrm>
            <a:off x="11311128" y="6272784"/>
            <a:ext cx="640080" cy="365125"/>
          </a:xfrm>
        </p:spPr>
        <p:txBody>
          <a:bodyPr>
            <a:normAutofit/>
          </a:bodyPr>
          <a:lstStyle/>
          <a:p>
            <a:pPr>
              <a:spcAft>
                <a:spcPts val="600"/>
              </a:spcAft>
            </a:pPr>
            <a:fld id="{5BE730D5-D0C5-4464-80B6-6B4DBE1CF413}" type="slidenum">
              <a:rPr lang="en-GB" smtClean="0">
                <a:cs typeface="Arial" pitchFamily="34" charset="0"/>
              </a:rPr>
              <a:pPr>
                <a:spcAft>
                  <a:spcPts val="600"/>
                </a:spcAft>
              </a:pPr>
              <a:t>5</a:t>
            </a:fld>
            <a:endParaRPr lang="en-GB">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2286000" y="149865"/>
            <a:ext cx="7203262" cy="917864"/>
          </a:xfrm>
          <a:prstGeom prst="rect">
            <a:avLst/>
          </a:prstGeom>
        </p:spPr>
        <p:txBody>
          <a:bodyPr vert="horz" lIns="91440" tIns="45720" rIns="91440" bIns="45720" rtlCol="0" anchor="ctr">
            <a:noAutofit/>
          </a:bodyPr>
          <a:lstStyle/>
          <a:p>
            <a:pPr algn="ctr" defTabSz="457200">
              <a:spcBef>
                <a:spcPct val="0"/>
              </a:spcBef>
              <a:defRPr/>
            </a:pPr>
            <a:r>
              <a:rPr lang="en-GB" sz="3600" b="1" dirty="0">
                <a:latin typeface="+mj-lt"/>
                <a:ea typeface="+mj-ea"/>
                <a:cs typeface="+mj-cs"/>
              </a:rPr>
              <a:t>A process model for innovation</a:t>
            </a:r>
          </a:p>
        </p:txBody>
      </p:sp>
      <p:pic>
        <p:nvPicPr>
          <p:cNvPr id="3" name="Picture 2" descr="A picture containing timeline&#10;&#10;Description automatically generated">
            <a:extLst>
              <a:ext uri="{FF2B5EF4-FFF2-40B4-BE49-F238E27FC236}">
                <a16:creationId xmlns:a16="http://schemas.microsoft.com/office/drawing/2014/main" id="{0C11BBA4-B419-F947-A1E6-BF96D68A3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366" y="1067729"/>
            <a:ext cx="11045548" cy="5640406"/>
          </a:xfrm>
          <a:prstGeom prst="rect">
            <a:avLst/>
          </a:prstGeom>
        </p:spPr>
      </p:pic>
    </p:spTree>
    <p:extLst>
      <p:ext uri="{BB962C8B-B14F-4D97-AF65-F5344CB8AC3E}">
        <p14:creationId xmlns:p14="http://schemas.microsoft.com/office/powerpoint/2010/main" val="29631305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1982167" y="1379249"/>
            <a:ext cx="8478016" cy="158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6" name="Title 1"/>
          <p:cNvSpPr txBox="1">
            <a:spLocks/>
          </p:cNvSpPr>
          <p:nvPr/>
        </p:nvSpPr>
        <p:spPr>
          <a:xfrm>
            <a:off x="3376213" y="0"/>
            <a:ext cx="5439574" cy="917864"/>
          </a:xfrm>
          <a:prstGeom prst="rect">
            <a:avLst/>
          </a:prstGeom>
        </p:spPr>
        <p:txBody>
          <a:bodyPr vert="horz" lIns="91440" tIns="45720" rIns="91440" bIns="45720" rtlCol="0" anchor="ctr">
            <a:noAutofit/>
          </a:bodyPr>
          <a:lstStyle/>
          <a:p>
            <a:pPr algn="ctr" defTabSz="457200">
              <a:spcBef>
                <a:spcPct val="0"/>
              </a:spcBef>
              <a:defRPr/>
            </a:pPr>
            <a:r>
              <a:rPr lang="en-GB" sz="3600" b="1" dirty="0">
                <a:latin typeface="Calibri"/>
              </a:rPr>
              <a:t>Traditional types of Innovation</a:t>
            </a:r>
          </a:p>
        </p:txBody>
      </p:sp>
      <p:pic>
        <p:nvPicPr>
          <p:cNvPr id="4" name="Picture 3" descr="A picture containing timeline&#10;&#10;Description automatically generated">
            <a:extLst>
              <a:ext uri="{FF2B5EF4-FFF2-40B4-BE49-F238E27FC236}">
                <a16:creationId xmlns:a16="http://schemas.microsoft.com/office/drawing/2014/main" id="{08E11CC7-CC37-6F43-B876-1A54DD6067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137" y="1083035"/>
            <a:ext cx="9901906" cy="5548319"/>
          </a:xfrm>
          <a:prstGeom prst="rect">
            <a:avLst/>
          </a:prstGeom>
        </p:spPr>
      </p:pic>
    </p:spTree>
    <p:extLst>
      <p:ext uri="{BB962C8B-B14F-4D97-AF65-F5344CB8AC3E}">
        <p14:creationId xmlns:p14="http://schemas.microsoft.com/office/powerpoint/2010/main" val="1069594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4B3EC-6D6B-5049-A499-C5419E3D8816}"/>
              </a:ext>
            </a:extLst>
          </p:cNvPr>
          <p:cNvSpPr>
            <a:spLocks noGrp="1"/>
          </p:cNvSpPr>
          <p:nvPr>
            <p:ph type="title"/>
          </p:nvPr>
        </p:nvSpPr>
        <p:spPr>
          <a:xfrm>
            <a:off x="609600" y="274638"/>
            <a:ext cx="10972800" cy="681326"/>
          </a:xfrm>
        </p:spPr>
        <p:txBody>
          <a:bodyPr>
            <a:normAutofit/>
          </a:bodyPr>
          <a:lstStyle/>
          <a:p>
            <a:r>
              <a:rPr lang="en-US" b="1" dirty="0"/>
              <a:t>Scope for innovation</a:t>
            </a:r>
          </a:p>
        </p:txBody>
      </p:sp>
      <p:pic>
        <p:nvPicPr>
          <p:cNvPr id="5" name="Picture 4" descr="Chart, diagram&#10;&#10;Description automatically generated">
            <a:extLst>
              <a:ext uri="{FF2B5EF4-FFF2-40B4-BE49-F238E27FC236}">
                <a16:creationId xmlns:a16="http://schemas.microsoft.com/office/drawing/2014/main" id="{AA695217-69DF-1440-A8C8-5511E39BB3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1230" y="760021"/>
            <a:ext cx="7114716" cy="5964754"/>
          </a:xfrm>
          <a:prstGeom prst="rect">
            <a:avLst/>
          </a:prstGeom>
        </p:spPr>
      </p:pic>
      <p:sp>
        <p:nvSpPr>
          <p:cNvPr id="3" name="TextBox 2">
            <a:extLst>
              <a:ext uri="{FF2B5EF4-FFF2-40B4-BE49-F238E27FC236}">
                <a16:creationId xmlns:a16="http://schemas.microsoft.com/office/drawing/2014/main" id="{394FE68E-C7F7-B2A9-AC8B-F150A34BD358}"/>
              </a:ext>
            </a:extLst>
          </p:cNvPr>
          <p:cNvSpPr txBox="1"/>
          <p:nvPr/>
        </p:nvSpPr>
        <p:spPr>
          <a:xfrm>
            <a:off x="1274618" y="1814945"/>
            <a:ext cx="2618509" cy="1077218"/>
          </a:xfrm>
          <a:prstGeom prst="rect">
            <a:avLst/>
          </a:prstGeom>
          <a:noFill/>
        </p:spPr>
        <p:txBody>
          <a:bodyPr wrap="square" rtlCol="0">
            <a:spAutoFit/>
          </a:bodyPr>
          <a:lstStyle/>
          <a:p>
            <a:r>
              <a:rPr lang="en-GB" sz="3200" b="1" dirty="0"/>
              <a:t>The 4 P’s Model</a:t>
            </a:r>
          </a:p>
        </p:txBody>
      </p:sp>
    </p:spTree>
    <p:extLst>
      <p:ext uri="{BB962C8B-B14F-4D97-AF65-F5344CB8AC3E}">
        <p14:creationId xmlns:p14="http://schemas.microsoft.com/office/powerpoint/2010/main" val="39363358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locking the Power of the Business Model Canvas for Product Management |  by Reshuka Jain | Medium">
            <a:extLst>
              <a:ext uri="{FF2B5EF4-FFF2-40B4-BE49-F238E27FC236}">
                <a16:creationId xmlns:a16="http://schemas.microsoft.com/office/drawing/2014/main" id="{DFC6CDC8-1BE6-3AF0-B19E-BD04C80E2E4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684265" y="2001961"/>
            <a:ext cx="6674879" cy="465572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375C9E5A-4BC9-8B80-AE17-3F302FECC1E0}"/>
              </a:ext>
            </a:extLst>
          </p:cNvPr>
          <p:cNvPicPr>
            <a:picLocks noChangeAspect="1"/>
          </p:cNvPicPr>
          <p:nvPr/>
        </p:nvPicPr>
        <p:blipFill>
          <a:blip r:embed="rId4"/>
          <a:stretch>
            <a:fillRect/>
          </a:stretch>
        </p:blipFill>
        <p:spPr>
          <a:xfrm>
            <a:off x="4235647" y="111271"/>
            <a:ext cx="3376954" cy="1890690"/>
          </a:xfrm>
          <a:prstGeom prst="rect">
            <a:avLst/>
          </a:prstGeom>
        </p:spPr>
      </p:pic>
    </p:spTree>
    <p:extLst>
      <p:ext uri="{BB962C8B-B14F-4D97-AF65-F5344CB8AC3E}">
        <p14:creationId xmlns:p14="http://schemas.microsoft.com/office/powerpoint/2010/main" val="1042230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90FDD-B838-E037-B1BB-0528B5EB2004}"/>
              </a:ext>
            </a:extLst>
          </p:cNvPr>
          <p:cNvSpPr>
            <a:spLocks noGrp="1"/>
          </p:cNvSpPr>
          <p:nvPr>
            <p:ph type="title"/>
          </p:nvPr>
        </p:nvSpPr>
        <p:spPr>
          <a:xfrm>
            <a:off x="612648" y="548640"/>
            <a:ext cx="10653578" cy="1132258"/>
          </a:xfrm>
        </p:spPr>
        <p:txBody>
          <a:bodyPr anchor="t">
            <a:normAutofit/>
          </a:bodyPr>
          <a:lstStyle/>
          <a:p>
            <a:r>
              <a:rPr lang="en-GB" dirty="0"/>
              <a:t>Porters Value chain</a:t>
            </a:r>
          </a:p>
        </p:txBody>
      </p:sp>
      <p:pic>
        <p:nvPicPr>
          <p:cNvPr id="1026" name="Picture 2" descr="Value Chain Analysis EXPLAINED with EXAMPLES | B2U">
            <a:extLst>
              <a:ext uri="{FF2B5EF4-FFF2-40B4-BE49-F238E27FC236}">
                <a16:creationId xmlns:a16="http://schemas.microsoft.com/office/drawing/2014/main" id="{31618B1C-E1A6-59F6-905F-0C50CA8F13D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94036" y="1715532"/>
            <a:ext cx="8890801" cy="4593828"/>
          </a:xfrm>
          <a:prstGeom prst="rect">
            <a:avLst/>
          </a:prstGeom>
          <a:solidFill>
            <a:srgbClr val="FFFFFF"/>
          </a:solidFill>
        </p:spPr>
      </p:pic>
    </p:spTree>
    <p:extLst>
      <p:ext uri="{BB962C8B-B14F-4D97-AF65-F5344CB8AC3E}">
        <p14:creationId xmlns:p14="http://schemas.microsoft.com/office/powerpoint/2010/main" val="464932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8AA6790-F936-6E1B-AF3B-B8DC7646A6D3}"/>
              </a:ext>
            </a:extLst>
          </p:cNvPr>
          <p:cNvPicPr>
            <a:picLocks noChangeAspect="1"/>
          </p:cNvPicPr>
          <p:nvPr/>
        </p:nvPicPr>
        <p:blipFill>
          <a:blip r:embed="rId3"/>
          <a:srcRect r="3112" b="1"/>
          <a:stretch>
            <a:fillRect/>
          </a:stretch>
        </p:blipFill>
        <p:spPr>
          <a:xfrm>
            <a:off x="20" y="-2"/>
            <a:ext cx="12191980" cy="6857989"/>
          </a:xfrm>
          <a:prstGeom prst="rect">
            <a:avLst/>
          </a:prstGeom>
        </p:spPr>
      </p:pic>
    </p:spTree>
    <p:extLst>
      <p:ext uri="{BB962C8B-B14F-4D97-AF65-F5344CB8AC3E}">
        <p14:creationId xmlns:p14="http://schemas.microsoft.com/office/powerpoint/2010/main" val="3816858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risw\OneDrive\Desktop\How-Stages-of-Growth-change-Companies-Churchill-and-Lewis-Business-Development-Amsterdam.jpg"/>
          <p:cNvPicPr>
            <a:picLocks noChangeAspect="1" noChangeArrowheads="1"/>
          </p:cNvPicPr>
          <p:nvPr/>
        </p:nvPicPr>
        <p:blipFill>
          <a:blip r:embed="rId3"/>
          <a:srcRect/>
          <a:stretch>
            <a:fillRect/>
          </a:stretch>
        </p:blipFill>
        <p:spPr bwMode="auto">
          <a:xfrm>
            <a:off x="468091" y="483078"/>
            <a:ext cx="11348932" cy="5917721"/>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1905001" y="3168651"/>
            <a:ext cx="885825" cy="462307"/>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sz="2400"/>
              <a:t>Size</a:t>
            </a:r>
          </a:p>
        </p:txBody>
      </p:sp>
      <p:sp>
        <p:nvSpPr>
          <p:cNvPr id="30723" name="Rectangle 3"/>
          <p:cNvSpPr>
            <a:spLocks noChangeArrowheads="1"/>
          </p:cNvSpPr>
          <p:nvPr/>
        </p:nvSpPr>
        <p:spPr bwMode="auto">
          <a:xfrm>
            <a:off x="1905000" y="1600200"/>
            <a:ext cx="1371600" cy="336550"/>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sz="1600"/>
              <a:t>Large</a:t>
            </a:r>
          </a:p>
        </p:txBody>
      </p:sp>
      <p:sp>
        <p:nvSpPr>
          <p:cNvPr id="30724" name="Rectangle 4"/>
          <p:cNvSpPr>
            <a:spLocks noChangeArrowheads="1"/>
          </p:cNvSpPr>
          <p:nvPr/>
        </p:nvSpPr>
        <p:spPr bwMode="auto">
          <a:xfrm>
            <a:off x="1905000" y="4922838"/>
            <a:ext cx="1371600" cy="336550"/>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sz="1600"/>
              <a:t>Small</a:t>
            </a:r>
          </a:p>
        </p:txBody>
      </p:sp>
      <p:sp>
        <p:nvSpPr>
          <p:cNvPr id="30725" name="Rectangle 5"/>
          <p:cNvSpPr>
            <a:spLocks noChangeArrowheads="1"/>
          </p:cNvSpPr>
          <p:nvPr/>
        </p:nvSpPr>
        <p:spPr bwMode="auto">
          <a:xfrm>
            <a:off x="3176588" y="5329238"/>
            <a:ext cx="1371600" cy="336550"/>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sz="1600"/>
              <a:t>Young</a:t>
            </a:r>
          </a:p>
        </p:txBody>
      </p:sp>
      <p:sp>
        <p:nvSpPr>
          <p:cNvPr id="30726" name="Rectangle 6"/>
          <p:cNvSpPr>
            <a:spLocks noChangeArrowheads="1"/>
          </p:cNvSpPr>
          <p:nvPr/>
        </p:nvSpPr>
        <p:spPr bwMode="auto">
          <a:xfrm>
            <a:off x="6359525" y="5486401"/>
            <a:ext cx="1212850" cy="462307"/>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sz="2400"/>
              <a:t>Age</a:t>
            </a:r>
          </a:p>
        </p:txBody>
      </p:sp>
      <p:sp>
        <p:nvSpPr>
          <p:cNvPr id="30727" name="Rectangle 7"/>
          <p:cNvSpPr>
            <a:spLocks noChangeArrowheads="1"/>
          </p:cNvSpPr>
          <p:nvPr/>
        </p:nvSpPr>
        <p:spPr bwMode="auto">
          <a:xfrm>
            <a:off x="9296400" y="5329238"/>
            <a:ext cx="1371600" cy="336550"/>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sz="1600"/>
              <a:t>Mature</a:t>
            </a:r>
          </a:p>
        </p:txBody>
      </p:sp>
      <p:sp>
        <p:nvSpPr>
          <p:cNvPr id="30728" name="Rectangle 8"/>
          <p:cNvSpPr>
            <a:spLocks noChangeArrowheads="1"/>
          </p:cNvSpPr>
          <p:nvPr/>
        </p:nvSpPr>
        <p:spPr bwMode="auto">
          <a:xfrm>
            <a:off x="2895600" y="1130300"/>
            <a:ext cx="1371600" cy="336550"/>
          </a:xfrm>
          <a:prstGeom prst="rect">
            <a:avLst/>
          </a:prstGeom>
          <a:noFill/>
          <a:ln w="9525">
            <a:noFill/>
            <a:miter lim="800000"/>
            <a:headEnd/>
            <a:tailEnd/>
          </a:ln>
          <a:effectLst/>
        </p:spPr>
        <p:txBody>
          <a:bodyPr lIns="92075" tIns="46038" rIns="92075" bIns="46038">
            <a:spAutoFit/>
          </a:bodyPr>
          <a:lstStyle/>
          <a:p>
            <a:pPr algn="ctr" eaLnBrk="0" hangingPunct="0">
              <a:spcBef>
                <a:spcPct val="50000"/>
              </a:spcBef>
            </a:pPr>
            <a:r>
              <a:rPr lang="en-GB" sz="1600"/>
              <a:t>STAGE 1</a:t>
            </a:r>
          </a:p>
        </p:txBody>
      </p:sp>
      <p:sp>
        <p:nvSpPr>
          <p:cNvPr id="30729" name="Rectangle 9"/>
          <p:cNvSpPr>
            <a:spLocks noChangeArrowheads="1"/>
          </p:cNvSpPr>
          <p:nvPr/>
        </p:nvSpPr>
        <p:spPr bwMode="auto">
          <a:xfrm>
            <a:off x="4419600" y="1130300"/>
            <a:ext cx="1371600" cy="336550"/>
          </a:xfrm>
          <a:prstGeom prst="rect">
            <a:avLst/>
          </a:prstGeom>
          <a:noFill/>
          <a:ln w="9525">
            <a:noFill/>
            <a:miter lim="800000"/>
            <a:headEnd/>
            <a:tailEnd/>
          </a:ln>
          <a:effectLst/>
        </p:spPr>
        <p:txBody>
          <a:bodyPr lIns="92075" tIns="46038" rIns="92075" bIns="46038">
            <a:spAutoFit/>
          </a:bodyPr>
          <a:lstStyle/>
          <a:p>
            <a:pPr algn="ctr" eaLnBrk="0" hangingPunct="0">
              <a:spcBef>
                <a:spcPct val="50000"/>
              </a:spcBef>
            </a:pPr>
            <a:r>
              <a:rPr lang="en-GB" sz="1600"/>
              <a:t>STAGE 2</a:t>
            </a:r>
          </a:p>
        </p:txBody>
      </p:sp>
      <p:sp>
        <p:nvSpPr>
          <p:cNvPr id="30730" name="Rectangle 10"/>
          <p:cNvSpPr>
            <a:spLocks noChangeArrowheads="1"/>
          </p:cNvSpPr>
          <p:nvPr/>
        </p:nvSpPr>
        <p:spPr bwMode="auto">
          <a:xfrm>
            <a:off x="5943600" y="1130300"/>
            <a:ext cx="1371600" cy="336550"/>
          </a:xfrm>
          <a:prstGeom prst="rect">
            <a:avLst/>
          </a:prstGeom>
          <a:noFill/>
          <a:ln w="9525">
            <a:noFill/>
            <a:miter lim="800000"/>
            <a:headEnd/>
            <a:tailEnd/>
          </a:ln>
          <a:effectLst/>
        </p:spPr>
        <p:txBody>
          <a:bodyPr lIns="92075" tIns="46038" rIns="92075" bIns="46038">
            <a:spAutoFit/>
          </a:bodyPr>
          <a:lstStyle/>
          <a:p>
            <a:pPr algn="ctr" eaLnBrk="0" hangingPunct="0">
              <a:spcBef>
                <a:spcPct val="50000"/>
              </a:spcBef>
            </a:pPr>
            <a:r>
              <a:rPr lang="en-GB" sz="1600"/>
              <a:t>STAGE 3</a:t>
            </a:r>
          </a:p>
        </p:txBody>
      </p:sp>
      <p:sp>
        <p:nvSpPr>
          <p:cNvPr id="30731" name="Rectangle 11"/>
          <p:cNvSpPr>
            <a:spLocks noChangeArrowheads="1"/>
          </p:cNvSpPr>
          <p:nvPr/>
        </p:nvSpPr>
        <p:spPr bwMode="auto">
          <a:xfrm>
            <a:off x="7467600" y="1130300"/>
            <a:ext cx="1371600" cy="336550"/>
          </a:xfrm>
          <a:prstGeom prst="rect">
            <a:avLst/>
          </a:prstGeom>
          <a:noFill/>
          <a:ln w="9525">
            <a:noFill/>
            <a:miter lim="800000"/>
            <a:headEnd/>
            <a:tailEnd/>
          </a:ln>
          <a:effectLst/>
        </p:spPr>
        <p:txBody>
          <a:bodyPr lIns="92075" tIns="46038" rIns="92075" bIns="46038">
            <a:spAutoFit/>
          </a:bodyPr>
          <a:lstStyle/>
          <a:p>
            <a:pPr algn="ctr" eaLnBrk="0" hangingPunct="0">
              <a:spcBef>
                <a:spcPct val="50000"/>
              </a:spcBef>
            </a:pPr>
            <a:r>
              <a:rPr lang="en-GB" sz="1600"/>
              <a:t>STAGE 4</a:t>
            </a:r>
          </a:p>
        </p:txBody>
      </p:sp>
      <p:sp>
        <p:nvSpPr>
          <p:cNvPr id="30732" name="Rectangle 12"/>
          <p:cNvSpPr>
            <a:spLocks noChangeArrowheads="1"/>
          </p:cNvSpPr>
          <p:nvPr/>
        </p:nvSpPr>
        <p:spPr bwMode="auto">
          <a:xfrm>
            <a:off x="8991600" y="1130300"/>
            <a:ext cx="1371600" cy="336550"/>
          </a:xfrm>
          <a:prstGeom prst="rect">
            <a:avLst/>
          </a:prstGeom>
          <a:noFill/>
          <a:ln w="9525">
            <a:noFill/>
            <a:miter lim="800000"/>
            <a:headEnd/>
            <a:tailEnd/>
          </a:ln>
          <a:effectLst/>
        </p:spPr>
        <p:txBody>
          <a:bodyPr lIns="92075" tIns="46038" rIns="92075" bIns="46038">
            <a:spAutoFit/>
          </a:bodyPr>
          <a:lstStyle/>
          <a:p>
            <a:pPr algn="ctr" eaLnBrk="0" hangingPunct="0">
              <a:spcBef>
                <a:spcPct val="50000"/>
              </a:spcBef>
            </a:pPr>
            <a:r>
              <a:rPr lang="en-GB" sz="1600"/>
              <a:t>STAGE 5</a:t>
            </a:r>
          </a:p>
        </p:txBody>
      </p:sp>
      <p:sp>
        <p:nvSpPr>
          <p:cNvPr id="30733" name="Rectangle 13"/>
          <p:cNvSpPr>
            <a:spLocks noChangeArrowheads="1"/>
          </p:cNvSpPr>
          <p:nvPr/>
        </p:nvSpPr>
        <p:spPr bwMode="auto">
          <a:xfrm>
            <a:off x="2901950" y="1474789"/>
            <a:ext cx="7454900" cy="3779837"/>
          </a:xfrm>
          <a:prstGeom prst="rect">
            <a:avLst/>
          </a:prstGeom>
          <a:noFill/>
          <a:ln w="12700">
            <a:solidFill>
              <a:schemeClr val="tx1"/>
            </a:solidFill>
            <a:miter lim="800000"/>
            <a:headEnd/>
            <a:tailEnd/>
          </a:ln>
          <a:effectLst/>
        </p:spPr>
        <p:txBody>
          <a:bodyPr wrap="none" anchor="ctr"/>
          <a:lstStyle/>
          <a:p>
            <a:endParaRPr lang="en-US"/>
          </a:p>
        </p:txBody>
      </p:sp>
      <p:sp>
        <p:nvSpPr>
          <p:cNvPr id="30734" name="Line 14"/>
          <p:cNvSpPr>
            <a:spLocks noChangeShapeType="1"/>
          </p:cNvSpPr>
          <p:nvPr/>
        </p:nvSpPr>
        <p:spPr bwMode="auto">
          <a:xfrm>
            <a:off x="8915400" y="1100139"/>
            <a:ext cx="0" cy="4160837"/>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30735" name="Line 15"/>
          <p:cNvSpPr>
            <a:spLocks noChangeShapeType="1"/>
          </p:cNvSpPr>
          <p:nvPr/>
        </p:nvSpPr>
        <p:spPr bwMode="auto">
          <a:xfrm>
            <a:off x="7391400" y="1100139"/>
            <a:ext cx="0" cy="4160837"/>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30736" name="Line 16"/>
          <p:cNvSpPr>
            <a:spLocks noChangeShapeType="1"/>
          </p:cNvSpPr>
          <p:nvPr/>
        </p:nvSpPr>
        <p:spPr bwMode="auto">
          <a:xfrm>
            <a:off x="5867400" y="1100139"/>
            <a:ext cx="0" cy="4160837"/>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30737" name="Line 17"/>
          <p:cNvSpPr>
            <a:spLocks noChangeShapeType="1"/>
          </p:cNvSpPr>
          <p:nvPr/>
        </p:nvSpPr>
        <p:spPr bwMode="auto">
          <a:xfrm>
            <a:off x="4343400" y="1100139"/>
            <a:ext cx="0" cy="4160837"/>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30738" name="Freeform 18"/>
          <p:cNvSpPr>
            <a:spLocks noChangeArrowheads="1"/>
          </p:cNvSpPr>
          <p:nvPr/>
        </p:nvSpPr>
        <p:spPr bwMode="auto">
          <a:xfrm>
            <a:off x="2913063" y="4714875"/>
            <a:ext cx="741362" cy="323850"/>
          </a:xfrm>
          <a:custGeom>
            <a:avLst/>
            <a:gdLst/>
            <a:ahLst/>
            <a:cxnLst>
              <a:cxn ang="0">
                <a:pos x="0" y="204"/>
              </a:cxn>
              <a:cxn ang="0">
                <a:pos x="506" y="0"/>
              </a:cxn>
            </a:cxnLst>
            <a:rect l="0" t="0" r="r" b="b"/>
            <a:pathLst>
              <a:path w="506" h="204">
                <a:moveTo>
                  <a:pt x="0" y="204"/>
                </a:moveTo>
                <a:lnTo>
                  <a:pt x="506" y="0"/>
                </a:lnTo>
              </a:path>
            </a:pathLst>
          </a:custGeom>
          <a:noFill/>
          <a:ln w="25400">
            <a:solidFill>
              <a:srgbClr val="FF0000"/>
            </a:solidFill>
            <a:round/>
            <a:headEnd type="none" w="sm" len="sm"/>
            <a:tailEnd type="none" w="sm" len="sm"/>
          </a:ln>
          <a:effectLst/>
        </p:spPr>
        <p:txBody>
          <a:bodyPr wrap="none" anchor="ctr"/>
          <a:lstStyle/>
          <a:p>
            <a:endParaRPr lang="en-US"/>
          </a:p>
        </p:txBody>
      </p:sp>
      <p:sp>
        <p:nvSpPr>
          <p:cNvPr id="30739" name="Rectangle 19"/>
          <p:cNvSpPr>
            <a:spLocks noChangeArrowheads="1"/>
          </p:cNvSpPr>
          <p:nvPr/>
        </p:nvSpPr>
        <p:spPr bwMode="auto">
          <a:xfrm>
            <a:off x="3505200" y="2619375"/>
            <a:ext cx="1600200" cy="400752"/>
          </a:xfrm>
          <a:prstGeom prst="rect">
            <a:avLst/>
          </a:prstGeom>
          <a:noFill/>
          <a:ln w="9525">
            <a:noFill/>
            <a:miter lim="800000"/>
            <a:headEnd/>
            <a:tailEnd/>
          </a:ln>
          <a:effectLst/>
        </p:spPr>
        <p:txBody>
          <a:bodyPr lIns="92075" tIns="46038" rIns="92075" bIns="46038">
            <a:spAutoFit/>
          </a:bodyPr>
          <a:lstStyle/>
          <a:p>
            <a:pPr algn="ctr" eaLnBrk="0" hangingPunct="0">
              <a:spcBef>
                <a:spcPct val="50000"/>
              </a:spcBef>
            </a:pPr>
            <a:r>
              <a:rPr lang="en-GB" sz="2000" dirty="0">
                <a:solidFill>
                  <a:srgbClr val="FF0000"/>
                </a:solidFill>
              </a:rPr>
              <a:t>Crisis of:</a:t>
            </a:r>
          </a:p>
        </p:txBody>
      </p:sp>
      <p:sp>
        <p:nvSpPr>
          <p:cNvPr id="30740" name="Rectangle 20"/>
          <p:cNvSpPr>
            <a:spLocks noChangeArrowheads="1"/>
          </p:cNvSpPr>
          <p:nvPr/>
        </p:nvSpPr>
        <p:spPr bwMode="auto">
          <a:xfrm>
            <a:off x="2895600" y="3906838"/>
            <a:ext cx="2286000" cy="366712"/>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dirty="0">
                <a:solidFill>
                  <a:srgbClr val="FF0000"/>
                </a:solidFill>
                <a:latin typeface="Times New Roman" pitchFamily="18" charset="0"/>
              </a:rPr>
              <a:t>1: Leadership</a:t>
            </a:r>
          </a:p>
        </p:txBody>
      </p:sp>
      <p:sp>
        <p:nvSpPr>
          <p:cNvPr id="30741" name="Rectangle 21"/>
          <p:cNvSpPr>
            <a:spLocks noChangeArrowheads="1"/>
          </p:cNvSpPr>
          <p:nvPr/>
        </p:nvSpPr>
        <p:spPr bwMode="auto">
          <a:xfrm>
            <a:off x="4343400" y="3228976"/>
            <a:ext cx="2286000" cy="366713"/>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dirty="0">
                <a:solidFill>
                  <a:srgbClr val="FF0000"/>
                </a:solidFill>
                <a:latin typeface="Times New Roman" pitchFamily="18" charset="0"/>
              </a:rPr>
              <a:t>2: Autonomy</a:t>
            </a:r>
          </a:p>
        </p:txBody>
      </p:sp>
      <p:sp>
        <p:nvSpPr>
          <p:cNvPr id="30742" name="Rectangle 22"/>
          <p:cNvSpPr>
            <a:spLocks noChangeArrowheads="1"/>
          </p:cNvSpPr>
          <p:nvPr/>
        </p:nvSpPr>
        <p:spPr bwMode="auto">
          <a:xfrm>
            <a:off x="5867400" y="2552701"/>
            <a:ext cx="2286000" cy="366713"/>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dirty="0">
                <a:solidFill>
                  <a:srgbClr val="FF0000"/>
                </a:solidFill>
                <a:latin typeface="Times New Roman" pitchFamily="18" charset="0"/>
              </a:rPr>
              <a:t>3: Control</a:t>
            </a:r>
          </a:p>
        </p:txBody>
      </p:sp>
      <p:sp>
        <p:nvSpPr>
          <p:cNvPr id="30743" name="Rectangle 23"/>
          <p:cNvSpPr>
            <a:spLocks noChangeArrowheads="1"/>
          </p:cNvSpPr>
          <p:nvPr/>
        </p:nvSpPr>
        <p:spPr bwMode="auto">
          <a:xfrm>
            <a:off x="7391400" y="1874838"/>
            <a:ext cx="2286000" cy="366712"/>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dirty="0">
                <a:solidFill>
                  <a:srgbClr val="FF0000"/>
                </a:solidFill>
                <a:latin typeface="Times New Roman" pitchFamily="18" charset="0"/>
              </a:rPr>
              <a:t>4: Red Tape</a:t>
            </a:r>
          </a:p>
        </p:txBody>
      </p:sp>
      <p:sp>
        <p:nvSpPr>
          <p:cNvPr id="30744" name="Rectangle 24"/>
          <p:cNvSpPr>
            <a:spLocks noChangeArrowheads="1"/>
          </p:cNvSpPr>
          <p:nvPr/>
        </p:nvSpPr>
        <p:spPr bwMode="auto">
          <a:xfrm>
            <a:off x="9142414" y="1468438"/>
            <a:ext cx="611187" cy="366712"/>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dirty="0">
                <a:solidFill>
                  <a:srgbClr val="FF0000"/>
                </a:solidFill>
                <a:latin typeface="Times New Roman" pitchFamily="18" charset="0"/>
              </a:rPr>
              <a:t>5: ?</a:t>
            </a:r>
          </a:p>
        </p:txBody>
      </p:sp>
      <p:sp>
        <p:nvSpPr>
          <p:cNvPr id="30745" name="Rectangle 25"/>
          <p:cNvSpPr>
            <a:spLocks noChangeArrowheads="1"/>
          </p:cNvSpPr>
          <p:nvPr/>
        </p:nvSpPr>
        <p:spPr bwMode="auto">
          <a:xfrm>
            <a:off x="3036888" y="4891088"/>
            <a:ext cx="2286000" cy="366712"/>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i="1" dirty="0">
                <a:solidFill>
                  <a:srgbClr val="00B0F0"/>
                </a:solidFill>
                <a:latin typeface="Times New Roman" pitchFamily="18" charset="0"/>
              </a:rPr>
              <a:t>1: Creativity</a:t>
            </a:r>
          </a:p>
        </p:txBody>
      </p:sp>
      <p:sp>
        <p:nvSpPr>
          <p:cNvPr id="30746" name="Rectangle 26"/>
          <p:cNvSpPr>
            <a:spLocks noChangeArrowheads="1"/>
          </p:cNvSpPr>
          <p:nvPr/>
        </p:nvSpPr>
        <p:spPr bwMode="auto">
          <a:xfrm>
            <a:off x="4619625" y="4448176"/>
            <a:ext cx="2286000" cy="366713"/>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i="1" dirty="0">
                <a:solidFill>
                  <a:srgbClr val="00B0F0"/>
                </a:solidFill>
                <a:latin typeface="Times New Roman" pitchFamily="18" charset="0"/>
              </a:rPr>
              <a:t>2: Direction</a:t>
            </a:r>
          </a:p>
        </p:txBody>
      </p:sp>
      <p:sp>
        <p:nvSpPr>
          <p:cNvPr id="30747" name="Rectangle 27"/>
          <p:cNvSpPr>
            <a:spLocks noChangeArrowheads="1"/>
          </p:cNvSpPr>
          <p:nvPr/>
        </p:nvSpPr>
        <p:spPr bwMode="auto">
          <a:xfrm>
            <a:off x="6026150" y="3771901"/>
            <a:ext cx="2287588" cy="366713"/>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i="1">
                <a:solidFill>
                  <a:srgbClr val="00B0F0"/>
                </a:solidFill>
                <a:latin typeface="Times New Roman" pitchFamily="18" charset="0"/>
              </a:rPr>
              <a:t>3: Delegation</a:t>
            </a:r>
          </a:p>
        </p:txBody>
      </p:sp>
      <p:sp>
        <p:nvSpPr>
          <p:cNvPr id="30748" name="Rectangle 28"/>
          <p:cNvSpPr>
            <a:spLocks noChangeArrowheads="1"/>
          </p:cNvSpPr>
          <p:nvPr/>
        </p:nvSpPr>
        <p:spPr bwMode="auto">
          <a:xfrm>
            <a:off x="7326313" y="3094038"/>
            <a:ext cx="2286000" cy="366712"/>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i="1">
                <a:solidFill>
                  <a:srgbClr val="00B0F0"/>
                </a:solidFill>
                <a:latin typeface="Times New Roman" pitchFamily="18" charset="0"/>
              </a:rPr>
              <a:t>4: Co-ordination</a:t>
            </a:r>
          </a:p>
        </p:txBody>
      </p:sp>
      <p:sp>
        <p:nvSpPr>
          <p:cNvPr id="30749" name="Rectangle 29"/>
          <p:cNvSpPr>
            <a:spLocks noChangeArrowheads="1"/>
          </p:cNvSpPr>
          <p:nvPr/>
        </p:nvSpPr>
        <p:spPr bwMode="auto">
          <a:xfrm>
            <a:off x="8839200" y="2484439"/>
            <a:ext cx="1606550" cy="646973"/>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i="1">
                <a:solidFill>
                  <a:srgbClr val="00B0F0"/>
                </a:solidFill>
                <a:latin typeface="Times New Roman" pitchFamily="18" charset="0"/>
              </a:rPr>
              <a:t>5: Collaboration</a:t>
            </a:r>
          </a:p>
        </p:txBody>
      </p:sp>
      <p:sp>
        <p:nvSpPr>
          <p:cNvPr id="30750" name="Rectangle 30"/>
          <p:cNvSpPr>
            <a:spLocks noChangeArrowheads="1"/>
          </p:cNvSpPr>
          <p:nvPr/>
        </p:nvSpPr>
        <p:spPr bwMode="auto">
          <a:xfrm>
            <a:off x="6869113" y="4381500"/>
            <a:ext cx="2133600" cy="708528"/>
          </a:xfrm>
          <a:prstGeom prst="rect">
            <a:avLst/>
          </a:prstGeom>
          <a:noFill/>
          <a:ln w="9525">
            <a:noFill/>
            <a:miter lim="800000"/>
            <a:headEnd/>
            <a:tailEnd/>
          </a:ln>
          <a:effectLst/>
        </p:spPr>
        <p:txBody>
          <a:bodyPr lIns="92075" tIns="46038" rIns="92075" bIns="46038">
            <a:spAutoFit/>
          </a:bodyPr>
          <a:lstStyle/>
          <a:p>
            <a:pPr algn="ctr" eaLnBrk="0" hangingPunct="0">
              <a:spcBef>
                <a:spcPct val="50000"/>
              </a:spcBef>
            </a:pPr>
            <a:r>
              <a:rPr lang="en-GB" sz="2000" i="1">
                <a:solidFill>
                  <a:srgbClr val="00B0F0"/>
                </a:solidFill>
              </a:rPr>
              <a:t>Growth through:</a:t>
            </a:r>
          </a:p>
        </p:txBody>
      </p:sp>
      <p:sp>
        <p:nvSpPr>
          <p:cNvPr id="30751" name="Freeform 31"/>
          <p:cNvSpPr>
            <a:spLocks/>
          </p:cNvSpPr>
          <p:nvPr/>
        </p:nvSpPr>
        <p:spPr bwMode="auto">
          <a:xfrm>
            <a:off x="3657600" y="4313239"/>
            <a:ext cx="763588" cy="407987"/>
          </a:xfrm>
          <a:custGeom>
            <a:avLst/>
            <a:gdLst/>
            <a:ahLst/>
            <a:cxnLst>
              <a:cxn ang="0">
                <a:pos x="0" y="256"/>
              </a:cxn>
              <a:cxn ang="0">
                <a:pos x="208" y="170"/>
              </a:cxn>
              <a:cxn ang="0">
                <a:pos x="156" y="85"/>
              </a:cxn>
              <a:cxn ang="0">
                <a:pos x="364" y="213"/>
              </a:cxn>
              <a:cxn ang="0">
                <a:pos x="260" y="42"/>
              </a:cxn>
              <a:cxn ang="0">
                <a:pos x="468" y="170"/>
              </a:cxn>
              <a:cxn ang="0">
                <a:pos x="364" y="0"/>
              </a:cxn>
              <a:cxn ang="0">
                <a:pos x="520" y="85"/>
              </a:cxn>
              <a:cxn ang="0">
                <a:pos x="520" y="42"/>
              </a:cxn>
            </a:cxnLst>
            <a:rect l="0" t="0" r="r" b="b"/>
            <a:pathLst>
              <a:path w="521" h="257">
                <a:moveTo>
                  <a:pt x="0" y="256"/>
                </a:moveTo>
                <a:lnTo>
                  <a:pt x="208" y="170"/>
                </a:lnTo>
                <a:lnTo>
                  <a:pt x="156" y="85"/>
                </a:lnTo>
                <a:lnTo>
                  <a:pt x="364" y="213"/>
                </a:lnTo>
                <a:lnTo>
                  <a:pt x="260" y="42"/>
                </a:lnTo>
                <a:lnTo>
                  <a:pt x="468" y="170"/>
                </a:lnTo>
                <a:lnTo>
                  <a:pt x="364" y="0"/>
                </a:lnTo>
                <a:lnTo>
                  <a:pt x="520" y="85"/>
                </a:lnTo>
                <a:lnTo>
                  <a:pt x="520" y="42"/>
                </a:lnTo>
              </a:path>
            </a:pathLst>
          </a:custGeom>
          <a:noFill/>
          <a:ln w="25400" cap="rnd" cmpd="sng">
            <a:solidFill>
              <a:srgbClr val="FF0000"/>
            </a:solidFill>
            <a:prstDash val="solid"/>
            <a:round/>
            <a:headEnd type="none" w="sm" len="sm"/>
            <a:tailEnd type="none" w="sm" len="sm"/>
          </a:ln>
          <a:effectLst/>
        </p:spPr>
        <p:txBody>
          <a:bodyPr/>
          <a:lstStyle/>
          <a:p>
            <a:endParaRPr lang="en-US"/>
          </a:p>
        </p:txBody>
      </p:sp>
      <p:sp>
        <p:nvSpPr>
          <p:cNvPr id="30752" name="Freeform 32"/>
          <p:cNvSpPr>
            <a:spLocks/>
          </p:cNvSpPr>
          <p:nvPr/>
        </p:nvSpPr>
        <p:spPr bwMode="auto">
          <a:xfrm>
            <a:off x="5181600" y="3635375"/>
            <a:ext cx="763588" cy="407988"/>
          </a:xfrm>
          <a:custGeom>
            <a:avLst/>
            <a:gdLst/>
            <a:ahLst/>
            <a:cxnLst>
              <a:cxn ang="0">
                <a:pos x="0" y="256"/>
              </a:cxn>
              <a:cxn ang="0">
                <a:pos x="208" y="170"/>
              </a:cxn>
              <a:cxn ang="0">
                <a:pos x="156" y="85"/>
              </a:cxn>
              <a:cxn ang="0">
                <a:pos x="364" y="213"/>
              </a:cxn>
              <a:cxn ang="0">
                <a:pos x="260" y="42"/>
              </a:cxn>
              <a:cxn ang="0">
                <a:pos x="468" y="170"/>
              </a:cxn>
              <a:cxn ang="0">
                <a:pos x="364" y="0"/>
              </a:cxn>
              <a:cxn ang="0">
                <a:pos x="520" y="85"/>
              </a:cxn>
              <a:cxn ang="0">
                <a:pos x="520" y="42"/>
              </a:cxn>
            </a:cxnLst>
            <a:rect l="0" t="0" r="r" b="b"/>
            <a:pathLst>
              <a:path w="521" h="257">
                <a:moveTo>
                  <a:pt x="0" y="256"/>
                </a:moveTo>
                <a:lnTo>
                  <a:pt x="208" y="170"/>
                </a:lnTo>
                <a:lnTo>
                  <a:pt x="156" y="85"/>
                </a:lnTo>
                <a:lnTo>
                  <a:pt x="364" y="213"/>
                </a:lnTo>
                <a:lnTo>
                  <a:pt x="260" y="42"/>
                </a:lnTo>
                <a:lnTo>
                  <a:pt x="468" y="170"/>
                </a:lnTo>
                <a:lnTo>
                  <a:pt x="364" y="0"/>
                </a:lnTo>
                <a:lnTo>
                  <a:pt x="520" y="85"/>
                </a:lnTo>
                <a:lnTo>
                  <a:pt x="520" y="42"/>
                </a:lnTo>
              </a:path>
            </a:pathLst>
          </a:custGeom>
          <a:noFill/>
          <a:ln w="25400" cap="rnd" cmpd="sng">
            <a:solidFill>
              <a:srgbClr val="FF0000"/>
            </a:solidFill>
            <a:prstDash val="solid"/>
            <a:round/>
            <a:headEnd type="none" w="sm" len="sm"/>
            <a:tailEnd type="none" w="sm" len="sm"/>
          </a:ln>
          <a:effectLst/>
        </p:spPr>
        <p:txBody>
          <a:bodyPr/>
          <a:lstStyle/>
          <a:p>
            <a:endParaRPr lang="en-US"/>
          </a:p>
        </p:txBody>
      </p:sp>
      <p:sp>
        <p:nvSpPr>
          <p:cNvPr id="30753" name="Freeform 33"/>
          <p:cNvSpPr>
            <a:spLocks/>
          </p:cNvSpPr>
          <p:nvPr/>
        </p:nvSpPr>
        <p:spPr bwMode="auto">
          <a:xfrm>
            <a:off x="6705600" y="2959100"/>
            <a:ext cx="763588" cy="407988"/>
          </a:xfrm>
          <a:custGeom>
            <a:avLst/>
            <a:gdLst/>
            <a:ahLst/>
            <a:cxnLst>
              <a:cxn ang="0">
                <a:pos x="0" y="256"/>
              </a:cxn>
              <a:cxn ang="0">
                <a:pos x="208" y="170"/>
              </a:cxn>
              <a:cxn ang="0">
                <a:pos x="156" y="85"/>
              </a:cxn>
              <a:cxn ang="0">
                <a:pos x="364" y="213"/>
              </a:cxn>
              <a:cxn ang="0">
                <a:pos x="260" y="42"/>
              </a:cxn>
              <a:cxn ang="0">
                <a:pos x="468" y="170"/>
              </a:cxn>
              <a:cxn ang="0">
                <a:pos x="364" y="0"/>
              </a:cxn>
              <a:cxn ang="0">
                <a:pos x="520" y="85"/>
              </a:cxn>
              <a:cxn ang="0">
                <a:pos x="520" y="42"/>
              </a:cxn>
            </a:cxnLst>
            <a:rect l="0" t="0" r="r" b="b"/>
            <a:pathLst>
              <a:path w="521" h="257">
                <a:moveTo>
                  <a:pt x="0" y="256"/>
                </a:moveTo>
                <a:lnTo>
                  <a:pt x="208" y="170"/>
                </a:lnTo>
                <a:lnTo>
                  <a:pt x="156" y="85"/>
                </a:lnTo>
                <a:lnTo>
                  <a:pt x="364" y="213"/>
                </a:lnTo>
                <a:lnTo>
                  <a:pt x="260" y="42"/>
                </a:lnTo>
                <a:lnTo>
                  <a:pt x="468" y="170"/>
                </a:lnTo>
                <a:lnTo>
                  <a:pt x="364" y="0"/>
                </a:lnTo>
                <a:lnTo>
                  <a:pt x="520" y="85"/>
                </a:lnTo>
                <a:lnTo>
                  <a:pt x="520" y="42"/>
                </a:lnTo>
              </a:path>
            </a:pathLst>
          </a:custGeom>
          <a:noFill/>
          <a:ln w="25400" cap="rnd" cmpd="sng">
            <a:solidFill>
              <a:srgbClr val="FF0000"/>
            </a:solidFill>
            <a:prstDash val="solid"/>
            <a:round/>
            <a:headEnd type="none" w="sm" len="sm"/>
            <a:tailEnd type="none" w="sm" len="sm"/>
          </a:ln>
          <a:effectLst/>
        </p:spPr>
        <p:txBody>
          <a:bodyPr/>
          <a:lstStyle/>
          <a:p>
            <a:endParaRPr lang="en-US"/>
          </a:p>
        </p:txBody>
      </p:sp>
      <p:sp>
        <p:nvSpPr>
          <p:cNvPr id="30754" name="Freeform 34"/>
          <p:cNvSpPr>
            <a:spLocks/>
          </p:cNvSpPr>
          <p:nvPr/>
        </p:nvSpPr>
        <p:spPr bwMode="auto">
          <a:xfrm>
            <a:off x="8229600" y="2281239"/>
            <a:ext cx="763588" cy="407987"/>
          </a:xfrm>
          <a:custGeom>
            <a:avLst/>
            <a:gdLst/>
            <a:ahLst/>
            <a:cxnLst>
              <a:cxn ang="0">
                <a:pos x="0" y="256"/>
              </a:cxn>
              <a:cxn ang="0">
                <a:pos x="208" y="170"/>
              </a:cxn>
              <a:cxn ang="0">
                <a:pos x="156" y="85"/>
              </a:cxn>
              <a:cxn ang="0">
                <a:pos x="364" y="213"/>
              </a:cxn>
              <a:cxn ang="0">
                <a:pos x="260" y="42"/>
              </a:cxn>
              <a:cxn ang="0">
                <a:pos x="468" y="170"/>
              </a:cxn>
              <a:cxn ang="0">
                <a:pos x="364" y="0"/>
              </a:cxn>
              <a:cxn ang="0">
                <a:pos x="520" y="85"/>
              </a:cxn>
              <a:cxn ang="0">
                <a:pos x="520" y="42"/>
              </a:cxn>
            </a:cxnLst>
            <a:rect l="0" t="0" r="r" b="b"/>
            <a:pathLst>
              <a:path w="521" h="257">
                <a:moveTo>
                  <a:pt x="0" y="256"/>
                </a:moveTo>
                <a:lnTo>
                  <a:pt x="208" y="170"/>
                </a:lnTo>
                <a:lnTo>
                  <a:pt x="156" y="85"/>
                </a:lnTo>
                <a:lnTo>
                  <a:pt x="364" y="213"/>
                </a:lnTo>
                <a:lnTo>
                  <a:pt x="260" y="42"/>
                </a:lnTo>
                <a:lnTo>
                  <a:pt x="468" y="170"/>
                </a:lnTo>
                <a:lnTo>
                  <a:pt x="364" y="0"/>
                </a:lnTo>
                <a:lnTo>
                  <a:pt x="520" y="85"/>
                </a:lnTo>
                <a:lnTo>
                  <a:pt x="520" y="42"/>
                </a:lnTo>
              </a:path>
            </a:pathLst>
          </a:custGeom>
          <a:noFill/>
          <a:ln w="25400" cap="rnd" cmpd="sng">
            <a:solidFill>
              <a:srgbClr val="FF0000"/>
            </a:solidFill>
            <a:prstDash val="solid"/>
            <a:round/>
            <a:headEnd type="none" w="sm" len="sm"/>
            <a:tailEnd type="none" w="sm" len="sm"/>
          </a:ln>
          <a:effectLst/>
        </p:spPr>
        <p:txBody>
          <a:bodyPr/>
          <a:lstStyle/>
          <a:p>
            <a:endParaRPr lang="en-US"/>
          </a:p>
        </p:txBody>
      </p:sp>
      <p:sp>
        <p:nvSpPr>
          <p:cNvPr id="30755" name="Freeform 35"/>
          <p:cNvSpPr>
            <a:spLocks/>
          </p:cNvSpPr>
          <p:nvPr/>
        </p:nvSpPr>
        <p:spPr bwMode="auto">
          <a:xfrm>
            <a:off x="9601200" y="1671639"/>
            <a:ext cx="763588" cy="407987"/>
          </a:xfrm>
          <a:custGeom>
            <a:avLst/>
            <a:gdLst/>
            <a:ahLst/>
            <a:cxnLst>
              <a:cxn ang="0">
                <a:pos x="0" y="256"/>
              </a:cxn>
              <a:cxn ang="0">
                <a:pos x="208" y="170"/>
              </a:cxn>
              <a:cxn ang="0">
                <a:pos x="156" y="85"/>
              </a:cxn>
              <a:cxn ang="0">
                <a:pos x="364" y="213"/>
              </a:cxn>
              <a:cxn ang="0">
                <a:pos x="260" y="42"/>
              </a:cxn>
              <a:cxn ang="0">
                <a:pos x="468" y="170"/>
              </a:cxn>
              <a:cxn ang="0">
                <a:pos x="364" y="0"/>
              </a:cxn>
              <a:cxn ang="0">
                <a:pos x="520" y="85"/>
              </a:cxn>
              <a:cxn ang="0">
                <a:pos x="520" y="42"/>
              </a:cxn>
            </a:cxnLst>
            <a:rect l="0" t="0" r="r" b="b"/>
            <a:pathLst>
              <a:path w="521" h="257">
                <a:moveTo>
                  <a:pt x="0" y="256"/>
                </a:moveTo>
                <a:lnTo>
                  <a:pt x="208" y="170"/>
                </a:lnTo>
                <a:lnTo>
                  <a:pt x="156" y="85"/>
                </a:lnTo>
                <a:lnTo>
                  <a:pt x="364" y="213"/>
                </a:lnTo>
                <a:lnTo>
                  <a:pt x="260" y="42"/>
                </a:lnTo>
                <a:lnTo>
                  <a:pt x="468" y="170"/>
                </a:lnTo>
                <a:lnTo>
                  <a:pt x="364" y="0"/>
                </a:lnTo>
                <a:lnTo>
                  <a:pt x="520" y="85"/>
                </a:lnTo>
                <a:lnTo>
                  <a:pt x="520" y="42"/>
                </a:lnTo>
              </a:path>
            </a:pathLst>
          </a:custGeom>
          <a:noFill/>
          <a:ln w="25400" cap="rnd" cmpd="sng">
            <a:solidFill>
              <a:srgbClr val="FF0000"/>
            </a:solidFill>
            <a:prstDash val="solid"/>
            <a:round/>
            <a:headEnd type="none" w="sm" len="sm"/>
            <a:tailEnd type="none" w="sm" len="sm"/>
          </a:ln>
          <a:effectLst/>
        </p:spPr>
        <p:txBody>
          <a:bodyPr/>
          <a:lstStyle/>
          <a:p>
            <a:endParaRPr lang="en-US"/>
          </a:p>
        </p:txBody>
      </p:sp>
      <p:sp>
        <p:nvSpPr>
          <p:cNvPr id="30756" name="Freeform 36"/>
          <p:cNvSpPr>
            <a:spLocks noChangeArrowheads="1"/>
          </p:cNvSpPr>
          <p:nvPr/>
        </p:nvSpPr>
        <p:spPr bwMode="auto">
          <a:xfrm>
            <a:off x="4419600" y="4038601"/>
            <a:ext cx="762000" cy="327025"/>
          </a:xfrm>
          <a:custGeom>
            <a:avLst/>
            <a:gdLst/>
            <a:ahLst/>
            <a:cxnLst>
              <a:cxn ang="0">
                <a:pos x="0" y="206"/>
              </a:cxn>
              <a:cxn ang="0">
                <a:pos x="520" y="0"/>
              </a:cxn>
            </a:cxnLst>
            <a:rect l="0" t="0" r="r" b="b"/>
            <a:pathLst>
              <a:path w="520" h="206">
                <a:moveTo>
                  <a:pt x="0" y="206"/>
                </a:moveTo>
                <a:lnTo>
                  <a:pt x="520" y="0"/>
                </a:lnTo>
              </a:path>
            </a:pathLst>
          </a:custGeom>
          <a:noFill/>
          <a:ln w="25400">
            <a:solidFill>
              <a:srgbClr val="FF0000"/>
            </a:solidFill>
            <a:round/>
            <a:headEnd type="none" w="sm" len="sm"/>
            <a:tailEnd type="none" w="sm" len="sm"/>
          </a:ln>
          <a:effectLst/>
        </p:spPr>
        <p:txBody>
          <a:bodyPr wrap="none" anchor="ctr"/>
          <a:lstStyle/>
          <a:p>
            <a:endParaRPr lang="en-US"/>
          </a:p>
        </p:txBody>
      </p:sp>
      <p:sp>
        <p:nvSpPr>
          <p:cNvPr id="30757" name="Freeform 37"/>
          <p:cNvSpPr>
            <a:spLocks noChangeArrowheads="1"/>
          </p:cNvSpPr>
          <p:nvPr/>
        </p:nvSpPr>
        <p:spPr bwMode="auto">
          <a:xfrm>
            <a:off x="5943601" y="3359150"/>
            <a:ext cx="771525" cy="330200"/>
          </a:xfrm>
          <a:custGeom>
            <a:avLst/>
            <a:gdLst/>
            <a:ahLst/>
            <a:cxnLst>
              <a:cxn ang="0">
                <a:pos x="0" y="208"/>
              </a:cxn>
              <a:cxn ang="0">
                <a:pos x="526" y="0"/>
              </a:cxn>
            </a:cxnLst>
            <a:rect l="0" t="0" r="r" b="b"/>
            <a:pathLst>
              <a:path w="526" h="208">
                <a:moveTo>
                  <a:pt x="0" y="208"/>
                </a:moveTo>
                <a:lnTo>
                  <a:pt x="526" y="0"/>
                </a:lnTo>
              </a:path>
            </a:pathLst>
          </a:custGeom>
          <a:noFill/>
          <a:ln w="25400">
            <a:solidFill>
              <a:srgbClr val="FF0000"/>
            </a:solidFill>
            <a:round/>
            <a:headEnd type="none" w="sm" len="sm"/>
            <a:tailEnd type="none" w="sm" len="sm"/>
          </a:ln>
          <a:effectLst/>
        </p:spPr>
        <p:txBody>
          <a:bodyPr wrap="none" anchor="ctr"/>
          <a:lstStyle/>
          <a:p>
            <a:endParaRPr lang="en-US"/>
          </a:p>
        </p:txBody>
      </p:sp>
      <p:sp>
        <p:nvSpPr>
          <p:cNvPr id="30758" name="Freeform 38"/>
          <p:cNvSpPr>
            <a:spLocks noChangeArrowheads="1"/>
          </p:cNvSpPr>
          <p:nvPr/>
        </p:nvSpPr>
        <p:spPr bwMode="auto">
          <a:xfrm>
            <a:off x="7467600" y="2682876"/>
            <a:ext cx="762000" cy="333375"/>
          </a:xfrm>
          <a:custGeom>
            <a:avLst/>
            <a:gdLst/>
            <a:ahLst/>
            <a:cxnLst>
              <a:cxn ang="0">
                <a:pos x="0" y="210"/>
              </a:cxn>
              <a:cxn ang="0">
                <a:pos x="520" y="0"/>
              </a:cxn>
            </a:cxnLst>
            <a:rect l="0" t="0" r="r" b="b"/>
            <a:pathLst>
              <a:path w="520" h="210">
                <a:moveTo>
                  <a:pt x="0" y="210"/>
                </a:moveTo>
                <a:lnTo>
                  <a:pt x="520" y="0"/>
                </a:lnTo>
              </a:path>
            </a:pathLst>
          </a:custGeom>
          <a:noFill/>
          <a:ln w="25400">
            <a:solidFill>
              <a:srgbClr val="FF0000"/>
            </a:solidFill>
            <a:round/>
            <a:headEnd type="none" w="sm" len="sm"/>
            <a:tailEnd type="none" w="sm" len="sm"/>
          </a:ln>
          <a:effectLst/>
        </p:spPr>
        <p:txBody>
          <a:bodyPr wrap="none" anchor="ctr"/>
          <a:lstStyle/>
          <a:p>
            <a:endParaRPr lang="en-US"/>
          </a:p>
        </p:txBody>
      </p:sp>
      <p:sp>
        <p:nvSpPr>
          <p:cNvPr id="30759" name="Freeform 39"/>
          <p:cNvSpPr>
            <a:spLocks noChangeArrowheads="1"/>
          </p:cNvSpPr>
          <p:nvPr/>
        </p:nvSpPr>
        <p:spPr bwMode="auto">
          <a:xfrm>
            <a:off x="8991601" y="2073276"/>
            <a:ext cx="612775" cy="269875"/>
          </a:xfrm>
          <a:custGeom>
            <a:avLst/>
            <a:gdLst/>
            <a:ahLst/>
            <a:cxnLst>
              <a:cxn ang="0">
                <a:pos x="0" y="170"/>
              </a:cxn>
              <a:cxn ang="0">
                <a:pos x="418" y="0"/>
              </a:cxn>
            </a:cxnLst>
            <a:rect l="0" t="0" r="r" b="b"/>
            <a:pathLst>
              <a:path w="418" h="170">
                <a:moveTo>
                  <a:pt x="0" y="170"/>
                </a:moveTo>
                <a:lnTo>
                  <a:pt x="418" y="0"/>
                </a:lnTo>
              </a:path>
            </a:pathLst>
          </a:custGeom>
          <a:noFill/>
          <a:ln w="25400">
            <a:solidFill>
              <a:srgbClr val="FF0000"/>
            </a:solidFill>
            <a:round/>
            <a:headEnd type="none" w="sm" len="sm"/>
            <a:tailEnd type="none" w="sm" len="sm"/>
          </a:ln>
          <a:effectLst/>
        </p:spPr>
        <p:txBody>
          <a:bodyPr wrap="none" anchor="ctr"/>
          <a:lstStyle/>
          <a:p>
            <a:endParaRPr lang="en-US"/>
          </a:p>
        </p:txBody>
      </p:sp>
      <p:sp>
        <p:nvSpPr>
          <p:cNvPr id="30760" name="Freeform 40"/>
          <p:cNvSpPr>
            <a:spLocks/>
          </p:cNvSpPr>
          <p:nvPr/>
        </p:nvSpPr>
        <p:spPr bwMode="auto">
          <a:xfrm>
            <a:off x="3060701" y="1955800"/>
            <a:ext cx="855663" cy="304800"/>
          </a:xfrm>
          <a:custGeom>
            <a:avLst/>
            <a:gdLst/>
            <a:ahLst/>
            <a:cxnLst>
              <a:cxn ang="0">
                <a:pos x="0" y="98"/>
              </a:cxn>
              <a:cxn ang="0">
                <a:pos x="233" y="96"/>
              </a:cxn>
              <a:cxn ang="0">
                <a:pos x="232" y="1"/>
              </a:cxn>
              <a:cxn ang="0">
                <a:pos x="350" y="191"/>
              </a:cxn>
              <a:cxn ang="0">
                <a:pos x="348" y="0"/>
              </a:cxn>
              <a:cxn ang="0">
                <a:pos x="467" y="190"/>
              </a:cxn>
              <a:cxn ang="0">
                <a:pos x="464" y="0"/>
              </a:cxn>
              <a:cxn ang="0">
                <a:pos x="560" y="132"/>
              </a:cxn>
              <a:cxn ang="0">
                <a:pos x="583" y="94"/>
              </a:cxn>
            </a:cxnLst>
            <a:rect l="0" t="0" r="r" b="b"/>
            <a:pathLst>
              <a:path w="584" h="192">
                <a:moveTo>
                  <a:pt x="0" y="98"/>
                </a:moveTo>
                <a:lnTo>
                  <a:pt x="233" y="96"/>
                </a:lnTo>
                <a:lnTo>
                  <a:pt x="232" y="1"/>
                </a:lnTo>
                <a:lnTo>
                  <a:pt x="350" y="191"/>
                </a:lnTo>
                <a:lnTo>
                  <a:pt x="348" y="0"/>
                </a:lnTo>
                <a:lnTo>
                  <a:pt x="467" y="190"/>
                </a:lnTo>
                <a:lnTo>
                  <a:pt x="464" y="0"/>
                </a:lnTo>
                <a:lnTo>
                  <a:pt x="560" y="132"/>
                </a:lnTo>
                <a:lnTo>
                  <a:pt x="583" y="94"/>
                </a:lnTo>
              </a:path>
            </a:pathLst>
          </a:custGeom>
          <a:noFill/>
          <a:ln w="25400" cap="rnd" cmpd="sng">
            <a:solidFill>
              <a:srgbClr val="FF0000"/>
            </a:solidFill>
            <a:prstDash val="solid"/>
            <a:round/>
            <a:headEnd type="none" w="sm" len="sm"/>
            <a:tailEnd type="none" w="sm" len="sm"/>
          </a:ln>
          <a:effectLst/>
        </p:spPr>
        <p:txBody>
          <a:bodyPr/>
          <a:lstStyle/>
          <a:p>
            <a:endParaRPr lang="en-US"/>
          </a:p>
        </p:txBody>
      </p:sp>
      <p:sp>
        <p:nvSpPr>
          <p:cNvPr id="30761" name="Line 41"/>
          <p:cNvSpPr>
            <a:spLocks noChangeShapeType="1"/>
          </p:cNvSpPr>
          <p:nvPr/>
        </p:nvSpPr>
        <p:spPr bwMode="auto">
          <a:xfrm>
            <a:off x="3082926" y="1739900"/>
            <a:ext cx="803275" cy="0"/>
          </a:xfrm>
          <a:prstGeom prst="line">
            <a:avLst/>
          </a:prstGeom>
          <a:noFill/>
          <a:ln w="25400">
            <a:solidFill>
              <a:srgbClr val="FF0000"/>
            </a:solidFill>
            <a:round/>
            <a:headEnd type="none" w="sm" len="sm"/>
            <a:tailEnd type="none" w="sm" len="sm"/>
          </a:ln>
          <a:effectLst/>
        </p:spPr>
        <p:txBody>
          <a:bodyPr wrap="none" anchor="ctr"/>
          <a:lstStyle/>
          <a:p>
            <a:endParaRPr lang="en-US"/>
          </a:p>
        </p:txBody>
      </p:sp>
      <p:sp>
        <p:nvSpPr>
          <p:cNvPr id="30762" name="Rectangle 42"/>
          <p:cNvSpPr>
            <a:spLocks noChangeArrowheads="1"/>
          </p:cNvSpPr>
          <p:nvPr/>
        </p:nvSpPr>
        <p:spPr bwMode="auto">
          <a:xfrm>
            <a:off x="3986213" y="1603376"/>
            <a:ext cx="1846262" cy="985527"/>
          </a:xfrm>
          <a:prstGeom prst="rect">
            <a:avLst/>
          </a:prstGeom>
          <a:noFill/>
          <a:ln w="9525">
            <a:noFill/>
            <a:miter lim="800000"/>
            <a:headEnd/>
            <a:tailEnd/>
          </a:ln>
          <a:effectLst/>
        </p:spPr>
        <p:txBody>
          <a:bodyPr lIns="92075" tIns="46038" rIns="92075" bIns="46038">
            <a:spAutoFit/>
          </a:bodyPr>
          <a:lstStyle/>
          <a:p>
            <a:pPr eaLnBrk="0" hangingPunct="0">
              <a:spcBef>
                <a:spcPct val="50000"/>
              </a:spcBef>
            </a:pPr>
            <a:r>
              <a:rPr lang="en-GB" sz="1600"/>
              <a:t>Evolution stages</a:t>
            </a:r>
            <a:br>
              <a:rPr lang="en-GB" sz="1600"/>
            </a:br>
            <a:br>
              <a:rPr lang="en-GB" sz="1000"/>
            </a:br>
            <a:r>
              <a:rPr lang="en-GB" sz="1600"/>
              <a:t>Revolution stages</a:t>
            </a:r>
          </a:p>
        </p:txBody>
      </p:sp>
      <p:sp>
        <p:nvSpPr>
          <p:cNvPr id="30763" name="Line 43"/>
          <p:cNvSpPr>
            <a:spLocks noChangeShapeType="1"/>
          </p:cNvSpPr>
          <p:nvPr/>
        </p:nvSpPr>
        <p:spPr bwMode="auto">
          <a:xfrm>
            <a:off x="3768726" y="4216401"/>
            <a:ext cx="193675" cy="231775"/>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64" name="Line 44"/>
          <p:cNvSpPr>
            <a:spLocks noChangeShapeType="1"/>
          </p:cNvSpPr>
          <p:nvPr/>
        </p:nvSpPr>
        <p:spPr bwMode="auto">
          <a:xfrm>
            <a:off x="5292726" y="3538538"/>
            <a:ext cx="193675" cy="233362"/>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65" name="Line 45"/>
          <p:cNvSpPr>
            <a:spLocks noChangeShapeType="1"/>
          </p:cNvSpPr>
          <p:nvPr/>
        </p:nvSpPr>
        <p:spPr bwMode="auto">
          <a:xfrm>
            <a:off x="6816726" y="2860676"/>
            <a:ext cx="193675" cy="233363"/>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66" name="Line 46"/>
          <p:cNvSpPr>
            <a:spLocks noChangeShapeType="1"/>
          </p:cNvSpPr>
          <p:nvPr/>
        </p:nvSpPr>
        <p:spPr bwMode="auto">
          <a:xfrm>
            <a:off x="8340726" y="2184401"/>
            <a:ext cx="193675" cy="231775"/>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67" name="Line 47"/>
          <p:cNvSpPr>
            <a:spLocks noChangeShapeType="1"/>
          </p:cNvSpPr>
          <p:nvPr/>
        </p:nvSpPr>
        <p:spPr bwMode="auto">
          <a:xfrm>
            <a:off x="9712326" y="1574801"/>
            <a:ext cx="193675" cy="231775"/>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68" name="Line 48"/>
          <p:cNvSpPr>
            <a:spLocks noChangeShapeType="1"/>
          </p:cNvSpPr>
          <p:nvPr/>
        </p:nvSpPr>
        <p:spPr bwMode="auto">
          <a:xfrm flipH="1" flipV="1">
            <a:off x="3751264" y="4738688"/>
            <a:ext cx="193675" cy="233362"/>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69" name="Line 49"/>
          <p:cNvSpPr>
            <a:spLocks noChangeShapeType="1"/>
          </p:cNvSpPr>
          <p:nvPr/>
        </p:nvSpPr>
        <p:spPr bwMode="auto">
          <a:xfrm flipH="1" flipV="1">
            <a:off x="5046664" y="4197351"/>
            <a:ext cx="193675" cy="231775"/>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70" name="Line 50"/>
          <p:cNvSpPr>
            <a:spLocks noChangeShapeType="1"/>
          </p:cNvSpPr>
          <p:nvPr/>
        </p:nvSpPr>
        <p:spPr bwMode="auto">
          <a:xfrm flipH="1" flipV="1">
            <a:off x="6570664" y="3519488"/>
            <a:ext cx="193675" cy="233362"/>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71" name="Line 51"/>
          <p:cNvSpPr>
            <a:spLocks noChangeShapeType="1"/>
          </p:cNvSpPr>
          <p:nvPr/>
        </p:nvSpPr>
        <p:spPr bwMode="auto">
          <a:xfrm flipH="1" flipV="1">
            <a:off x="8094664" y="2841626"/>
            <a:ext cx="193675" cy="233363"/>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30772" name="Line 52"/>
          <p:cNvSpPr>
            <a:spLocks noChangeShapeType="1"/>
          </p:cNvSpPr>
          <p:nvPr/>
        </p:nvSpPr>
        <p:spPr bwMode="auto">
          <a:xfrm flipH="1" flipV="1">
            <a:off x="9542464" y="2165351"/>
            <a:ext cx="193675" cy="231775"/>
          </a:xfrm>
          <a:prstGeom prst="line">
            <a:avLst/>
          </a:prstGeom>
          <a:noFill/>
          <a:ln w="12700">
            <a:solidFill>
              <a:schemeClr val="tx1"/>
            </a:solidFill>
            <a:round/>
            <a:headEnd type="none" w="sm" len="sm"/>
            <a:tailEnd type="stealth" w="med" len="lg"/>
          </a:ln>
          <a:effectLst/>
        </p:spPr>
        <p:txBody>
          <a:bodyPr wrap="none" anchor="ctr"/>
          <a:lstStyle/>
          <a:p>
            <a:endParaRPr lang="en-US"/>
          </a:p>
        </p:txBody>
      </p:sp>
      <p:sp>
        <p:nvSpPr>
          <p:cNvPr id="54" name="Rectangle 32"/>
          <p:cNvSpPr>
            <a:spLocks noChangeArrowheads="1"/>
          </p:cNvSpPr>
          <p:nvPr/>
        </p:nvSpPr>
        <p:spPr bwMode="auto">
          <a:xfrm>
            <a:off x="2362200" y="381000"/>
            <a:ext cx="7924800" cy="641350"/>
          </a:xfrm>
          <a:prstGeom prst="rect">
            <a:avLst/>
          </a:prstGeom>
          <a:noFill/>
          <a:ln w="9525">
            <a:noFill/>
            <a:miter lim="800000"/>
            <a:headEnd/>
            <a:tailEnd/>
          </a:ln>
          <a:effectLst/>
        </p:spPr>
        <p:txBody>
          <a:bodyPr lIns="92075" tIns="46038" rIns="92075" bIns="46038">
            <a:spAutoFit/>
          </a:bodyPr>
          <a:lstStyle/>
          <a:p>
            <a:pPr algn="ctr" eaLnBrk="0" hangingPunct="0">
              <a:spcBef>
                <a:spcPct val="50000"/>
              </a:spcBef>
            </a:pPr>
            <a:r>
              <a:rPr lang="en-GB" sz="3600" b="1" dirty="0">
                <a:solidFill>
                  <a:srgbClr val="C00000"/>
                </a:solidFill>
                <a:effectLst>
                  <a:outerShdw blurRad="38100" dist="38100" dir="2700000" algn="tl">
                    <a:srgbClr val="000000"/>
                  </a:outerShdw>
                </a:effectLst>
              </a:rPr>
              <a:t>Greiner’s five stage growth model</a:t>
            </a:r>
          </a:p>
        </p:txBody>
      </p:sp>
    </p:spTree>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29BDC-18AA-D111-2FE6-6F1FCE25794B}"/>
              </a:ext>
            </a:extLst>
          </p:cNvPr>
          <p:cNvSpPr>
            <a:spLocks noGrp="1"/>
          </p:cNvSpPr>
          <p:nvPr>
            <p:ph type="title"/>
          </p:nvPr>
        </p:nvSpPr>
        <p:spPr>
          <a:xfrm>
            <a:off x="7218030" y="804520"/>
            <a:ext cx="3520367" cy="1049235"/>
          </a:xfrm>
        </p:spPr>
        <p:txBody>
          <a:bodyPr vert="horz" lIns="91440" tIns="45720" rIns="91440" bIns="45720" rtlCol="0" anchor="t">
            <a:normAutofit/>
          </a:bodyPr>
          <a:lstStyle/>
          <a:p>
            <a:r>
              <a:rPr lang="en-US"/>
              <a:t>Innovation Funnels</a:t>
            </a:r>
          </a:p>
        </p:txBody>
      </p:sp>
      <p:pic>
        <p:nvPicPr>
          <p:cNvPr id="2050" name="Picture 2" descr="Open Innovation – What It Is and How to Do It">
            <a:extLst>
              <a:ext uri="{FF2B5EF4-FFF2-40B4-BE49-F238E27FC236}">
                <a16:creationId xmlns:a16="http://schemas.microsoft.com/office/drawing/2014/main" id="{98F076C1-97E0-7BC9-72F0-D0E33FBD6B1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8566" y="1950487"/>
            <a:ext cx="6369548" cy="358110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776D508-23D9-9A47-D422-4DBECE66ED6F}"/>
              </a:ext>
            </a:extLst>
          </p:cNvPr>
          <p:cNvSpPr>
            <a:spLocks noGrp="1"/>
          </p:cNvSpPr>
          <p:nvPr>
            <p:ph sz="half" idx="1"/>
          </p:nvPr>
        </p:nvSpPr>
        <p:spPr>
          <a:xfrm>
            <a:off x="7218029" y="2015732"/>
            <a:ext cx="3520368" cy="3450613"/>
          </a:xfrm>
        </p:spPr>
        <p:txBody>
          <a:bodyPr vert="horz" lIns="91440" tIns="45720" rIns="91440" bIns="45720" rtlCol="0" anchor="t">
            <a:normAutofit/>
          </a:bodyPr>
          <a:lstStyle/>
          <a:p>
            <a:pPr marL="0">
              <a:lnSpc>
                <a:spcPct val="110000"/>
              </a:lnSpc>
            </a:pPr>
            <a:r>
              <a:rPr lang="en-US" b="0" i="0" dirty="0"/>
              <a:t>Thes</a:t>
            </a:r>
            <a:r>
              <a:rPr lang="en-US" dirty="0"/>
              <a:t>e</a:t>
            </a:r>
            <a:r>
              <a:rPr lang="en-US" b="0" i="0" dirty="0"/>
              <a:t> models focus on generating and evaluating ideas from either within the organization or from other collaborative sources combined with internal ideas before selecting the most promising ones for further development to either new or existing markets. </a:t>
            </a:r>
            <a:endParaRPr lang="en-US" dirty="0"/>
          </a:p>
        </p:txBody>
      </p:sp>
    </p:spTree>
    <p:extLst>
      <p:ext uri="{BB962C8B-B14F-4D97-AF65-F5344CB8AC3E}">
        <p14:creationId xmlns:p14="http://schemas.microsoft.com/office/powerpoint/2010/main" val="3827590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EDA6D303-536E-4181-B885-A1009B959BEC}"/>
              </a:ext>
            </a:extLst>
          </p:cNvPr>
          <p:cNvSpPr>
            <a:spLocks noGrp="1"/>
          </p:cNvSpPr>
          <p:nvPr>
            <p:ph type="title"/>
          </p:nvPr>
        </p:nvSpPr>
        <p:spPr>
          <a:xfrm>
            <a:off x="2029691" y="0"/>
            <a:ext cx="8229600" cy="706437"/>
          </a:xfrm>
        </p:spPr>
        <p:txBody>
          <a:bodyPr/>
          <a:lstStyle/>
          <a:p>
            <a:pPr eaLnBrk="1" hangingPunct="1"/>
            <a:r>
              <a:rPr lang="en-GB" altLang="en-US" sz="4000" b="1" dirty="0"/>
              <a:t>Idea Screening</a:t>
            </a:r>
            <a:r>
              <a:rPr lang="en-US" altLang="en-US" sz="4000" b="1" dirty="0"/>
              <a:t> </a:t>
            </a:r>
          </a:p>
        </p:txBody>
      </p:sp>
      <p:sp>
        <p:nvSpPr>
          <p:cNvPr id="17411" name="Rectangle 3">
            <a:extLst>
              <a:ext uri="{FF2B5EF4-FFF2-40B4-BE49-F238E27FC236}">
                <a16:creationId xmlns:a16="http://schemas.microsoft.com/office/drawing/2014/main" id="{74BC8B0D-AB17-4480-820F-A229368CDEFC}"/>
              </a:ext>
            </a:extLst>
          </p:cNvPr>
          <p:cNvSpPr>
            <a:spLocks noGrp="1" noChangeArrowheads="1"/>
          </p:cNvSpPr>
          <p:nvPr>
            <p:ph idx="1"/>
          </p:nvPr>
        </p:nvSpPr>
        <p:spPr>
          <a:xfrm>
            <a:off x="249382" y="3429000"/>
            <a:ext cx="11790218" cy="2160589"/>
          </a:xfrm>
        </p:spPr>
        <p:txBody>
          <a:bodyPr>
            <a:noAutofit/>
          </a:bodyPr>
          <a:lstStyle/>
          <a:p>
            <a:pPr eaLnBrk="1" hangingPunct="1">
              <a:lnSpc>
                <a:spcPct val="80000"/>
              </a:lnSpc>
              <a:defRPr/>
            </a:pPr>
            <a:r>
              <a:rPr lang="en-US" altLang="en-US" sz="2400" dirty="0"/>
              <a:t>A good idea is not enough; </a:t>
            </a:r>
            <a:r>
              <a:rPr lang="en-US" altLang="en-US" sz="2400" b="1" dirty="0"/>
              <a:t>it needs some</a:t>
            </a:r>
            <a:r>
              <a:rPr lang="en-US" altLang="en-US" sz="2400" dirty="0"/>
              <a:t> </a:t>
            </a:r>
            <a:r>
              <a:rPr lang="en-US" altLang="en-US" sz="2400" b="1" dirty="0"/>
              <a:t>degree of fit with the </a:t>
            </a:r>
            <a:r>
              <a:rPr lang="en-US" altLang="en-US" sz="2400" b="1" dirty="0" err="1"/>
              <a:t>organisation</a:t>
            </a:r>
            <a:r>
              <a:rPr lang="en-US" altLang="en-US" sz="2400" b="1" dirty="0"/>
              <a:t> in terms of resources, capabilities, finances, structure and values</a:t>
            </a:r>
            <a:r>
              <a:rPr lang="en-US" altLang="en-US" sz="2400" dirty="0"/>
              <a:t>. It must also fit with the external environment – the market, the needs of customers, relevant regulations and sundry other stakeholders.</a:t>
            </a:r>
          </a:p>
          <a:p>
            <a:pPr eaLnBrk="1" hangingPunct="1">
              <a:lnSpc>
                <a:spcPct val="80000"/>
              </a:lnSpc>
              <a:defRPr/>
            </a:pPr>
            <a:endParaRPr lang="en-US" altLang="en-US" sz="2400" dirty="0"/>
          </a:p>
          <a:p>
            <a:pPr eaLnBrk="1" hangingPunct="1">
              <a:lnSpc>
                <a:spcPct val="80000"/>
              </a:lnSpc>
              <a:defRPr/>
            </a:pPr>
            <a:r>
              <a:rPr lang="en-GB" altLang="en-US" sz="2400" dirty="0"/>
              <a:t>Ideas need screening to ensure resources, finance, people structure, market demand and policies exist</a:t>
            </a:r>
            <a:endParaRPr lang="en-US" altLang="en-US" sz="2400" dirty="0"/>
          </a:p>
        </p:txBody>
      </p:sp>
      <p:sp>
        <p:nvSpPr>
          <p:cNvPr id="26628" name="Slide Number Placeholder 5">
            <a:extLst>
              <a:ext uri="{FF2B5EF4-FFF2-40B4-BE49-F238E27FC236}">
                <a16:creationId xmlns:a16="http://schemas.microsoft.com/office/drawing/2014/main" id="{25DF6222-A8A7-360B-AF48-79B6EDD7C49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140E1E38-BDED-4AB2-8BA4-9446EDC66DD5}" type="slidenum">
              <a:rPr lang="en-US" altLang="en-US" sz="1200">
                <a:solidFill>
                  <a:srgbClr val="000000"/>
                </a:solidFill>
                <a:latin typeface="Arial" panose="020B0604020202020204" pitchFamily="34" charset="0"/>
                <a:cs typeface="Arial" panose="020B0604020202020204" pitchFamily="34" charset="0"/>
              </a:rPr>
              <a:pPr fontAlgn="base">
                <a:spcBef>
                  <a:spcPct val="0"/>
                </a:spcBef>
                <a:spcAft>
                  <a:spcPct val="0"/>
                </a:spcAft>
                <a:buNone/>
              </a:pPr>
              <a:t>15</a:t>
            </a:fld>
            <a:endParaRPr lang="en-US" altLang="en-US" sz="1200">
              <a:solidFill>
                <a:srgbClr val="000000"/>
              </a:solidFill>
              <a:latin typeface="Arial" panose="020B0604020202020204" pitchFamily="34" charset="0"/>
              <a:cs typeface="Arial" panose="020B0604020202020204" pitchFamily="34" charset="0"/>
            </a:endParaRPr>
          </a:p>
        </p:txBody>
      </p:sp>
      <p:pic>
        <p:nvPicPr>
          <p:cNvPr id="26629" name="Picture 4">
            <a:extLst>
              <a:ext uri="{FF2B5EF4-FFF2-40B4-BE49-F238E27FC236}">
                <a16:creationId xmlns:a16="http://schemas.microsoft.com/office/drawing/2014/main" id="{E72CEF6E-6190-D9E2-9760-2DCC3ECE2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2256" y="707013"/>
            <a:ext cx="6567488" cy="2489200"/>
          </a:xfrm>
          <a:prstGeom prst="rect">
            <a:avLst/>
          </a:prstGeom>
          <a:noFill/>
          <a:ln w="6350">
            <a:solidFill>
              <a:srgbClr val="666699"/>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05713-829D-3DFF-24E4-9B64E1E40C39}"/>
              </a:ext>
            </a:extLst>
          </p:cNvPr>
          <p:cNvSpPr>
            <a:spLocks noGrp="1"/>
          </p:cNvSpPr>
          <p:nvPr>
            <p:ph type="title"/>
          </p:nvPr>
        </p:nvSpPr>
        <p:spPr>
          <a:xfrm>
            <a:off x="721744" y="195412"/>
            <a:ext cx="4011084" cy="687532"/>
          </a:xfrm>
        </p:spPr>
        <p:txBody>
          <a:bodyPr vert="horz" lIns="91440" tIns="45720" rIns="91440" bIns="45720" rtlCol="0" anchor="b">
            <a:normAutofit fontScale="90000"/>
          </a:bodyPr>
          <a:lstStyle/>
          <a:p>
            <a:r>
              <a:rPr lang="en-GB" sz="3200" dirty="0"/>
              <a:t>Force-Field Analysis</a:t>
            </a:r>
          </a:p>
        </p:txBody>
      </p:sp>
      <p:pic>
        <p:nvPicPr>
          <p:cNvPr id="10" name="Content Placeholder 9">
            <a:extLst>
              <a:ext uri="{FF2B5EF4-FFF2-40B4-BE49-F238E27FC236}">
                <a16:creationId xmlns:a16="http://schemas.microsoft.com/office/drawing/2014/main" id="{10D829BB-D224-4476-A941-D1E81C2668BB}"/>
              </a:ext>
            </a:extLst>
          </p:cNvPr>
          <p:cNvPicPr>
            <a:picLocks noGrp="1" noChangeAspect="1"/>
          </p:cNvPicPr>
          <p:nvPr>
            <p:ph idx="1"/>
          </p:nvPr>
        </p:nvPicPr>
        <p:blipFill>
          <a:blip r:embed="rId3"/>
          <a:stretch>
            <a:fillRect/>
          </a:stretch>
        </p:blipFill>
        <p:spPr>
          <a:xfrm>
            <a:off x="6014348" y="777276"/>
            <a:ext cx="5056181" cy="5019675"/>
          </a:xfrm>
          <a:prstGeom prst="rect">
            <a:avLst/>
          </a:prstGeom>
          <a:noFill/>
        </p:spPr>
      </p:pic>
      <p:sp>
        <p:nvSpPr>
          <p:cNvPr id="7" name="TextBox 6">
            <a:extLst>
              <a:ext uri="{FF2B5EF4-FFF2-40B4-BE49-F238E27FC236}">
                <a16:creationId xmlns:a16="http://schemas.microsoft.com/office/drawing/2014/main" id="{1219C09A-2F44-838A-DBBC-DA6A983CC1BF}"/>
              </a:ext>
            </a:extLst>
          </p:cNvPr>
          <p:cNvSpPr txBox="1"/>
          <p:nvPr/>
        </p:nvSpPr>
        <p:spPr>
          <a:xfrm>
            <a:off x="327804" y="1061049"/>
            <a:ext cx="4925683" cy="4209979"/>
          </a:xfrm>
          <a:prstGeom prst="rect">
            <a:avLst/>
          </a:prstGeom>
        </p:spPr>
        <p:txBody>
          <a:bodyPr vert="horz" lIns="91440" tIns="45720" rIns="91440" bIns="45720" rtlCol="0">
            <a:noAutofit/>
          </a:bodyPr>
          <a:lstStyle/>
          <a:p>
            <a:pPr>
              <a:spcBef>
                <a:spcPct val="20000"/>
              </a:spcBef>
            </a:pPr>
            <a:r>
              <a:rPr lang="en-US" sz="2000" i="0" kern="1200" dirty="0">
                <a:effectLst/>
                <a:ea typeface="+mn-ea"/>
                <a:cs typeface="+mn-cs"/>
              </a:rPr>
              <a:t>Stage 1: Define the Innovation Opportunity in the box in the middle</a:t>
            </a:r>
          </a:p>
          <a:p>
            <a:pPr>
              <a:spcBef>
                <a:spcPct val="20000"/>
              </a:spcBef>
            </a:pPr>
            <a:r>
              <a:rPr lang="en-US" sz="2000" i="0" kern="1200" dirty="0">
                <a:effectLst/>
                <a:ea typeface="+mn-ea"/>
                <a:cs typeface="+mn-cs"/>
              </a:rPr>
              <a:t>Stage 2: Identify the Forces For the Opportunity</a:t>
            </a:r>
          </a:p>
          <a:p>
            <a:pPr>
              <a:spcBef>
                <a:spcPct val="20000"/>
              </a:spcBef>
            </a:pPr>
            <a:r>
              <a:rPr lang="en-US" sz="2000" i="0" kern="1200" dirty="0">
                <a:effectLst/>
                <a:ea typeface="+mn-ea"/>
                <a:cs typeface="+mn-cs"/>
              </a:rPr>
              <a:t>Stage 3: Identify the Forces Against the Opportunity </a:t>
            </a:r>
          </a:p>
          <a:p>
            <a:pPr>
              <a:spcBef>
                <a:spcPct val="20000"/>
              </a:spcBef>
            </a:pPr>
            <a:r>
              <a:rPr lang="en-US" sz="2000" i="0" kern="1200" dirty="0">
                <a:effectLst/>
                <a:ea typeface="+mn-ea"/>
                <a:cs typeface="+mn-cs"/>
              </a:rPr>
              <a:t>Stage 4: Assign a score for each Force identified in stages 2 &amp; 3.  The scoring system should range from 1 (weak) to 5 (strong), and then total each side.</a:t>
            </a:r>
          </a:p>
          <a:p>
            <a:pPr>
              <a:spcBef>
                <a:spcPct val="20000"/>
              </a:spcBef>
            </a:pPr>
            <a:r>
              <a:rPr lang="en-GB" sz="2000" i="0" dirty="0">
                <a:effectLst/>
              </a:rPr>
              <a:t>Stage 5: Analyse the outcome to decide whether or not to move forward with the Innovative Opportunity.</a:t>
            </a:r>
            <a:endParaRPr lang="en-US" sz="2000" i="0" kern="1200" dirty="0">
              <a:effectLst/>
              <a:ea typeface="+mn-ea"/>
              <a:cs typeface="+mn-cs"/>
            </a:endParaRPr>
          </a:p>
        </p:txBody>
      </p:sp>
    </p:spTree>
    <p:extLst>
      <p:ext uri="{BB962C8B-B14F-4D97-AF65-F5344CB8AC3E}">
        <p14:creationId xmlns:p14="http://schemas.microsoft.com/office/powerpoint/2010/main" val="24356017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Berlin">
  <a:themeElements>
    <a:clrScheme name="Custom 1">
      <a:dk1>
        <a:sysClr val="windowText" lastClr="000000"/>
      </a:dk1>
      <a:lt1>
        <a:srgbClr val="FFFFCC"/>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3.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674</Words>
  <Application>Microsoft Office PowerPoint</Application>
  <PresentationFormat>Widescreen</PresentationFormat>
  <Paragraphs>93</Paragraphs>
  <Slides>16</Slides>
  <Notes>11</Notes>
  <HiddenSlides>0</HiddenSlides>
  <MMClips>1</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16</vt:i4>
      </vt:variant>
    </vt:vector>
  </HeadingPairs>
  <TitlesOfParts>
    <vt:vector size="27" baseType="lpstr">
      <vt:lpstr>Aptos</vt:lpstr>
      <vt:lpstr>Aptos Display</vt:lpstr>
      <vt:lpstr>Arial</vt:lpstr>
      <vt:lpstr>Arial</vt:lpstr>
      <vt:lpstr>Calibri</vt:lpstr>
      <vt:lpstr>Gill Sans MT</vt:lpstr>
      <vt:lpstr>Times New Roman</vt:lpstr>
      <vt:lpstr>Trebuchet MS</vt:lpstr>
      <vt:lpstr>Office Theme</vt:lpstr>
      <vt:lpstr>Berlin</vt:lpstr>
      <vt:lpstr>Gallery</vt:lpstr>
      <vt:lpstr>Module recap</vt:lpstr>
      <vt:lpstr>Core Textbooks</vt:lpstr>
      <vt:lpstr>What is Creativity?</vt:lpstr>
      <vt:lpstr>The Creative Process</vt:lpstr>
      <vt:lpstr>Technology Push and Market Pull</vt:lpstr>
      <vt:lpstr>PowerPoint Presentation</vt:lpstr>
      <vt:lpstr>PowerPoint Presentation</vt:lpstr>
      <vt:lpstr>Scope for innovation</vt:lpstr>
      <vt:lpstr>PowerPoint Presentation</vt:lpstr>
      <vt:lpstr>Porters Value chain</vt:lpstr>
      <vt:lpstr>PowerPoint Presentation</vt:lpstr>
      <vt:lpstr>PowerPoint Presentation</vt:lpstr>
      <vt:lpstr>PowerPoint Presentation</vt:lpstr>
      <vt:lpstr>Innovation Funnels</vt:lpstr>
      <vt:lpstr>Idea Screening </vt:lpstr>
      <vt:lpstr>Force-Field Analysis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Christopher Wilkin</dc:creator>
  <cp:lastModifiedBy>Christopher Wilkin</cp:lastModifiedBy>
  <cp:revision>1</cp:revision>
  <dcterms:created xsi:type="dcterms:W3CDTF">2026-03-16T08:07:56Z</dcterms:created>
  <dcterms:modified xsi:type="dcterms:W3CDTF">2026-03-17T10:23:39Z</dcterms:modified>
</cp:coreProperties>
</file>