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49"/>
    <p:restoredTop sz="94686"/>
  </p:normalViewPr>
  <p:slideViewPr>
    <p:cSldViewPr snapToGrid="0" snapToObjects="1">
      <p:cViewPr varScale="1">
        <p:scale>
          <a:sx n="43" d="100"/>
          <a:sy n="43" d="100"/>
        </p:scale>
        <p:origin x="240" y="1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D3B3C7E-BC2D-4436-8B03-AC421FA66787}"/>
              </a:ext>
            </a:extLst>
          </p:cNvPr>
          <p:cNvSpPr/>
          <p:nvPr/>
        </p:nvSpPr>
        <p:spPr>
          <a:xfrm>
            <a:off x="160920" y="157606"/>
            <a:ext cx="11870161" cy="654278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66887E-4265-46F7-9DE0-605FFFC9076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35130" y="1066800"/>
            <a:ext cx="8112369" cy="2073119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 cap="all" spc="39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DB1A74-54F5-45CA-8922-87FFD57515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75804" y="4876802"/>
            <a:ext cx="7821637" cy="1028697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BE6EF-9D0F-4ABF-B92C-E967FE3F1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4AB150-954C-4F02-89AC-DA7163D7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79965" y="6245352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16270-CBD7-4ACC-BFC5-9CADE7226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9B5D0C1-066E-4C02-A6B8-59FAE4A19724}"/>
              </a:ext>
            </a:extLst>
          </p:cNvPr>
          <p:cNvGrpSpPr/>
          <p:nvPr/>
        </p:nvGrpSpPr>
        <p:grpSpPr>
          <a:xfrm>
            <a:off x="5662258" y="4240546"/>
            <a:ext cx="867485" cy="115439"/>
            <a:chOff x="8910933" y="1861308"/>
            <a:chExt cx="867485" cy="115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4386904-AFDC-449E-8D1B-906B305EBDA7}"/>
                </a:ext>
              </a:extLst>
            </p:cNvPr>
            <p:cNvSpPr/>
            <p:nvPr/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70778F2-11E8-428C-8324-479CA9D6FE92}"/>
                </a:ext>
              </a:extLst>
            </p:cNvPr>
            <p:cNvCxnSpPr/>
            <p:nvPr/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A0BE89E-CB2D-48BA-A8D2-533FAAAA725F}"/>
                </a:ext>
              </a:extLst>
            </p:cNvPr>
            <p:cNvCxnSpPr/>
            <p:nvPr/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07516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2DC87-4B97-4A7C-BC4C-6E7724561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59FD9-57FD-4ABA-9FCD-795405253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BD40E-B0AA-47B8-900F-488A8AEC1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5E623C-1E35-4485-A5B4-A71969BE7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5C6BB9-EF4F-465E-985B-34521F68C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058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F5577-D71B-4279-B07A-62F703E5D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8367D-C35C-4023-BEBE-F834D033B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BFCF8A-B8C6-496A-98A5-BBB52DB70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CDE45C10-227D-42DF-A888-EEFD3784FA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3900" y="750338"/>
            <a:ext cx="4580642" cy="549469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A214944-8898-48BC-AE6F-065DA7BBB8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80478" y="4714704"/>
            <a:ext cx="867485" cy="115439"/>
            <a:chOff x="8910933" y="1861308"/>
            <a:chExt cx="867485" cy="115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94B3AAB-30C4-441D-B481-D253F8325953}"/>
                </a:ext>
              </a:extLst>
            </p:cNvPr>
            <p:cNvSpPr/>
            <p:nvPr/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FDCB6176-5585-40BC-BC9C-CA625F989F1B}"/>
                </a:ext>
              </a:extLst>
            </p:cNvPr>
            <p:cNvCxnSpPr/>
            <p:nvPr/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7C4F1D9-97D8-43DD-A319-C56367F97FCE}"/>
                </a:ext>
              </a:extLst>
            </p:cNvPr>
            <p:cNvCxnSpPr/>
            <p:nvPr/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25E64ED-B373-4866-B5A2-E805D3168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291" y="1274475"/>
            <a:ext cx="3761832" cy="2823913"/>
          </a:xfrm>
        </p:spPr>
        <p:txBody>
          <a:bodyPr anchor="b">
            <a:normAutofit/>
          </a:bodyPr>
          <a:lstStyle>
            <a:lvl1pPr algn="ctr">
              <a:defRPr sz="3200" cap="all" spc="6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6D6168-DDAE-41B2-A0D5-42185A2D0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56756" y="2730304"/>
            <a:ext cx="4383030" cy="13973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7917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25EB-71EE-41B3-89D2-47A0C7C35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62F7D-C4AD-4BD4-AAC8-F0223EE4A3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7305" y="2155369"/>
            <a:ext cx="4953000" cy="399832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0FB088-28C6-4667-8DF2-0DE32AE3EC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55369"/>
            <a:ext cx="4953000" cy="39983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36095F-AE34-4E94-B722-E3A1205AE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6A8E6-BD94-48EA-8F35-DA0DF910A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478AEF-56B8-49F5-81E8-663B1FFA0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534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F873F-001F-4254-97F3-05329E6A7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555171"/>
            <a:ext cx="10134600" cy="113551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37B575-060F-4296-A28A-93DA109F9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306" y="1801620"/>
            <a:ext cx="4849036" cy="814387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581A51-F4D1-4A02-9918-C416F820B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7306" y="2619103"/>
            <a:ext cx="4849036" cy="3514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2916D0-3DFE-455D-9888-3FDEFD3D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108" y="1801620"/>
            <a:ext cx="4904585" cy="814387"/>
          </a:xfrm>
        </p:spPr>
        <p:txBody>
          <a:bodyPr anchor="b">
            <a:normAutofit/>
          </a:bodyPr>
          <a:lstStyle>
            <a:lvl1pPr marL="0" indent="0">
              <a:buNone/>
              <a:defRPr sz="18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93D763-0643-4A48-8007-93391C59F6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108" y="2619103"/>
            <a:ext cx="4904585" cy="3514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A2D07B-3A5D-41C2-83B8-BD1AD6522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2C1367-FE5A-4CDD-B85B-724FFFE5B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2F244-23EB-4E1A-B74F-77F23F879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14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76C0A-BEF4-4DE4-A9D2-C60298FC7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67C0AC-3C98-4D68-AE72-CFFA1638C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A7722A-E2E4-45D2-8A20-4853ED683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6B9201-B20B-4412-B745-F2F6A9148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752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C4889A-9ABE-4409-BAD8-F84C36C1F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DA5A70-FE21-4CB6-A67B-1DC798E9E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4AD11-7FD2-432C-A6AB-395BE9275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71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397CF-9CDD-4E78-8F35-A2FFE7867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3705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194BFE-7A85-4123-B0F7-4DB1C141C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6800"/>
            <a:ext cx="6172200" cy="48386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EFD6D-1929-4A73-A860-22A36FF5C1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B399A5-94A1-4452-AFF0-918BDA8B1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9589D8-DD83-406C-A77A-176D23993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E46024-82ED-40EF-8846-F6CC44BC5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67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D12FA-83A4-42AF-98D7-312C4C5A7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37052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CF1DC8-2932-4C6E-BFBB-8BA1C95984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5942012" cy="4838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6E0000-EF01-46A5-8A71-25FB7EA3F9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1AD40B-9246-4532-9F73-5BA9061C3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E6B9A0-5B1C-4F7B-828A-EF74E5147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E99FB-C932-4165-A612-8B302D8F7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516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B1126-542A-43AD-8078-EE3565165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A5F98B-5F32-4561-BFBC-9F6E5DA0A3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28700" y="2161903"/>
            <a:ext cx="10134600" cy="374359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73D0DD-B04E-4E48-8EE1-51E46131A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81352D-F9C0-4442-9601-A09A7655E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C0801-9C45-40AE-AB33-5742CDA4D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335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946561-59BF-4566-AD2C-9B05C4771D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6250" y="723899"/>
            <a:ext cx="2271849" cy="54102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DF7870-6CBD-47E2-854C-68141BAA1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23900" y="723899"/>
            <a:ext cx="8302534" cy="54102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2FAF3-C106-49CB-A845-1FC7F7313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D5CCC-00E8-48FA-91A6-921E7B644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7E1751-E7AA-406D-A977-1ACEF1FBD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183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CE7638-D991-46E7-BF2C-67D1AC829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3900"/>
            <a:ext cx="10134600" cy="12884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7C6B9C-4923-4DAB-9748-D5CD289EB9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2161903"/>
            <a:ext cx="10134600" cy="3969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78CF6-4B33-40E4-B881-5F4C56837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94765" y="6245032"/>
            <a:ext cx="5244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19590046-DA73-4BBF-84B5-C08E6F75191A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E857E-F564-4539-9984-10435B6140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54841" y="6245032"/>
            <a:ext cx="26593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C485584D-7D79-4248-9986-4CA35242F944}" type="datetimeFigureOut">
              <a:rPr lang="en-US" smtClean="0"/>
              <a:t>11/8/24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1EABEF-B998-4B11-A878-8F492F8E39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279964" y="6245033"/>
            <a:ext cx="41122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EB54D17-3792-403D-9127-495845021D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160920 w 12192000"/>
              <a:gd name="connsiteY0" fmla="*/ 157606 h 6858000"/>
              <a:gd name="connsiteX1" fmla="*/ 160920 w 12192000"/>
              <a:gd name="connsiteY1" fmla="*/ 6700394 h 6858000"/>
              <a:gd name="connsiteX2" fmla="*/ 12031081 w 12192000"/>
              <a:gd name="connsiteY2" fmla="*/ 6700394 h 6858000"/>
              <a:gd name="connsiteX3" fmla="*/ 12031081 w 12192000"/>
              <a:gd name="connsiteY3" fmla="*/ 1576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160920" y="157606"/>
                </a:moveTo>
                <a:lnTo>
                  <a:pt x="160920" y="6700394"/>
                </a:lnTo>
                <a:lnTo>
                  <a:pt x="12031081" y="6700394"/>
                </a:lnTo>
                <a:lnTo>
                  <a:pt x="12031081" y="1576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964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9" r:id="rId6"/>
    <p:sldLayoutId id="2147483694" r:id="rId7"/>
    <p:sldLayoutId id="2147483695" r:id="rId8"/>
    <p:sldLayoutId id="2147483696" r:id="rId9"/>
    <p:sldLayoutId id="2147483698" r:id="rId10"/>
    <p:sldLayoutId id="2147483697" r:id="rId11"/>
  </p:sldLayoutIdLst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3200" kern="1200" cap="none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Tx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-228600" algn="l" defTabSz="914400" rtl="0" eaLnBrk="1" latinLnBrk="0" hangingPunct="1">
        <a:lnSpc>
          <a:spcPct val="11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10000"/>
        </a:lnSpc>
        <a:spcBef>
          <a:spcPts val="500"/>
        </a:spcBef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AB7CFDD-E67B-4078-9BD0-D09D4200E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191E377-3C4E-4C42-B42C-858169F3A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F7963C-339A-E8C5-408E-0F7029E3885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1000"/>
          </a:blip>
          <a:srcRect b="25000"/>
          <a:stretch/>
        </p:blipFill>
        <p:spPr>
          <a:xfrm>
            <a:off x="-1" y="1"/>
            <a:ext cx="12192001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78681B9-3D75-924A-95E9-B77CB4C90D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55401" y="1066801"/>
            <a:ext cx="7272408" cy="207732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600" b="1" i="1">
                <a:solidFill>
                  <a:schemeClr val="bg1"/>
                </a:solidFill>
              </a:rPr>
              <a:t>Digital Transformation in Hospitality and Tourism</a:t>
            </a:r>
            <a:br>
              <a:rPr lang="en-GB" sz="2600" b="1" i="1">
                <a:solidFill>
                  <a:schemeClr val="bg1"/>
                </a:solidFill>
              </a:rPr>
            </a:br>
            <a:br>
              <a:rPr lang="en-GB" sz="2600">
                <a:solidFill>
                  <a:schemeClr val="bg1"/>
                </a:solidFill>
              </a:rPr>
            </a:br>
            <a:r>
              <a:rPr lang="en-GB" sz="2600" b="1" u="sng">
                <a:solidFill>
                  <a:schemeClr val="bg1"/>
                </a:solidFill>
              </a:rPr>
              <a:t>Conference Research Presentation</a:t>
            </a:r>
            <a:endParaRPr lang="en-US" sz="2600" b="1" u="sng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E5787F-6FF1-4145-A7B6-D64DB9BD22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58988" y="4876803"/>
            <a:ext cx="5074022" cy="1257295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Valentina Somnik - 2020147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1B7537E-7B93-4306-B9DF-4CD583E0A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2258" y="4237480"/>
            <a:ext cx="867485" cy="115439"/>
            <a:chOff x="8910933" y="1861308"/>
            <a:chExt cx="867485" cy="115439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0AB796C-11E6-468E-9C0D-38940D8E2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0FC9ACE4-DF02-4B56-B482-DDAD2EC090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99CC309-9401-4122-8206-A304650EFC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4563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B4854C3-58CC-4A2C-B4CA-926819F0C2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B6FD5C0-E257-4B9E-9413-27A374F07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17081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FA7B9933-15AE-4ACB-B091-21C9F3853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924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E57BB50-0A5D-4AD7-87AB-5904B788B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24798" y="4550150"/>
            <a:ext cx="867485" cy="115439"/>
            <a:chOff x="8910933" y="1861308"/>
            <a:chExt cx="867485" cy="1154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CD5E7CE-8430-4ED8-87F2-AF5C660CF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4A1AC28-5B9C-4D41-95E9-675EDF3F4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5E446F29-8D76-46EF-B0AF-41066F65AA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2337095-2165-D542-8B94-4E835662F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3858" y="1351429"/>
            <a:ext cx="3369365" cy="2871320"/>
          </a:xfrm>
        </p:spPr>
        <p:txBody>
          <a:bodyPr anchor="ctr">
            <a:normAutofit/>
          </a:bodyPr>
          <a:lstStyle/>
          <a:p>
            <a:pPr algn="ctr"/>
            <a:r>
              <a:rPr lang="en-US" b="1" dirty="0"/>
              <a:t>Introduction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AA5F81-A219-864A-8670-8E502848C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9340" y="883836"/>
            <a:ext cx="4470400" cy="513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498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AC9656C-AED6-412E-9226-B7F196400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BC820D-D527-47CE-ABB0-DA0BB5B043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1DD315B-AEF9-490C-9438-C80F80405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" y="159026"/>
            <a:ext cx="11891037" cy="6542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B8F8D6-AAFB-5643-93D2-CBF3ECC1B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028700"/>
            <a:ext cx="4038600" cy="4800600"/>
          </a:xfrm>
        </p:spPr>
        <p:txBody>
          <a:bodyPr anchor="ctr">
            <a:normAutofit/>
          </a:bodyPr>
          <a:lstStyle/>
          <a:p>
            <a:pPr algn="ctr"/>
            <a:r>
              <a:rPr lang="en-US" b="1" u="sng" dirty="0"/>
              <a:t>Digital Transformation - Introduction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6994B2-2976-3B4C-86BD-39352EEA6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2768" y="514350"/>
            <a:ext cx="60452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AC9656C-AED6-412E-9226-B7F196400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BC820D-D527-47CE-ABB0-DA0BB5B043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1DD315B-AEF9-490C-9438-C80F80405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" y="159026"/>
            <a:ext cx="11891037" cy="6542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00EC06-D0F0-7141-BB36-A62714696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028700"/>
            <a:ext cx="4038600" cy="4800600"/>
          </a:xfrm>
        </p:spPr>
        <p:txBody>
          <a:bodyPr anchor="ctr">
            <a:normAutofit/>
          </a:bodyPr>
          <a:lstStyle/>
          <a:p>
            <a:pPr algn="ctr"/>
            <a:r>
              <a:rPr lang="en-US" b="1" u="sng" dirty="0"/>
              <a:t>Importance of Digital Transformation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EF936B-2449-3E4A-A981-886F0EF02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7718" y="825500"/>
            <a:ext cx="5575300" cy="520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861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F2022-C02A-CF46-A36D-3724732E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Literature Findings – Main Points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1FE592-23F2-B44E-AFD0-A9EFB3A92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2012389"/>
            <a:ext cx="10134600" cy="397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40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7" name="Rectangle 1030">
            <a:extLst>
              <a:ext uri="{FF2B5EF4-FFF2-40B4-BE49-F238E27FC236}">
                <a16:creationId xmlns:a16="http://schemas.microsoft.com/office/drawing/2014/main" id="{23076A4E-38BA-4BCB-BE40-AD144E24ED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8" name="Rectangle 1032">
            <a:extLst>
              <a:ext uri="{FF2B5EF4-FFF2-40B4-BE49-F238E27FC236}">
                <a16:creationId xmlns:a16="http://schemas.microsoft.com/office/drawing/2014/main" id="{E8D0C60F-E7BC-47C4-989A-5CF3E68BDC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9" name="Rectangle 5">
            <a:extLst>
              <a:ext uri="{FF2B5EF4-FFF2-40B4-BE49-F238E27FC236}">
                <a16:creationId xmlns:a16="http://schemas.microsoft.com/office/drawing/2014/main" id="{B572D2B0-57F9-4D28-8840-98CD625393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2F0F0C-613C-3A48-BC6D-5C4895BCB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4941" y="1737360"/>
            <a:ext cx="3261360" cy="2524187"/>
          </a:xfrm>
        </p:spPr>
        <p:txBody>
          <a:bodyPr anchor="ctr">
            <a:normAutofit/>
          </a:bodyPr>
          <a:lstStyle/>
          <a:p>
            <a:pPr algn="ctr"/>
            <a:r>
              <a:rPr lang="en-US" b="1" u="sng" dirty="0"/>
              <a:t>Hotel &amp; Hospitality Industry - APPLICATION</a:t>
            </a:r>
          </a:p>
        </p:txBody>
      </p:sp>
      <p:pic>
        <p:nvPicPr>
          <p:cNvPr id="1026" name="Picture 2" descr="Artificial Intelligence in the hospitality industry">
            <a:extLst>
              <a:ext uri="{FF2B5EF4-FFF2-40B4-BE49-F238E27FC236}">
                <a16:creationId xmlns:a16="http://schemas.microsoft.com/office/drawing/2014/main" id="{351EBC59-19C6-3944-A808-857D760F9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24700" y="1103090"/>
            <a:ext cx="4038600" cy="1847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50" name="Group 1036">
            <a:extLst>
              <a:ext uri="{FF2B5EF4-FFF2-40B4-BE49-F238E27FC236}">
                <a16:creationId xmlns:a16="http://schemas.microsoft.com/office/drawing/2014/main" id="{7CD49DFA-3E95-4EE4-8505-DADB9ABC7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051" name="Rectangle 1037">
              <a:extLst>
                <a:ext uri="{FF2B5EF4-FFF2-40B4-BE49-F238E27FC236}">
                  <a16:creationId xmlns:a16="http://schemas.microsoft.com/office/drawing/2014/main" id="{36D817C6-71C0-49E6-8B19-E9E9217A2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39" name="Straight Connector 1038">
              <a:extLst>
                <a:ext uri="{FF2B5EF4-FFF2-40B4-BE49-F238E27FC236}">
                  <a16:creationId xmlns:a16="http://schemas.microsoft.com/office/drawing/2014/main" id="{A23AD9A9-354F-444B-9370-B698970FEF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0" name="Straight Connector 1039">
              <a:extLst>
                <a:ext uri="{FF2B5EF4-FFF2-40B4-BE49-F238E27FC236}">
                  <a16:creationId xmlns:a16="http://schemas.microsoft.com/office/drawing/2014/main" id="{027F4928-516E-4CF1-8E81-C485279708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E359EECC-C806-E94C-81D7-370B170B1F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5060" y="2809883"/>
            <a:ext cx="5753100" cy="37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611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15B94-E141-1246-AF63-50EC2DA57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3901"/>
            <a:ext cx="10134600" cy="861060"/>
          </a:xfrm>
        </p:spPr>
        <p:txBody>
          <a:bodyPr/>
          <a:lstStyle/>
          <a:p>
            <a:r>
              <a:rPr lang="en-US" b="1" u="sng" dirty="0"/>
              <a:t>Responses of the Industry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A2BA7F0-409E-2C44-BE28-5585ACB7B1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2108199"/>
            <a:ext cx="10134600" cy="402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331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AC9656C-AED6-412E-9226-B7F196400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BC820D-D527-47CE-ABB0-DA0BB5B043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1DD315B-AEF9-490C-9438-C80F804057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" y="159026"/>
            <a:ext cx="11891037" cy="6542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DAD43F-4940-A347-A485-39A7B85B5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028700"/>
            <a:ext cx="4038600" cy="4800600"/>
          </a:xfrm>
        </p:spPr>
        <p:txBody>
          <a:bodyPr anchor="ctr">
            <a:normAutofit/>
          </a:bodyPr>
          <a:lstStyle/>
          <a:p>
            <a:pPr algn="ctr"/>
            <a:r>
              <a:rPr lang="en-US" b="1" u="sng" dirty="0"/>
              <a:t>Digital Transformation – Critical Reflection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883712-3854-084F-B819-0FD5DD2C4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968" y="863600"/>
            <a:ext cx="5384800" cy="513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25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B4854C3-58CC-4A2C-B4CA-926819F0C2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FA7B9933-15AE-4ACB-B091-21C9F3853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E57BB50-0A5D-4AD7-87AB-5904B788B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CD5E7CE-8430-4ED8-87F2-AF5C660CF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4A1AC28-5B9C-4D41-95E9-675EDF3F4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E446F29-8D76-46EF-B0AF-41066F65AA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29EE48-1653-6A41-9CD3-83B477831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1357" y="1351429"/>
            <a:ext cx="3369365" cy="2871320"/>
          </a:xfrm>
        </p:spPr>
        <p:txBody>
          <a:bodyPr anchor="ctr">
            <a:normAutofit/>
          </a:bodyPr>
          <a:lstStyle/>
          <a:p>
            <a:pPr algn="ctr"/>
            <a:r>
              <a:rPr lang="en-US" b="1" u="sng" dirty="0"/>
              <a:t>Future Policy Recommendations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70BC29-3E5A-3846-B567-01CA0E57C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8209" y="723900"/>
            <a:ext cx="486410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643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7B22176A-41DB-4D9A-9B6F-F2296F1ED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774A8DF5-445E-49C5-B10A-8DF5FEFBCC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2">
            <a:extLst>
              <a:ext uri="{FF2B5EF4-FFF2-40B4-BE49-F238E27FC236}">
                <a16:creationId xmlns:a16="http://schemas.microsoft.com/office/drawing/2014/main" id="{9A4E38D9-EFB8-40B5-B42B-514FBF1803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0920" y="157606"/>
            <a:ext cx="11870161" cy="6542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E3E9B1-F2C6-1A4A-AFAD-ED62E6714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1" y="963919"/>
            <a:ext cx="10134600" cy="1036994"/>
          </a:xfrm>
        </p:spPr>
        <p:txBody>
          <a:bodyPr anchor="b">
            <a:normAutofit/>
          </a:bodyPr>
          <a:lstStyle/>
          <a:p>
            <a:pPr algn="ctr"/>
            <a:r>
              <a:rPr lang="en-GB" b="1" u="sng" dirty="0"/>
              <a:t>Management Strategies for Digital Transformation</a:t>
            </a:r>
            <a:endParaRPr lang="en-US" b="1" u="sng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87FFE71-34DC-4C53-AE0F-6B141D081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2257" y="2169459"/>
            <a:ext cx="867485" cy="115439"/>
            <a:chOff x="8910933" y="1861308"/>
            <a:chExt cx="867485" cy="11543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7DF92F1-0E20-46AC-BB8F-F66926B40C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FA14CB4-8459-4D23-B4FF-8F9868E3FC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A0C763F-37C4-4E00-AEB2-8867F4AA25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77285FFC-D7AB-DA47-A2E0-1308812EB9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086" y="2674253"/>
            <a:ext cx="101346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896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51A01047-632B-4F57-9CDB-AA680D5BB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798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erial view of a city skyline">
            <a:extLst>
              <a:ext uri="{FF2B5EF4-FFF2-40B4-BE49-F238E27FC236}">
                <a16:creationId xmlns:a16="http://schemas.microsoft.com/office/drawing/2014/main" id="{6A0F7EE0-56A0-2B48-D943-DF264840282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659"/>
          <a:stretch/>
        </p:blipFill>
        <p:spPr>
          <a:xfrm>
            <a:off x="0" y="-11596"/>
            <a:ext cx="12191980" cy="6863798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EA7FD6EC-4D99-4AB0-9AC8-CFBD9D47C1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901" y="723900"/>
            <a:ext cx="10744199" cy="5398604"/>
          </a:xfrm>
          <a:prstGeom prst="rect">
            <a:avLst/>
          </a:prstGeom>
          <a:solidFill>
            <a:schemeClr val="bg2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D01AAC-CED9-6244-8720-4D742A919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829" y="1074057"/>
            <a:ext cx="8476343" cy="1033077"/>
          </a:xfrm>
        </p:spPr>
        <p:txBody>
          <a:bodyPr anchor="b">
            <a:normAutofit/>
          </a:bodyPr>
          <a:lstStyle/>
          <a:p>
            <a:pPr algn="ctr"/>
            <a:r>
              <a:rPr lang="en-US"/>
              <a:t>Hospitality Industry – Future Trends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5ADB088-C125-457F-9C61-DFE21DCEF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2258" y="5357309"/>
            <a:ext cx="867485" cy="115439"/>
            <a:chOff x="8910933" y="1861308"/>
            <a:chExt cx="867485" cy="115439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DE177E3-7A50-4A27-B466-79375BA1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F53D207-3550-41FA-BBC0-A5220E7346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EF5A581-4EC8-4E1B-BF64-8A1FE8530F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45288A1A-8FD6-BA41-BE20-A0EE6666C2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1837" y="2621643"/>
            <a:ext cx="77851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051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23076A4E-38BA-4BCB-BE40-AD144E24ED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8D0C60F-E7BC-47C4-989A-5CF3E68BDC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5">
            <a:extLst>
              <a:ext uri="{FF2B5EF4-FFF2-40B4-BE49-F238E27FC236}">
                <a16:creationId xmlns:a16="http://schemas.microsoft.com/office/drawing/2014/main" id="{B572D2B0-57F9-4D28-8840-98CD625393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700" y="1028700"/>
            <a:ext cx="4038600" cy="4841072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58886 w 6096000"/>
              <a:gd name="connsiteY3" fmla="*/ 6858000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3037115 w 6096000"/>
              <a:gd name="connsiteY3" fmla="*/ 5889172 h 6858000"/>
              <a:gd name="connsiteX4" fmla="*/ 0 w 6096000"/>
              <a:gd name="connsiteY4" fmla="*/ 6858000 h 6858000"/>
              <a:gd name="connsiteX5" fmla="*/ 0 w 609600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3037115" y="588917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CFA98D-6B56-BF46-89DD-CA51AFB4D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420" y="1737360"/>
            <a:ext cx="3185159" cy="2524187"/>
          </a:xfrm>
        </p:spPr>
        <p:txBody>
          <a:bodyPr anchor="ctr">
            <a:normAutofit/>
          </a:bodyPr>
          <a:lstStyle/>
          <a:p>
            <a:pPr algn="ctr"/>
            <a:r>
              <a:rPr lang="en-US" b="1" u="sng" dirty="0"/>
              <a:t>Conclusion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7CD49DFA-3E95-4EE4-8505-DADB9ABC7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614258" y="4550150"/>
            <a:ext cx="867485" cy="115439"/>
            <a:chOff x="8910933" y="1861308"/>
            <a:chExt cx="867485" cy="115439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6D817C6-71C0-49E6-8B19-E9E9217A2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A23AD9A9-354F-444B-9370-B698970FEF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27F4928-516E-4CF1-8E81-C485279708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4B331988-61F3-AC44-82AB-3FAAEDAC4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2720" y="802472"/>
            <a:ext cx="4864100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1088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B22176A-41DB-4D9A-9B6F-F2296F1ED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74A8DF5-445E-49C5-B10A-8DF5FEFBCC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A4E38D9-EFB8-40B5-B42B-514FBF1803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0920" y="157606"/>
            <a:ext cx="11870161" cy="6542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AC2D0E-9547-A343-84D7-FC91F51E9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1" y="963919"/>
            <a:ext cx="10134600" cy="1036994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List of References</a:t>
            </a:r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87FFE71-34DC-4C53-AE0F-6B141D081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2257" y="2169459"/>
            <a:ext cx="867485" cy="115439"/>
            <a:chOff x="8910933" y="1861308"/>
            <a:chExt cx="867485" cy="11543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7DF92F1-0E20-46AC-BB8F-F66926B40C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64825" flipH="1">
              <a:off x="9286956" y="1861308"/>
              <a:ext cx="115439" cy="115439"/>
            </a:xfrm>
            <a:prstGeom prst="rect">
              <a:avLst/>
            </a:prstGeom>
            <a:noFill/>
            <a:ln w="158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FA14CB4-8459-4D23-B4FF-8F9868E3FC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426289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A0C763F-37C4-4E00-AEB2-8867F4AA25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910933" y="1919027"/>
              <a:ext cx="352129" cy="0"/>
            </a:xfrm>
            <a:prstGeom prst="line">
              <a:avLst/>
            </a:prstGeom>
            <a:ln w="158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0932282D-29F5-3840-89CD-6A54EAC11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977" y="2561120"/>
            <a:ext cx="101854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216992"/>
      </p:ext>
    </p:extLst>
  </p:cSld>
  <p:clrMapOvr>
    <a:masterClrMapping/>
  </p:clrMapOvr>
</p:sld>
</file>

<file path=ppt/theme/theme1.xml><?xml version="1.0" encoding="utf-8"?>
<a:theme xmlns:a="http://schemas.openxmlformats.org/drawingml/2006/main" name="AdornVTI">
  <a:themeElements>
    <a:clrScheme name="AnalogousFromLightSeedLeftStep">
      <a:dk1>
        <a:srgbClr val="000000"/>
      </a:dk1>
      <a:lt1>
        <a:srgbClr val="FFFFFF"/>
      </a:lt1>
      <a:dk2>
        <a:srgbClr val="352441"/>
      </a:dk2>
      <a:lt2>
        <a:srgbClr val="E2E8E2"/>
      </a:lt2>
      <a:accent1>
        <a:srgbClr val="EE6EEE"/>
      </a:accent1>
      <a:accent2>
        <a:srgbClr val="A94EEB"/>
      </a:accent2>
      <a:accent3>
        <a:srgbClr val="836EEE"/>
      </a:accent3>
      <a:accent4>
        <a:srgbClr val="4E75EB"/>
      </a:accent4>
      <a:accent5>
        <a:srgbClr val="37ADE8"/>
      </a:accent5>
      <a:accent6>
        <a:srgbClr val="37B4A9"/>
      </a:accent6>
      <a:hlink>
        <a:srgbClr val="578F57"/>
      </a:hlink>
      <a:folHlink>
        <a:srgbClr val="7F7F7F"/>
      </a:folHlink>
    </a:clrScheme>
    <a:fontScheme name="Bembo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dornVTI" id="{497E3FA9-5A27-4D12-9D04-917BEF3D1303}" vid="{34192A01-61CA-4566-9818-841C607496F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61</Words>
  <Application>Microsoft Macintosh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Bembo</vt:lpstr>
      <vt:lpstr>AdornVTI</vt:lpstr>
      <vt:lpstr>Digital Transformation in Hospitality and Tourism  Conference Research Presentation</vt:lpstr>
      <vt:lpstr>Introduction</vt:lpstr>
      <vt:lpstr>Digital Transformation - Introduction</vt:lpstr>
      <vt:lpstr>Importance of Digital Transformation</vt:lpstr>
      <vt:lpstr>Literature Findings – Main Points</vt:lpstr>
      <vt:lpstr>Hotel &amp; Hospitality Industry - APPLICATION</vt:lpstr>
      <vt:lpstr>Responses of the Industry</vt:lpstr>
      <vt:lpstr>Digital Transformation – Critical Reflection </vt:lpstr>
      <vt:lpstr>Future Policy Recommendations</vt:lpstr>
      <vt:lpstr>Management Strategies for Digital Transformation</vt:lpstr>
      <vt:lpstr>Hospitality Industry – Future Trends</vt:lpstr>
      <vt:lpstr>Conclusion</vt:lpstr>
      <vt:lpstr>List of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Transformation in Hospitality and Tourism  Conference Research Presentation</dc:title>
  <dc:creator>Policica Dansatoarea</dc:creator>
  <cp:lastModifiedBy>Policica Dansatoarea</cp:lastModifiedBy>
  <cp:revision>1</cp:revision>
  <dcterms:created xsi:type="dcterms:W3CDTF">2024-11-08T21:56:12Z</dcterms:created>
  <dcterms:modified xsi:type="dcterms:W3CDTF">2024-11-08T22:20:28Z</dcterms:modified>
</cp:coreProperties>
</file>