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  <p:sldMasterId id="2147483731" r:id="rId6"/>
    <p:sldMasterId id="2147483743" r:id="rId7"/>
  </p:sldMasterIdLst>
  <p:notesMasterIdLst>
    <p:notesMasterId r:id="rId69"/>
  </p:notesMasterIdLst>
  <p:sldIdLst>
    <p:sldId id="258" r:id="rId8"/>
    <p:sldId id="256" r:id="rId9"/>
    <p:sldId id="264" r:id="rId10"/>
    <p:sldId id="640" r:id="rId11"/>
    <p:sldId id="257" r:id="rId12"/>
    <p:sldId id="642" r:id="rId13"/>
    <p:sldId id="641" r:id="rId14"/>
    <p:sldId id="267" r:id="rId15"/>
    <p:sldId id="259" r:id="rId16"/>
    <p:sldId id="265" r:id="rId17"/>
    <p:sldId id="292" r:id="rId18"/>
    <p:sldId id="650" r:id="rId19"/>
    <p:sldId id="651" r:id="rId20"/>
    <p:sldId id="652" r:id="rId21"/>
    <p:sldId id="653" r:id="rId22"/>
    <p:sldId id="654" r:id="rId23"/>
    <p:sldId id="293" r:id="rId24"/>
    <p:sldId id="645" r:id="rId25"/>
    <p:sldId id="655" r:id="rId26"/>
    <p:sldId id="646" r:id="rId27"/>
    <p:sldId id="647" r:id="rId28"/>
    <p:sldId id="295" r:id="rId29"/>
    <p:sldId id="269" r:id="rId30"/>
    <p:sldId id="633" r:id="rId31"/>
    <p:sldId id="649" r:id="rId32"/>
    <p:sldId id="303" r:id="rId33"/>
    <p:sldId id="272" r:id="rId34"/>
    <p:sldId id="271" r:id="rId35"/>
    <p:sldId id="675" r:id="rId36"/>
    <p:sldId id="661" r:id="rId37"/>
    <p:sldId id="648" r:id="rId38"/>
    <p:sldId id="669" r:id="rId39"/>
    <p:sldId id="665" r:id="rId40"/>
    <p:sldId id="666" r:id="rId41"/>
    <p:sldId id="667" r:id="rId42"/>
    <p:sldId id="668" r:id="rId43"/>
    <p:sldId id="277" r:id="rId44"/>
    <p:sldId id="280" r:id="rId45"/>
    <p:sldId id="656" r:id="rId46"/>
    <p:sldId id="657" r:id="rId47"/>
    <p:sldId id="658" r:id="rId48"/>
    <p:sldId id="659" r:id="rId49"/>
    <p:sldId id="660" r:id="rId50"/>
    <p:sldId id="635" r:id="rId51"/>
    <p:sldId id="260" r:id="rId52"/>
    <p:sldId id="261" r:id="rId53"/>
    <p:sldId id="278" r:id="rId54"/>
    <p:sldId id="281" r:id="rId55"/>
    <p:sldId id="282" r:id="rId56"/>
    <p:sldId id="283" r:id="rId57"/>
    <p:sldId id="284" r:id="rId58"/>
    <p:sldId id="671" r:id="rId59"/>
    <p:sldId id="672" r:id="rId60"/>
    <p:sldId id="673" r:id="rId61"/>
    <p:sldId id="674" r:id="rId62"/>
    <p:sldId id="636" r:id="rId63"/>
    <p:sldId id="286" r:id="rId64"/>
    <p:sldId id="296" r:id="rId65"/>
    <p:sldId id="639" r:id="rId66"/>
    <p:sldId id="289" r:id="rId67"/>
    <p:sldId id="262" r:id="rId6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88" d="100"/>
          <a:sy n="88" d="100"/>
        </p:scale>
        <p:origin x="90" y="303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slide" Target="slides/slide59.xml"/><Relationship Id="rId7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" Type="http://schemas.openxmlformats.org/officeDocument/2006/relationships/slideMaster" Target="slideMasters/slideMaster4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delSld modSld">
      <pc:chgData name="Ebad Banissi" userId="46ce2bb489724496" providerId="LiveId" clId="{00C2EBFC-F7A4-4F9D-811A-7E1AEC1E73C0}" dt="2025-11-05T17:25:17.601" v="21" actId="20577"/>
      <pc:docMkLst>
        <pc:docMk/>
      </pc:docMkLst>
      <pc:sldChg chg="del">
        <pc:chgData name="Ebad Banissi" userId="46ce2bb489724496" providerId="LiveId" clId="{00C2EBFC-F7A4-4F9D-811A-7E1AEC1E73C0}" dt="2025-11-05T17:24:18.328" v="2" actId="2696"/>
        <pc:sldMkLst>
          <pc:docMk/>
          <pc:sldMk cId="3927193246" sldId="670"/>
        </pc:sldMkLst>
      </pc:sldChg>
      <pc:sldChg chg="addSp modSp mod">
        <pc:chgData name="Ebad Banissi" userId="46ce2bb489724496" providerId="LiveId" clId="{00C2EBFC-F7A4-4F9D-811A-7E1AEC1E73C0}" dt="2025-11-05T17:25:17.601" v="21" actId="20577"/>
        <pc:sldMkLst>
          <pc:docMk/>
          <pc:sldMk cId="1371742913" sldId="675"/>
        </pc:sldMkLst>
        <pc:spChg chg="add mod">
          <ac:chgData name="Ebad Banissi" userId="46ce2bb489724496" providerId="LiveId" clId="{00C2EBFC-F7A4-4F9D-811A-7E1AEC1E73C0}" dt="2025-11-05T17:25:17.601" v="21" actId="20577"/>
          <ac:spMkLst>
            <pc:docMk/>
            <pc:sldMk cId="1371742913" sldId="675"/>
            <ac:spMk id="3" creationId="{AC5281C9-DCED-670E-17D0-371F985707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839EE2-CD2A-4AA8-981C-D1DCAC7DE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1C9B0-E771-4E1D-AC8C-3158F75C52A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C00BA9-865A-454C-BD8E-3C1D80BA7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E303A-FD75-44B4-9C0E-FD35B3E7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FBBEF-0E87-4A95-A23D-58C956986A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47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717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616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314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263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760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056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36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594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513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4693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784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87222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403" y="1556792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4C6F13-A80F-4A39-A4A0-19B5FE3B9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95567" y="5334489"/>
            <a:ext cx="973667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537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88555" y="5323408"/>
            <a:ext cx="973667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840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10408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1155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77218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01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16944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54509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1883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864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37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5567" y="5334489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524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</a:t>
            </a:r>
            <a:r>
              <a:rPr lang="en-GB" sz="4000"/>
              <a:t>Week 4&amp;5 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806"/>
            <a:ext cx="12192000" cy="1470025"/>
          </a:xfrm>
        </p:spPr>
        <p:txBody>
          <a:bodyPr/>
          <a:lstStyle/>
          <a:p>
            <a:r>
              <a:rPr dirty="0"/>
              <a:t>Research Philosophies and Paradigms for DBA-Level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4406" y="2005884"/>
            <a:ext cx="8534400" cy="1752600"/>
          </a:xfrm>
        </p:spPr>
        <p:txBody>
          <a:bodyPr/>
          <a:lstStyle/>
          <a:p>
            <a:r>
              <a:rPr dirty="0"/>
              <a:t>Linking Research Philosophy to Executive Practice and </a:t>
            </a:r>
            <a:r>
              <a:rPr dirty="0" err="1"/>
              <a:t>Organisational</a:t>
            </a:r>
            <a:r>
              <a:rPr dirty="0"/>
              <a:t> Impact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objectives/plan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B4AEE8-3459-4410-9E25-DB2E523218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8221" y="1822348"/>
            <a:ext cx="9852659" cy="418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B8DA-5ACC-A1D9-E82C-87C290FA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two weeks - 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4907D-20FF-A2CE-5F06-9127381D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research philosophies and paradigms</a:t>
            </a:r>
          </a:p>
          <a:p>
            <a:r>
              <a:rPr lang="en-GB" dirty="0"/>
              <a:t>Key Resource:</a:t>
            </a:r>
          </a:p>
          <a:p>
            <a:pPr lvl="1"/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24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</a:t>
            </a:r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5F13F1CD-DF8A-FBC8-7A2A-26A3B7539D5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8672317"/>
              </p:ext>
            </p:extLst>
          </p:nvPr>
        </p:nvGraphicFramePr>
        <p:xfrm>
          <a:off x="1230762" y="4727987"/>
          <a:ext cx="248602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2" imgW="2486058" imgH="514350" progId="Package">
                  <p:embed/>
                </p:oleObj>
              </mc:Choice>
              <mc:Fallback>
                <p:oleObj name="Packager Shell Object" showAsIcon="1" r:id="rId2" imgW="2486058" imgH="514350" progId="Packag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5F13F1CD-DF8A-FBC8-7A2A-26A3B7539D5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30762" y="4727987"/>
                        <a:ext cx="248602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8AF6EEA-4547-E402-E3F3-826B30AB11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7225796"/>
              </p:ext>
            </p:extLst>
          </p:nvPr>
        </p:nvGraphicFramePr>
        <p:xfrm>
          <a:off x="3844834" y="4727987"/>
          <a:ext cx="886777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4" imgW="8867771" imgH="514350" progId="Package">
                  <p:embed/>
                </p:oleObj>
              </mc:Choice>
              <mc:Fallback>
                <p:oleObj name="Packager Shell Object" showAsIcon="1" r:id="rId4" imgW="8867771" imgH="514350" progId="Package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8AF6EEA-4547-E402-E3F3-826B30AB117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844834" y="4727987"/>
                        <a:ext cx="886777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4592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43000"/>
          </a:xfrm>
        </p:spPr>
        <p:txBody>
          <a:bodyPr>
            <a:normAutofit fontScale="90000"/>
          </a:bodyPr>
          <a:lstStyle/>
          <a:p>
            <a:r>
              <a:rPr dirty="0"/>
              <a:t>Why Philosophy Matters for Doctoral Business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56068"/>
            <a:ext cx="12192000" cy="5801931"/>
          </a:xfrm>
        </p:spPr>
        <p:txBody>
          <a:bodyPr wrap="square">
            <a:normAutofit/>
          </a:bodyPr>
          <a:lstStyle/>
          <a:p>
            <a:r>
              <a:rPr dirty="0"/>
              <a:t>DBA research connects abstract philosophical thinking to practical business transformation.</a:t>
            </a:r>
          </a:p>
          <a:p>
            <a:r>
              <a:rPr dirty="0"/>
              <a:t>Understanding ontology, epistemology, and axiology helps leaders make evidence-informed strategic decisions.</a:t>
            </a:r>
          </a:p>
          <a:p>
            <a:r>
              <a:rPr dirty="0"/>
              <a:t>Philosophical clarity enables executives to align research design with action-based learning.</a:t>
            </a:r>
          </a:p>
          <a:p>
            <a:r>
              <a:rPr dirty="0"/>
              <a:t>Example: A positivist DBA tests predictive models of consumer </a:t>
            </a:r>
            <a:r>
              <a:rPr dirty="0" err="1"/>
              <a:t>behaviour</a:t>
            </a:r>
            <a:r>
              <a:rPr dirty="0"/>
              <a:t>, while a critical realist DBA explores underlying mechanisms of digital trust.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4FBC75-8116-41BB-E59A-CD792EF55549}"/>
              </a:ext>
            </a:extLst>
          </p:cNvPr>
          <p:cNvSpPr txBox="1"/>
          <p:nvPr/>
        </p:nvSpPr>
        <p:spPr>
          <a:xfrm>
            <a:off x="0" y="526211"/>
            <a:ext cx="12192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The term research philosophy refers to a system of beliefs and assumptions about the development of knowledge. </a:t>
            </a:r>
          </a:p>
          <a:p>
            <a:endParaRPr lang="en-GB" sz="2800" dirty="0"/>
          </a:p>
          <a:p>
            <a:r>
              <a:rPr lang="en-GB" sz="2800" dirty="0"/>
              <a:t>Although this sounds rather profound, it is precisely what you are doing when embarking on research: developing knowledge in a particular field. </a:t>
            </a:r>
          </a:p>
          <a:p>
            <a:endParaRPr lang="en-GB" sz="2800" dirty="0"/>
          </a:p>
          <a:p>
            <a:r>
              <a:rPr lang="en-GB" sz="2800" dirty="0"/>
              <a:t>The knowledge development you are embarking upon may not be as dramatic as a new theory of human motivation, but even addressing a specific problem in a particular organisation you are, nonetheless, developing new knowledge  (Saunders 2019)</a:t>
            </a:r>
          </a:p>
        </p:txBody>
      </p:sp>
    </p:spTree>
    <p:extLst>
      <p:ext uri="{BB962C8B-B14F-4D97-AF65-F5344CB8AC3E}">
        <p14:creationId xmlns:p14="http://schemas.microsoft.com/office/powerpoint/2010/main" val="156299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228A6-9734-1450-6507-EA61A539E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r>
              <a:rPr lang="en-GB" dirty="0"/>
              <a:t>Assumptions and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FBD17-80F6-32F7-7E31-FE82CC11C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23493"/>
            <a:ext cx="12191999" cy="417806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Nature of reality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Assumptions on reality – perceptions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Role and value of ethics ( beliefs ?)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602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71760-DD08-CE48-5997-5111B5672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772732"/>
          </a:xfrm>
        </p:spPr>
        <p:txBody>
          <a:bodyPr/>
          <a:lstStyle/>
          <a:p>
            <a:r>
              <a:rPr lang="en-GB" dirty="0"/>
              <a:t>Philosophical underpinnings of business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D5CC-BE6A-594A-89F7-4F488EA17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7961"/>
            <a:ext cx="12191999" cy="4493598"/>
          </a:xfrm>
        </p:spPr>
        <p:txBody>
          <a:bodyPr/>
          <a:lstStyle/>
          <a:p>
            <a:r>
              <a:rPr lang="en-GB" dirty="0"/>
              <a:t>What is research philosophy?</a:t>
            </a:r>
          </a:p>
          <a:p>
            <a:endParaRPr lang="en-GB" dirty="0"/>
          </a:p>
          <a:p>
            <a:pPr lvl="1"/>
            <a:r>
              <a:rPr lang="en-GB" dirty="0"/>
              <a:t>A system of beliefs and assumption about the development of knowledge!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 every research – you are developing knowledge in a particular field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Consciously or not – you will make a number of types of assumption (Burrell and Morgan 2016)</a:t>
            </a:r>
          </a:p>
        </p:txBody>
      </p:sp>
    </p:spTree>
    <p:extLst>
      <p:ext uri="{BB962C8B-B14F-4D97-AF65-F5344CB8AC3E}">
        <p14:creationId xmlns:p14="http://schemas.microsoft.com/office/powerpoint/2010/main" val="3461769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258"/>
            <a:ext cx="12192000" cy="1143000"/>
          </a:xfrm>
        </p:spPr>
        <p:txBody>
          <a:bodyPr>
            <a:normAutofit fontScale="90000"/>
          </a:bodyPr>
          <a:lstStyle/>
          <a:p>
            <a:r>
              <a:rPr dirty="0"/>
              <a:t>Applying Philosophical Perspectives to Contemporary Business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0743"/>
            <a:ext cx="12192000" cy="4985422"/>
          </a:xfrm>
        </p:spPr>
        <p:txBody>
          <a:bodyPr wrap="square">
            <a:normAutofit/>
          </a:bodyPr>
          <a:lstStyle/>
          <a:p>
            <a:r>
              <a:rPr lang="en-GB" dirty="0"/>
              <a:t>Case 0: T</a:t>
            </a:r>
            <a:r>
              <a:rPr dirty="0" err="1"/>
              <a:t>raditional</a:t>
            </a:r>
            <a:r>
              <a:rPr dirty="0"/>
              <a:t> political examples (e.g. Brexit) with globally relevant business contexts.</a:t>
            </a:r>
          </a:p>
          <a:p>
            <a:r>
              <a:rPr dirty="0"/>
              <a:t>Case 1: AI ethics – how epistemological beliefs shape responsible AI strategies.</a:t>
            </a:r>
          </a:p>
          <a:p>
            <a:r>
              <a:rPr dirty="0"/>
              <a:t>Case 2: Sustainability transformation – different ontological views of ‘value creation’.</a:t>
            </a:r>
          </a:p>
          <a:p>
            <a:r>
              <a:rPr dirty="0"/>
              <a:t>Case 3: Hybrid work – subjectivist vs. objectivist assumptions in productivity measurement.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362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FBF48497-CEC6-2C72-1642-AE4B6F864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Brexit </a:t>
            </a:r>
          </a:p>
        </p:txBody>
      </p:sp>
      <p:pic>
        <p:nvPicPr>
          <p:cNvPr id="5" name="Content Placeholder 4" descr="A newspaper article with a group of people holding flags&#10;&#10;Description automatically generated">
            <a:extLst>
              <a:ext uri="{FF2B5EF4-FFF2-40B4-BE49-F238E27FC236}">
                <a16:creationId xmlns:a16="http://schemas.microsoft.com/office/drawing/2014/main" id="{AAE2C7CC-4A1F-2447-0535-0A7709C752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71900" y="52203"/>
            <a:ext cx="699792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315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3CE8D-FB42-E200-0A59-BB37C2B49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59971"/>
          </a:xfrm>
        </p:spPr>
        <p:txBody>
          <a:bodyPr/>
          <a:lstStyle/>
          <a:p>
            <a:r>
              <a:rPr lang="en-GB" dirty="0"/>
              <a:t>ontology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AB82E-A9C3-31B3-DD6C-A77587DFD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3514"/>
            <a:ext cx="12191999" cy="4498045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Refers to the assumption on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  <a:latin typeface="robotoregular"/>
              </a:rPr>
              <a:t>nature of reality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how voters made different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assumptions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regarding the realities of the UK’s European Union membership, some perceiving it as over-bureaucratic whilst others saw it as providing legal protections for workplace rights and the environment.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22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22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22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22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2200" dirty="0"/>
            </a:b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15:08:52.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58176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3CA35E1-84B1-2D91-C875-D93E842559A2}"/>
              </a:ext>
            </a:extLst>
          </p:cNvPr>
          <p:cNvSpPr txBox="1"/>
          <p:nvPr/>
        </p:nvSpPr>
        <p:spPr>
          <a:xfrm>
            <a:off x="174170" y="52392"/>
            <a:ext cx="120178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Case 2: Sustainability Transformation – Different Ontological Views of ‘Value Creation’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C58B58-BBD9-5EAB-ED0B-7B945D3DFF01}"/>
              </a:ext>
            </a:extLst>
          </p:cNvPr>
          <p:cNvSpPr txBox="1"/>
          <p:nvPr/>
        </p:nvSpPr>
        <p:spPr>
          <a:xfrm>
            <a:off x="-1" y="821871"/>
            <a:ext cx="12191999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Case Example: Sustainability Transformation in a Global Consumer Goods Company</a:t>
            </a:r>
          </a:p>
          <a:p>
            <a:pPr>
              <a:buNone/>
            </a:pPr>
            <a:endParaRPr lang="en-GB" sz="3200" b="1" dirty="0"/>
          </a:p>
          <a:p>
            <a:pPr>
              <a:buNone/>
            </a:pPr>
            <a:r>
              <a:rPr lang="en-GB" sz="3200" b="1" dirty="0"/>
              <a:t>Context:</a:t>
            </a:r>
            <a:br>
              <a:rPr lang="en-GB" dirty="0"/>
            </a:br>
            <a:r>
              <a:rPr lang="en-GB" sz="2800" dirty="0"/>
              <a:t>A multinational consumer goods firm (e.g., producing personal care and household products) embarks on a </a:t>
            </a:r>
            <a:r>
              <a:rPr lang="en-GB" sz="2800" b="1" dirty="0"/>
              <a:t>“Net Zero + Circular Economy”</a:t>
            </a:r>
            <a:r>
              <a:rPr lang="en-GB" sz="2800" dirty="0"/>
              <a:t> initiative. The company must decide how to define </a:t>
            </a:r>
            <a:r>
              <a:rPr lang="en-GB" sz="2800" i="1" dirty="0"/>
              <a:t>value creation</a:t>
            </a:r>
            <a:r>
              <a:rPr lang="en-GB" sz="2800" dirty="0"/>
              <a:t> — purely in economic terms or more broadly through environmental and social impact.</a:t>
            </a:r>
          </a:p>
        </p:txBody>
      </p:sp>
    </p:spTree>
    <p:extLst>
      <p:ext uri="{BB962C8B-B14F-4D97-AF65-F5344CB8AC3E}">
        <p14:creationId xmlns:p14="http://schemas.microsoft.com/office/powerpoint/2010/main" val="911936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86306B-9354-60FA-6B7F-7B2E3059E1EC}"/>
              </a:ext>
            </a:extLst>
          </p:cNvPr>
          <p:cNvSpPr txBox="1"/>
          <p:nvPr/>
        </p:nvSpPr>
        <p:spPr>
          <a:xfrm>
            <a:off x="65314" y="505241"/>
            <a:ext cx="1219200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Assumption:</a:t>
            </a:r>
            <a:r>
              <a:rPr lang="en-GB" sz="2400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Reality is external and objective; value exists independently of human perception.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Approach: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Value = measurable outputs such as profit, ROI, and carbon-reduction metrics.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Sustainability framed as efficiency: reduced energy costs, improved logistics, carbon credits.</a:t>
            </a:r>
          </a:p>
          <a:p>
            <a:pPr lvl="1"/>
            <a:endParaRPr lang="en-GB" dirty="0"/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Example Action: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Introduces automated waste-reduction technologies.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Reports sustainability success through quantifiable KPIs (e.g., “40% less CO₂ per unit”).</a:t>
            </a:r>
          </a:p>
          <a:p>
            <a:pPr lvl="1"/>
            <a:endParaRPr lang="en-GB" sz="2000" dirty="0"/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Limitation: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Ignores cultural, ethical, and stakeholder perceptions of value.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601E04-60A9-72FF-ED49-9724ECA52F3E}"/>
              </a:ext>
            </a:extLst>
          </p:cNvPr>
          <p:cNvSpPr txBox="1"/>
          <p:nvPr/>
        </p:nvSpPr>
        <p:spPr>
          <a:xfrm>
            <a:off x="123823" y="92529"/>
            <a:ext cx="122695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1. Objectivist Ontology – Value as Measurable and Material</a:t>
            </a:r>
          </a:p>
        </p:txBody>
      </p:sp>
    </p:spTree>
    <p:extLst>
      <p:ext uri="{BB962C8B-B14F-4D97-AF65-F5344CB8AC3E}">
        <p14:creationId xmlns:p14="http://schemas.microsoft.com/office/powerpoint/2010/main" val="2575865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5D48A0-E3F4-1DC4-E7CF-CCB330820872}"/>
              </a:ext>
            </a:extLst>
          </p:cNvPr>
          <p:cNvSpPr txBox="1"/>
          <p:nvPr/>
        </p:nvSpPr>
        <p:spPr>
          <a:xfrm>
            <a:off x="-21773" y="792540"/>
            <a:ext cx="1219199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Assumption: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Reality and value are socially constructed through human interaction and shared meaning.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Value = shaped through dialogue among consumers, employees, communities, and regulators.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Sustainability seen as relational: aligning corporate purpose with stakeholder values.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Example Action: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Engages local communities in defining what “sustainable living” means.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Co-designs packaging reuse programs with customer input.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Limitation: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Complex and time-consuming; lacks immediate measurability.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711844-613B-A25A-0842-60CD326581B6}"/>
              </a:ext>
            </a:extLst>
          </p:cNvPr>
          <p:cNvSpPr txBox="1"/>
          <p:nvPr/>
        </p:nvSpPr>
        <p:spPr>
          <a:xfrm>
            <a:off x="0" y="130432"/>
            <a:ext cx="12202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Constructivist Ontology – Value as Socially Co-Created</a:t>
            </a:r>
          </a:p>
        </p:txBody>
      </p:sp>
    </p:spTree>
    <p:extLst>
      <p:ext uri="{BB962C8B-B14F-4D97-AF65-F5344CB8AC3E}">
        <p14:creationId xmlns:p14="http://schemas.microsoft.com/office/powerpoint/2010/main" val="4084640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2F1F8A-DBC9-C75C-DCC2-45130F3C027E}"/>
              </a:ext>
            </a:extLst>
          </p:cNvPr>
          <p:cNvSpPr txBox="1"/>
          <p:nvPr/>
        </p:nvSpPr>
        <p:spPr>
          <a:xfrm>
            <a:off x="0" y="533629"/>
            <a:ext cx="1219200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Assumption: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Reality exists independently but can only be partially known; observable outcomes arise from deeper causal mechanisms.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Approach: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Value = both tangible (financial metrics) and intangible (social legitimacy, resilience). 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Seeks to uncover underlying mechanisms — e.g., cultural norms or supply chain power dynamics — that drive sustainability success or failure.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Example Action: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Conducts longitudinal analysis of how supplier incentives, governance models, and culture affect sustainability adoption.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Uses systems mapping to reveal hidden barriers to circularity.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Outcome: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Holistic understanding that informs policy, practice, and long-term resilience.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9E0519-EF72-4BEA-D2C6-8880B0D0A10E}"/>
              </a:ext>
            </a:extLst>
          </p:cNvPr>
          <p:cNvSpPr txBox="1"/>
          <p:nvPr/>
        </p:nvSpPr>
        <p:spPr>
          <a:xfrm>
            <a:off x="-1" y="37708"/>
            <a:ext cx="121919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 Critical Realist Ontology – Value as Layered and Causal</a:t>
            </a:r>
          </a:p>
        </p:txBody>
      </p:sp>
    </p:spTree>
    <p:extLst>
      <p:ext uri="{BB962C8B-B14F-4D97-AF65-F5344CB8AC3E}">
        <p14:creationId xmlns:p14="http://schemas.microsoft.com/office/powerpoint/2010/main" val="8200725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A51471-2768-4618-C4FA-789EC5CC3518}"/>
              </a:ext>
            </a:extLst>
          </p:cNvPr>
          <p:cNvSpPr txBox="1"/>
          <p:nvPr/>
        </p:nvSpPr>
        <p:spPr>
          <a:xfrm>
            <a:off x="-76200" y="713324"/>
            <a:ext cx="12143014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Different ontological assumptions </a:t>
            </a:r>
            <a:r>
              <a:rPr lang="en-GB" sz="2000" b="1" dirty="0"/>
              <a:t>redefine what “value” means</a:t>
            </a:r>
            <a:r>
              <a:rPr lang="en-GB" sz="2000" dirty="0"/>
              <a:t> in sustainability transformation:</a:t>
            </a:r>
          </a:p>
          <a:p>
            <a:pPr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 Objectivists</a:t>
            </a:r>
            <a:r>
              <a:rPr lang="en-GB" sz="2000" dirty="0"/>
              <a:t> measure value in </a:t>
            </a:r>
            <a:r>
              <a:rPr lang="en-GB" sz="2000" b="1" dirty="0"/>
              <a:t>outputs and efficiency</a:t>
            </a:r>
            <a:r>
              <a:rPr lang="en-GB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 Constructivists</a:t>
            </a:r>
            <a:r>
              <a:rPr lang="en-GB" sz="2000" dirty="0"/>
              <a:t> see value as </a:t>
            </a:r>
            <a:r>
              <a:rPr lang="en-GB" sz="2000" b="1" dirty="0"/>
              <a:t>shared meaning and legitimacy</a:t>
            </a:r>
            <a:r>
              <a:rPr lang="en-GB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 Critical realists</a:t>
            </a:r>
            <a:r>
              <a:rPr lang="en-GB" sz="2000" dirty="0"/>
              <a:t> uncover </a:t>
            </a:r>
            <a:r>
              <a:rPr lang="en-GB" sz="2000" b="1" dirty="0"/>
              <a:t>deep structures</a:t>
            </a:r>
            <a:r>
              <a:rPr lang="en-GB" sz="2000" dirty="0"/>
              <a:t> influencing value creation.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None/>
            </a:pPr>
            <a:r>
              <a:rPr lang="en-GB" sz="2000" dirty="0"/>
              <a:t>DBA researchers must ask: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i="1" dirty="0"/>
              <a:t>“Is value something to be measured, negotiated, or explained through causal insight?”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94506D-B540-927A-6E6F-3E1769406A5B}"/>
              </a:ext>
            </a:extLst>
          </p:cNvPr>
          <p:cNvSpPr txBox="1"/>
          <p:nvPr/>
        </p:nvSpPr>
        <p:spPr>
          <a:xfrm>
            <a:off x="48986" y="54819"/>
            <a:ext cx="121430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DBA-Level Reflection</a:t>
            </a:r>
          </a:p>
        </p:txBody>
      </p:sp>
    </p:spTree>
    <p:extLst>
      <p:ext uri="{BB962C8B-B14F-4D97-AF65-F5344CB8AC3E}">
        <p14:creationId xmlns:p14="http://schemas.microsoft.com/office/powerpoint/2010/main" val="261927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5BF80-69E7-76E0-DC25-28C76E4EE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636814"/>
          </a:xfrm>
        </p:spPr>
        <p:txBody>
          <a:bodyPr>
            <a:normAutofit fontScale="90000"/>
          </a:bodyPr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DB35-D388-4BB2-C4ED-F5601995B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" y="816430"/>
            <a:ext cx="12191999" cy="4585130"/>
          </a:xfrm>
        </p:spPr>
        <p:txBody>
          <a:bodyPr>
            <a:normAutofit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assumption on knowledge</a:t>
            </a:r>
            <a:r>
              <a:rPr lang="en-GB" dirty="0"/>
              <a:t>, what constitutes acceptable, valid and legitimate knowledge. And how we communicate knowledge to others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voters made assumptions about the acceptability and legitimacy of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data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presented by both the campaign for the UK to leave and the campaign for the UK to remain in the European Union.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15:12:25.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492363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954" y="0"/>
            <a:ext cx="12134046" cy="1470025"/>
          </a:xfrm>
        </p:spPr>
        <p:txBody>
          <a:bodyPr/>
          <a:lstStyle/>
          <a:p>
            <a:r>
              <a:rPr dirty="0"/>
              <a:t>Case Example: AI Ethics and Epistemological Beliefs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1819141"/>
            <a:ext cx="12192000" cy="1752600"/>
          </a:xfrm>
        </p:spPr>
        <p:txBody>
          <a:bodyPr/>
          <a:lstStyle/>
          <a:p>
            <a:r>
              <a:rPr dirty="0"/>
              <a:t>How epistemological stances shape responsible AI strategies in DBA research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6175E-6807-C9BA-97A6-ABF3F958F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582400" cy="1417638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Example: Responsible AI Implementation in a Global Retail Bank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861F-DBE2-37D1-8731-68D91AF9B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Context:</a:t>
            </a:r>
            <a:br>
              <a:rPr lang="en-GB" dirty="0"/>
            </a:br>
            <a:r>
              <a:rPr lang="en-GB" dirty="0"/>
              <a:t>A multinational retail bank deploys AI systems to assess loan eligibility and detect fraud. Executives must decide how much to rely on algorithmic outputs versus human judgment.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1089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801"/>
            <a:ext cx="12192000" cy="729914"/>
          </a:xfrm>
        </p:spPr>
        <p:txBody>
          <a:bodyPr>
            <a:normAutofit fontScale="90000"/>
          </a:bodyPr>
          <a:lstStyle/>
          <a:p>
            <a:r>
              <a:rPr dirty="0"/>
              <a:t>Responsible AI in a Global Retail Bank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56823"/>
            <a:ext cx="12192000" cy="61863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b="1" dirty="0"/>
              <a:t>Context: A multinational retail bank deploys AI to assess loan eligibility and detect fraud.</a:t>
            </a:r>
          </a:p>
          <a:p>
            <a:r>
              <a:rPr dirty="0">
                <a:solidFill>
                  <a:srgbClr val="C00000"/>
                </a:solidFill>
              </a:rPr>
              <a:t>Positivist Epistemology – 'Data Speaks Truth':</a:t>
            </a:r>
          </a:p>
          <a:p>
            <a:pPr lvl="1"/>
            <a:r>
              <a:rPr dirty="0"/>
              <a:t>Relies on measurable, objective evidence and data accuracy.</a:t>
            </a:r>
          </a:p>
          <a:p>
            <a:pPr lvl="1"/>
            <a:r>
              <a:rPr dirty="0"/>
              <a:t>Ethics through quantitative fairness audits and transparency dashboards.</a:t>
            </a:r>
          </a:p>
          <a:p>
            <a:pPr lvl="1"/>
            <a:r>
              <a:rPr dirty="0"/>
              <a:t>Risk: Ignores context, culture, and lived experience of data subjects.</a:t>
            </a:r>
          </a:p>
          <a:p>
            <a:endParaRPr dirty="0"/>
          </a:p>
          <a:p>
            <a:r>
              <a:rPr dirty="0">
                <a:solidFill>
                  <a:srgbClr val="C00000"/>
                </a:solidFill>
              </a:rPr>
              <a:t>Interpretivist Epistemology – 'Knowledge Is Contextual and Co-Created':</a:t>
            </a:r>
          </a:p>
          <a:p>
            <a:pPr lvl="1"/>
            <a:r>
              <a:rPr dirty="0"/>
              <a:t>Involves stakeholders and affected communities in defining 'fairness'.</a:t>
            </a:r>
          </a:p>
          <a:p>
            <a:pPr lvl="1"/>
            <a:r>
              <a:rPr dirty="0"/>
              <a:t>AI ethics viewed as participatory and socially informed governance.</a:t>
            </a:r>
          </a:p>
          <a:p>
            <a:pPr lvl="1"/>
            <a:r>
              <a:rPr dirty="0"/>
              <a:t>Risk: Implementation slower, but yields legitimacy and inclusivity.</a:t>
            </a:r>
          </a:p>
          <a:p>
            <a:endParaRPr dirty="0"/>
          </a:p>
          <a:p>
            <a:r>
              <a:rPr dirty="0">
                <a:solidFill>
                  <a:srgbClr val="C00000"/>
                </a:solidFill>
              </a:rPr>
              <a:t>Pragmatist Epistemology – 'What Works in Practice Defines Truth':</a:t>
            </a:r>
          </a:p>
          <a:p>
            <a:pPr lvl="1"/>
            <a:r>
              <a:rPr dirty="0"/>
              <a:t>Combines quantitative and qualitative approaches through experimentation.</a:t>
            </a:r>
          </a:p>
          <a:p>
            <a:pPr lvl="1"/>
            <a:r>
              <a:rPr dirty="0"/>
              <a:t>Adapts ethical practices based on outcomes and feedback.</a:t>
            </a:r>
          </a:p>
          <a:p>
            <a:pPr lvl="1"/>
            <a:r>
              <a:rPr dirty="0"/>
              <a:t>Result: Dynamic ethical model balancing compliance and innovation.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31836"/>
          </a:xfrm>
        </p:spPr>
        <p:txBody>
          <a:bodyPr>
            <a:normAutofit fontScale="90000"/>
          </a:bodyPr>
          <a:lstStyle/>
          <a:p>
            <a:r>
              <a:rPr dirty="0"/>
              <a:t>DBA Reflection: Linking Epistemology to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76" y="882203"/>
            <a:ext cx="12146924" cy="5975797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sz="2700" b="1" dirty="0"/>
              <a:t>Epistemological stance shapes an </a:t>
            </a:r>
            <a:r>
              <a:rPr sz="2700" b="1" dirty="0" err="1"/>
              <a:t>organisation’s</a:t>
            </a:r>
            <a:r>
              <a:rPr sz="2700" b="1" dirty="0"/>
              <a:t> responsible AI strategy:</a:t>
            </a:r>
          </a:p>
          <a:p>
            <a:r>
              <a:rPr dirty="0">
                <a:solidFill>
                  <a:srgbClr val="C00000"/>
                </a:solidFill>
              </a:rPr>
              <a:t>Positivists build technically fair AI systems (accuracy and bias control).</a:t>
            </a:r>
          </a:p>
          <a:p>
            <a:r>
              <a:rPr dirty="0">
                <a:solidFill>
                  <a:srgbClr val="C00000"/>
                </a:solidFill>
              </a:rPr>
              <a:t>Interpretivists build socially legitimate AI systems (inclusion and meaning).</a:t>
            </a:r>
          </a:p>
          <a:p>
            <a:r>
              <a:rPr dirty="0">
                <a:solidFill>
                  <a:srgbClr val="C00000"/>
                </a:solidFill>
              </a:rPr>
              <a:t>Pragmatists build contextually adaptive AI systems (learning from practice).</a:t>
            </a:r>
          </a:p>
          <a:p>
            <a:endParaRPr dirty="0"/>
          </a:p>
          <a:p>
            <a:r>
              <a:rPr dirty="0"/>
              <a:t>DBA researchers must articulate how epistemological choices influence ethical governance, accountability, and business strategy.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40169-0080-9D8E-2834-EE306FA28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43566"/>
          </a:xfrm>
        </p:spPr>
        <p:txBody>
          <a:bodyPr/>
          <a:lstStyle/>
          <a:p>
            <a:r>
              <a:rPr lang="en-GB" dirty="0"/>
              <a:t>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00460-65BB-A2A0-C94A-104D163AA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43567"/>
            <a:ext cx="12192000" cy="4816698"/>
          </a:xfrm>
        </p:spPr>
        <p:txBody>
          <a:bodyPr>
            <a:normAutofit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role and value of ethics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parts of the electorate felt their values have been ignored by mainstream politicians.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One of the key axiological choices that you will face as a researcher is the extent to which you wish to view the impact of your own values and beliefs on your research as a positive thing.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15:14:10.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5935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50B9-4DDF-66DF-F5F0-F664C051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763"/>
            <a:ext cx="12192000" cy="739775"/>
          </a:xfrm>
        </p:spPr>
        <p:txBody>
          <a:bodyPr/>
          <a:lstStyle/>
          <a:p>
            <a:r>
              <a:rPr lang="en-GB" dirty="0"/>
              <a:t>Ontology, epistemology and 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63BAE-87F7-6345-05BE-7AF94E966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5012"/>
            <a:ext cx="12191999" cy="4899495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These include (but are not limited to) assumptions about the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realities you encounter in your research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ontological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human knowledge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epistemological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and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the extent and ways your own values influence your research process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axiological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 These assumptions inevitably shape how you understand your research questions, the methods you use and how you interpret your findings (Crotty 1998).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12:31:34.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2101062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56532" y="64346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spc="-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Adapted from Hay (2002) p.64 and Crotty (1998)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0578" y="2395471"/>
            <a:ext cx="12930280" cy="255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842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C5C25F4-945A-C649-BA46-B3FD70847E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59496" y="44624"/>
            <a:ext cx="9108504" cy="720080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Underlying issues of data collection &amp; analysis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AF785D2-729D-584E-A309-4F0D767C85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764704"/>
            <a:ext cx="2857483" cy="460851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600" b="1" dirty="0">
                <a:latin typeface="Arial" panose="020B0604020202020204" pitchFamily="34" charset="0"/>
              </a:rPr>
              <a:t>The research ‘onion’ </a:t>
            </a:r>
          </a:p>
          <a:p>
            <a:pPr algn="ctr" eaLnBrk="1" hangingPunct="1">
              <a:buFontTx/>
              <a:buNone/>
            </a:pPr>
            <a:endParaRPr lang="en-GB" altLang="en-US" sz="2600" b="1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algn="ctr" eaLnBrk="1" hangingPunct="1"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algn="r"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Saunders </a:t>
            </a:r>
            <a:r>
              <a:rPr lang="en-GB" altLang="en-US" sz="1600" i="1" dirty="0">
                <a:latin typeface="Arial" panose="020B0604020202020204" pitchFamily="34" charset="0"/>
              </a:rPr>
              <a:t>et al</a:t>
            </a:r>
            <a:r>
              <a:rPr lang="en-GB" altLang="en-US" sz="1600" dirty="0">
                <a:latin typeface="Arial" panose="020B0604020202020204" pitchFamily="34" charset="0"/>
              </a:rPr>
              <a:t>, (2008)</a:t>
            </a:r>
          </a:p>
          <a:p>
            <a:pPr algn="ctr" eaLnBrk="1" hangingPunct="1">
              <a:buFontTx/>
              <a:buNone/>
            </a:pPr>
            <a:endParaRPr lang="en-GB" altLang="en-US" sz="1800" dirty="0">
              <a:latin typeface="Arial" panose="020B0604020202020204" pitchFamily="34" charset="0"/>
            </a:endParaRPr>
          </a:p>
        </p:txBody>
      </p:sp>
      <p:pic>
        <p:nvPicPr>
          <p:cNvPr id="4100" name="Picture 4" descr="M04NF001">
            <a:extLst>
              <a:ext uri="{FF2B5EF4-FFF2-40B4-BE49-F238E27FC236}">
                <a16:creationId xmlns:a16="http://schemas.microsoft.com/office/drawing/2014/main" id="{EBEDB395-1F29-FA49-8751-A959D2CCEC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483" y="752243"/>
            <a:ext cx="7810453" cy="491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Text Box 5">
            <a:extLst>
              <a:ext uri="{FF2B5EF4-FFF2-40B4-BE49-F238E27FC236}">
                <a16:creationId xmlns:a16="http://schemas.microsoft.com/office/drawing/2014/main" id="{98364540-2186-F443-B7DC-12C9010596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3114" y="6126163"/>
            <a:ext cx="8085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  The research ‘onion’</a:t>
            </a:r>
          </a:p>
        </p:txBody>
      </p:sp>
    </p:spTree>
    <p:extLst>
      <p:ext uri="{BB962C8B-B14F-4D97-AF65-F5344CB8AC3E}">
        <p14:creationId xmlns:p14="http://schemas.microsoft.com/office/powerpoint/2010/main" val="535889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6FCD0-8C62-9133-E83D-C62CA6B47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ABF7B-5C6F-4646-A570-2570B4122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222384" cy="867092"/>
          </a:xfrm>
        </p:spPr>
        <p:txBody>
          <a:bodyPr/>
          <a:lstStyle/>
          <a:p>
            <a:r>
              <a:rPr dirty="0"/>
              <a:t>The Research Onion </a:t>
            </a:r>
            <a:r>
              <a:rPr sz="1800" dirty="0"/>
              <a:t>(DBA Enhanced)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B2C40-3FE0-B18F-8A31-E93E4FDB5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0084"/>
            <a:ext cx="7411792" cy="4182903"/>
          </a:xfrm>
        </p:spPr>
        <p:txBody>
          <a:bodyPr/>
          <a:lstStyle/>
          <a:p>
            <a:r>
              <a:rPr sz="2800" dirty="0"/>
              <a:t>Adds an outer layer: 'Impact on </a:t>
            </a:r>
            <a:r>
              <a:rPr sz="2800" dirty="0" err="1"/>
              <a:t>Organisational</a:t>
            </a:r>
            <a:r>
              <a:rPr sz="2800" dirty="0"/>
              <a:t> Practice'.</a:t>
            </a:r>
          </a:p>
          <a:p>
            <a:r>
              <a:rPr sz="2800" dirty="0"/>
              <a:t>Includes inner layers on 'AI-assisted methodologies' and 'Data ethics'.</a:t>
            </a:r>
          </a:p>
          <a:p>
            <a:r>
              <a:rPr sz="2800" dirty="0"/>
              <a:t>Encourages linking philosophical stance → method → executive action insights.</a:t>
            </a:r>
          </a:p>
          <a:p>
            <a:r>
              <a:rPr sz="2800" dirty="0"/>
              <a:t>Illustrates the iterative rather than linear nature of DBA research design</a:t>
            </a:r>
            <a:r>
              <a:rPr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E58EE0-4DF2-6768-F26F-678403A78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642" y="116634"/>
            <a:ext cx="3703216" cy="555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315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8CAF7-0A0D-277B-602C-F4839EBD0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230100" cy="865414"/>
          </a:xfrm>
        </p:spPr>
        <p:txBody>
          <a:bodyPr/>
          <a:lstStyle/>
          <a:p>
            <a:r>
              <a:rPr lang="en-GB" dirty="0"/>
              <a:t>Activities to further understand research philosophies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7CECF-0722-6BBF-DFE3-188158DE0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68082"/>
            <a:ext cx="11481847" cy="4502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Organisations and its productivity can be improved ONLY  by focusing on the development of human resources and NOT bringing about changes in systems and structures. </a:t>
            </a:r>
            <a:r>
              <a:rPr lang="en-GB" sz="1900" dirty="0"/>
              <a:t>(Review and reflect on the Brexit example we discussed)</a:t>
            </a:r>
          </a:p>
          <a:p>
            <a:pPr marL="0" indent="0">
              <a:buNone/>
            </a:pPr>
            <a:endParaRPr lang="en-GB" sz="1900" dirty="0"/>
          </a:p>
          <a:p>
            <a:pPr marL="514350" indent="-514350">
              <a:buAutoNum type="arabicPeriod"/>
            </a:pPr>
            <a:r>
              <a:rPr lang="en-GB" dirty="0"/>
              <a:t>Discuss (with your partner) and highlight ontological, epistemological and axiological assumptions/perspectives of this issue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Review your own topic (the topic chosen for the Assessment) and reflect on the ontological, epistemological and axiological perspectives.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259757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C80E7-989F-3F53-82F1-69D8F83A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88" y="1413629"/>
            <a:ext cx="2880828" cy="307190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Is there a best philosophy for business and management research?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AC9BCE-C2C4-59E2-CE56-7C7038B983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36620" y="154547"/>
            <a:ext cx="7697285" cy="660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5094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5281C9-DCED-670E-17D0-371F98570757}"/>
              </a:ext>
            </a:extLst>
          </p:cNvPr>
          <p:cNvSpPr txBox="1"/>
          <p:nvPr/>
        </p:nvSpPr>
        <p:spPr>
          <a:xfrm>
            <a:off x="-54430" y="278369"/>
            <a:ext cx="122464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Interval  Session</a:t>
            </a:r>
          </a:p>
        </p:txBody>
      </p:sp>
    </p:spTree>
    <p:extLst>
      <p:ext uri="{BB962C8B-B14F-4D97-AF65-F5344CB8AC3E}">
        <p14:creationId xmlns:p14="http://schemas.microsoft.com/office/powerpoint/2010/main" val="13717429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896A37-50AD-D538-5174-D84017ED3015}"/>
              </a:ext>
            </a:extLst>
          </p:cNvPr>
          <p:cNvSpPr txBox="1"/>
          <p:nvPr/>
        </p:nvSpPr>
        <p:spPr>
          <a:xfrm>
            <a:off x="-1" y="54819"/>
            <a:ext cx="120994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Understanding Paradigms and Paradigm Shifts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EE46B6-D68A-978E-BE38-FE9835F44490}"/>
              </a:ext>
            </a:extLst>
          </p:cNvPr>
          <p:cNvSpPr txBox="1"/>
          <p:nvPr/>
        </p:nvSpPr>
        <p:spPr>
          <a:xfrm>
            <a:off x="-92531" y="1183251"/>
            <a:ext cx="12192001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What is a Paradigm?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sz="2800" dirty="0"/>
              <a:t>A </a:t>
            </a:r>
            <a:r>
              <a:rPr lang="en-GB" sz="2800" b="1" dirty="0"/>
              <a:t>paradigm</a:t>
            </a:r>
            <a:r>
              <a:rPr lang="en-GB" sz="2800" dirty="0"/>
              <a:t> is a shared set of assumptions and beliefs that guide how we see, think about, and study the world.</a:t>
            </a:r>
          </a:p>
          <a:p>
            <a:pPr>
              <a:buNone/>
            </a:pPr>
            <a:endParaRPr lang="en-GB" dirty="0"/>
          </a:p>
          <a:p>
            <a:pPr algn="ctr">
              <a:buNone/>
            </a:pPr>
            <a:r>
              <a:rPr lang="en-GB" sz="2400" i="1" dirty="0"/>
              <a:t>“A set of basic and taken-for-granted assumptions which underwrite the frame of reference, mode of theorising and ways of working in which a group operates.”</a:t>
            </a:r>
          </a:p>
          <a:p>
            <a:pPr algn="r">
              <a:buNone/>
            </a:pPr>
            <a:br>
              <a:rPr lang="en-GB" dirty="0"/>
            </a:br>
            <a:r>
              <a:rPr lang="en-GB" dirty="0"/>
              <a:t>— </a:t>
            </a:r>
            <a:r>
              <a:rPr lang="en-GB" i="1" dirty="0"/>
              <a:t>Saunders et al. (2019)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7888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07565"/>
          </a:xfrm>
        </p:spPr>
        <p:txBody>
          <a:bodyPr>
            <a:normAutofit fontScale="90000"/>
          </a:bodyPr>
          <a:lstStyle/>
          <a:p>
            <a:r>
              <a:rPr dirty="0"/>
              <a:t>Contemporary Paradigms in DBA Research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6778206"/>
              </p:ext>
            </p:extLst>
          </p:nvPr>
        </p:nvGraphicFramePr>
        <p:xfrm>
          <a:off x="936172" y="607566"/>
          <a:ext cx="10622845" cy="62504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45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45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45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245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245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71468">
                <a:tc>
                  <a:txBody>
                    <a:bodyPr/>
                    <a:lstStyle/>
                    <a:p>
                      <a:r>
                        <a:t>Paradigm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Ontology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Epistemology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Typical DBA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Example 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71503">
                <a:tc>
                  <a:txBody>
                    <a:bodyPr/>
                    <a:lstStyle/>
                    <a:p>
                      <a:r>
                        <a:t>Post-positivism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Objective but revisable reality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Empirical testing with contextual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ESG analytics, performance metrics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Testing sustainability KPIs in hybrid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71503">
                <a:tc>
                  <a:txBody>
                    <a:bodyPr/>
                    <a:lstStyle/>
                    <a:p>
                      <a:r>
                        <a:t>Critical Realism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Stratified, causal reality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Uncover underlying mechanisms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Governance, institutional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Causal layers in supply-chain resilience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71503">
                <a:tc>
                  <a:txBody>
                    <a:bodyPr/>
                    <a:lstStyle/>
                    <a:p>
                      <a:r>
                        <a:t>Pragmatism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Reality judged by practical outcomes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Knowledge through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Mixed-methods, strategy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Evaluating AI transformation outcomes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92954">
                <a:tc>
                  <a:txBody>
                    <a:bodyPr/>
                    <a:lstStyle/>
                    <a:p>
                      <a:r>
                        <a:t>Interpretivism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Socially constructed reality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Meaning through 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Culture, leadership sensemaking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Leadership narratives in digital transformation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71503">
                <a:tc>
                  <a:txBody>
                    <a:bodyPr/>
                    <a:lstStyle/>
                    <a:p>
                      <a:r>
                        <a:t>Posthumanism / Sociomaterialism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Human–machine entanglement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Knowledge co-produced by AI and humans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AI ethics, automation, data justice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Algorithmic accountability and 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A846B-B047-3628-11B7-09433CC63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972800" cy="498248"/>
          </a:xfrm>
        </p:spPr>
        <p:txBody>
          <a:bodyPr>
            <a:normAutofit fontScale="90000"/>
          </a:bodyPr>
          <a:lstStyle/>
          <a:p>
            <a:pPr algn="l"/>
            <a:br>
              <a:rPr lang="en-GB" b="1" dirty="0"/>
            </a:br>
            <a:r>
              <a:rPr lang="en-GB" b="1" dirty="0"/>
              <a:t>Examples of Paradigms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14C2C8-C573-3BAA-3F9A-67CC533EC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3" y="754546"/>
            <a:ext cx="12199718" cy="5704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089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" y="0"/>
            <a:ext cx="4080362" cy="624347"/>
          </a:xfrm>
        </p:spPr>
        <p:txBody>
          <a:bodyPr anchor="ctr">
            <a:normAutofit fontScale="90000"/>
          </a:bodyPr>
          <a:lstStyle/>
          <a:p>
            <a:r>
              <a:rPr lang="en-GB" sz="4000" dirty="0"/>
              <a:t>Paradigm Shift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485" y="624347"/>
            <a:ext cx="5380478" cy="6012427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A paradigm shift occurs when a dominant worldview is replaced by a new one that better explains reality.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Earth → Sun at the centre (Scientific revolution)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Manual management → Scientific management (Industrial revolution)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Physical retail → Digital commerce (Business transformation)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Profit-only capitalism → Sustainability &amp; stakeholder value (Modern corporate paradigm)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9A6253-6A6C-54F2-8999-8576D3AE41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"/>
          <a:stretch>
            <a:fillRect/>
          </a:stretch>
        </p:blipFill>
        <p:spPr>
          <a:xfrm>
            <a:off x="6857803" y="1539966"/>
            <a:ext cx="5334197" cy="5318034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40658"/>
          </a:xfrm>
        </p:spPr>
        <p:txBody>
          <a:bodyPr/>
          <a:lstStyle/>
          <a:p>
            <a:r>
              <a:rPr dirty="0"/>
              <a:t>Why It Matters for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37419"/>
            <a:ext cx="12192000" cy="5980471"/>
          </a:xfrm>
        </p:spPr>
        <p:txBody>
          <a:bodyPr>
            <a:normAutofit/>
          </a:bodyPr>
          <a:lstStyle/>
          <a:p>
            <a:r>
              <a:rPr dirty="0"/>
              <a:t>Paradigms shape your research through:</a:t>
            </a:r>
          </a:p>
          <a:p>
            <a:endParaRPr dirty="0"/>
          </a:p>
          <a:p>
            <a:r>
              <a:rPr dirty="0"/>
              <a:t>• Ontology – What is reality?</a:t>
            </a:r>
          </a:p>
          <a:p>
            <a:r>
              <a:rPr dirty="0"/>
              <a:t>• Epistemology – How do we know it?</a:t>
            </a:r>
          </a:p>
          <a:p>
            <a:r>
              <a:rPr dirty="0"/>
              <a:t>• Methodology – How do we study it?</a:t>
            </a:r>
          </a:p>
          <a:p>
            <a:r>
              <a:rPr dirty="0"/>
              <a:t>• Axiology – What values guide the inquiry?</a:t>
            </a:r>
          </a:p>
          <a:p>
            <a:br>
              <a:rPr dirty="0"/>
            </a:br>
            <a:r>
              <a:rPr dirty="0"/>
              <a:t>DBA Relevance: Understanding paradigms helps doctoral researchers align worldview, methods, and managerial insights coherently.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7832271" cy="757749"/>
          </a:xfrm>
        </p:spPr>
        <p:txBody>
          <a:bodyPr>
            <a:normAutofit/>
          </a:bodyPr>
          <a:lstStyle/>
          <a:p>
            <a:r>
              <a:rPr sz="2800" dirty="0"/>
              <a:t>The Modern Research Onion (Saunders et al., 2019)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558" y="765122"/>
            <a:ext cx="7748171" cy="6401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sz="2800" dirty="0">
                <a:solidFill>
                  <a:prstClr val="black"/>
                </a:solidFill>
                <a:latin typeface="Calibri"/>
              </a:rPr>
              <a:t>The modern research onion </a:t>
            </a:r>
            <a:r>
              <a:rPr sz="2800" dirty="0" err="1">
                <a:solidFill>
                  <a:prstClr val="black"/>
                </a:solidFill>
                <a:latin typeface="Calibri"/>
              </a:rPr>
              <a:t>visualises</a:t>
            </a:r>
            <a:r>
              <a:rPr sz="2800" dirty="0">
                <a:solidFill>
                  <a:prstClr val="black"/>
                </a:solidFill>
                <a:latin typeface="Calibri"/>
              </a:rPr>
              <a:t> the layers of decisions in research design:</a:t>
            </a:r>
          </a:p>
          <a:p>
            <a:pPr defTabSz="457200"/>
            <a:br>
              <a:rPr sz="2800" dirty="0">
                <a:solidFill>
                  <a:prstClr val="black"/>
                </a:solidFill>
                <a:latin typeface="Calibri"/>
              </a:rPr>
            </a:br>
            <a:r>
              <a:rPr sz="2800" dirty="0">
                <a:solidFill>
                  <a:prstClr val="black"/>
                </a:solidFill>
                <a:latin typeface="Calibri"/>
              </a:rPr>
              <a:t>• Philosophy (Positivism, Interpretivism, Pragmatism, Critical Realism)</a:t>
            </a:r>
            <a:br>
              <a:rPr sz="2800" dirty="0">
                <a:solidFill>
                  <a:prstClr val="black"/>
                </a:solidFill>
                <a:latin typeface="Calibri"/>
              </a:rPr>
            </a:br>
            <a:r>
              <a:rPr sz="2800" dirty="0">
                <a:solidFill>
                  <a:prstClr val="black"/>
                </a:solidFill>
                <a:latin typeface="Calibri"/>
              </a:rPr>
              <a:t>• Approach to Theory Development (Deductive vs. Inductive)</a:t>
            </a:r>
            <a:br>
              <a:rPr sz="2800" dirty="0">
                <a:solidFill>
                  <a:prstClr val="black"/>
                </a:solidFill>
                <a:latin typeface="Calibri"/>
              </a:rPr>
            </a:br>
            <a:r>
              <a:rPr sz="2800" dirty="0">
                <a:solidFill>
                  <a:prstClr val="black"/>
                </a:solidFill>
                <a:latin typeface="Calibri"/>
              </a:rPr>
              <a:t>• Methodological Choice (Quantitative, Qualitative, Mixed)</a:t>
            </a:r>
            <a:br>
              <a:rPr sz="2800" dirty="0">
                <a:solidFill>
                  <a:prstClr val="black"/>
                </a:solidFill>
                <a:latin typeface="Calibri"/>
              </a:rPr>
            </a:br>
            <a:r>
              <a:rPr sz="2800" dirty="0">
                <a:solidFill>
                  <a:prstClr val="black"/>
                </a:solidFill>
                <a:latin typeface="Calibri"/>
              </a:rPr>
              <a:t>• Research Strategy (Experiment, Survey, Case Study, Ethnography, Grounded Theory, Action Research)</a:t>
            </a:r>
            <a:br>
              <a:rPr sz="2800" dirty="0">
                <a:solidFill>
                  <a:prstClr val="black"/>
                </a:solidFill>
                <a:latin typeface="Calibri"/>
              </a:rPr>
            </a:br>
            <a:r>
              <a:rPr sz="2800" dirty="0">
                <a:solidFill>
                  <a:prstClr val="black"/>
                </a:solidFill>
                <a:latin typeface="Calibri"/>
              </a:rPr>
              <a:t>• Time Horizon (Cross-sectional, Longitudinal)</a:t>
            </a:r>
            <a:br>
              <a:rPr sz="2800" dirty="0">
                <a:solidFill>
                  <a:prstClr val="black"/>
                </a:solidFill>
                <a:latin typeface="Calibri"/>
              </a:rPr>
            </a:br>
            <a:r>
              <a:rPr sz="2800" dirty="0">
                <a:solidFill>
                  <a:prstClr val="black"/>
                </a:solidFill>
                <a:latin typeface="Calibri"/>
              </a:rPr>
              <a:t>• Data Collection &amp; Analysis Techniques</a:t>
            </a:r>
          </a:p>
          <a:p>
            <a:pPr defTabSz="457200"/>
            <a:endParaRPr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FBE600-800D-59B5-AFFF-9ECD5F228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0" y="-17000"/>
            <a:ext cx="457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022772" cy="1179871"/>
          </a:xfrm>
        </p:spPr>
        <p:txBody>
          <a:bodyPr>
            <a:noAutofit/>
          </a:bodyPr>
          <a:lstStyle/>
          <a:p>
            <a:pPr algn="l"/>
            <a:r>
              <a:rPr sz="2800" dirty="0"/>
              <a:t>Flow of DBA Research: </a:t>
            </a:r>
            <a:br>
              <a:rPr lang="en-GB" sz="2800" dirty="0"/>
            </a:br>
            <a:r>
              <a:rPr sz="2800" dirty="0"/>
              <a:t>From Assumptions → Methods → Executive Insights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1619" y="1150374"/>
            <a:ext cx="7971153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sz="2800" dirty="0">
                <a:solidFill>
                  <a:prstClr val="black"/>
                </a:solidFill>
                <a:latin typeface="Calibri"/>
              </a:rPr>
              <a:t>This flow shows how a DBA researcher moves from philosophical assumptions to actionable business insights:</a:t>
            </a:r>
          </a:p>
          <a:p>
            <a:pPr defTabSz="457200"/>
            <a:br>
              <a:rPr sz="2400" dirty="0">
                <a:solidFill>
                  <a:prstClr val="black"/>
                </a:solidFill>
                <a:latin typeface="Calibri"/>
              </a:rPr>
            </a:br>
            <a:r>
              <a:rPr sz="2400" dirty="0">
                <a:solidFill>
                  <a:prstClr val="black"/>
                </a:solidFill>
                <a:latin typeface="Calibri"/>
              </a:rPr>
              <a:t>1️⃣ Philosophical Assumptions</a:t>
            </a:r>
            <a:br>
              <a:rPr sz="2400" dirty="0">
                <a:solidFill>
                  <a:prstClr val="black"/>
                </a:solidFill>
                <a:latin typeface="Calibri"/>
              </a:rPr>
            </a:br>
            <a:r>
              <a:rPr sz="2400" dirty="0">
                <a:solidFill>
                  <a:prstClr val="black"/>
                </a:solidFill>
                <a:latin typeface="Calibri"/>
              </a:rPr>
              <a:t>   </a:t>
            </a:r>
            <a:br>
              <a:rPr sz="2400" dirty="0">
                <a:solidFill>
                  <a:prstClr val="black"/>
                </a:solidFill>
                <a:latin typeface="Calibri"/>
              </a:rPr>
            </a:br>
            <a:r>
              <a:rPr sz="2400" dirty="0">
                <a:solidFill>
                  <a:prstClr val="black"/>
                </a:solidFill>
                <a:latin typeface="Calibri"/>
              </a:rPr>
              <a:t>2️⃣ Research Methods</a:t>
            </a:r>
            <a:br>
              <a:rPr sz="2400" dirty="0">
                <a:solidFill>
                  <a:prstClr val="black"/>
                </a:solidFill>
                <a:latin typeface="Calibri"/>
              </a:rPr>
            </a:br>
            <a:r>
              <a:rPr sz="2400" dirty="0">
                <a:solidFill>
                  <a:prstClr val="black"/>
                </a:solidFill>
                <a:latin typeface="Calibri"/>
              </a:rPr>
              <a:t>   </a:t>
            </a:r>
            <a:br>
              <a:rPr sz="2400" dirty="0">
                <a:solidFill>
                  <a:prstClr val="black"/>
                </a:solidFill>
                <a:latin typeface="Calibri"/>
              </a:rPr>
            </a:br>
            <a:r>
              <a:rPr sz="2400" dirty="0">
                <a:solidFill>
                  <a:prstClr val="black"/>
                </a:solidFill>
                <a:latin typeface="Calibri"/>
              </a:rPr>
              <a:t>3️⃣ Data Collection &amp; Analysis</a:t>
            </a:r>
            <a:br>
              <a:rPr sz="2400" dirty="0">
                <a:solidFill>
                  <a:prstClr val="black"/>
                </a:solidFill>
                <a:latin typeface="Calibri"/>
              </a:rPr>
            </a:br>
            <a:r>
              <a:rPr sz="2400" dirty="0">
                <a:solidFill>
                  <a:prstClr val="black"/>
                </a:solidFill>
                <a:latin typeface="Calibri"/>
              </a:rPr>
              <a:t>   </a:t>
            </a:r>
            <a:br>
              <a:rPr sz="2400" dirty="0">
                <a:solidFill>
                  <a:prstClr val="black"/>
                </a:solidFill>
                <a:latin typeface="Calibri"/>
              </a:rPr>
            </a:br>
            <a:r>
              <a:rPr sz="2400" dirty="0">
                <a:solidFill>
                  <a:prstClr val="black"/>
                </a:solidFill>
                <a:latin typeface="Calibri"/>
              </a:rPr>
              <a:t>4️⃣ Executive Insights</a:t>
            </a:r>
          </a:p>
          <a:p>
            <a:pPr defTabSz="457200"/>
            <a:endParaRPr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09B5DF-DD48-3606-5F83-856DE7E26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5809" y="0"/>
            <a:ext cx="457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3B963-90A8-F744-4183-16DCBC95C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845"/>
            <a:ext cx="12192000" cy="840241"/>
          </a:xfrm>
        </p:spPr>
        <p:txBody>
          <a:bodyPr/>
          <a:lstStyle/>
          <a:p>
            <a:r>
              <a:rPr lang="en-GB" dirty="0"/>
              <a:t>Research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0067-AE5B-6B36-6B73-D36C88B41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91481"/>
            <a:ext cx="12192000" cy="4841876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Another dimension that can help you to differentiate between research philosophies relates to the political or ideological orientation of researchers towards the social world they investigate.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Like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objectivism– subjectivism </a:t>
            </a:r>
            <a:r>
              <a:rPr lang="en-GB" b="0" i="0" dirty="0">
                <a:solidFill>
                  <a:srgbClr val="555555"/>
                </a:solidFill>
                <a:effectLst/>
              </a:rPr>
              <a:t>dimension, this ideological dimension has two opposing poles or extremes.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Burrell and Morgan (2016) call these extremes ‘sociology of regulation’ (for short, regulation) and ‘sociology of radical change’ (simply, radical change).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8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14:49:49.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973447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02D9E-3BA4-5EA3-5F3C-7F0FD55A8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29343"/>
          </a:xfrm>
        </p:spPr>
        <p:txBody>
          <a:bodyPr/>
          <a:lstStyle/>
          <a:p>
            <a:r>
              <a:rPr lang="en-GB" dirty="0"/>
              <a:t>Objectivism and subjectivism!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98C37-C485-856F-7859-22466F37D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16429"/>
            <a:ext cx="12191999" cy="4585130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From an objectivist viewpoint, social and physical phenomena exist independently of individuals’ views of them and tend to be universal and enduring in character.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asserting that social reality is made from the perceptions and consequent actions of social actors (people).</a:t>
            </a:r>
            <a:endParaRPr lang="en-GB" dirty="0"/>
          </a:p>
          <a:p>
            <a:br>
              <a:rPr lang="en-GB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5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500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15:16:47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7041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3C5AA26-22A2-7B43-4945-A4839D7A0377}"/>
              </a:ext>
            </a:extLst>
          </p:cNvPr>
          <p:cNvSpPr txBox="1"/>
          <p:nvPr/>
        </p:nvSpPr>
        <p:spPr>
          <a:xfrm>
            <a:off x="76200" y="102355"/>
            <a:ext cx="121920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Case 3: Hybrid work – subjectivist vs. objectivist assumptions in productivity measurement.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94C3ED-C6C1-7806-44A3-BFE33693C57D}"/>
              </a:ext>
            </a:extLst>
          </p:cNvPr>
          <p:cNvSpPr txBox="1"/>
          <p:nvPr/>
        </p:nvSpPr>
        <p:spPr>
          <a:xfrm>
            <a:off x="0" y="1235528"/>
            <a:ext cx="12192000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Case Example: Measuring Productivity in a Hybrid Consultancy Firm</a:t>
            </a:r>
          </a:p>
          <a:p>
            <a:pPr>
              <a:buNone/>
            </a:pPr>
            <a:endParaRPr lang="en-GB" sz="2400" b="1" dirty="0"/>
          </a:p>
          <a:p>
            <a:pPr>
              <a:buNone/>
            </a:pPr>
            <a:r>
              <a:rPr lang="en-GB" b="1" dirty="0"/>
              <a:t>Context:</a:t>
            </a:r>
            <a:br>
              <a:rPr lang="en-GB" dirty="0"/>
            </a:br>
            <a:r>
              <a:rPr lang="en-GB" sz="3200" dirty="0"/>
              <a:t>A global consultancy firm has shifted to a </a:t>
            </a:r>
            <a:r>
              <a:rPr lang="en-GB" sz="3200" b="1" dirty="0"/>
              <a:t>hybrid work model</a:t>
            </a:r>
            <a:r>
              <a:rPr lang="en-GB" sz="3200" dirty="0"/>
              <a:t> after the pandemic. Senior leaders are divided over how to measure employee productivity — whether through quantifiable data (objectivist) or through employee experiences and team dynamics (subjectivist).</a:t>
            </a:r>
          </a:p>
        </p:txBody>
      </p:sp>
    </p:spTree>
    <p:extLst>
      <p:ext uri="{BB962C8B-B14F-4D97-AF65-F5344CB8AC3E}">
        <p14:creationId xmlns:p14="http://schemas.microsoft.com/office/powerpoint/2010/main" val="932953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C732A7-E1A6-D91B-3E59-32B32DDDA42A}"/>
              </a:ext>
            </a:extLst>
          </p:cNvPr>
          <p:cNvSpPr txBox="1"/>
          <p:nvPr/>
        </p:nvSpPr>
        <p:spPr>
          <a:xfrm>
            <a:off x="0" y="395130"/>
            <a:ext cx="12192000" cy="52876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>
              <a:lnSpc>
                <a:spcPct val="80000"/>
              </a:lnSpc>
              <a:spcBef>
                <a:spcPct val="20000"/>
              </a:spcBef>
            </a:pPr>
            <a:r>
              <a:rPr lang="en-GB" sz="3200" b="1" dirty="0"/>
              <a:t>1. Objectivist Ontology – Productivity as Objective and Quantifiable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 Assumption:</a:t>
            </a:r>
            <a:r>
              <a:rPr lang="en-GB" sz="2400" dirty="0"/>
              <a:t>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Reality exists independently of human perception; productivity can be </a:t>
            </a:r>
            <a:r>
              <a:rPr lang="en-GB" sz="2400" b="1" dirty="0"/>
              <a:t>measured directly</a:t>
            </a:r>
            <a:r>
              <a:rPr lang="en-GB" sz="2400" dirty="0"/>
              <a:t> through observable indicators.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Defines productivity as measurable output per time unit or billable hours.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Relies on digital tracking tools (e.g., Teams activity, project logs, client billing data).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Treats data as an accurate representation of “real work done.”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Example Action: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Implements performance dashboards showing the number of reports, meetings, or deliverables completed per week.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Uses analytics to rank team productivity.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Limitation: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Neglects emotional labour, collaboration, creativity, and knowledge sharing.</a:t>
            </a:r>
          </a:p>
        </p:txBody>
      </p:sp>
    </p:spTree>
    <p:extLst>
      <p:ext uri="{BB962C8B-B14F-4D97-AF65-F5344CB8AC3E}">
        <p14:creationId xmlns:p14="http://schemas.microsoft.com/office/powerpoint/2010/main" val="335459639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D79CE7-52AA-80AF-C4C5-5973541528AB}"/>
              </a:ext>
            </a:extLst>
          </p:cNvPr>
          <p:cNvSpPr txBox="1"/>
          <p:nvPr/>
        </p:nvSpPr>
        <p:spPr>
          <a:xfrm>
            <a:off x="-54429" y="0"/>
            <a:ext cx="12192000" cy="5678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700" b="1" dirty="0"/>
              <a:t>2. Subjectivist Ontology – Productivity as Constructed Through Meaning and Context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Assumption: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Reality (and productivity) is socially constructed through human interpretation and shared understanding.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Productivity defined by how employees perceive meaningful contribution, work–life balance, and trust.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Seeks to understand context: how hybrid structures influence collaboration, engagement, and motivation.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Example Action: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Uses qualitative interviews and reflective diaries to explore “felt productivity.”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Redefines productivity KPIs to include team cohesion, innovation, and employee wellbeing.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Limitation: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Harder to compare or quantify; may challenge standard corporate reporting systems.</a:t>
            </a:r>
          </a:p>
        </p:txBody>
      </p:sp>
    </p:spTree>
    <p:extLst>
      <p:ext uri="{BB962C8B-B14F-4D97-AF65-F5344CB8AC3E}">
        <p14:creationId xmlns:p14="http://schemas.microsoft.com/office/powerpoint/2010/main" val="34424288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3A7C38-FCF8-BD21-EBC6-F8595D9FA69D}"/>
              </a:ext>
            </a:extLst>
          </p:cNvPr>
          <p:cNvSpPr txBox="1"/>
          <p:nvPr/>
        </p:nvSpPr>
        <p:spPr>
          <a:xfrm>
            <a:off x="0" y="81643"/>
            <a:ext cx="12191999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700" b="1" dirty="0"/>
              <a:t>3. Pragmatic Ontology – Productivity as a Balance Between Measurement and Experience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Assumption: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Reality is multi-layered and understood through practical outcomes; truth is “what works.”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Combines quantitative analytics (output metrics) with qualitative data (employee surveys, focus groups).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Treats productivity as a negotiated concept evolving with practice.</a:t>
            </a:r>
          </a:p>
          <a:p>
            <a:pPr indent="-285750">
              <a:buFont typeface="Arial" panose="020B0604020202020204" pitchFamily="34" charset="0"/>
              <a:buChar char="•"/>
            </a:pPr>
            <a:r>
              <a:rPr lang="en-GB" sz="2400" b="1" dirty="0"/>
              <a:t>Example Action: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Deploys a mixed-method framework: dashboards + sentiment analysis + reflective feedback loops.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Uses results to co-design hybrid policies balancing efficiency and human wellbeing.</a:t>
            </a:r>
          </a:p>
        </p:txBody>
      </p:sp>
    </p:spTree>
    <p:extLst>
      <p:ext uri="{BB962C8B-B14F-4D97-AF65-F5344CB8AC3E}">
        <p14:creationId xmlns:p14="http://schemas.microsoft.com/office/powerpoint/2010/main" val="266163593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263D8A-FE7A-9A22-4443-5E24F9FFE36A}"/>
              </a:ext>
            </a:extLst>
          </p:cNvPr>
          <p:cNvSpPr txBox="1"/>
          <p:nvPr/>
        </p:nvSpPr>
        <p:spPr>
          <a:xfrm>
            <a:off x="0" y="0"/>
            <a:ext cx="12192000" cy="4985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/>
              <a:t>DBA-Level Reflection</a:t>
            </a:r>
          </a:p>
          <a:p>
            <a:pPr>
              <a:buNone/>
            </a:pPr>
            <a:r>
              <a:rPr lang="en-GB" sz="2400" dirty="0"/>
              <a:t>Different ontological assumptions reshape how organisations </a:t>
            </a:r>
            <a:r>
              <a:rPr lang="en-GB" sz="2400" b="1" dirty="0"/>
              <a:t>see and manage hybrid work</a:t>
            </a:r>
            <a:r>
              <a:rPr lang="en-GB" sz="2400" dirty="0"/>
              <a:t>:</a:t>
            </a:r>
          </a:p>
          <a:p>
            <a:pPr lvl="1"/>
            <a:r>
              <a:rPr lang="en-GB" sz="2400" b="1" dirty="0"/>
              <a:t>Objectivists</a:t>
            </a:r>
            <a:r>
              <a:rPr lang="en-GB" sz="2400" dirty="0"/>
              <a:t> manage productivity as a </a:t>
            </a:r>
            <a:r>
              <a:rPr lang="en-GB" sz="2400" b="1" dirty="0"/>
              <a:t>technical measure</a:t>
            </a:r>
            <a:r>
              <a:rPr lang="en-GB" sz="2400" dirty="0"/>
              <a:t> — efficient but potentially dehumanising.</a:t>
            </a:r>
          </a:p>
          <a:p>
            <a:pPr lvl="1"/>
            <a:r>
              <a:rPr lang="en-GB" sz="2400" b="1" dirty="0"/>
              <a:t>Subjectivists</a:t>
            </a:r>
            <a:r>
              <a:rPr lang="en-GB" sz="2400" dirty="0"/>
              <a:t> treat productivity as a relational experience — meaningful but less standardised.</a:t>
            </a:r>
          </a:p>
          <a:p>
            <a:pPr lvl="1"/>
            <a:endParaRPr lang="en-GB" sz="2400" b="1" dirty="0"/>
          </a:p>
          <a:p>
            <a:pPr lvl="1"/>
            <a:r>
              <a:rPr lang="en-GB" sz="2400" b="1" dirty="0"/>
              <a:t>Pragmatists</a:t>
            </a:r>
            <a:r>
              <a:rPr lang="en-GB" sz="2400" dirty="0"/>
              <a:t> integrate both — evidence-led and adaptive, balancing metrics with lived realities.</a:t>
            </a:r>
          </a:p>
          <a:p>
            <a:pPr>
              <a:buNone/>
            </a:pPr>
            <a:r>
              <a:rPr lang="en-GB" dirty="0"/>
              <a:t>For DBA researchers:</a:t>
            </a:r>
          </a:p>
          <a:p>
            <a:pPr>
              <a:buNone/>
            </a:pPr>
            <a:r>
              <a:rPr lang="en-GB" i="1" dirty="0"/>
              <a:t>“How do your assumptions about ‘what counts as real work’ influence your research design, leadership style, and interpretation of evidence?”</a:t>
            </a:r>
            <a:endParaRPr lang="en-GB" dirty="0"/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2392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1077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9258"/>
            <a:ext cx="12192000" cy="845824"/>
          </a:xfrm>
        </p:spPr>
        <p:txBody>
          <a:bodyPr/>
          <a:lstStyle/>
          <a:p>
            <a:r>
              <a:rPr dirty="0"/>
              <a:t>From Philosophy to Executive Insight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95082"/>
            <a:ext cx="12192000" cy="5913659"/>
          </a:xfrm>
        </p:spPr>
        <p:txBody>
          <a:bodyPr wrap="square"/>
          <a:lstStyle/>
          <a:p>
            <a:r>
              <a:rPr dirty="0"/>
              <a:t>Philosophical Assumptions → Research Approach → Data Strategy → Managerial Insight → </a:t>
            </a:r>
            <a:r>
              <a:rPr dirty="0" err="1"/>
              <a:t>Organisational</a:t>
            </a:r>
            <a:r>
              <a:rPr dirty="0"/>
              <a:t> Change.</a:t>
            </a:r>
          </a:p>
          <a:p>
            <a:r>
              <a:rPr dirty="0"/>
              <a:t>Ontology, epistemology, and axiology guide how DBA researchers move from abstract beliefs to practical impact.</a:t>
            </a:r>
          </a:p>
          <a:p>
            <a:r>
              <a:rPr dirty="0"/>
              <a:t>Encourages viewing the DBA process as a reflective cycle linking theory and practice.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8576"/>
            <a:ext cx="12192000" cy="826506"/>
          </a:xfrm>
        </p:spPr>
        <p:txBody>
          <a:bodyPr>
            <a:normAutofit fontScale="90000"/>
          </a:bodyPr>
          <a:lstStyle/>
          <a:p>
            <a:r>
              <a:rPr dirty="0"/>
              <a:t>Your Philosophical Footprint as a Practitioner-Researcher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895082"/>
            <a:ext cx="12191999" cy="5595869"/>
          </a:xfrm>
        </p:spPr>
        <p:txBody>
          <a:bodyPr wrap="square">
            <a:normAutofit lnSpcReduction="10000"/>
          </a:bodyPr>
          <a:lstStyle/>
          <a:p>
            <a:r>
              <a:rPr dirty="0"/>
              <a:t>Reflect on your own ontological, epistemological, and axiological assumptions.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How do your professional experiences shape your interpretation of evidence?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If you adopted a different philosophical stance, how would your research design change?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Discuss how philosophy informs your managerial identity and leadership style.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44325-EA7C-74FF-7671-9C6728CD7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55" y="0"/>
            <a:ext cx="11481847" cy="1325563"/>
          </a:xfrm>
        </p:spPr>
        <p:txBody>
          <a:bodyPr/>
          <a:lstStyle/>
          <a:p>
            <a:r>
              <a:rPr lang="en-GB" dirty="0"/>
              <a:t>Activity on 5 Management Philosophies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B9210-6CDA-0609-C191-A4219BAC8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Research and explain these concepts and give examples – reflect on the topic chosen for your Assessment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CD48DB-7A5A-D281-AF9A-99A2983AACA4}"/>
              </a:ext>
            </a:extLst>
          </p:cNvPr>
          <p:cNvSpPr txBox="1"/>
          <p:nvPr/>
        </p:nvSpPr>
        <p:spPr>
          <a:xfrm>
            <a:off x="3296240" y="1354002"/>
            <a:ext cx="5599520" cy="252376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Positivism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Critical Realism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Interpretivism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Post-modernism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Pragmatism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297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F8D5-1630-EDB0-5E4E-AFB265C4E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02"/>
            <a:ext cx="12192000" cy="698727"/>
          </a:xfrm>
        </p:spPr>
        <p:txBody>
          <a:bodyPr/>
          <a:lstStyle/>
          <a:p>
            <a:r>
              <a:rPr lang="en-GB" dirty="0"/>
              <a:t>Approaches to theory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8E274-C1D6-4DB6-5E10-12A44C1F4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18696"/>
            <a:ext cx="12132129" cy="3575934"/>
          </a:xfrm>
        </p:spPr>
        <p:txBody>
          <a:bodyPr/>
          <a:lstStyle/>
          <a:p>
            <a:r>
              <a:rPr lang="en-GB" dirty="0"/>
              <a:t>What is theory?</a:t>
            </a:r>
          </a:p>
          <a:p>
            <a:r>
              <a:rPr lang="en-GB" dirty="0"/>
              <a:t>Nature of your research might be based on theory-testing or theory-building </a:t>
            </a:r>
          </a:p>
          <a:p>
            <a:r>
              <a:rPr lang="en-GB" dirty="0"/>
              <a:t>This is often based on contrasting approaches</a:t>
            </a:r>
          </a:p>
          <a:p>
            <a:pPr lvl="1"/>
            <a:r>
              <a:rPr lang="en-GB" dirty="0"/>
              <a:t>Deductive reasoning</a:t>
            </a:r>
          </a:p>
          <a:p>
            <a:pPr lvl="1"/>
            <a:r>
              <a:rPr lang="en-GB" dirty="0"/>
              <a:t>Inductive reasoning</a:t>
            </a:r>
          </a:p>
          <a:p>
            <a:pPr lvl="1"/>
            <a:r>
              <a:rPr lang="en-GB" dirty="0"/>
              <a:t>Abductive Approach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0849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D593-9166-7F2F-7420-E55A0A3AF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67"/>
            <a:ext cx="11481847" cy="707118"/>
          </a:xfrm>
        </p:spPr>
        <p:txBody>
          <a:bodyPr/>
          <a:lstStyle/>
          <a:p>
            <a:r>
              <a:rPr lang="en-GB" dirty="0"/>
              <a:t>1. Deductive Approach – “Top-Down”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DC88D-38F8-B8E7-BAFE-933A13FC0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" y="718685"/>
            <a:ext cx="12153899" cy="502897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sz="3600" b="1" dirty="0"/>
              <a:t>Definition:</a:t>
            </a:r>
            <a:br>
              <a:rPr lang="en-GB" dirty="0"/>
            </a:br>
            <a:r>
              <a:rPr lang="en-GB" dirty="0"/>
              <a:t>Starts with an existing </a:t>
            </a:r>
            <a:r>
              <a:rPr lang="en-GB" b="1" dirty="0"/>
              <a:t>theory or hypothesis</a:t>
            </a:r>
            <a:r>
              <a:rPr lang="en-GB" dirty="0"/>
              <a:t>, then tests it through data collection and analysis to confirm or reject it.</a:t>
            </a:r>
          </a:p>
          <a:p>
            <a:pPr>
              <a:buNone/>
            </a:pPr>
            <a:r>
              <a:rPr lang="en-GB" sz="3600" b="1" dirty="0"/>
              <a:t>Logic Flow:</a:t>
            </a:r>
            <a:br>
              <a:rPr lang="en-GB" dirty="0"/>
            </a:br>
            <a:r>
              <a:rPr lang="en-GB" dirty="0"/>
              <a:t>Theory → Hypothesis → Data Collection → Findings → Confirm or Refute Theory</a:t>
            </a:r>
          </a:p>
          <a:p>
            <a:pPr>
              <a:buNone/>
            </a:pPr>
            <a:r>
              <a:rPr lang="en-GB" sz="3600" b="1" dirty="0"/>
              <a:t>Example (Business Research):</a:t>
            </a:r>
            <a:br>
              <a:rPr lang="en-GB" dirty="0"/>
            </a:br>
            <a:r>
              <a:rPr lang="en-GB" dirty="0"/>
              <a:t>A DBA researcher begins with </a:t>
            </a:r>
            <a:r>
              <a:rPr lang="en-GB" b="1" dirty="0"/>
              <a:t>Theory of Planned Behaviour (TPB)</a:t>
            </a:r>
            <a:r>
              <a:rPr lang="en-GB" dirty="0"/>
              <a:t> predicting that </a:t>
            </a:r>
            <a:r>
              <a:rPr lang="en-GB" i="1" dirty="0"/>
              <a:t>attitude, norms, and control influence purchase intention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Hypothesis: </a:t>
            </a:r>
            <a:r>
              <a:rPr lang="en-GB" i="1" dirty="0"/>
              <a:t>Customer trust positively influences purchase intention in online shopping.</a:t>
            </a:r>
            <a:endParaRPr lang="en-GB" dirty="0"/>
          </a:p>
          <a:p>
            <a:pPr lvl="1"/>
            <a:r>
              <a:rPr lang="en-GB" dirty="0"/>
              <a:t>Method: Survey 300 customers → Statistical testing (e.g., regression in SPSS).</a:t>
            </a:r>
          </a:p>
          <a:p>
            <a:pPr lvl="1"/>
            <a:r>
              <a:rPr lang="en-GB" dirty="0"/>
              <a:t>Result: Confirms or rejects the hypothesis.</a:t>
            </a:r>
          </a:p>
          <a:p>
            <a:pPr>
              <a:buNone/>
            </a:pPr>
            <a:r>
              <a:rPr lang="en-GB" sz="3600" b="1" dirty="0"/>
              <a:t>Everyday Example:</a:t>
            </a:r>
            <a:br>
              <a:rPr lang="en-GB" dirty="0"/>
            </a:br>
            <a:r>
              <a:rPr lang="en-GB" dirty="0"/>
              <a:t>You believe </a:t>
            </a:r>
            <a:r>
              <a:rPr lang="en-GB" i="1" dirty="0"/>
              <a:t>“all luxury brands are expensive.”</a:t>
            </a:r>
            <a:br>
              <a:rPr lang="en-GB" dirty="0"/>
            </a:br>
            <a:r>
              <a:rPr lang="en-GB" dirty="0"/>
              <a:t>You test this by checking several luxury products’ prices. If all are high, your theory stands; if not, you revise it.</a:t>
            </a:r>
          </a:p>
          <a:p>
            <a:pPr>
              <a:buNone/>
            </a:pPr>
            <a:r>
              <a:rPr lang="en-GB" sz="3600" b="1" dirty="0"/>
              <a:t>Paradigm Link: </a:t>
            </a:r>
            <a:r>
              <a:rPr lang="en-GB" dirty="0"/>
              <a:t>Positivist (objective testing, measurable reality).</a:t>
            </a:r>
          </a:p>
        </p:txBody>
      </p:sp>
    </p:spTree>
    <p:extLst>
      <p:ext uri="{BB962C8B-B14F-4D97-AF65-F5344CB8AC3E}">
        <p14:creationId xmlns:p14="http://schemas.microsoft.com/office/powerpoint/2010/main" val="16668939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687FD-2C4C-A246-2F6B-6E4892BF1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69018"/>
          </a:xfrm>
        </p:spPr>
        <p:txBody>
          <a:bodyPr>
            <a:normAutofit fontScale="90000"/>
          </a:bodyPr>
          <a:lstStyle/>
          <a:p>
            <a:r>
              <a:rPr lang="en-GB" dirty="0"/>
              <a:t>2. Inductive Approach – “Bottom-Up”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F48E4-4032-FCA7-E8F0-7934D4D6D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69018"/>
            <a:ext cx="12191999" cy="473254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3000" b="1" dirty="0"/>
              <a:t>Definition:</a:t>
            </a:r>
            <a:br>
              <a:rPr lang="en-GB" dirty="0"/>
            </a:br>
            <a:r>
              <a:rPr lang="en-GB" dirty="0"/>
              <a:t>Begins with </a:t>
            </a:r>
            <a:r>
              <a:rPr lang="en-GB" b="1" dirty="0"/>
              <a:t>observations or data</a:t>
            </a:r>
            <a:r>
              <a:rPr lang="en-GB" dirty="0"/>
              <a:t>, then seeks to develop a </a:t>
            </a:r>
            <a:r>
              <a:rPr lang="en-GB" b="1" dirty="0"/>
              <a:t>new theory or conceptual framework</a:t>
            </a:r>
            <a:r>
              <a:rPr lang="en-GB" dirty="0"/>
              <a:t> from the patterns discovered.</a:t>
            </a:r>
          </a:p>
          <a:p>
            <a:pPr>
              <a:buNone/>
            </a:pPr>
            <a:r>
              <a:rPr lang="en-GB" sz="3000" b="1" dirty="0"/>
              <a:t>Logic Flow:</a:t>
            </a:r>
            <a:br>
              <a:rPr lang="en-GB" dirty="0"/>
            </a:br>
            <a:r>
              <a:rPr lang="en-GB" dirty="0"/>
              <a:t>Data → Pattern Recognition → Concept → Theory</a:t>
            </a:r>
          </a:p>
          <a:p>
            <a:pPr>
              <a:buNone/>
            </a:pPr>
            <a:r>
              <a:rPr lang="en-GB" sz="3000" b="1" dirty="0"/>
              <a:t>Example (Business Research):</a:t>
            </a:r>
            <a:br>
              <a:rPr lang="en-GB" dirty="0"/>
            </a:br>
            <a:r>
              <a:rPr lang="en-GB" dirty="0"/>
              <a:t>You interview managers in SMEs about </a:t>
            </a:r>
            <a:r>
              <a:rPr lang="en-GB" i="1" dirty="0"/>
              <a:t>digital transformation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notice recurring themes like </a:t>
            </a:r>
            <a:r>
              <a:rPr lang="en-GB" i="1" dirty="0"/>
              <a:t>leadership openness</a:t>
            </a:r>
            <a:r>
              <a:rPr lang="en-GB" dirty="0"/>
              <a:t> and </a:t>
            </a:r>
            <a:r>
              <a:rPr lang="en-GB" i="1" dirty="0"/>
              <a:t>learning culture</a:t>
            </a:r>
            <a:r>
              <a:rPr lang="en-GB" dirty="0"/>
              <a:t> as enablers.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From these, you develop a </a:t>
            </a:r>
            <a:r>
              <a:rPr lang="en-GB" b="1" dirty="0"/>
              <a:t>new framework</a:t>
            </a:r>
            <a:r>
              <a:rPr lang="en-GB" dirty="0"/>
              <a:t> explaining digital readiness in SMEs.</a:t>
            </a:r>
          </a:p>
          <a:p>
            <a:pPr>
              <a:buNone/>
            </a:pPr>
            <a:r>
              <a:rPr lang="en-GB" sz="3000" b="1" dirty="0"/>
              <a:t>Everyday Example:</a:t>
            </a:r>
            <a:br>
              <a:rPr lang="en-GB" dirty="0"/>
            </a:br>
            <a:r>
              <a:rPr lang="en-GB" dirty="0"/>
              <a:t>You observe several successful entrepreneurs who started with small failures.</a:t>
            </a:r>
            <a:br>
              <a:rPr lang="en-GB" dirty="0"/>
            </a:br>
            <a:r>
              <a:rPr lang="en-GB" dirty="0"/>
              <a:t>You infer that </a:t>
            </a:r>
            <a:r>
              <a:rPr lang="en-GB" i="1" dirty="0"/>
              <a:t>“early failure may build resilience for success.”</a:t>
            </a:r>
            <a:endParaRPr lang="en-GB" dirty="0"/>
          </a:p>
          <a:p>
            <a:pPr>
              <a:buNone/>
            </a:pPr>
            <a:r>
              <a:rPr lang="en-GB" sz="3000" b="1" dirty="0"/>
              <a:t>Paradigm Link: </a:t>
            </a:r>
            <a:r>
              <a:rPr lang="en-GB" dirty="0"/>
              <a:t>Interpretivist (understanding meaning and context).</a:t>
            </a:r>
          </a:p>
        </p:txBody>
      </p:sp>
    </p:spTree>
    <p:extLst>
      <p:ext uri="{BB962C8B-B14F-4D97-AF65-F5344CB8AC3E}">
        <p14:creationId xmlns:p14="http://schemas.microsoft.com/office/powerpoint/2010/main" val="253268917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A8844-481E-69F7-A961-42AABD7F3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12191999" cy="1137557"/>
          </a:xfrm>
        </p:spPr>
        <p:txBody>
          <a:bodyPr>
            <a:normAutofit/>
          </a:bodyPr>
          <a:lstStyle/>
          <a:p>
            <a:r>
              <a:rPr lang="en-GB" sz="3600" dirty="0"/>
              <a:t>3. Abductive Approach – “Iterative or Middle-Ground”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A48C3-4765-E6D3-6ABF-D4C6AE7D3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8100" y="881743"/>
            <a:ext cx="12230099" cy="478971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3600" b="1" dirty="0"/>
              <a:t>Definition:</a:t>
            </a:r>
            <a:br>
              <a:rPr lang="en-GB" dirty="0"/>
            </a:br>
            <a:r>
              <a:rPr lang="en-GB" dirty="0"/>
              <a:t>Moves </a:t>
            </a:r>
            <a:r>
              <a:rPr lang="en-GB" b="1" dirty="0"/>
              <a:t>back and forth</a:t>
            </a:r>
            <a:r>
              <a:rPr lang="en-GB" dirty="0"/>
              <a:t> between data and theory — seeking the </a:t>
            </a:r>
            <a:r>
              <a:rPr lang="en-GB" i="1" dirty="0"/>
              <a:t>best possible explanation</a:t>
            </a:r>
            <a:r>
              <a:rPr lang="en-GB" dirty="0"/>
              <a:t> for an observation. It combines the </a:t>
            </a:r>
            <a:r>
              <a:rPr lang="en-GB" b="1" dirty="0"/>
              <a:t>testing</a:t>
            </a:r>
            <a:r>
              <a:rPr lang="en-GB" dirty="0"/>
              <a:t> of deduction and the </a:t>
            </a:r>
            <a:r>
              <a:rPr lang="en-GB" b="1" dirty="0"/>
              <a:t>theory-building</a:t>
            </a:r>
            <a:r>
              <a:rPr lang="en-GB" dirty="0"/>
              <a:t> of induction.</a:t>
            </a:r>
          </a:p>
          <a:p>
            <a:pPr>
              <a:buNone/>
            </a:pPr>
            <a:r>
              <a:rPr lang="en-GB" sz="3600" b="1" dirty="0"/>
              <a:t>Logic Flow:</a:t>
            </a:r>
            <a:br>
              <a:rPr lang="en-GB" dirty="0"/>
            </a:br>
            <a:r>
              <a:rPr lang="en-GB" dirty="0"/>
              <a:t>Observation → Tentative Explanation → Data Collection → Refinement of Theory</a:t>
            </a:r>
          </a:p>
          <a:p>
            <a:pPr>
              <a:buNone/>
            </a:pPr>
            <a:r>
              <a:rPr lang="en-GB" sz="3600" b="1" dirty="0"/>
              <a:t>Example (Business Research):</a:t>
            </a:r>
            <a:br>
              <a:rPr lang="en-GB" dirty="0"/>
            </a:br>
            <a:r>
              <a:rPr lang="en-GB" dirty="0"/>
              <a:t>A researcher notices that </a:t>
            </a:r>
            <a:r>
              <a:rPr lang="en-GB" i="1" dirty="0"/>
              <a:t>some employees resist AI tools even when they improve efficiency.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They review theories of </a:t>
            </a:r>
            <a:r>
              <a:rPr lang="en-GB" i="1" dirty="0"/>
              <a:t>technology acceptance</a:t>
            </a:r>
            <a:r>
              <a:rPr lang="en-GB" dirty="0"/>
              <a:t> and </a:t>
            </a:r>
            <a:r>
              <a:rPr lang="en-GB" i="1" dirty="0"/>
              <a:t>organizational culture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They gather new data, adjust the framework, and propose an </a:t>
            </a:r>
            <a:r>
              <a:rPr lang="en-GB" b="1" dirty="0"/>
              <a:t>explanatory model</a:t>
            </a:r>
            <a:r>
              <a:rPr lang="en-GB" dirty="0"/>
              <a:t> that combines </a:t>
            </a:r>
            <a:r>
              <a:rPr lang="en-GB" i="1" dirty="0"/>
              <a:t>emotional factors</a:t>
            </a:r>
            <a:r>
              <a:rPr lang="en-GB" dirty="0"/>
              <a:t> with </a:t>
            </a:r>
            <a:r>
              <a:rPr lang="en-GB" i="1" dirty="0"/>
              <a:t>perceived usefulness</a:t>
            </a:r>
            <a:r>
              <a:rPr lang="en-GB" dirty="0"/>
              <a:t>.</a:t>
            </a:r>
          </a:p>
          <a:p>
            <a:pPr>
              <a:buNone/>
            </a:pPr>
            <a:r>
              <a:rPr lang="en-GB" sz="3600" b="1" dirty="0"/>
              <a:t>Everyday Example:</a:t>
            </a:r>
            <a:br>
              <a:rPr lang="en-GB" dirty="0"/>
            </a:br>
            <a:r>
              <a:rPr lang="en-GB" dirty="0"/>
              <a:t>You come home and see that the floor is wet.</a:t>
            </a:r>
            <a:br>
              <a:rPr lang="en-GB" dirty="0"/>
            </a:br>
            <a:r>
              <a:rPr lang="en-GB" dirty="0"/>
              <a:t>Possible explanations: leak, spilled drink, or open window.</a:t>
            </a:r>
            <a:br>
              <a:rPr lang="en-GB" dirty="0"/>
            </a:br>
            <a:r>
              <a:rPr lang="en-GB" dirty="0"/>
              <a:t>You check each possibility and infer the </a:t>
            </a:r>
            <a:r>
              <a:rPr lang="en-GB" b="1" dirty="0"/>
              <a:t>most likely cause</a:t>
            </a:r>
            <a:r>
              <a:rPr lang="en-GB" dirty="0"/>
              <a:t> — that the window was left open during the rain.</a:t>
            </a:r>
          </a:p>
          <a:p>
            <a:pPr>
              <a:buNone/>
            </a:pPr>
            <a:r>
              <a:rPr lang="en-GB" sz="3600" b="1" dirty="0"/>
              <a:t>Paradigm Link: </a:t>
            </a:r>
            <a:r>
              <a:rPr lang="en-GB" dirty="0"/>
              <a:t>Pragmatist or Critical Realist (integrates theory and practice; seeks the most plausible explanation).</a:t>
            </a:r>
          </a:p>
        </p:txBody>
      </p:sp>
    </p:spTree>
    <p:extLst>
      <p:ext uri="{BB962C8B-B14F-4D97-AF65-F5344CB8AC3E}">
        <p14:creationId xmlns:p14="http://schemas.microsoft.com/office/powerpoint/2010/main" val="190969890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8CEB611F-5A3F-9DC1-854D-B2A167E7B8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3858947"/>
              </p:ext>
            </p:extLst>
          </p:nvPr>
        </p:nvGraphicFramePr>
        <p:xfrm>
          <a:off x="38100" y="865414"/>
          <a:ext cx="12153900" cy="4840128"/>
        </p:xfrm>
        <a:graphic>
          <a:graphicData uri="http://schemas.openxmlformats.org/drawingml/2006/table">
            <a:tbl>
              <a:tblPr/>
              <a:tblGrid>
                <a:gridCol w="2430780">
                  <a:extLst>
                    <a:ext uri="{9D8B030D-6E8A-4147-A177-3AD203B41FA5}">
                      <a16:colId xmlns:a16="http://schemas.microsoft.com/office/drawing/2014/main" val="3325339333"/>
                    </a:ext>
                  </a:extLst>
                </a:gridCol>
                <a:gridCol w="2430780">
                  <a:extLst>
                    <a:ext uri="{9D8B030D-6E8A-4147-A177-3AD203B41FA5}">
                      <a16:colId xmlns:a16="http://schemas.microsoft.com/office/drawing/2014/main" val="573772937"/>
                    </a:ext>
                  </a:extLst>
                </a:gridCol>
                <a:gridCol w="2430780">
                  <a:extLst>
                    <a:ext uri="{9D8B030D-6E8A-4147-A177-3AD203B41FA5}">
                      <a16:colId xmlns:a16="http://schemas.microsoft.com/office/drawing/2014/main" val="1291232295"/>
                    </a:ext>
                  </a:extLst>
                </a:gridCol>
                <a:gridCol w="2430780">
                  <a:extLst>
                    <a:ext uri="{9D8B030D-6E8A-4147-A177-3AD203B41FA5}">
                      <a16:colId xmlns:a16="http://schemas.microsoft.com/office/drawing/2014/main" val="291589331"/>
                    </a:ext>
                  </a:extLst>
                </a:gridCol>
                <a:gridCol w="2430780">
                  <a:extLst>
                    <a:ext uri="{9D8B030D-6E8A-4147-A177-3AD203B41FA5}">
                      <a16:colId xmlns:a16="http://schemas.microsoft.com/office/drawing/2014/main" val="2374979691"/>
                    </a:ext>
                  </a:extLst>
                </a:gridCol>
              </a:tblGrid>
              <a:tr h="7419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solidFill>
                            <a:srgbClr val="C00000"/>
                          </a:solidFill>
                        </a:rPr>
                        <a:t>Approach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solidFill>
                            <a:srgbClr val="C00000"/>
                          </a:solidFill>
                        </a:rPr>
                        <a:t>Starts With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solidFill>
                            <a:srgbClr val="C00000"/>
                          </a:solidFill>
                        </a:rPr>
                        <a:t>Purpose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solidFill>
                            <a:srgbClr val="C00000"/>
                          </a:solidFill>
                        </a:rPr>
                        <a:t>Example Output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solidFill>
                            <a:srgbClr val="C00000"/>
                          </a:solidFill>
                        </a:rPr>
                        <a:t>Typical Paradigm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5979113"/>
                  </a:ext>
                </a:extLst>
              </a:tr>
              <a:tr h="12984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/>
                        <a:t>Deductive</a:t>
                      </a:r>
                      <a:endParaRPr lang="en-GB" sz="2800" dirty="0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Theory / Hypothesis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Test existing theory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Confirm/refute hypothesis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Positivism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4847065"/>
                  </a:ext>
                </a:extLst>
              </a:tr>
              <a:tr h="12984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/>
                        <a:t>Inductive</a:t>
                      </a:r>
                      <a:endParaRPr lang="en-GB" sz="2800" dirty="0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Data / Observation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Build new theory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Conceptual framework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Interpretivism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2977087"/>
                  </a:ext>
                </a:extLst>
              </a:tr>
              <a:tr h="12984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/>
                        <a:t>Abductive</a:t>
                      </a:r>
                      <a:endParaRPr lang="en-GB" sz="2800" dirty="0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Surprising observation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Explain best fit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Revised theory / model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Pragmatism / Critical Realism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8656457"/>
                  </a:ext>
                </a:extLst>
              </a:tr>
            </a:tbl>
          </a:graphicData>
        </a:graphic>
      </p:graphicFrame>
      <p:sp>
        <p:nvSpPr>
          <p:cNvPr id="15" name="Rectangle 2">
            <a:extLst>
              <a:ext uri="{FF2B5EF4-FFF2-40B4-BE49-F238E27FC236}">
                <a16:creationId xmlns:a16="http://schemas.microsoft.com/office/drawing/2014/main" id="{EE324078-D0AE-1C81-CDCD-1EC2DFC88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4088"/>
            <a:ext cx="12308117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Table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11208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EC65680-B7DE-8FD3-0A3A-96DB25A10B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4028405"/>
              </p:ext>
            </p:extLst>
          </p:nvPr>
        </p:nvGraphicFramePr>
        <p:xfrm>
          <a:off x="87087" y="907342"/>
          <a:ext cx="12104910" cy="4724400"/>
        </p:xfrm>
        <a:graphic>
          <a:graphicData uri="http://schemas.openxmlformats.org/drawingml/2006/table">
            <a:tbl>
              <a:tblPr/>
              <a:tblGrid>
                <a:gridCol w="2503713">
                  <a:extLst>
                    <a:ext uri="{9D8B030D-6E8A-4147-A177-3AD203B41FA5}">
                      <a16:colId xmlns:a16="http://schemas.microsoft.com/office/drawing/2014/main" val="649886219"/>
                    </a:ext>
                  </a:extLst>
                </a:gridCol>
                <a:gridCol w="5566227">
                  <a:extLst>
                    <a:ext uri="{9D8B030D-6E8A-4147-A177-3AD203B41FA5}">
                      <a16:colId xmlns:a16="http://schemas.microsoft.com/office/drawing/2014/main" val="200849964"/>
                    </a:ext>
                  </a:extLst>
                </a:gridCol>
                <a:gridCol w="4034970">
                  <a:extLst>
                    <a:ext uri="{9D8B030D-6E8A-4147-A177-3AD203B41FA5}">
                      <a16:colId xmlns:a16="http://schemas.microsoft.com/office/drawing/2014/main" val="887049136"/>
                    </a:ext>
                  </a:extLst>
                </a:gridCol>
              </a:tblGrid>
              <a:tr h="3856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Approach</a:t>
                      </a:r>
                      <a:endParaRPr lang="en-GB" sz="1400"/>
                    </a:p>
                  </a:txBody>
                  <a:tcPr marL="72993" marR="72993" marT="36496" marB="36496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Logic &amp; Flow</a:t>
                      </a:r>
                      <a:endParaRPr lang="en-GB" sz="1400"/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Example (DBA Context)</a:t>
                      </a:r>
                      <a:endParaRPr lang="en-GB" sz="1400" dirty="0"/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8447809"/>
                  </a:ext>
                </a:extLst>
              </a:tr>
              <a:tr h="15426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Deductive (Top-Down)</a:t>
                      </a:r>
                      <a:endParaRPr lang="en-GB" sz="2400" dirty="0"/>
                    </a:p>
                  </a:txBody>
                  <a:tcPr marL="72993" marR="72993" marT="36496" marB="36496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Theory → Hypothesis → Data → Confirmation </a:t>
                      </a:r>
                    </a:p>
                    <a:p>
                      <a:pPr>
                        <a:buNone/>
                      </a:pPr>
                      <a:r>
                        <a:rPr lang="en-GB" sz="2000" dirty="0"/>
                        <a:t>Tests an existing theory by collecting and analysing data to confirm or reject it.</a:t>
                      </a:r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Starting with the </a:t>
                      </a:r>
                      <a:r>
                        <a:rPr lang="en-GB" sz="1800" b="1" dirty="0"/>
                        <a:t>Theory of Planned Behaviour (TPB)</a:t>
                      </a:r>
                      <a:r>
                        <a:rPr lang="en-GB" sz="1800" dirty="0"/>
                        <a:t> to test whether </a:t>
                      </a:r>
                      <a:r>
                        <a:rPr lang="en-GB" sz="1800" i="1" dirty="0"/>
                        <a:t>trust influences online purchase intention</a:t>
                      </a:r>
                      <a:r>
                        <a:rPr lang="en-GB" sz="1800" dirty="0"/>
                        <a:t>. Data: 300 surveys → Regression test. → Hypothesis confirmed or rejected.</a:t>
                      </a:r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3458349"/>
                  </a:ext>
                </a:extLst>
              </a:tr>
              <a:tr h="12534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Inductive (Bottom-Up)</a:t>
                      </a:r>
                      <a:endParaRPr lang="en-GB" sz="2400" dirty="0"/>
                    </a:p>
                  </a:txBody>
                  <a:tcPr marL="72993" marR="72993" marT="36496" marB="36496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Data → Pattern → Concept → Theory</a:t>
                      </a:r>
                    </a:p>
                    <a:p>
                      <a:pPr>
                        <a:buNone/>
                      </a:pPr>
                      <a:r>
                        <a:rPr lang="en-GB" sz="2000" dirty="0"/>
                        <a:t>Builds new theories based on patterns or themes emerging from data.</a:t>
                      </a:r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Interviews with SME managers reveal themes like </a:t>
                      </a:r>
                      <a:r>
                        <a:rPr lang="en-GB" sz="1800" i="1" dirty="0"/>
                        <a:t>leadership openness</a:t>
                      </a:r>
                      <a:r>
                        <a:rPr lang="en-GB" sz="1800" dirty="0"/>
                        <a:t> and </a:t>
                      </a:r>
                      <a:r>
                        <a:rPr lang="en-GB" sz="1800" i="1" dirty="0"/>
                        <a:t>learning culture</a:t>
                      </a:r>
                      <a:r>
                        <a:rPr lang="en-GB" sz="1800" dirty="0"/>
                        <a:t>. → Develop a new </a:t>
                      </a:r>
                      <a:r>
                        <a:rPr lang="en-GB" sz="1800" b="1" dirty="0"/>
                        <a:t>framework of digital readiness</a:t>
                      </a:r>
                      <a:r>
                        <a:rPr lang="en-GB" sz="1800" dirty="0"/>
                        <a:t>.</a:t>
                      </a:r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2784646"/>
                  </a:ext>
                </a:extLst>
              </a:tr>
              <a:tr h="15426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Abductive (Iterative/Middle-Ground)</a:t>
                      </a:r>
                      <a:endParaRPr lang="en-GB" sz="2400" dirty="0"/>
                    </a:p>
                  </a:txBody>
                  <a:tcPr marL="72993" marR="72993" marT="36496" marB="36496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Observation → Tentative Explanation → Data → Theory Refinement </a:t>
                      </a:r>
                    </a:p>
                    <a:p>
                      <a:pPr>
                        <a:buNone/>
                      </a:pPr>
                      <a:r>
                        <a:rPr lang="en-GB" sz="2000" dirty="0"/>
                        <a:t>Moves between data and theory to find the best possible explanation.</a:t>
                      </a:r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Researcher observes </a:t>
                      </a:r>
                      <a:r>
                        <a:rPr lang="en-GB" sz="1800" i="1" dirty="0"/>
                        <a:t>employee resistance to AI tools</a:t>
                      </a:r>
                      <a:r>
                        <a:rPr lang="en-GB" sz="1800" dirty="0"/>
                        <a:t>. Reviews existing theories, collects more data, and integrates </a:t>
                      </a:r>
                      <a:r>
                        <a:rPr lang="en-GB" sz="1800" i="1" dirty="0"/>
                        <a:t>emotional factors</a:t>
                      </a:r>
                      <a:r>
                        <a:rPr lang="en-GB" sz="1800" dirty="0"/>
                        <a:t> and </a:t>
                      </a:r>
                      <a:r>
                        <a:rPr lang="en-GB" sz="1800" i="1" dirty="0"/>
                        <a:t>perceived usefulness</a:t>
                      </a:r>
                      <a:r>
                        <a:rPr lang="en-GB" sz="1800" dirty="0"/>
                        <a:t> into a new model.</a:t>
                      </a:r>
                    </a:p>
                  </a:txBody>
                  <a:tcPr marL="72993" marR="72993" marT="36496" marB="364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4460919"/>
                  </a:ext>
                </a:extLst>
              </a:tr>
            </a:tbl>
          </a:graphicData>
        </a:graphic>
      </p:graphicFrame>
      <p:sp>
        <p:nvSpPr>
          <p:cNvPr id="11" name="Rectangle 1">
            <a:extLst>
              <a:ext uri="{FF2B5EF4-FFF2-40B4-BE49-F238E27FC236}">
                <a16:creationId xmlns:a16="http://schemas.microsoft.com/office/drawing/2014/main" id="{401F1563-E367-D107-3D2B-9E63AF3EEC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132896"/>
            <a:ext cx="12191999" cy="1046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Three main approaches to developing and connecting theory and research in DBA studies: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439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284C3B-D387-990C-DFAC-5211B56CF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014" y="141514"/>
            <a:ext cx="8088086" cy="539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9731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 descr="Generated image">
            <a:extLst>
              <a:ext uri="{FF2B5EF4-FFF2-40B4-BE49-F238E27FC236}">
                <a16:creationId xmlns:a16="http://schemas.microsoft.com/office/drawing/2014/main" id="{F43F3829-ACDA-D5A1-4889-D72DD49E018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67722-0342-0E1D-B758-D2304941CC98}"/>
              </a:ext>
            </a:extLst>
          </p:cNvPr>
          <p:cNvSpPr txBox="1"/>
          <p:nvPr/>
        </p:nvSpPr>
        <p:spPr>
          <a:xfrm>
            <a:off x="100693" y="695235"/>
            <a:ext cx="11990614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i="1" dirty="0"/>
              <a:t>Paradigm Links:</a:t>
            </a:r>
          </a:p>
          <a:p>
            <a:pPr>
              <a:buNone/>
            </a:pPr>
            <a:endParaRPr lang="en-GB" sz="3600" dirty="0"/>
          </a:p>
          <a:p>
            <a:r>
              <a:rPr lang="en-GB" sz="3200" dirty="0"/>
              <a:t>Deductive → </a:t>
            </a:r>
            <a:r>
              <a:rPr lang="en-GB" sz="3200" b="1" dirty="0"/>
              <a:t>Positivism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200" dirty="0"/>
          </a:p>
          <a:p>
            <a:r>
              <a:rPr lang="en-GB" sz="3200" dirty="0"/>
              <a:t>Inductive → </a:t>
            </a:r>
            <a:r>
              <a:rPr lang="en-GB" sz="3200" b="1" dirty="0"/>
              <a:t>Interpretivism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200" dirty="0"/>
          </a:p>
          <a:p>
            <a:r>
              <a:rPr lang="en-GB" sz="3200" dirty="0"/>
              <a:t>Abductive → </a:t>
            </a:r>
            <a:r>
              <a:rPr lang="en-GB" sz="3200" b="1" dirty="0"/>
              <a:t>Pragmatism / Critical Realism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9380515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60991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E68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8CE1CC9F-230C-5EE7-3C0A-48DC0256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1" y="1839686"/>
            <a:ext cx="3000548" cy="287319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Approach To Theory Development</a:t>
            </a:r>
          </a:p>
        </p:txBody>
      </p:sp>
      <p:pic>
        <p:nvPicPr>
          <p:cNvPr id="7" name="Content Placeholder 6" descr="A page of a research paper&#10;&#10;Description automatically generated">
            <a:extLst>
              <a:ext uri="{FF2B5EF4-FFF2-40B4-BE49-F238E27FC236}">
                <a16:creationId xmlns:a16="http://schemas.microsoft.com/office/drawing/2014/main" id="{A9B1D571-2066-883A-A9F0-11E4607A24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2434" y="44980"/>
            <a:ext cx="85709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01503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45F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38B27-A741-E8EA-843B-FFD2F0A4E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21467"/>
            <a:ext cx="2564674" cy="2148206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 e of Hypotheses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B6586C-62EC-C7DB-1DE3-87F61F0DBD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8880" y="1544371"/>
            <a:ext cx="9723120" cy="526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7245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55508-1FEF-644B-7924-6F7E95EA5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93E2B-1650-EE39-71F7-CD3E38EF6D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Read article on Detecting your Research Strategy</a:t>
            </a:r>
          </a:p>
          <a:p>
            <a:pPr marL="514350" indent="-514350">
              <a:buAutoNum type="arabicPeriod"/>
            </a:pPr>
            <a:r>
              <a:rPr lang="en-GB" dirty="0"/>
              <a:t>Make notes and present in class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959102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95" y="8551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01"/>
            <a:ext cx="12192000" cy="849044"/>
          </a:xfrm>
        </p:spPr>
        <p:txBody>
          <a:bodyPr/>
          <a:lstStyle/>
          <a:p>
            <a:r>
              <a:rPr dirty="0"/>
              <a:t>Contemporary Readings and Thinkers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56445"/>
            <a:ext cx="12192000" cy="5589431"/>
          </a:xfrm>
        </p:spPr>
        <p:txBody>
          <a:bodyPr wrap="square">
            <a:normAutofit/>
          </a:bodyPr>
          <a:lstStyle/>
          <a:p>
            <a:r>
              <a:t>Tsoukas</a:t>
            </a:r>
            <a:r>
              <a:rPr dirty="0"/>
              <a:t>, H. (2017). Process Ontology in Organization Studies.</a:t>
            </a:r>
          </a:p>
          <a:p>
            <a:r>
              <a:rPr dirty="0"/>
              <a:t>Cunliffe, A. L. (2022). Reflexive Inquiry in Organizational Research.</a:t>
            </a:r>
          </a:p>
          <a:p>
            <a:r>
              <a:rPr dirty="0"/>
              <a:t>Orlikowski, W. (2021). </a:t>
            </a:r>
            <a:r>
              <a:rPr dirty="0" err="1"/>
              <a:t>Sociomateriality</a:t>
            </a:r>
            <a:r>
              <a:rPr dirty="0"/>
              <a:t> and Digital Organizing.</a:t>
            </a:r>
          </a:p>
          <a:p>
            <a:r>
              <a:rPr dirty="0"/>
              <a:t>Alvesson, M., &amp; Sandberg, J. (2013). Constructing Research Questions.</a:t>
            </a:r>
          </a:p>
          <a:p>
            <a:r>
              <a:rPr dirty="0"/>
              <a:t>Saunders, M., Lewis, P., &amp; Thornhill, A. (2019). Research Methods for Business Students (8th ed.).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477</TotalTime>
  <Words>3895</Words>
  <Application>Microsoft Office PowerPoint</Application>
  <PresentationFormat>Widescreen</PresentationFormat>
  <Paragraphs>401</Paragraphs>
  <Slides>61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71" baseType="lpstr">
      <vt:lpstr>Arial</vt:lpstr>
      <vt:lpstr>Calibri</vt:lpstr>
      <vt:lpstr>Calibri Light</vt:lpstr>
      <vt:lpstr>Myriad Pro</vt:lpstr>
      <vt:lpstr>robotoregular</vt:lpstr>
      <vt:lpstr>UWTSD 200_Title Page</vt:lpstr>
      <vt:lpstr>UWTSD 200_Text 1</vt:lpstr>
      <vt:lpstr>Office Theme</vt:lpstr>
      <vt:lpstr>20140311PresentationUWTSDTemplate</vt:lpstr>
      <vt:lpstr>Packager Shell Object</vt:lpstr>
      <vt:lpstr>PowerPoint Presentation</vt:lpstr>
      <vt:lpstr>Research Philosophies and Paradigms for DBA-Level Research</vt:lpstr>
      <vt:lpstr>Session objectives/plan</vt:lpstr>
      <vt:lpstr>Next two weeks - session outline</vt:lpstr>
      <vt:lpstr>Why Philosophy Matters for Doctoral Business Research</vt:lpstr>
      <vt:lpstr>PowerPoint Presentation</vt:lpstr>
      <vt:lpstr>Assumptions and beliefs</vt:lpstr>
      <vt:lpstr>Philosophical underpinnings of business research</vt:lpstr>
      <vt:lpstr>Applying Philosophical Perspectives to Contemporary Business Issues</vt:lpstr>
      <vt:lpstr>Brexit </vt:lpstr>
      <vt:lpstr>ontology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epistemology</vt:lpstr>
      <vt:lpstr>Case Example: AI Ethics and Epistemological Beliefs</vt:lpstr>
      <vt:lpstr> Example: Responsible AI Implementation in a Global Retail Bank </vt:lpstr>
      <vt:lpstr>Responsible AI in a Global Retail Bank</vt:lpstr>
      <vt:lpstr>DBA Reflection: Linking Epistemology to Practice</vt:lpstr>
      <vt:lpstr>axiology</vt:lpstr>
      <vt:lpstr>Ontology, epistemology and axiology</vt:lpstr>
      <vt:lpstr>PowerPoint Presentation</vt:lpstr>
      <vt:lpstr>Underlying issues of data collection &amp; analysis</vt:lpstr>
      <vt:lpstr>The Research Onion (DBA Enhanced)</vt:lpstr>
      <vt:lpstr>Activities to further understand research philosophies </vt:lpstr>
      <vt:lpstr>Is there a best philosophy for business and management research?</vt:lpstr>
      <vt:lpstr>PowerPoint Presentation</vt:lpstr>
      <vt:lpstr>PowerPoint Presentation</vt:lpstr>
      <vt:lpstr>Contemporary Paradigms in DBA Research</vt:lpstr>
      <vt:lpstr> Examples of Paradigms </vt:lpstr>
      <vt:lpstr>Paradigm Shift</vt:lpstr>
      <vt:lpstr>Why It Matters for Research</vt:lpstr>
      <vt:lpstr>The Modern Research Onion (Saunders et al., 2019)</vt:lpstr>
      <vt:lpstr>Flow of DBA Research:  From Assumptions → Methods → Executive Insights</vt:lpstr>
      <vt:lpstr>Research paradigms</vt:lpstr>
      <vt:lpstr>Objectivism and subjectivism!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From Philosophy to Executive Insight</vt:lpstr>
      <vt:lpstr>Your Philosophical Footprint as a Practitioner-Researcher</vt:lpstr>
      <vt:lpstr>Activity on 5 Management Philosophies</vt:lpstr>
      <vt:lpstr>Approaches to theory development</vt:lpstr>
      <vt:lpstr>1. Deductive Approach – “Top-Down” Reasoning</vt:lpstr>
      <vt:lpstr>2. Inductive Approach – “Bottom-Up” Reasoning</vt:lpstr>
      <vt:lpstr>3. Abductive Approach – “Iterative or Middle-Ground” Reasoning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Approach To Theory Development</vt:lpstr>
      <vt:lpstr>Use e of Hypotheses</vt:lpstr>
      <vt:lpstr>Next Week</vt:lpstr>
      <vt:lpstr>Draw your HARP</vt:lpstr>
      <vt:lpstr>Contemporary Readings and Thinkers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Ebad Banissi</cp:lastModifiedBy>
  <cp:revision>6</cp:revision>
  <dcterms:created xsi:type="dcterms:W3CDTF">2023-10-08T18:11:10Z</dcterms:created>
  <dcterms:modified xsi:type="dcterms:W3CDTF">2025-11-05T17:25:21Z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