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Catalin Viorel Ciobanu" initials="CVC" lastIdx="1" clrIdx="0">
    <p:extLst>
      <p:ext uri="{19B8F6BF-5375-455C-9EA6-DF929625EA0E}">
        <p15:presenceInfo xmlns:p15="http://schemas.microsoft.com/office/powerpoint/2012/main" userId="73e3cf935831b79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78" d="100"/>
          <a:sy n="78" d="100"/>
        </p:scale>
        <p:origin x="180" y="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77239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77253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758525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5729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1592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341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97414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0979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8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514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860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812430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13685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711310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05767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25387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6581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308E226-9DBF-49EE-BDFB-3F77166D5510}" type="datetimeFigureOut">
              <a:rPr lang="en-GB" smtClean="0"/>
              <a:t>25/05/2023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10B4AC-4485-479D-965B-C07E94104E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95294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13" Type="http://schemas.openxmlformats.org/officeDocument/2006/relationships/image" Target="../media/image18.svg"/><Relationship Id="rId3" Type="http://schemas.openxmlformats.org/officeDocument/2006/relationships/image" Target="../media/image8.svg"/><Relationship Id="rId7" Type="http://schemas.openxmlformats.org/officeDocument/2006/relationships/image" Target="../media/image12.svg"/><Relationship Id="rId12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11" Type="http://schemas.openxmlformats.org/officeDocument/2006/relationships/image" Target="../media/image16.svg"/><Relationship Id="rId5" Type="http://schemas.openxmlformats.org/officeDocument/2006/relationships/image" Target="../media/image10.sv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sv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2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jp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3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ooking.com/searchresults.en-us.html/" TargetMode="External"/><Relationship Id="rId2" Type="http://schemas.openxmlformats.org/officeDocument/2006/relationships/hyperlink" Target="https://www.azorobotics.com/Article.aspx?ArticleID=434/" TargetMode="Externa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www.ihg.com/kimptonhotels/content/us/en/stay/" TargetMode="External"/><Relationship Id="rId4" Type="http://schemas.openxmlformats.org/officeDocument/2006/relationships/hyperlink" Target="https://thegatewithbriancohen.com/the-kimpton-secret-password-through-september-2023-is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CqXZA5UBbI" TargetMode="External"/><Relationship Id="rId2" Type="http://schemas.openxmlformats.org/officeDocument/2006/relationships/hyperlink" Target="https://www.azorobotics.com/Article.aspx?ArticleID=434/" TargetMode="External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pro.similarweb.com/#/digitalsuite/websiteanalysis/overview/website-performance/*/999/3m?webSource=Total&amp;key=kimptonhotels.com" TargetMode="External"/><Relationship Id="rId4" Type="http://schemas.openxmlformats.org/officeDocument/2006/relationships/hyperlink" Target="https://upgradedpoints.com/travel/hotels/kimpton-hotels-and-restaurant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A7519B-7B8F-4742-AA2B-EE1327B7D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213047"/>
            <a:ext cx="4282458" cy="1915647"/>
          </a:xfrm>
        </p:spPr>
        <p:txBody>
          <a:bodyPr/>
          <a:lstStyle/>
          <a:p>
            <a:pPr>
              <a:lnSpc>
                <a:spcPct val="107000"/>
              </a:lnSpc>
              <a:spcAft>
                <a:spcPts val="800"/>
              </a:spcAft>
            </a:pP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name: Catalin Viorel Ciobanu</a:t>
            </a:r>
            <a:b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 number: 2216877</a:t>
            </a:r>
            <a:b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Lecturer’s name: Charlotte Joyner</a:t>
            </a:r>
            <a:b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1800" dirty="0">
                <a:solidFill>
                  <a:schemeClr val="bg2">
                    <a:lumMod val="60000"/>
                    <a:lumOff val="40000"/>
                  </a:schemeClr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Date: 24/05/2023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89A62D-FC71-4650-A40A-94BBEF7091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99882" y="2148481"/>
            <a:ext cx="8960596" cy="602883"/>
          </a:xfrm>
        </p:spPr>
        <p:txBody>
          <a:bodyPr>
            <a:noAutofit/>
          </a:bodyPr>
          <a:lstStyle/>
          <a:p>
            <a:pPr algn="ctr"/>
            <a:r>
              <a:rPr lang="en-US" sz="4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Hospitality and Guest Service Management</a:t>
            </a:r>
            <a:endParaRPr lang="en-GB" sz="4000" dirty="0"/>
          </a:p>
        </p:txBody>
      </p:sp>
    </p:spTree>
    <p:extLst>
      <p:ext uri="{BB962C8B-B14F-4D97-AF65-F5344CB8AC3E}">
        <p14:creationId xmlns:p14="http://schemas.microsoft.com/office/powerpoint/2010/main" val="27382988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BF79794-6766-4284-A29E-EC6C8B71AB8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"/>
            <a:ext cx="12199626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67636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0B997A-7E4A-4372-808E-BA8846CD6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4600" y="2763610"/>
            <a:ext cx="11622151" cy="1330779"/>
          </a:xfrm>
        </p:spPr>
        <p:txBody>
          <a:bodyPr/>
          <a:lstStyle/>
          <a:p>
            <a:pPr algn="ctr"/>
            <a:r>
              <a:rPr lang="en-US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With 77 hotels and 86 restaurants in 52 cities across the world </a:t>
            </a:r>
            <a:r>
              <a:rPr lang="en-US" sz="1600" dirty="0" err="1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Kimpton</a:t>
            </a:r>
            <a:r>
              <a:rPr lang="en-US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Hotels &amp; Restaurants is part of the IHG Hotels &amp; Resorts family. Their history goes way back to 1981 when Bill </a:t>
            </a:r>
            <a:r>
              <a:rPr lang="en-US" sz="1600" dirty="0" err="1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Kimpton</a:t>
            </a:r>
            <a:r>
              <a:rPr lang="en-US" sz="1600" dirty="0">
                <a:solidFill>
                  <a:schemeClr val="bg2">
                    <a:lumMod val="20000"/>
                    <a:lumOff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the founder, started with a single location in San Francisco. Since then, the brand has grown to include locations all over the world (Seemann, 2023).</a:t>
            </a:r>
            <a:endParaRPr lang="en-GB" sz="1600" dirty="0">
              <a:solidFill>
                <a:schemeClr val="bg2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" name="Graphic 17">
            <a:extLst>
              <a:ext uri="{FF2B5EF4-FFF2-40B4-BE49-F238E27FC236}">
                <a16:creationId xmlns:a16="http://schemas.microsoft.com/office/drawing/2014/main" id="{54E8571D-1B2F-40C6-9EB0-271B9E4E65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95249" y="-627289"/>
            <a:ext cx="3793671" cy="3793671"/>
          </a:xfrm>
          <a:prstGeom prst="rect">
            <a:avLst/>
          </a:prstGeom>
        </p:spPr>
      </p:pic>
      <p:pic>
        <p:nvPicPr>
          <p:cNvPr id="20" name="Graphic 19">
            <a:extLst>
              <a:ext uri="{FF2B5EF4-FFF2-40B4-BE49-F238E27FC236}">
                <a16:creationId xmlns:a16="http://schemas.microsoft.com/office/drawing/2014/main" id="{A5692C19-5F12-4D29-9DC8-F8E5CA8F0BB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3906075" y="250328"/>
            <a:ext cx="3497036" cy="3497036"/>
          </a:xfrm>
          <a:prstGeom prst="rect">
            <a:avLst/>
          </a:prstGeom>
        </p:spPr>
      </p:pic>
      <p:pic>
        <p:nvPicPr>
          <p:cNvPr id="22" name="Graphic 21">
            <a:extLst>
              <a:ext uri="{FF2B5EF4-FFF2-40B4-BE49-F238E27FC236}">
                <a16:creationId xmlns:a16="http://schemas.microsoft.com/office/drawing/2014/main" id="{04DB89F1-83DF-43CC-8B40-16F73D2DE35C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7549243" y="0"/>
            <a:ext cx="3622221" cy="3622221"/>
          </a:xfrm>
          <a:prstGeom prst="rect">
            <a:avLst/>
          </a:prstGeom>
        </p:spPr>
      </p:pic>
      <p:pic>
        <p:nvPicPr>
          <p:cNvPr id="24" name="Graphic 23">
            <a:extLst>
              <a:ext uri="{FF2B5EF4-FFF2-40B4-BE49-F238E27FC236}">
                <a16:creationId xmlns:a16="http://schemas.microsoft.com/office/drawing/2014/main" id="{D6DF9305-3FFE-4F16-A684-BFCEFAB6B4C3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61306" y="3747364"/>
            <a:ext cx="3317421" cy="3317421"/>
          </a:xfrm>
          <a:prstGeom prst="rect">
            <a:avLst/>
          </a:prstGeom>
        </p:spPr>
      </p:pic>
      <p:pic>
        <p:nvPicPr>
          <p:cNvPr id="26" name="Graphic 25">
            <a:extLst>
              <a:ext uri="{FF2B5EF4-FFF2-40B4-BE49-F238E27FC236}">
                <a16:creationId xmlns:a16="http://schemas.microsoft.com/office/drawing/2014/main" id="{31F557C6-F3A5-4032-837C-2AF11D85EC5A}"/>
              </a:ext>
            </a:extLst>
          </p:cNvPr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1"/>
              </a:ext>
            </a:extLst>
          </a:blip>
          <a:stretch>
            <a:fillRect/>
          </a:stretch>
        </p:blipFill>
        <p:spPr>
          <a:xfrm>
            <a:off x="4256726" y="3235779"/>
            <a:ext cx="3622220" cy="3622220"/>
          </a:xfrm>
          <a:prstGeom prst="rect">
            <a:avLst/>
          </a:prstGeom>
        </p:spPr>
      </p:pic>
      <p:pic>
        <p:nvPicPr>
          <p:cNvPr id="28" name="Graphic 27">
            <a:extLst>
              <a:ext uri="{FF2B5EF4-FFF2-40B4-BE49-F238E27FC236}">
                <a16:creationId xmlns:a16="http://schemas.microsoft.com/office/drawing/2014/main" id="{07950C49-804F-49F6-B8AD-1F9D18B9F4A6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3"/>
              </a:ext>
            </a:extLst>
          </a:blip>
          <a:stretch>
            <a:fillRect/>
          </a:stretch>
        </p:blipFill>
        <p:spPr>
          <a:xfrm>
            <a:off x="8095180" y="3165677"/>
            <a:ext cx="3692322" cy="36923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54046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DC1EF7-0C84-4CFB-8204-6A13BE5048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69406" y="4314976"/>
            <a:ext cx="8825657" cy="1915647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A3A4827-CF52-4236-9AE4-6A468058A9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14" y="-1"/>
            <a:ext cx="12215274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56008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2742F-CE3F-4C6F-B8F6-429CB1A68A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4204" y="239315"/>
            <a:ext cx="10345479" cy="403954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Who are the main consumers of Kimpton </a:t>
            </a:r>
            <a:r>
              <a:rPr lang="en-GB" sz="2400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Hotels&amp;Restaurants</a:t>
            </a: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Brand?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36CC0E6B-AD33-428A-8AE8-2B8F05A0AC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87832" y="4444911"/>
            <a:ext cx="3741802" cy="508202"/>
          </a:xfrm>
        </p:spPr>
        <p:txBody>
          <a:bodyPr>
            <a:noAutofit/>
          </a:bodyPr>
          <a:lstStyle/>
          <a:p>
            <a:r>
              <a:rPr lang="en-GB" sz="2400" b="1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Website Performance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ED17CF-3B90-4C62-BEC0-DAFA783F465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51022"/>
          <a:stretch/>
        </p:blipFill>
        <p:spPr>
          <a:xfrm>
            <a:off x="1287832" y="999460"/>
            <a:ext cx="3629608" cy="2429540"/>
          </a:xfrm>
          <a:prstGeom prst="rect">
            <a:avLst/>
          </a:prstGeom>
          <a:effectLst>
            <a:softEdge rad="254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A6A1D72-DA83-4EE0-8DC4-6CC29B63EBF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8160" y="3484242"/>
            <a:ext cx="6085840" cy="2429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83748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03DB6BB-CEBF-4BC9-A34D-65CECCFBD2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5051" y="1869440"/>
            <a:ext cx="5084979" cy="473775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Marketing Channels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84F59A2A-FECF-4F10-901F-27FB96D6B8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5051" y="2848545"/>
            <a:ext cx="11201897" cy="3095055"/>
          </a:xfrm>
          <a:prstGeom prst="rect">
            <a:avLst/>
          </a:prstGeom>
        </p:spPr>
      </p:pic>
      <p:sp>
        <p:nvSpPr>
          <p:cNvPr id="11" name="Title 1">
            <a:extLst>
              <a:ext uri="{FF2B5EF4-FFF2-40B4-BE49-F238E27FC236}">
                <a16:creationId xmlns:a16="http://schemas.microsoft.com/office/drawing/2014/main" id="{F1F8E1E5-9B9B-4A84-9A72-BC0D4389D3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51" y="407623"/>
            <a:ext cx="10345479" cy="403954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Who are the main consumers of Kimpton </a:t>
            </a:r>
            <a:r>
              <a:rPr lang="en-GB" sz="2400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Hotels&amp;Restaurants</a:t>
            </a: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Brand?</a:t>
            </a:r>
          </a:p>
        </p:txBody>
      </p:sp>
    </p:spTree>
    <p:extLst>
      <p:ext uri="{BB962C8B-B14F-4D97-AF65-F5344CB8AC3E}">
        <p14:creationId xmlns:p14="http://schemas.microsoft.com/office/powerpoint/2010/main" val="4974422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C4C798C-5822-46D5-A0A9-DCECF9A8593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60468" y="5364480"/>
            <a:ext cx="2414643" cy="609600"/>
          </a:xfrm>
        </p:spPr>
        <p:txBody>
          <a:bodyPr>
            <a:normAutofit fontScale="92500"/>
          </a:bodyPr>
          <a:lstStyle/>
          <a:p>
            <a:r>
              <a:rPr lang="en-GB" sz="28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Demographics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1897312-AAD5-4824-9C38-C93189AE452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4118" y="2136708"/>
            <a:ext cx="11883763" cy="2584583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3E9BD804-16C3-4213-B74B-50197FB476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51" y="407623"/>
            <a:ext cx="10345479" cy="403954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Who are the main consumers of Kimpton </a:t>
            </a:r>
            <a:r>
              <a:rPr lang="en-GB" sz="2400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Hotels&amp;Restaurants</a:t>
            </a: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Brand?</a:t>
            </a:r>
          </a:p>
        </p:txBody>
      </p:sp>
    </p:spTree>
    <p:extLst>
      <p:ext uri="{BB962C8B-B14F-4D97-AF65-F5344CB8AC3E}">
        <p14:creationId xmlns:p14="http://schemas.microsoft.com/office/powerpoint/2010/main" val="419134571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401452F5-6335-42BF-9ABB-07B42FFF92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74" y="1040768"/>
            <a:ext cx="6056770" cy="1889801"/>
          </a:xfrm>
          <a:prstGeom prst="rect">
            <a:avLst/>
          </a:prstGeom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251DBD48-61CC-4D80-BDD4-1C5DC990E8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5051" y="407623"/>
            <a:ext cx="10345479" cy="403954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Who are the main consumers of Kimpton </a:t>
            </a:r>
            <a:r>
              <a:rPr lang="en-GB" sz="2400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Hotels&amp;Restaurants</a:t>
            </a: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Brand?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A01C124-EF91-455D-A0FC-FAD07F1D73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9151" y="2982532"/>
            <a:ext cx="6516090" cy="1889800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FE5306D0-FC08-4787-8C88-781A9584A83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1440" y="4963112"/>
            <a:ext cx="6157440" cy="18652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450441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E9DBE1D-BFDC-4A62-8CAB-7C0613FA14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866640" y="4637055"/>
            <a:ext cx="7091680" cy="1637614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Starting with their unique dishes depending on the location and continuing with the spa experience that they provide even with </a:t>
            </a:r>
            <a:r>
              <a:rPr lang="en-GB" sz="2000" dirty="0" err="1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Kimpton’s</a:t>
            </a:r>
            <a:r>
              <a:rPr lang="en-GB" sz="2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Bike Fleet this luxury brand is covering every aspect of customer’s expectations.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9E8892A5-C879-4E84-955F-04C4F5816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66720" y="132080"/>
            <a:ext cx="5550149" cy="33528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Kimpton </a:t>
            </a:r>
            <a:r>
              <a:rPr lang="en-GB" sz="2400" b="1" dirty="0" err="1">
                <a:solidFill>
                  <a:schemeClr val="bg2">
                    <a:lumMod val="40000"/>
                    <a:lumOff val="60000"/>
                  </a:schemeClr>
                </a:solidFill>
              </a:rPr>
              <a:t>Hotels&amp;Restaurants</a:t>
            </a:r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 Facilities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734BDC7-9010-4888-84F5-C20FF93925A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630" y="721508"/>
            <a:ext cx="4951207" cy="18542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7997981-8A6F-428A-BA07-AD002AFB617B}"/>
              </a:ext>
            </a:extLst>
          </p:cNvPr>
          <p:cNvSpPr txBox="1"/>
          <p:nvPr/>
        </p:nvSpPr>
        <p:spPr>
          <a:xfrm>
            <a:off x="486186" y="1302443"/>
            <a:ext cx="2147047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 err="1">
                <a:solidFill>
                  <a:schemeClr val="bg2">
                    <a:lumMod val="60000"/>
                    <a:lumOff val="40000"/>
                  </a:schemeClr>
                </a:solidFill>
              </a:rPr>
              <a:t>Kimpton</a:t>
            </a:r>
            <a:r>
              <a:rPr lang="en-US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 </a:t>
            </a:r>
          </a:p>
          <a:p>
            <a:r>
              <a:rPr lang="en-US" b="1" dirty="0">
                <a:solidFill>
                  <a:schemeClr val="bg2">
                    <a:lumMod val="60000"/>
                    <a:lumOff val="40000"/>
                  </a:schemeClr>
                </a:solidFill>
              </a:rPr>
              <a:t>Restaurants + Bars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2F700CD-EE1F-43ED-8907-EA0C569E81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10960" y="1450503"/>
            <a:ext cx="4658515" cy="2838171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F1FB24FA-F337-4F0C-8E39-A547155D68A8}"/>
              </a:ext>
            </a:extLst>
          </p:cNvPr>
          <p:cNvSpPr txBox="1"/>
          <p:nvPr/>
        </p:nvSpPr>
        <p:spPr>
          <a:xfrm>
            <a:off x="6857999" y="3677920"/>
            <a:ext cx="2060837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>
                <a:effectLst/>
                <a:latin typeface="Proxima Nova"/>
              </a:rPr>
              <a:t>Spa Experiences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377F351D-11E9-4C99-A9C7-37B9A46510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1860" y="3090751"/>
            <a:ext cx="3822896" cy="3092609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84D60C3-1863-46CA-9BC3-7416B5D8ED88}"/>
              </a:ext>
            </a:extLst>
          </p:cNvPr>
          <p:cNvSpPr txBox="1"/>
          <p:nvPr/>
        </p:nvSpPr>
        <p:spPr>
          <a:xfrm>
            <a:off x="2112455" y="3090751"/>
            <a:ext cx="231648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/>
            <a:r>
              <a:rPr lang="en-GB" b="1" i="0" dirty="0" err="1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Kimpton's</a:t>
            </a:r>
            <a:r>
              <a:rPr lang="en-GB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Bike Fleet</a:t>
            </a:r>
          </a:p>
        </p:txBody>
      </p:sp>
    </p:spTree>
    <p:extLst>
      <p:ext uri="{BB962C8B-B14F-4D97-AF65-F5344CB8AC3E}">
        <p14:creationId xmlns:p14="http://schemas.microsoft.com/office/powerpoint/2010/main" val="238834177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18AAD94-2EF5-4812-A147-1701F10FBC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05797" y="5303520"/>
            <a:ext cx="9980406" cy="1371600"/>
          </a:xfrm>
        </p:spPr>
        <p:txBody>
          <a:bodyPr>
            <a:normAutofit/>
          </a:bodyPr>
          <a:lstStyle/>
          <a:p>
            <a:pPr algn="ctr"/>
            <a:r>
              <a:rPr lang="en-GB" sz="2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Kimpton as a brand is trying on all the channels to make their customers happy and the only way to do this is through a very good design guest service which was developed over years of experience( Cohen, 2023).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E7AE1909-85EE-4726-918E-785B37056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7520" y="213360"/>
            <a:ext cx="8696960" cy="396240"/>
          </a:xfrm>
        </p:spPr>
        <p:txBody>
          <a:bodyPr>
            <a:normAutofit fontScale="90000"/>
          </a:bodyPr>
          <a:lstStyle/>
          <a:p>
            <a:r>
              <a:rPr lang="en-GB" sz="2400" b="1" dirty="0">
                <a:solidFill>
                  <a:schemeClr val="bg2">
                    <a:lumMod val="40000"/>
                    <a:lumOff val="60000"/>
                  </a:schemeClr>
                </a:solidFill>
              </a:rPr>
              <a:t>Nature, scope and role of guest services in a Kimpton Hotel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48B5261-34AC-479E-A99E-C92B9A032B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81200" y="717953"/>
            <a:ext cx="7792720" cy="4446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6840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5FF9DE-DFFA-4FC4-9718-24BCC2BA9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9106" y="477520"/>
            <a:ext cx="10225294" cy="497840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need to consider the role and function of guest services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60C1B70-8B85-4BBC-8738-6B9406EA2A9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580394" y="4531360"/>
            <a:ext cx="5084979" cy="1371600"/>
          </a:xfrm>
        </p:spPr>
        <p:txBody>
          <a:bodyPr>
            <a:noAutofit/>
          </a:bodyPr>
          <a:lstStyle/>
          <a:p>
            <a:pPr algn="ctr"/>
            <a:r>
              <a:rPr lang="en-GB" sz="2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 general speaking every hotel should consider having guest services facilities. The main reason for this is that with great guest service comes a great guest experience (Salazar, 2021).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6B19ED9-A11D-4C4A-B644-B9EE1AE5E91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400" y="1314519"/>
            <a:ext cx="6686550" cy="37800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61667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C1848D5B-ADC9-4C01-BC7E-D38BC0E4E2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4506" y="121832"/>
            <a:ext cx="5092473" cy="2755108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405BA3-5344-4B42-B473-AC85C9B582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11130" y="3066662"/>
            <a:ext cx="4519223" cy="914399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‘Hospitality equals grow of your business’(The Insider, 2020).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DFE8333-7778-4296-B487-EF5717B6EAB9}"/>
              </a:ext>
            </a:extLst>
          </p:cNvPr>
          <p:cNvSpPr txBox="1"/>
          <p:nvPr/>
        </p:nvSpPr>
        <p:spPr>
          <a:xfrm>
            <a:off x="345391" y="121832"/>
            <a:ext cx="6094638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28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importance of hospitality</a:t>
            </a:r>
            <a:endParaRPr lang="en-GB" sz="2800" dirty="0">
              <a:solidFill>
                <a:schemeClr val="bg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014ABBA-5983-4B0A-B90D-DE0E22A390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99946" y="1588625"/>
            <a:ext cx="5276962" cy="351973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E75CB85-2E09-4DE3-9A30-69B877FAA5D5}"/>
              </a:ext>
            </a:extLst>
          </p:cNvPr>
          <p:cNvSpPr txBox="1"/>
          <p:nvPr/>
        </p:nvSpPr>
        <p:spPr>
          <a:xfrm>
            <a:off x="5613572" y="5571449"/>
            <a:ext cx="6094638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US" sz="2000" dirty="0">
                <a:solidFill>
                  <a:schemeClr val="bg2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Could Service Robots be the Future of Hospitality? (Pilkington, 2021)</a:t>
            </a:r>
            <a:endParaRPr lang="en-GB" sz="2000" dirty="0">
              <a:solidFill>
                <a:schemeClr val="bg2">
                  <a:lumMod val="60000"/>
                  <a:lumOff val="4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5318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CA2C7-C58B-4290-BE19-9455C1A4BC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12192000" cy="6857999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Reference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Shutterstock (2021) Robot.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https://www.azorobotics.com/Article.aspx?ArticleID=434/</a:t>
            </a: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( Accessed: 23 May 2023).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Booking (2023).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https://www.booking.com/searchresults.en-us.html/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Cohen B. (2023) ‘</a:t>
            </a:r>
            <a:r>
              <a:rPr lang="en-GB" sz="18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Kimpton Secret Password 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[blog]. 24 May.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https://thegatewithbriancohen.com/the-kimpton-secret-password-through-september-2023-is/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Fine (2023) Kimpton. Available at: https:// https://www.wearefine.com/work/kimpton-hotels-website (Accessed: 24 May 2023).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IHG (2023) Brand.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https://www.ihg.com/kimptonhotels/content/us/en/stay/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IHG (2023) Bike.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https://www.ihg.com/kimptonhotels/content/us/en/stay/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IHG (2023) Map.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https://www.ihg.com/kimptonhotels/content/us/en/stay/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IHG (2023) Plate. Available at: </a:t>
            </a:r>
            <a:r>
              <a:rPr lang="en-GB" sz="18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https://www.ihg.com/kimptonhotels/content/us/en/stay/</a:t>
            </a:r>
            <a: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248106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279D1D-A748-4745-BE07-FDDC5A3169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22463"/>
            <a:ext cx="12192000" cy="5012871"/>
          </a:xfrm>
        </p:spPr>
        <p:txBody>
          <a:bodyPr>
            <a:normAutofit/>
          </a:bodyPr>
          <a:lstStyle/>
          <a:p>
            <a:b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Pilkington B. (2021) ‘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Could Service Robots be the Future of Social Distanced Hospitality?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’ [blog]. 25 November.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https://www.azorobotics.com/Article.aspx?ArticleID=434/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Salazar E. (2021) 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Hotel Guest Service vs Guest Experience | Hotel Management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[video].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https://www.youtube.com/watch?v=MCqXZA5UBbI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2023.</a:t>
            </a:r>
            <a:b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b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Seemann K. (2023) 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‘</a:t>
            </a:r>
            <a:r>
              <a:rPr lang="en-GB" sz="1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Complete Guide to Kimpton Hotels &amp; Restaurants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[blog]. 06 April.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https://upgradedpoints.com/travel/hotels/kimpton-hotels-and-restaurants/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Similarweb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(2023). Available at: </a:t>
            </a:r>
            <a:r>
              <a:rPr lang="en-GB" sz="1400" u="sng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https://pro.similarweb.com/#/digitalsuite/websiteanalysis/overview/website-performance/*/999/3m?webSource=Total&amp;key=kimptonhotels.com</a:t>
            </a: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(Accessed: 23 May 2023).</a:t>
            </a:r>
            <a:b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b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The Insider (2020) 8th August.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912319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571</TotalTime>
  <Words>799</Words>
  <Application>Microsoft Office PowerPoint</Application>
  <PresentationFormat>Widescreen</PresentationFormat>
  <Paragraphs>25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Century Gothic</vt:lpstr>
      <vt:lpstr>Proxima Nova</vt:lpstr>
      <vt:lpstr>Wingdings 3</vt:lpstr>
      <vt:lpstr>Ion</vt:lpstr>
      <vt:lpstr>   Student name: Catalin Viorel Ciobanu Student ID number: 2216877 Lecturer’s name: Charlotte Joyner Date: 24/05/2023 </vt:lpstr>
      <vt:lpstr>PowerPoint Presentation</vt:lpstr>
      <vt:lpstr> With 77 hotels and 86 restaurants in 52 cities across the world Kimpton Hotels &amp; Restaurants is part of the IHG Hotels &amp; Resorts family. Their history goes way back to 1981 when Bill Kimpton, the founder, started with a single location in San Francisco. Since then, the brand has grown to include locations all over the world (Seemann, 2023).</vt:lpstr>
      <vt:lpstr>PowerPoint Presentation</vt:lpstr>
      <vt:lpstr>Who are the main consumers of Kimpton Hotels&amp;Restaurants Brand?</vt:lpstr>
      <vt:lpstr>Who are the main consumers of Kimpton Hotels&amp;Restaurants Brand?</vt:lpstr>
      <vt:lpstr>Who are the main consumers of Kimpton Hotels&amp;Restaurants Brand?</vt:lpstr>
      <vt:lpstr>Who are the main consumers of Kimpton Hotels&amp;Restaurants Brand?</vt:lpstr>
      <vt:lpstr>Kimpton Hotels&amp;Restaurants Facilities</vt:lpstr>
      <vt:lpstr>Nature, scope and role of guest services in a Kimpton Hotel</vt:lpstr>
      <vt:lpstr>The need to consider the role and function of guest services</vt:lpstr>
      <vt:lpstr>PowerPoint Presentation</vt:lpstr>
      <vt:lpstr>Reference Shutterstock (2021) Robot. Available at: https://www.azorobotics.com/Article.aspx?ArticleID=434/ ( Accessed: 23 May 2023). Booking (2023). Available at: https://www.booking.com/searchresults.en-us.html/ (Accessed: 23 May 2023). Cohen B. (2023) ‘The Kimpton Secret Password ’ [blog]. 24 May. Available at: https://thegatewithbriancohen.com/the-kimpton-secret-password-through-september-2023-is/ (Accessed: 23 May 2023). Fine (2023) Kimpton. Available at: https:// https://www.wearefine.com/work/kimpton-hotels-website (Accessed: 24 May 2023). IHG (2023) Brand. Available at: https://www.ihg.com/kimptonhotels/content/us/en/stay/ (Accessed: 23 May 2023). IHG (2023) Bike. Available at: https://www.ihg.com/kimptonhotels/content/us/en/stay/ (Accessed: 23 May 2023). IHG (2023) Map. Available at: https://www.ihg.com/kimptonhotels/content/us/en/stay/ (Accessed: 23 May 2023). IHG (2023) Plate. Available at: https://www.ihg.com/kimptonhotels/content/us/en/stay/ (Accessed: 23 May 2023).     </vt:lpstr>
      <vt:lpstr> Pilkington B. (2021) ‘Could Service Robots be the Future of Social Distanced Hospitality?’ [blog]. 25 November. Available at: https://www.azorobotics.com/Article.aspx?ArticleID=434/ (Accessed: 23 May 2023).  Salazar E. (2021) Hotel Guest Service vs Guest Experience | Hotel Management [video]. Available at: https://www.youtube.com/watch?v=MCqXZA5UBbI (Accessed: 23 May 2023.   Seemann K. (2023) ‘The Complete Guide to Kimpton Hotels &amp; Restaurants [blog]. 06 April. Available at: https://upgradedpoints.com/travel/hotels/kimpton-hotels-and-restaurants/ (Accessed: 23 May 2023).  Similarweb (2023). Available at: https://pro.similarweb.com/#/digitalsuite/websiteanalysis/overview/website-performance/*/999/3m?webSource=Total&amp;key=kimptonhotels.com (Accessed: 23 May 2023).  The Insider (2020) 8th August.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Student name: Catalin Viorel Ciobanu Student ID number: 2216877 The module title: Hospitality and Guest Service Management (BMIH4003)  Lecturer’s name: Charlotte Joyner Date: 24/05/2023</dc:title>
  <dc:creator>Catalin Viorel Ciobanu</dc:creator>
  <cp:lastModifiedBy>Catalin Viorel Ciobanu</cp:lastModifiedBy>
  <cp:revision>35</cp:revision>
  <dcterms:created xsi:type="dcterms:W3CDTF">2023-05-24T14:37:49Z</dcterms:created>
  <dcterms:modified xsi:type="dcterms:W3CDTF">2023-05-25T15:35:09Z</dcterms:modified>
</cp:coreProperties>
</file>