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88" r:id="rId3"/>
    <p:sldId id="263" r:id="rId4"/>
    <p:sldId id="285" r:id="rId5"/>
    <p:sldId id="269" r:id="rId6"/>
    <p:sldId id="281" r:id="rId7"/>
    <p:sldId id="282" r:id="rId8"/>
    <p:sldId id="266" r:id="rId9"/>
    <p:sldId id="270" r:id="rId10"/>
    <p:sldId id="271" r:id="rId11"/>
    <p:sldId id="273" r:id="rId12"/>
    <p:sldId id="259" r:id="rId13"/>
    <p:sldId id="268" r:id="rId14"/>
    <p:sldId id="277" r:id="rId15"/>
    <p:sldId id="278" r:id="rId16"/>
    <p:sldId id="258" r:id="rId17"/>
    <p:sldId id="260" r:id="rId18"/>
    <p:sldId id="261" r:id="rId19"/>
    <p:sldId id="262" r:id="rId20"/>
    <p:sldId id="257" r:id="rId21"/>
    <p:sldId id="264" r:id="rId22"/>
    <p:sldId id="279"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8"/>
    <p:restoredTop sz="94674"/>
  </p:normalViewPr>
  <p:slideViewPr>
    <p:cSldViewPr snapToGrid="0" snapToObjects="1">
      <p:cViewPr varScale="1">
        <p:scale>
          <a:sx n="76" d="100"/>
          <a:sy n="76" d="100"/>
        </p:scale>
        <p:origin x="120" y="45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3/15/2018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3/15/2018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3/15/2018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3/15/2018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3/15/2018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3/15/2018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3/15/2018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3/15/2018</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3/15/2018</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3/15/2018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3/15/2018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3/15/2018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en.wikipedia.org/wiki/Transgender"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jiFpaEYbOds" TargetMode="External"/><Relationship Id="rId2" Type="http://schemas.openxmlformats.org/officeDocument/2006/relationships/hyperlink" Target="https://www.youtube.com/watch?v=lqglzX_y5wM" TargetMode="External"/><Relationship Id="rId1" Type="http://schemas.openxmlformats.org/officeDocument/2006/relationships/slideLayout" Target="../slideLayouts/slideLayout2.xml"/><Relationship Id="rId5" Type="http://schemas.openxmlformats.org/officeDocument/2006/relationships/hyperlink" Target="https://www.youtube.com/watch?v=IXQTex0a3dc" TargetMode="External"/><Relationship Id="rId4" Type="http://schemas.openxmlformats.org/officeDocument/2006/relationships/hyperlink" Target="https://www.youtube.com/watch?v=RGjMUw03Bv0"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Donna </a:t>
            </a:r>
            <a:r>
              <a:rPr lang="en-GB" dirty="0" err="1" smtClean="0"/>
              <a:t>Haraway</a:t>
            </a:r>
            <a:r>
              <a:rPr lang="en-GB" dirty="0" smtClean="0"/>
              <a:t>: the post human Turn</a:t>
            </a:r>
            <a:endParaRPr lang="en-GB" dirty="0"/>
          </a:p>
        </p:txBody>
      </p:sp>
      <p:sp>
        <p:nvSpPr>
          <p:cNvPr id="3" name="Subtitle 2"/>
          <p:cNvSpPr>
            <a:spLocks noGrp="1"/>
          </p:cNvSpPr>
          <p:nvPr>
            <p:ph type="subTitle" idx="1"/>
          </p:nvPr>
        </p:nvSpPr>
        <p:spPr/>
        <p:txBody>
          <a:bodyPr>
            <a:normAutofit fontScale="92500"/>
          </a:bodyPr>
          <a:lstStyle/>
          <a:p>
            <a:r>
              <a:rPr lang="en-GB" dirty="0" err="1" smtClean="0"/>
              <a:t>Haraway</a:t>
            </a:r>
            <a:r>
              <a:rPr lang="en-GB" dirty="0" smtClean="0"/>
              <a:t>, Donna (19851991) </a:t>
            </a:r>
            <a:r>
              <a:rPr lang="en-GB" i="1" dirty="0" smtClean="0"/>
              <a:t>A Cyborg Manifesto: Science, Technology, and Socialist-Feminism in the Late Twentieth Century. </a:t>
            </a:r>
            <a:r>
              <a:rPr lang="en-GB" dirty="0"/>
              <a:t>I</a:t>
            </a:r>
            <a:r>
              <a:rPr lang="en-GB" dirty="0" smtClean="0"/>
              <a:t>n </a:t>
            </a:r>
            <a:r>
              <a:rPr lang="en-GB" dirty="0"/>
              <a:t>Manifestly </a:t>
            </a:r>
            <a:r>
              <a:rPr lang="en-GB" dirty="0" err="1"/>
              <a:t>Haraway</a:t>
            </a:r>
            <a:r>
              <a:rPr lang="en-GB" dirty="0"/>
              <a:t> </a:t>
            </a:r>
            <a:r>
              <a:rPr lang="en-GB" dirty="0" smtClean="0"/>
              <a:t>(2016) London: University of Minnesota Press</a:t>
            </a:r>
            <a:endParaRPr lang="en-GB" dirty="0"/>
          </a:p>
        </p:txBody>
      </p:sp>
    </p:spTree>
    <p:extLst>
      <p:ext uri="{BB962C8B-B14F-4D97-AF65-F5344CB8AC3E}">
        <p14:creationId xmlns:p14="http://schemas.microsoft.com/office/powerpoint/2010/main" val="641629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Glitch Feminism: </a:t>
            </a:r>
            <a:r>
              <a:rPr lang="en-GB" dirty="0"/>
              <a:t>Feminism for the digital age.</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Donna </a:t>
            </a:r>
            <a:r>
              <a:rPr lang="en-GB" dirty="0" err="1"/>
              <a:t>Haraway</a:t>
            </a:r>
            <a:endParaRPr lang="en-GB" dirty="0"/>
          </a:p>
          <a:p>
            <a:r>
              <a:rPr lang="en-GB" dirty="0" smtClean="0"/>
              <a:t>Sandy </a:t>
            </a:r>
            <a:r>
              <a:rPr lang="en-GB" dirty="0"/>
              <a:t>Stone – ‘The Empire Strikes Back: A Post transsexual Manifesto’</a:t>
            </a:r>
          </a:p>
          <a:p>
            <a:r>
              <a:rPr lang="en-GB" dirty="0"/>
              <a:t>An important point of the essay was that transgender persons were ill-served by hiding their status, and that coming out—which Stone called "reading oneself aloud"—would inevitably lead to self-empowerment. Thus "The </a:t>
            </a:r>
            <a:r>
              <a:rPr lang="en-GB" i="1" dirty="0"/>
              <a:t>Empire</a:t>
            </a:r>
            <a:r>
              <a:rPr lang="en-GB" dirty="0"/>
              <a:t> Strikes Back" rearticulated what was at the time a radical gay-lesbian political statement into a transgender voice. During this period, mainstream gay and lesbian activists generally suppressed </a:t>
            </a:r>
            <a:r>
              <a:rPr lang="en-GB" dirty="0">
                <a:hlinkClick r:id="rId2" tooltip="Transgender"/>
              </a:rPr>
              <a:t>transgender</a:t>
            </a:r>
            <a:r>
              <a:rPr lang="en-GB" dirty="0"/>
              <a:t> issues and visible transgender activists, fearing that they would frighten the uncertain and still shaky liberal base during a delicate period of consolidation. "The </a:t>
            </a:r>
            <a:r>
              <a:rPr lang="en-GB" i="1" dirty="0"/>
              <a:t>Empire</a:t>
            </a:r>
            <a:r>
              <a:rPr lang="en-GB" dirty="0"/>
              <a:t> Strikes Back" galvanized young transgender scholars and focused their attention on the need for self-assertion within a largely reactionary institutional structure. "The </a:t>
            </a:r>
            <a:r>
              <a:rPr lang="en-GB" i="1" dirty="0"/>
              <a:t>Empire</a:t>
            </a:r>
            <a:r>
              <a:rPr lang="en-GB" dirty="0"/>
              <a:t> Strikes Back" later became the </a:t>
            </a:r>
            <a:r>
              <a:rPr lang="en-GB" dirty="0" err="1"/>
              <a:t>center</a:t>
            </a:r>
            <a:r>
              <a:rPr lang="en-GB" dirty="0"/>
              <a:t> of an extensive citation network of transgender academics and a foundational work for transgender researchers and </a:t>
            </a:r>
            <a:r>
              <a:rPr lang="en-GB" dirty="0" smtClean="0"/>
              <a:t>theorists’</a:t>
            </a:r>
          </a:p>
          <a:p>
            <a:r>
              <a:rPr lang="en-GB" dirty="0" smtClean="0"/>
              <a:t>Susan Stryker</a:t>
            </a:r>
          </a:p>
          <a:p>
            <a:endParaRPr lang="en-GB" dirty="0"/>
          </a:p>
          <a:p>
            <a:endParaRPr lang="en-GB" dirty="0"/>
          </a:p>
        </p:txBody>
      </p:sp>
    </p:spTree>
    <p:extLst>
      <p:ext uri="{BB962C8B-B14F-4D97-AF65-F5344CB8AC3E}">
        <p14:creationId xmlns:p14="http://schemas.microsoft.com/office/powerpoint/2010/main" val="3534488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474484" y="2093975"/>
            <a:ext cx="2695922" cy="3978275"/>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243063" y="2093975"/>
            <a:ext cx="2662290" cy="3978275"/>
          </a:xfrm>
        </p:spPr>
      </p:pic>
    </p:spTree>
    <p:extLst>
      <p:ext uri="{BB962C8B-B14F-4D97-AF65-F5344CB8AC3E}">
        <p14:creationId xmlns:p14="http://schemas.microsoft.com/office/powerpoint/2010/main" val="13928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Stryker, Susan (2008/2017) </a:t>
            </a:r>
            <a:r>
              <a:rPr lang="en-GB" sz="3600" i="1" dirty="0"/>
              <a:t>Transgender History. </a:t>
            </a:r>
            <a:r>
              <a:rPr lang="en-GB" sz="3600" dirty="0"/>
              <a:t> Revised Edition. Amazon </a:t>
            </a:r>
            <a:r>
              <a:rPr lang="en-GB" sz="3600" dirty="0" err="1"/>
              <a:t>ebook</a:t>
            </a:r>
            <a:r>
              <a:rPr lang="en-GB" sz="3600" dirty="0"/>
              <a:t>.</a:t>
            </a:r>
            <a:br>
              <a:rPr lang="en-GB" sz="3600" dirty="0"/>
            </a:br>
            <a:endParaRPr lang="en-GB" sz="36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145102" y="2193925"/>
            <a:ext cx="2604309" cy="3978275"/>
          </a:xfrm>
        </p:spPr>
      </p:pic>
      <p:sp>
        <p:nvSpPr>
          <p:cNvPr id="4" name="Content Placeholder 3"/>
          <p:cNvSpPr>
            <a:spLocks noGrp="1"/>
          </p:cNvSpPr>
          <p:nvPr>
            <p:ph sz="half" idx="2"/>
          </p:nvPr>
        </p:nvSpPr>
        <p:spPr/>
        <p:txBody>
          <a:bodyPr>
            <a:normAutofit fontScale="92500" lnSpcReduction="20000"/>
          </a:bodyPr>
          <a:lstStyle/>
          <a:p>
            <a:r>
              <a:rPr lang="en-GB" dirty="0"/>
              <a:t>Redefinition of transgender</a:t>
            </a:r>
            <a:endParaRPr lang="en-GB" dirty="0" smtClean="0"/>
          </a:p>
          <a:p>
            <a:r>
              <a:rPr lang="en-GB" dirty="0" smtClean="0"/>
              <a:t>1992 academic article Sandy Stone ‘the Empire Strikes Back: A </a:t>
            </a:r>
            <a:r>
              <a:rPr lang="en-GB" dirty="0" err="1" smtClean="0"/>
              <a:t>Posttransexual</a:t>
            </a:r>
            <a:r>
              <a:rPr lang="en-GB" dirty="0" smtClean="0"/>
              <a:t> Manifesto’ </a:t>
            </a:r>
          </a:p>
          <a:p>
            <a:r>
              <a:rPr lang="en-GB" dirty="0" smtClean="0"/>
              <a:t>In response to radical lesbian feminist Janice Raymond ‘The </a:t>
            </a:r>
            <a:r>
              <a:rPr lang="en-GB" dirty="0" err="1" smtClean="0"/>
              <a:t>Transexual</a:t>
            </a:r>
            <a:r>
              <a:rPr lang="en-GB" dirty="0" smtClean="0"/>
              <a:t> Empire: The Making of the She-Man’ (1979)</a:t>
            </a:r>
          </a:p>
          <a:p>
            <a:r>
              <a:rPr lang="en-GB" dirty="0" smtClean="0"/>
              <a:t>Called for post-</a:t>
            </a:r>
            <a:r>
              <a:rPr lang="en-GB" dirty="0" err="1" smtClean="0"/>
              <a:t>transexual</a:t>
            </a:r>
            <a:r>
              <a:rPr lang="en-GB" dirty="0" smtClean="0"/>
              <a:t> theorizing</a:t>
            </a:r>
          </a:p>
          <a:p>
            <a:r>
              <a:rPr lang="en-GB" dirty="0" smtClean="0"/>
              <a:t>‘gave the </a:t>
            </a:r>
            <a:r>
              <a:rPr lang="en-GB" dirty="0" err="1" smtClean="0"/>
              <a:t>nascant</a:t>
            </a:r>
            <a:r>
              <a:rPr lang="en-GB" dirty="0" smtClean="0"/>
              <a:t> “transgender” movement an intellectual as well as political agenda’ (Stryker, Loc.2257)</a:t>
            </a:r>
          </a:p>
          <a:p>
            <a:r>
              <a:rPr lang="en-GB" dirty="0" smtClean="0"/>
              <a:t>Stone was a student of Donna </a:t>
            </a:r>
            <a:r>
              <a:rPr lang="en-GB" dirty="0" err="1" smtClean="0"/>
              <a:t>Haraway</a:t>
            </a:r>
            <a:r>
              <a:rPr lang="en-GB" dirty="0" smtClean="0"/>
              <a:t> and influenced by her work</a:t>
            </a:r>
          </a:p>
          <a:p>
            <a:endParaRPr lang="en-GB" dirty="0"/>
          </a:p>
          <a:p>
            <a:endParaRPr lang="en-GB" dirty="0"/>
          </a:p>
        </p:txBody>
      </p:sp>
    </p:spTree>
    <p:extLst>
      <p:ext uri="{BB962C8B-B14F-4D97-AF65-F5344CB8AC3E}">
        <p14:creationId xmlns:p14="http://schemas.microsoft.com/office/powerpoint/2010/main" val="979259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Manifesto talks about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103325" y="2193925"/>
            <a:ext cx="2687862" cy="3978275"/>
          </a:xfrm>
        </p:spPr>
      </p:pic>
      <p:sp>
        <p:nvSpPr>
          <p:cNvPr id="4" name="Content Placeholder 3"/>
          <p:cNvSpPr>
            <a:spLocks noGrp="1"/>
          </p:cNvSpPr>
          <p:nvPr>
            <p:ph sz="half" idx="2"/>
          </p:nvPr>
        </p:nvSpPr>
        <p:spPr/>
        <p:txBody>
          <a:bodyPr/>
          <a:lstStyle/>
          <a:p>
            <a:r>
              <a:rPr lang="en-GB" dirty="0" smtClean="0"/>
              <a:t>Intersections of :</a:t>
            </a:r>
          </a:p>
          <a:p>
            <a:endParaRPr lang="en-GB" dirty="0"/>
          </a:p>
          <a:p>
            <a:r>
              <a:rPr lang="en-GB" dirty="0" smtClean="0"/>
              <a:t>Nature</a:t>
            </a:r>
          </a:p>
          <a:p>
            <a:r>
              <a:rPr lang="en-GB" dirty="0" smtClean="0"/>
              <a:t>Culture</a:t>
            </a:r>
          </a:p>
          <a:p>
            <a:r>
              <a:rPr lang="en-GB" dirty="0" smtClean="0"/>
              <a:t>Gender</a:t>
            </a:r>
          </a:p>
          <a:p>
            <a:r>
              <a:rPr lang="en-GB" dirty="0" smtClean="0"/>
              <a:t>Science</a:t>
            </a:r>
          </a:p>
          <a:p>
            <a:r>
              <a:rPr lang="en-GB" dirty="0" smtClean="0"/>
              <a:t>Technology</a:t>
            </a:r>
            <a:endParaRPr lang="en-GB" dirty="0"/>
          </a:p>
        </p:txBody>
      </p:sp>
    </p:spTree>
    <p:extLst>
      <p:ext uri="{BB962C8B-B14F-4D97-AF65-F5344CB8AC3E}">
        <p14:creationId xmlns:p14="http://schemas.microsoft.com/office/powerpoint/2010/main" val="229825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https://</a:t>
            </a:r>
            <a:r>
              <a:rPr lang="en-GB" dirty="0" err="1"/>
              <a:t>en.wikipedia.org</a:t>
            </a:r>
            <a:r>
              <a:rPr lang="en-GB" dirty="0"/>
              <a:t>/wiki/</a:t>
            </a:r>
            <a:r>
              <a:rPr lang="en-GB" dirty="0" err="1"/>
              <a:t>Donna_Haraway</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According to </a:t>
            </a:r>
            <a:r>
              <a:rPr lang="en-GB" dirty="0" err="1"/>
              <a:t>Haraway's</a:t>
            </a:r>
            <a:r>
              <a:rPr lang="en-GB" dirty="0"/>
              <a:t> "Manifesto", "there is nothing about being female that naturally binds women together into a unified category. There is not even such a state as 'being' female, itself a highly complex category constructed in contested sexual scientific discourses and other social practices".[3</a:t>
            </a:r>
            <a:r>
              <a:rPr lang="en-GB" dirty="0" smtClean="0"/>
              <a:t>]</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a:t>A cyborg does not require a stable, essentialist identity, argues </a:t>
            </a:r>
            <a:r>
              <a:rPr lang="en-GB" dirty="0" err="1"/>
              <a:t>Haraway</a:t>
            </a:r>
            <a:r>
              <a:rPr lang="en-GB" dirty="0"/>
              <a:t>, and feminists should consider creating coalitions based on "affinity" instead of identity. To ground her argument, </a:t>
            </a:r>
            <a:r>
              <a:rPr lang="en-GB" dirty="0" err="1"/>
              <a:t>Haraway</a:t>
            </a:r>
            <a:r>
              <a:rPr lang="en-GB" dirty="0"/>
              <a:t> </a:t>
            </a:r>
            <a:r>
              <a:rPr lang="en-GB" dirty="0" err="1"/>
              <a:t>analyzes</a:t>
            </a:r>
            <a:r>
              <a:rPr lang="en-GB" dirty="0"/>
              <a:t> the phrase "women of </a:t>
            </a:r>
            <a:r>
              <a:rPr lang="en-GB" dirty="0" err="1"/>
              <a:t>color</a:t>
            </a:r>
            <a:r>
              <a:rPr lang="en-GB" dirty="0"/>
              <a:t>", suggesting it as one possible example of affinity politics. Using a term coined by theorist Chela Sandoval, </a:t>
            </a:r>
            <a:r>
              <a:rPr lang="en-GB" dirty="0" err="1"/>
              <a:t>Haraway</a:t>
            </a:r>
            <a:r>
              <a:rPr lang="en-GB" dirty="0"/>
              <a:t> writes that "oppositional consciousness" is comparable with a cyborg politics, because rather than identity it stresses how affinity comes as a result of "otherness, difference, and specificity".[3]</a:t>
            </a:r>
          </a:p>
          <a:p>
            <a:endParaRPr lang="en-GB" dirty="0"/>
          </a:p>
        </p:txBody>
      </p:sp>
    </p:spTree>
    <p:extLst>
      <p:ext uri="{BB962C8B-B14F-4D97-AF65-F5344CB8AC3E}">
        <p14:creationId xmlns:p14="http://schemas.microsoft.com/office/powerpoint/2010/main" val="981709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https://</a:t>
            </a:r>
            <a:r>
              <a:rPr lang="en-GB" dirty="0" err="1"/>
              <a:t>en.wikipedia.org</a:t>
            </a:r>
            <a:r>
              <a:rPr lang="en-GB" dirty="0"/>
              <a:t>/wiki/</a:t>
            </a:r>
            <a:r>
              <a:rPr lang="en-GB" dirty="0" err="1"/>
              <a:t>Donna_Haraway</a:t>
            </a:r>
            <a:endParaRPr lang="en-GB" dirty="0"/>
          </a:p>
        </p:txBody>
      </p:sp>
      <p:sp>
        <p:nvSpPr>
          <p:cNvPr id="3" name="Content Placeholder 2"/>
          <p:cNvSpPr>
            <a:spLocks noGrp="1"/>
          </p:cNvSpPr>
          <p:nvPr>
            <p:ph idx="1"/>
          </p:nvPr>
        </p:nvSpPr>
        <p:spPr/>
        <p:txBody>
          <a:bodyPr>
            <a:noAutofit/>
          </a:bodyPr>
          <a:lstStyle/>
          <a:p>
            <a:r>
              <a:rPr lang="en-GB" sz="2400" dirty="0" err="1"/>
              <a:t>Haraway</a:t>
            </a:r>
            <a:r>
              <a:rPr lang="en-GB" sz="2400" dirty="0"/>
              <a:t> explains that her "Manifesto" is "an effort to build an ironic political myth faithful to feminism, socialism, and materialism."[3] She adds that "Cyborg imagery can suggest a way out of the maze of dualisms in which we have explained our bodies and our tools to ourselves."[3] </a:t>
            </a:r>
            <a:r>
              <a:rPr lang="en-GB" sz="2400" dirty="0" err="1"/>
              <a:t>Haraway</a:t>
            </a:r>
            <a:r>
              <a:rPr lang="en-GB" sz="2400" dirty="0"/>
              <a:t> is serious about finding future ways towards equality and ending dominating </a:t>
            </a:r>
            <a:r>
              <a:rPr lang="en-GB" sz="2400" dirty="0" err="1"/>
              <a:t>behavior</a:t>
            </a:r>
            <a:r>
              <a:rPr lang="en-GB" sz="2400" dirty="0"/>
              <a:t>; however, the cyborg itself is not as serious of an </a:t>
            </a:r>
            <a:r>
              <a:rPr lang="en-GB" sz="2400" dirty="0" err="1"/>
              <a:t>endeavor</a:t>
            </a:r>
            <a:r>
              <a:rPr lang="en-GB" sz="2400" dirty="0"/>
              <a:t> for her as the idea of it is. </a:t>
            </a:r>
            <a:r>
              <a:rPr lang="en-GB" sz="2400" dirty="0" err="1"/>
              <a:t>Haraway</a:t>
            </a:r>
            <a:r>
              <a:rPr lang="en-GB" sz="2400" dirty="0"/>
              <a:t> creates an analogy using current technologies and information to imagine a world with a collective coalition that had the capabilities to create grand socio-political change. </a:t>
            </a:r>
            <a:r>
              <a:rPr lang="en-GB" sz="2400" dirty="0" err="1"/>
              <a:t>Haraway's</a:t>
            </a:r>
            <a:r>
              <a:rPr lang="en-GB" sz="2400" dirty="0"/>
              <a:t> "Manifesto" is a thought experiment, defining what people think is most important about being and what the future holds for increased artificial intelligence.</a:t>
            </a:r>
          </a:p>
        </p:txBody>
      </p:sp>
    </p:spTree>
    <p:extLst>
      <p:ext uri="{BB962C8B-B14F-4D97-AF65-F5344CB8AC3E}">
        <p14:creationId xmlns:p14="http://schemas.microsoft.com/office/powerpoint/2010/main" val="470504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r>
              <a:rPr lang="en-GB" dirty="0" smtClean="0"/>
              <a:t>I am making an argument for the cyborg as a fiction mapping our social and bodily reality and as an imaginative resource suggesting some very fruitful couplings</a:t>
            </a:r>
          </a:p>
          <a:p>
            <a:r>
              <a:rPr lang="en-GB" dirty="0" smtClean="0"/>
              <a:t>(ACM, p.150)</a:t>
            </a:r>
          </a:p>
          <a:p>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22173" y="2206822"/>
            <a:ext cx="3880021" cy="3965378"/>
          </a:xfrm>
        </p:spPr>
      </p:pic>
    </p:spTree>
    <p:extLst>
      <p:ext uri="{BB962C8B-B14F-4D97-AF65-F5344CB8AC3E}">
        <p14:creationId xmlns:p14="http://schemas.microsoft.com/office/powerpoint/2010/main" val="1621468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a:t>
            </a:r>
            <a:r>
              <a:rPr lang="en-GB" dirty="0" smtClean="0"/>
              <a:t>Construction: A </a:t>
            </a:r>
            <a:r>
              <a:rPr lang="en-GB" dirty="0"/>
              <a:t>New Frontier</a:t>
            </a:r>
          </a:p>
        </p:txBody>
      </p:sp>
      <p:sp>
        <p:nvSpPr>
          <p:cNvPr id="4" name="Content Placeholder 3"/>
          <p:cNvSpPr>
            <a:spLocks noGrp="1"/>
          </p:cNvSpPr>
          <p:nvPr>
            <p:ph sz="half" idx="2"/>
          </p:nvPr>
        </p:nvSpPr>
        <p:spPr/>
        <p:txBody>
          <a:bodyPr>
            <a:normAutofit fontScale="85000" lnSpcReduction="20000"/>
          </a:bodyPr>
          <a:lstStyle/>
          <a:p>
            <a:r>
              <a:rPr lang="en-GB" dirty="0" err="1" smtClean="0"/>
              <a:t>Haraway</a:t>
            </a:r>
            <a:r>
              <a:rPr lang="en-GB" dirty="0" smtClean="0"/>
              <a:t> </a:t>
            </a:r>
            <a:r>
              <a:rPr lang="en-GB" dirty="0"/>
              <a:t>calls for responsible bridges between humans and machines (technology</a:t>
            </a:r>
            <a:r>
              <a:rPr lang="en-GB" dirty="0" smtClean="0"/>
              <a:t>)</a:t>
            </a:r>
          </a:p>
          <a:p>
            <a:r>
              <a:rPr lang="en-GB" dirty="0" smtClean="0"/>
              <a:t> Sociotechnical </a:t>
            </a:r>
            <a:r>
              <a:rPr lang="en-GB" dirty="0"/>
              <a:t>factors along with human interactions affect human associations and the direction that </a:t>
            </a:r>
            <a:r>
              <a:rPr lang="en-GB" dirty="0" err="1"/>
              <a:t>endeavors</a:t>
            </a:r>
            <a:r>
              <a:rPr lang="en-GB" dirty="0"/>
              <a:t> in knowledge making take.</a:t>
            </a:r>
            <a:r>
              <a:rPr lang="en-GB" dirty="0" smtClean="0"/>
              <a:t></a:t>
            </a:r>
          </a:p>
          <a:p>
            <a:r>
              <a:rPr lang="en-GB" dirty="0" smtClean="0"/>
              <a:t>How </a:t>
            </a:r>
            <a:r>
              <a:rPr lang="en-GB" dirty="0"/>
              <a:t>do individuals and groups participate in the construction of their perceived social reality? </a:t>
            </a:r>
            <a:endParaRPr lang="en-GB" dirty="0" smtClean="0"/>
          </a:p>
          <a:p>
            <a:r>
              <a:rPr lang="en-GB" dirty="0" smtClean="0"/>
              <a:t>Social </a:t>
            </a:r>
            <a:r>
              <a:rPr lang="en-GB" dirty="0"/>
              <a:t>constructionism argues that social phenomena are created, institutionalized, known and made into convention through human habit. </a:t>
            </a:r>
            <a:endParaRPr lang="en-GB" dirty="0" smtClean="0"/>
          </a:p>
          <a:p>
            <a:r>
              <a:rPr lang="en-GB" dirty="0" smtClean="0"/>
              <a:t>Social </a:t>
            </a:r>
            <a:r>
              <a:rPr lang="en-GB" dirty="0"/>
              <a:t>phenomena include social organization, knowledge, technologies, </a:t>
            </a:r>
            <a:r>
              <a:rPr lang="en-GB" dirty="0" err="1"/>
              <a:t>artifacts</a:t>
            </a:r>
            <a:r>
              <a:rPr lang="en-GB" dirty="0"/>
              <a:t>, and the characteristic materiality of cultures.</a:t>
            </a:r>
          </a:p>
        </p:txBody>
      </p:sp>
      <p:pic>
        <p:nvPicPr>
          <p:cNvPr id="5" name="Content Placeholder 7"/>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627761" y="2193925"/>
            <a:ext cx="3638990" cy="3978275"/>
          </a:xfrm>
        </p:spPr>
      </p:pic>
    </p:spTree>
    <p:extLst>
      <p:ext uri="{BB962C8B-B14F-4D97-AF65-F5344CB8AC3E}">
        <p14:creationId xmlns:p14="http://schemas.microsoft.com/office/powerpoint/2010/main" val="285604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Cyborgs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4391" y="2384853"/>
            <a:ext cx="5082641" cy="3484605"/>
          </a:xfrm>
        </p:spPr>
      </p:pic>
      <p:sp>
        <p:nvSpPr>
          <p:cNvPr id="4" name="Content Placeholder 3"/>
          <p:cNvSpPr>
            <a:spLocks noGrp="1"/>
          </p:cNvSpPr>
          <p:nvPr>
            <p:ph sz="half" idx="2"/>
          </p:nvPr>
        </p:nvSpPr>
        <p:spPr/>
        <p:txBody>
          <a:bodyPr>
            <a:normAutofit lnSpcReduction="10000"/>
          </a:bodyPr>
          <a:lstStyle/>
          <a:p>
            <a:r>
              <a:rPr lang="en-US" dirty="0" err="1" smtClean="0"/>
              <a:t>Haraway</a:t>
            </a:r>
            <a:r>
              <a:rPr lang="en-US" dirty="0" smtClean="0"/>
              <a:t> </a:t>
            </a:r>
            <a:r>
              <a:rPr lang="en-US" dirty="0"/>
              <a:t>conceives of cyborgs as realities. </a:t>
            </a:r>
            <a:endParaRPr lang="en-US" dirty="0" smtClean="0"/>
          </a:p>
          <a:p>
            <a:r>
              <a:rPr lang="en-US" dirty="0" smtClean="0"/>
              <a:t>Cyborgs </a:t>
            </a:r>
            <a:r>
              <a:rPr lang="en-US" dirty="0"/>
              <a:t>are socially constructed hybrids of machines and organisms. </a:t>
            </a:r>
            <a:endParaRPr lang="en-US" dirty="0" smtClean="0"/>
          </a:p>
          <a:p>
            <a:r>
              <a:rPr lang="en-US" dirty="0" smtClean="0"/>
              <a:t>Cyborgs </a:t>
            </a:r>
            <a:r>
              <a:rPr lang="en-US" dirty="0"/>
              <a:t>live in borderlands – or productive space intended for knowledge building. </a:t>
            </a:r>
            <a:endParaRPr lang="en-US" dirty="0" smtClean="0"/>
          </a:p>
          <a:p>
            <a:r>
              <a:rPr lang="en-US" dirty="0" err="1" smtClean="0"/>
              <a:t>Haraway</a:t>
            </a:r>
            <a:r>
              <a:rPr lang="en-US" dirty="0" smtClean="0"/>
              <a:t> </a:t>
            </a:r>
            <a:r>
              <a:rPr lang="en-US" dirty="0"/>
              <a:t>uses the image and myth (or story)of the cyborg to argue for the construction of one’s consciousness or responsibility, particularly with respect to newer technologies.</a:t>
            </a:r>
            <a:endParaRPr lang="en-GB" dirty="0"/>
          </a:p>
        </p:txBody>
      </p:sp>
    </p:spTree>
    <p:extLst>
      <p:ext uri="{BB962C8B-B14F-4D97-AF65-F5344CB8AC3E}">
        <p14:creationId xmlns:p14="http://schemas.microsoft.com/office/powerpoint/2010/main" val="2147399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What/Who are Cyborg?</a:t>
            </a:r>
            <a:endParaRPr lang="en-GB" dirty="0"/>
          </a:p>
        </p:txBody>
      </p:sp>
      <p:sp>
        <p:nvSpPr>
          <p:cNvPr id="3" name="Content Placeholder 2"/>
          <p:cNvSpPr>
            <a:spLocks noGrp="1"/>
          </p:cNvSpPr>
          <p:nvPr>
            <p:ph sz="half" idx="1"/>
          </p:nvPr>
        </p:nvSpPr>
        <p:spPr/>
        <p:txBody>
          <a:bodyPr/>
          <a:lstStyle/>
          <a:p>
            <a:r>
              <a:rPr lang="en-GB" dirty="0" smtClean="0"/>
              <a:t>The Cyborg is imagined but real</a:t>
            </a:r>
            <a:endParaRPr lang="en-GB" dirty="0"/>
          </a:p>
          <a:p>
            <a:r>
              <a:rPr lang="en-GB" dirty="0" smtClean="0"/>
              <a:t>The Cyborg is </a:t>
            </a:r>
            <a:r>
              <a:rPr lang="en-GB" dirty="0" err="1" smtClean="0"/>
              <a:t>enfleshed</a:t>
            </a:r>
            <a:r>
              <a:rPr lang="en-GB" dirty="0" smtClean="0"/>
              <a:t> but electronic</a:t>
            </a:r>
          </a:p>
          <a:p>
            <a:endParaRPr lang="en-GB" dirty="0"/>
          </a:p>
          <a:p>
            <a:r>
              <a:rPr lang="en-GB" dirty="0" smtClean="0"/>
              <a:t>The Cyborg is post gender</a:t>
            </a:r>
          </a:p>
          <a:p>
            <a:r>
              <a:rPr lang="en-GB" dirty="0" err="1" smtClean="0"/>
              <a:t>Pansexualized</a:t>
            </a:r>
            <a:r>
              <a:rPr lang="en-GB" dirty="0" smtClean="0"/>
              <a:t> and </a:t>
            </a:r>
            <a:r>
              <a:rPr lang="en-GB" dirty="0" err="1" smtClean="0"/>
              <a:t>asexulaized</a:t>
            </a:r>
            <a:endParaRPr lang="en-GB" dirty="0" smtClean="0"/>
          </a:p>
          <a:p>
            <a:r>
              <a:rPr lang="en-GB" dirty="0" smtClean="0"/>
              <a:t>Feminine and masculine</a:t>
            </a:r>
          </a:p>
          <a:p>
            <a:r>
              <a:rPr lang="en-GB" dirty="0" smtClean="0"/>
              <a:t>(medical technology is Cyborg sex - because it reproduces)</a:t>
            </a:r>
          </a:p>
          <a:p>
            <a:endParaRPr lang="en-GB" dirty="0"/>
          </a:p>
          <a:p>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87369" y="2194559"/>
            <a:ext cx="3708400" cy="3378337"/>
          </a:xfrm>
        </p:spPr>
      </p:pic>
    </p:spTree>
    <p:extLst>
      <p:ext uri="{BB962C8B-B14F-4D97-AF65-F5344CB8AC3E}">
        <p14:creationId xmlns:p14="http://schemas.microsoft.com/office/powerpoint/2010/main" val="556661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Core Concepts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69975" y="2391432"/>
            <a:ext cx="4754563" cy="3583260"/>
          </a:xfrm>
        </p:spPr>
      </p:pic>
      <p:sp>
        <p:nvSpPr>
          <p:cNvPr id="4" name="Content Placeholder 3"/>
          <p:cNvSpPr>
            <a:spLocks noGrp="1"/>
          </p:cNvSpPr>
          <p:nvPr>
            <p:ph sz="half" idx="2"/>
          </p:nvPr>
        </p:nvSpPr>
        <p:spPr/>
        <p:txBody>
          <a:bodyPr/>
          <a:lstStyle/>
          <a:p>
            <a:r>
              <a:rPr lang="en-US" dirty="0"/>
              <a:t>Borderlands</a:t>
            </a:r>
          </a:p>
          <a:p>
            <a:r>
              <a:rPr lang="en-US" dirty="0"/>
              <a:t>Caring </a:t>
            </a:r>
          </a:p>
          <a:p>
            <a:r>
              <a:rPr lang="en-US" dirty="0"/>
              <a:t>Connections or Isolation </a:t>
            </a:r>
          </a:p>
          <a:p>
            <a:r>
              <a:rPr lang="en-US" dirty="0"/>
              <a:t>Worldliness </a:t>
            </a:r>
          </a:p>
          <a:p>
            <a:r>
              <a:rPr lang="en-US" dirty="0"/>
              <a:t>Boundaries </a:t>
            </a:r>
          </a:p>
          <a:p>
            <a:r>
              <a:rPr lang="en-US" dirty="0"/>
              <a:t>Cyborgs</a:t>
            </a:r>
            <a:br>
              <a:rPr lang="en-US" dirty="0"/>
            </a:br>
            <a:endParaRPr lang="en-GB" dirty="0"/>
          </a:p>
          <a:p>
            <a:endParaRPr lang="en-GB" dirty="0"/>
          </a:p>
        </p:txBody>
      </p:sp>
    </p:spTree>
    <p:extLst>
      <p:ext uri="{BB962C8B-B14F-4D97-AF65-F5344CB8AC3E}">
        <p14:creationId xmlns:p14="http://schemas.microsoft.com/office/powerpoint/2010/main" val="837771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Borderlands</a:t>
            </a:r>
            <a:endParaRPr lang="en-GB" dirty="0"/>
          </a:p>
        </p:txBody>
      </p:sp>
      <p:sp>
        <p:nvSpPr>
          <p:cNvPr id="4" name="Content Placeholder 3"/>
          <p:cNvSpPr>
            <a:spLocks noGrp="1"/>
          </p:cNvSpPr>
          <p:nvPr>
            <p:ph sz="half" idx="2"/>
          </p:nvPr>
        </p:nvSpPr>
        <p:spPr/>
        <p:txBody>
          <a:bodyPr>
            <a:normAutofit/>
          </a:bodyPr>
          <a:lstStyle/>
          <a:p>
            <a:r>
              <a:rPr lang="en-GB" dirty="0" smtClean="0"/>
              <a:t>Caring and Connection</a:t>
            </a:r>
          </a:p>
          <a:p>
            <a:r>
              <a:rPr lang="en-GB" dirty="0" err="1" smtClean="0"/>
              <a:t>Haraway</a:t>
            </a:r>
            <a:r>
              <a:rPr lang="en-GB" dirty="0" smtClean="0"/>
              <a:t> </a:t>
            </a:r>
            <a:r>
              <a:rPr lang="en-GB" dirty="0"/>
              <a:t>points out that: </a:t>
            </a:r>
            <a:r>
              <a:rPr lang="en-GB" dirty="0" smtClean="0"/>
              <a:t></a:t>
            </a:r>
          </a:p>
          <a:p>
            <a:r>
              <a:rPr lang="en-GB" dirty="0" smtClean="0"/>
              <a:t>Opening </a:t>
            </a:r>
            <a:r>
              <a:rPr lang="en-GB" dirty="0"/>
              <a:t>borderlands is essential to being open to possibilities and worldly. </a:t>
            </a:r>
            <a:endParaRPr lang="en-GB" dirty="0" smtClean="0"/>
          </a:p>
          <a:p>
            <a:r>
              <a:rPr lang="en-GB" dirty="0" smtClean="0"/>
              <a:t>Connections </a:t>
            </a:r>
            <a:r>
              <a:rPr lang="en-GB" dirty="0"/>
              <a:t>arise out of the relationship with what one feels is important and personal.</a:t>
            </a:r>
          </a:p>
        </p:txBody>
      </p:sp>
      <p:sp>
        <p:nvSpPr>
          <p:cNvPr id="3" name="Content Placeholder 2"/>
          <p:cNvSpPr>
            <a:spLocks noGrp="1"/>
          </p:cNvSpPr>
          <p:nvPr>
            <p:ph sz="half" idx="1"/>
          </p:nvPr>
        </p:nvSpPr>
        <p:spPr/>
        <p:txBody>
          <a:bodyPr>
            <a:normAutofit/>
          </a:bodyPr>
          <a:lstStyle/>
          <a:p>
            <a:r>
              <a:rPr lang="en-GB" dirty="0" smtClean="0"/>
              <a:t>Productive </a:t>
            </a:r>
            <a:r>
              <a:rPr lang="en-GB" dirty="0"/>
              <a:t>places where negotiations of knowledge building take </a:t>
            </a:r>
            <a:r>
              <a:rPr lang="en-GB" dirty="0" smtClean="0"/>
              <a:t>place</a:t>
            </a:r>
          </a:p>
          <a:p>
            <a:r>
              <a:rPr lang="en-GB" dirty="0" smtClean="0"/>
              <a:t>(cf. Radical Feminist/Transwomen)</a:t>
            </a:r>
          </a:p>
          <a:p>
            <a:r>
              <a:rPr lang="en-GB" dirty="0" smtClean="0"/>
              <a:t>What </a:t>
            </a:r>
            <a:r>
              <a:rPr lang="en-GB" dirty="0"/>
              <a:t>does one care about?  </a:t>
            </a:r>
            <a:endParaRPr lang="en-GB" dirty="0" smtClean="0"/>
          </a:p>
          <a:p>
            <a:r>
              <a:rPr lang="en-GB" dirty="0" smtClean="0"/>
              <a:t>Ones </a:t>
            </a:r>
            <a:r>
              <a:rPr lang="en-GB" dirty="0"/>
              <a:t>concerns open up borderlands. </a:t>
            </a:r>
            <a:r>
              <a:rPr lang="en-GB" dirty="0" smtClean="0"/>
              <a:t></a:t>
            </a:r>
          </a:p>
          <a:p>
            <a:r>
              <a:rPr lang="en-GB" dirty="0" err="1" smtClean="0"/>
              <a:t>Haraway</a:t>
            </a:r>
            <a:r>
              <a:rPr lang="en-GB" dirty="0" smtClean="0"/>
              <a:t> </a:t>
            </a:r>
            <a:r>
              <a:rPr lang="en-GB" dirty="0"/>
              <a:t>raises the questions: </a:t>
            </a:r>
            <a:endParaRPr lang="en-GB" dirty="0" smtClean="0"/>
          </a:p>
          <a:p>
            <a:r>
              <a:rPr lang="en-GB" dirty="0" smtClean="0"/>
              <a:t>What </a:t>
            </a:r>
            <a:r>
              <a:rPr lang="en-GB" dirty="0"/>
              <a:t>matters personally in biographical terms, political terms, and emotionally?  </a:t>
            </a:r>
            <a:endParaRPr lang="en-GB" dirty="0" smtClean="0"/>
          </a:p>
        </p:txBody>
      </p:sp>
    </p:spTree>
    <p:extLst>
      <p:ext uri="{BB962C8B-B14F-4D97-AF65-F5344CB8AC3E}">
        <p14:creationId xmlns:p14="http://schemas.microsoft.com/office/powerpoint/2010/main" val="1199164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Worldliness and Isolation</a:t>
            </a:r>
            <a:br>
              <a:rPr lang="en-GB" dirty="0"/>
            </a:br>
            <a:endParaRPr lang="en-GB" dirty="0"/>
          </a:p>
        </p:txBody>
      </p:sp>
      <p:sp>
        <p:nvSpPr>
          <p:cNvPr id="3" name="Content Placeholder 2"/>
          <p:cNvSpPr>
            <a:spLocks noGrp="1"/>
          </p:cNvSpPr>
          <p:nvPr>
            <p:ph sz="half" idx="1"/>
          </p:nvPr>
        </p:nvSpPr>
        <p:spPr/>
        <p:txBody>
          <a:bodyPr/>
          <a:lstStyle/>
          <a:p>
            <a:r>
              <a:rPr lang="en-GB" dirty="0" smtClean="0"/>
              <a:t>Everything </a:t>
            </a:r>
            <a:r>
              <a:rPr lang="en-GB" dirty="0"/>
              <a:t>that one cares about makes one more worldly. </a:t>
            </a:r>
            <a:endParaRPr lang="en-GB" dirty="0" smtClean="0"/>
          </a:p>
          <a:p>
            <a:r>
              <a:rPr lang="en-GB" dirty="0" smtClean="0"/>
              <a:t>Worldly </a:t>
            </a:r>
            <a:r>
              <a:rPr lang="en-GB" dirty="0"/>
              <a:t>relates to what one cares about or connects to and this connection leads to a multiplicity of other connections and their development. </a:t>
            </a:r>
            <a:endParaRPr lang="en-GB" dirty="0" smtClean="0"/>
          </a:p>
          <a:p>
            <a:r>
              <a:rPr lang="en-GB" dirty="0" smtClean="0"/>
              <a:t>If </a:t>
            </a:r>
            <a:r>
              <a:rPr lang="en-GB" dirty="0"/>
              <a:t>what one cares about, isolates them, the question becomes: Is this good for one and, if so, how does one deal with that isolation?</a:t>
            </a:r>
          </a:p>
          <a:p>
            <a:endParaRPr lang="en-GB" dirty="0"/>
          </a:p>
        </p:txBody>
      </p:sp>
      <p:sp>
        <p:nvSpPr>
          <p:cNvPr id="4" name="Content Placeholder 3"/>
          <p:cNvSpPr>
            <a:spLocks noGrp="1"/>
          </p:cNvSpPr>
          <p:nvPr>
            <p:ph sz="half" idx="2"/>
          </p:nvPr>
        </p:nvSpPr>
        <p:spPr/>
        <p:txBody>
          <a:bodyPr/>
          <a:lstStyle/>
          <a:p>
            <a:r>
              <a:rPr lang="en-GB" dirty="0"/>
              <a:t>Boundaries </a:t>
            </a:r>
            <a:endParaRPr lang="en-GB" dirty="0" smtClean="0"/>
          </a:p>
          <a:p>
            <a:r>
              <a:rPr lang="en-GB" dirty="0" smtClean="0"/>
              <a:t>Relates </a:t>
            </a:r>
            <a:r>
              <a:rPr lang="en-GB" dirty="0"/>
              <a:t>to connections </a:t>
            </a:r>
            <a:endParaRPr lang="en-GB" dirty="0" smtClean="0"/>
          </a:p>
          <a:p>
            <a:r>
              <a:rPr lang="en-GB" dirty="0" smtClean="0"/>
              <a:t>Everything </a:t>
            </a:r>
            <a:r>
              <a:rPr lang="en-GB" dirty="0"/>
              <a:t>in the world is linked </a:t>
            </a:r>
            <a:endParaRPr lang="en-GB" dirty="0" smtClean="0"/>
          </a:p>
          <a:p>
            <a:r>
              <a:rPr lang="en-GB" dirty="0" smtClean="0"/>
              <a:t>It </a:t>
            </a:r>
            <a:r>
              <a:rPr lang="en-GB" dirty="0"/>
              <a:t>is crucial to view entities within their network of connections – in an open, fluid, and indistinct semiotic flow</a:t>
            </a:r>
          </a:p>
        </p:txBody>
      </p:sp>
    </p:spTree>
    <p:extLst>
      <p:ext uri="{BB962C8B-B14F-4D97-AF65-F5344CB8AC3E}">
        <p14:creationId xmlns:p14="http://schemas.microsoft.com/office/powerpoint/2010/main" val="2025405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critical breakdowns to isolation</a:t>
            </a:r>
            <a:endParaRPr lang="en-GB" dirty="0"/>
          </a:p>
        </p:txBody>
      </p:sp>
      <p:sp>
        <p:nvSpPr>
          <p:cNvPr id="3" name="Content Placeholder 2"/>
          <p:cNvSpPr>
            <a:spLocks noGrp="1"/>
          </p:cNvSpPr>
          <p:nvPr>
            <p:ph sz="half" idx="1"/>
          </p:nvPr>
        </p:nvSpPr>
        <p:spPr/>
        <p:txBody>
          <a:bodyPr/>
          <a:lstStyle/>
          <a:p>
            <a:r>
              <a:rPr lang="en-GB" dirty="0"/>
              <a:t>Transgression in the boundary between human and animal  Affirmation of connection between human &amp; other living </a:t>
            </a:r>
            <a:r>
              <a:rPr lang="en-GB" dirty="0" smtClean="0"/>
              <a:t>creatures</a:t>
            </a:r>
          </a:p>
          <a:p>
            <a:r>
              <a:rPr lang="en-GB" dirty="0"/>
              <a:t>Ambiguity in distinctions among animal-human-machine  Uncertainty of what one accepts as </a:t>
            </a:r>
            <a:r>
              <a:rPr lang="en-GB" dirty="0" smtClean="0"/>
              <a:t>nature</a:t>
            </a:r>
          </a:p>
          <a:p>
            <a:endParaRPr lang="en-GB" dirty="0"/>
          </a:p>
        </p:txBody>
      </p:sp>
      <p:sp>
        <p:nvSpPr>
          <p:cNvPr id="4" name="Content Placeholder 3"/>
          <p:cNvSpPr>
            <a:spLocks noGrp="1"/>
          </p:cNvSpPr>
          <p:nvPr>
            <p:ph sz="half" idx="2"/>
          </p:nvPr>
        </p:nvSpPr>
        <p:spPr/>
        <p:txBody>
          <a:bodyPr/>
          <a:lstStyle/>
          <a:p>
            <a:r>
              <a:rPr lang="en-GB" dirty="0"/>
              <a:t>Boundary between physical and non-physical is imprecise. Machines and </a:t>
            </a:r>
            <a:r>
              <a:rPr lang="en-GB" dirty="0" err="1"/>
              <a:t>microelectric</a:t>
            </a:r>
            <a:r>
              <a:rPr lang="en-GB" dirty="0"/>
              <a:t> devices are everywhere and invisible.</a:t>
            </a:r>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5707" y="3385492"/>
            <a:ext cx="3606457" cy="3241162"/>
          </a:xfrm>
          <a:prstGeom prst="rect">
            <a:avLst/>
          </a:prstGeom>
        </p:spPr>
      </p:pic>
    </p:spTree>
    <p:extLst>
      <p:ext uri="{BB962C8B-B14F-4D97-AF65-F5344CB8AC3E}">
        <p14:creationId xmlns:p14="http://schemas.microsoft.com/office/powerpoint/2010/main" val="1245329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Blurred lines of leaked categories</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51902" y="2193925"/>
            <a:ext cx="4390709" cy="3978275"/>
          </a:xfrm>
        </p:spPr>
      </p:pic>
      <p:sp>
        <p:nvSpPr>
          <p:cNvPr id="6" name="Content Placeholder 5"/>
          <p:cNvSpPr>
            <a:spLocks noGrp="1"/>
          </p:cNvSpPr>
          <p:nvPr>
            <p:ph sz="half" idx="2"/>
          </p:nvPr>
        </p:nvSpPr>
        <p:spPr/>
        <p:txBody>
          <a:bodyPr/>
          <a:lstStyle/>
          <a:p>
            <a:r>
              <a:rPr lang="en-GB" dirty="0" smtClean="0"/>
              <a:t>Human – non-human - animal</a:t>
            </a:r>
          </a:p>
          <a:p>
            <a:r>
              <a:rPr lang="en-GB" dirty="0" smtClean="0"/>
              <a:t>Human - organism – machine</a:t>
            </a:r>
          </a:p>
          <a:p>
            <a:r>
              <a:rPr lang="en-GB" dirty="0" smtClean="0"/>
              <a:t>Human – physical/non-physical</a:t>
            </a:r>
          </a:p>
          <a:p>
            <a:endParaRPr lang="en-GB" dirty="0"/>
          </a:p>
          <a:p>
            <a:r>
              <a:rPr lang="en-GB" dirty="0" smtClean="0"/>
              <a:t>Ironic take on the ‘</a:t>
            </a:r>
            <a:r>
              <a:rPr lang="en-GB" dirty="0" err="1"/>
              <a:t>V</a:t>
            </a:r>
            <a:r>
              <a:rPr lang="en-GB" dirty="0" err="1" smtClean="0"/>
              <a:t>etruvian</a:t>
            </a:r>
            <a:r>
              <a:rPr lang="en-GB" dirty="0" smtClean="0"/>
              <a:t> Man’ – the idealized Western human.</a:t>
            </a:r>
            <a:endParaRPr lang="en-GB" dirty="0"/>
          </a:p>
        </p:txBody>
      </p:sp>
    </p:spTree>
    <p:extLst>
      <p:ext uri="{BB962C8B-B14F-4D97-AF65-F5344CB8AC3E}">
        <p14:creationId xmlns:p14="http://schemas.microsoft.com/office/powerpoint/2010/main" val="211642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LEak</a:t>
            </a:r>
            <a:r>
              <a:rPr lang="en-GB" dirty="0" smtClean="0"/>
              <a:t> 1 </a:t>
            </a:r>
            <a:endParaRPr lang="en-GB" dirty="0"/>
          </a:p>
        </p:txBody>
      </p:sp>
      <p:sp>
        <p:nvSpPr>
          <p:cNvPr id="5" name="Content Placeholder 4"/>
          <p:cNvSpPr>
            <a:spLocks noGrp="1"/>
          </p:cNvSpPr>
          <p:nvPr>
            <p:ph sz="half" idx="1"/>
          </p:nvPr>
        </p:nvSpPr>
        <p:spPr/>
        <p:txBody>
          <a:bodyPr/>
          <a:lstStyle/>
          <a:p>
            <a:r>
              <a:rPr lang="en-GB" dirty="0" smtClean="0"/>
              <a:t>Man is an animal not different from</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64288" y="2423500"/>
            <a:ext cx="4754562" cy="3519124"/>
          </a:xfrm>
        </p:spPr>
      </p:pic>
    </p:spTree>
    <p:extLst>
      <p:ext uri="{BB962C8B-B14F-4D97-AF65-F5344CB8AC3E}">
        <p14:creationId xmlns:p14="http://schemas.microsoft.com/office/powerpoint/2010/main" val="1518877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Leak 2</a:t>
            </a:r>
            <a:endParaRPr lang="en-GB" dirty="0"/>
          </a:p>
        </p:txBody>
      </p:sp>
      <p:sp>
        <p:nvSpPr>
          <p:cNvPr id="3" name="Content Placeholder 2"/>
          <p:cNvSpPr>
            <a:spLocks noGrp="1"/>
          </p:cNvSpPr>
          <p:nvPr>
            <p:ph sz="half" idx="1"/>
          </p:nvPr>
        </p:nvSpPr>
        <p:spPr/>
        <p:txBody>
          <a:bodyPr/>
          <a:lstStyle/>
          <a:p>
            <a:r>
              <a:rPr lang="en-GB" dirty="0" smtClean="0"/>
              <a:t>‘Man’ and Machine</a:t>
            </a:r>
          </a:p>
          <a:p>
            <a:r>
              <a:rPr lang="en-GB" dirty="0" smtClean="0"/>
              <a:t>Man inert and ‘inferior’ to machine – mobile phone – human inertia to the productivity of machine – machine alive , human becoming still objects</a:t>
            </a:r>
          </a:p>
          <a:p>
            <a:endParaRPr lang="en-GB"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64288" y="2455204"/>
            <a:ext cx="4754562" cy="3455716"/>
          </a:xfrm>
        </p:spPr>
      </p:pic>
      <p:pic>
        <p:nvPicPr>
          <p:cNvPr id="6" name="Picture 5"/>
          <p:cNvPicPr>
            <a:picLocks noChangeAspect="1"/>
          </p:cNvPicPr>
          <p:nvPr/>
        </p:nvPicPr>
        <p:blipFill>
          <a:blip r:embed="rId3"/>
          <a:stretch>
            <a:fillRect/>
          </a:stretch>
        </p:blipFill>
        <p:spPr>
          <a:xfrm>
            <a:off x="1067216" y="4102443"/>
            <a:ext cx="4757512" cy="2607276"/>
          </a:xfrm>
          <a:prstGeom prst="rect">
            <a:avLst/>
          </a:prstGeom>
        </p:spPr>
      </p:pic>
    </p:spTree>
    <p:extLst>
      <p:ext uri="{BB962C8B-B14F-4D97-AF65-F5344CB8AC3E}">
        <p14:creationId xmlns:p14="http://schemas.microsoft.com/office/powerpoint/2010/main" val="1572847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Leak 3</a:t>
            </a:r>
            <a:endParaRPr lang="en-GB" dirty="0"/>
          </a:p>
        </p:txBody>
      </p:sp>
      <p:sp>
        <p:nvSpPr>
          <p:cNvPr id="3" name="Content Placeholder 2"/>
          <p:cNvSpPr>
            <a:spLocks noGrp="1"/>
          </p:cNvSpPr>
          <p:nvPr>
            <p:ph sz="half" idx="1"/>
          </p:nvPr>
        </p:nvSpPr>
        <p:spPr/>
        <p:txBody>
          <a:bodyPr/>
          <a:lstStyle/>
          <a:p>
            <a:r>
              <a:rPr lang="en-GB" dirty="0" smtClean="0"/>
              <a:t>Physical and non-physical</a:t>
            </a:r>
          </a:p>
          <a:p>
            <a:r>
              <a:rPr lang="en-GB" dirty="0" smtClean="0"/>
              <a:t>Technologies are material and non-material – physical and non- physical boundaries have been blurred – Skype!</a:t>
            </a:r>
          </a:p>
          <a:p>
            <a:r>
              <a:rPr lang="en-GB" dirty="0" smtClean="0"/>
              <a:t>Waves in the ether</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64288" y="2629284"/>
            <a:ext cx="4754562" cy="3107556"/>
          </a:xfrm>
        </p:spPr>
      </p:pic>
    </p:spTree>
    <p:extLst>
      <p:ext uri="{BB962C8B-B14F-4D97-AF65-F5344CB8AC3E}">
        <p14:creationId xmlns:p14="http://schemas.microsoft.com/office/powerpoint/2010/main" val="1586856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https://www.youtube.com/watch?v=Xs4d6AilVPQ</a:t>
            </a:r>
          </a:p>
          <a:p>
            <a:r>
              <a:rPr lang="en-GB" dirty="0" smtClean="0">
                <a:hlinkClick r:id="rId2"/>
              </a:rPr>
              <a:t>https</a:t>
            </a:r>
            <a:r>
              <a:rPr lang="en-GB" dirty="0">
                <a:hlinkClick r:id="rId2"/>
              </a:rPr>
              <a:t>://www.youtube.com/watch?v=Xs4d6AilVPQ</a:t>
            </a:r>
          </a:p>
          <a:p>
            <a:r>
              <a:rPr lang="en-GB" dirty="0" smtClean="0">
                <a:hlinkClick r:id="rId2"/>
              </a:rPr>
              <a:t>https</a:t>
            </a:r>
            <a:r>
              <a:rPr lang="en-GB" dirty="0">
                <a:hlinkClick r:id="rId2"/>
              </a:rPr>
              <a:t>://</a:t>
            </a:r>
            <a:r>
              <a:rPr lang="en-GB" dirty="0" smtClean="0">
                <a:hlinkClick r:id="rId2"/>
              </a:rPr>
              <a:t>www.youtube.com/watch?v=lqglzX_y5wM</a:t>
            </a:r>
            <a:endParaRPr lang="en-GB" dirty="0" smtClean="0"/>
          </a:p>
          <a:p>
            <a:r>
              <a:rPr lang="en-GB" dirty="0">
                <a:hlinkClick r:id="rId3"/>
              </a:rPr>
              <a:t>https://</a:t>
            </a:r>
            <a:r>
              <a:rPr lang="en-GB" dirty="0" smtClean="0">
                <a:hlinkClick r:id="rId3"/>
              </a:rPr>
              <a:t>www.youtube.com/watch?v=jiFpaEYbOds</a:t>
            </a:r>
            <a:endParaRPr lang="en-GB" dirty="0" smtClean="0"/>
          </a:p>
          <a:p>
            <a:r>
              <a:rPr lang="en-GB" dirty="0" smtClean="0"/>
              <a:t>Deconstructs the human </a:t>
            </a:r>
          </a:p>
          <a:p>
            <a:r>
              <a:rPr lang="en-GB" dirty="0" smtClean="0">
                <a:hlinkClick r:id="rId4"/>
              </a:rPr>
              <a:t>https</a:t>
            </a:r>
            <a:r>
              <a:rPr lang="en-GB" dirty="0">
                <a:hlinkClick r:id="rId4"/>
              </a:rPr>
              <a:t>://</a:t>
            </a:r>
            <a:r>
              <a:rPr lang="en-GB" dirty="0" smtClean="0">
                <a:hlinkClick r:id="rId4"/>
              </a:rPr>
              <a:t>www.youtube.com/watch?v=RGjMUw03Bv0</a:t>
            </a:r>
            <a:endParaRPr lang="en-GB" dirty="0" smtClean="0"/>
          </a:p>
          <a:p>
            <a:r>
              <a:rPr lang="en-GB" dirty="0" err="1" smtClean="0"/>
              <a:t>Haraway</a:t>
            </a:r>
            <a:r>
              <a:rPr lang="en-GB" dirty="0" smtClean="0"/>
              <a:t> and </a:t>
            </a:r>
            <a:r>
              <a:rPr lang="en-GB" dirty="0" err="1" smtClean="0"/>
              <a:t>Bridotti</a:t>
            </a:r>
            <a:endParaRPr lang="en-GB" dirty="0" smtClean="0"/>
          </a:p>
          <a:p>
            <a:r>
              <a:rPr lang="en-GB" dirty="0">
                <a:hlinkClick r:id="rId5"/>
              </a:rPr>
              <a:t>https://</a:t>
            </a:r>
            <a:r>
              <a:rPr lang="en-GB" dirty="0" smtClean="0">
                <a:hlinkClick r:id="rId5"/>
              </a:rPr>
              <a:t>www.youtube.com/watch?v=IXQTex0a3dc</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1348656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 Perspective</a:t>
            </a:r>
            <a:endParaRPr lang="en-GB" dirty="0"/>
          </a:p>
        </p:txBody>
      </p:sp>
      <p:sp>
        <p:nvSpPr>
          <p:cNvPr id="4" name="Content Placeholder 3"/>
          <p:cNvSpPr>
            <a:spLocks noGrp="1"/>
          </p:cNvSpPr>
          <p:nvPr>
            <p:ph sz="half" idx="2"/>
          </p:nvPr>
        </p:nvSpPr>
        <p:spPr/>
        <p:txBody>
          <a:bodyPr>
            <a:noAutofit/>
          </a:bodyPr>
          <a:lstStyle/>
          <a:p>
            <a:r>
              <a:rPr lang="en-GB" dirty="0" smtClean="0"/>
              <a:t>The main trouble with cyborgs, of course, is that they are illegitimate offspring of militarism and patriarchal capitalism, not to mention state socialism. But illegitimate offspring are often exceedingly unfaithful to their origins. Their fathers, after all, are inessential.</a:t>
            </a:r>
          </a:p>
          <a:p>
            <a:r>
              <a:rPr lang="en-GB" dirty="0"/>
              <a:t>The Cyborg is the bastard child of patriarchal-technological-Western born to the feminine-organic-eastern</a:t>
            </a:r>
          </a:p>
          <a:p>
            <a:endParaRPr lang="en-GB" sz="2400" dirty="0"/>
          </a:p>
        </p:txBody>
      </p:sp>
      <p:sp>
        <p:nvSpPr>
          <p:cNvPr id="3" name="Content Placeholder 2"/>
          <p:cNvSpPr>
            <a:spLocks noGrp="1"/>
          </p:cNvSpPr>
          <p:nvPr>
            <p:ph sz="half" idx="1"/>
          </p:nvPr>
        </p:nvSpPr>
        <p:spPr/>
        <p:txBody>
          <a:bodyPr/>
          <a:lstStyle/>
          <a:p>
            <a:r>
              <a:rPr lang="en-GB" dirty="0" smtClean="0"/>
              <a:t>Challenged ‘2</a:t>
            </a:r>
            <a:r>
              <a:rPr lang="en-GB" baseline="30000" dirty="0" smtClean="0"/>
              <a:t>nd</a:t>
            </a:r>
            <a:r>
              <a:rPr lang="en-GB" dirty="0" smtClean="0"/>
              <a:t> Wave’ feminist thought.</a:t>
            </a:r>
          </a:p>
          <a:p>
            <a:endParaRPr lang="en-GB" dirty="0"/>
          </a:p>
          <a:p>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481" y="3367255"/>
            <a:ext cx="3848141" cy="2601058"/>
          </a:xfrm>
          <a:prstGeom prst="rect">
            <a:avLst/>
          </a:prstGeom>
        </p:spPr>
      </p:pic>
    </p:spTree>
    <p:extLst>
      <p:ext uri="{BB962C8B-B14F-4D97-AF65-F5344CB8AC3E}">
        <p14:creationId xmlns:p14="http://schemas.microsoft.com/office/powerpoint/2010/main" val="28145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GB" dirty="0"/>
              <a:t>A Conceptual Hybrid </a:t>
            </a:r>
          </a:p>
          <a:p>
            <a:endParaRPr lang="en-GB" dirty="0"/>
          </a:p>
        </p:txBody>
      </p:sp>
      <p:sp>
        <p:nvSpPr>
          <p:cNvPr id="3" name="Content Placeholder 2"/>
          <p:cNvSpPr>
            <a:spLocks noGrp="1"/>
          </p:cNvSpPr>
          <p:nvPr>
            <p:ph sz="half" idx="2"/>
          </p:nvPr>
        </p:nvSpPr>
        <p:spPr/>
        <p:txBody>
          <a:bodyPr>
            <a:normAutofit fontScale="92500" lnSpcReduction="10000"/>
          </a:bodyPr>
          <a:lstStyle/>
          <a:p>
            <a:r>
              <a:rPr lang="en-GB" dirty="0" smtClean="0"/>
              <a:t>Creatures </a:t>
            </a:r>
            <a:r>
              <a:rPr lang="en-GB" dirty="0"/>
              <a:t>simultaneously animal and machine who live in ambiguous, crafted worlds. </a:t>
            </a:r>
            <a:endParaRPr lang="en-GB" dirty="0" smtClean="0"/>
          </a:p>
          <a:p>
            <a:r>
              <a:rPr lang="en-GB" dirty="0" smtClean="0"/>
              <a:t>Cyborgs </a:t>
            </a:r>
            <a:r>
              <a:rPr lang="en-GB" dirty="0"/>
              <a:t>map social and body reality </a:t>
            </a:r>
            <a:r>
              <a:rPr lang="en-GB" dirty="0" smtClean="0"/>
              <a:t>(– </a:t>
            </a:r>
            <a:r>
              <a:rPr lang="en-GB" dirty="0"/>
              <a:t>like Foucault’s </a:t>
            </a:r>
            <a:r>
              <a:rPr lang="en-GB" dirty="0" err="1" smtClean="0"/>
              <a:t>biopolitics</a:t>
            </a:r>
            <a:r>
              <a:rPr lang="en-GB" dirty="0" smtClean="0"/>
              <a:t>). </a:t>
            </a:r>
          </a:p>
          <a:p>
            <a:r>
              <a:rPr lang="en-GB" dirty="0" smtClean="0"/>
              <a:t>The </a:t>
            </a:r>
            <a:r>
              <a:rPr lang="en-GB" dirty="0"/>
              <a:t>social and body reality is an imaginative resource, an open field – an open text </a:t>
            </a:r>
            <a:endParaRPr lang="en-GB" dirty="0" smtClean="0"/>
          </a:p>
          <a:p>
            <a:r>
              <a:rPr lang="en-GB" dirty="0" smtClean="0"/>
              <a:t>Cyborg’s </a:t>
            </a:r>
            <a:r>
              <a:rPr lang="en-GB" dirty="0"/>
              <a:t>are one’s ontology: A postmodern, socially constructed sense of being</a:t>
            </a:r>
          </a:p>
        </p:txBody>
      </p:sp>
      <p:sp>
        <p:nvSpPr>
          <p:cNvPr id="7" name="Text Placeholder 6"/>
          <p:cNvSpPr>
            <a:spLocks noGrp="1"/>
          </p:cNvSpPr>
          <p:nvPr>
            <p:ph type="body" sz="quarter" idx="3"/>
          </p:nvPr>
        </p:nvSpPr>
        <p:spPr/>
        <p:txBody>
          <a:bodyPr/>
          <a:lstStyle/>
          <a:p>
            <a:r>
              <a:rPr lang="en-GB" dirty="0"/>
              <a:t>Partiality and Cyborgs</a:t>
            </a:r>
          </a:p>
        </p:txBody>
      </p:sp>
      <p:sp>
        <p:nvSpPr>
          <p:cNvPr id="8" name="Content Placeholder 7"/>
          <p:cNvSpPr>
            <a:spLocks noGrp="1"/>
          </p:cNvSpPr>
          <p:nvPr>
            <p:ph sz="quarter" idx="4"/>
          </p:nvPr>
        </p:nvSpPr>
        <p:spPr/>
        <p:txBody>
          <a:bodyPr>
            <a:normAutofit fontScale="85000" lnSpcReduction="10000"/>
          </a:bodyPr>
          <a:lstStyle/>
          <a:p>
            <a:r>
              <a:rPr lang="en-US" dirty="0"/>
              <a:t>Argues for situated, localized knowledge – not universality – provides the conditions for responsible knowledge claims.</a:t>
            </a:r>
            <a:r>
              <a:rPr lang="en-US" dirty="0" smtClean="0"/>
              <a:t></a:t>
            </a:r>
          </a:p>
          <a:p>
            <a:r>
              <a:rPr lang="en-US" dirty="0" smtClean="0"/>
              <a:t>Represents </a:t>
            </a:r>
            <a:r>
              <a:rPr lang="en-US" dirty="0"/>
              <a:t>the interdependence of people </a:t>
            </a:r>
            <a:endParaRPr lang="en-US" dirty="0" smtClean="0"/>
          </a:p>
          <a:p>
            <a:r>
              <a:rPr lang="en-US" dirty="0" smtClean="0"/>
              <a:t>Machines </a:t>
            </a:r>
            <a:r>
              <a:rPr lang="en-US" dirty="0"/>
              <a:t>are aspects of our embodiment – as such </a:t>
            </a:r>
            <a:r>
              <a:rPr lang="en-US" dirty="0" err="1"/>
              <a:t>Haraway</a:t>
            </a:r>
            <a:r>
              <a:rPr lang="en-US" dirty="0"/>
              <a:t> emphasizes the need for responsible relations with </a:t>
            </a:r>
            <a:r>
              <a:rPr lang="en-US" dirty="0" smtClean="0"/>
              <a:t>machines (Cf. </a:t>
            </a:r>
            <a:r>
              <a:rPr lang="en-US" dirty="0" err="1" smtClean="0"/>
              <a:t>Rosi</a:t>
            </a:r>
            <a:r>
              <a:rPr lang="en-US" dirty="0" smtClean="0"/>
              <a:t> </a:t>
            </a:r>
            <a:r>
              <a:rPr lang="en-US" dirty="0" err="1" smtClean="0"/>
              <a:t>Braidotti</a:t>
            </a:r>
            <a:r>
              <a:rPr lang="en-US" dirty="0" smtClean="0"/>
              <a:t>).</a:t>
            </a:r>
            <a:r>
              <a:rPr lang="en-US" dirty="0"/>
              <a:t> </a:t>
            </a:r>
            <a:endParaRPr lang="en-US" dirty="0" smtClean="0"/>
          </a:p>
          <a:p>
            <a:r>
              <a:rPr lang="en-US" dirty="0" smtClean="0"/>
              <a:t>The </a:t>
            </a:r>
            <a:r>
              <a:rPr lang="en-US" dirty="0"/>
              <a:t>cyborg represents a way out of the labyrinth of Western, patriarchal views and its dualism</a:t>
            </a:r>
            <a:endParaRPr lang="en-GB" dirty="0"/>
          </a:p>
        </p:txBody>
      </p:sp>
      <p:sp>
        <p:nvSpPr>
          <p:cNvPr id="5" name="Title 4"/>
          <p:cNvSpPr>
            <a:spLocks noGrp="1"/>
          </p:cNvSpPr>
          <p:nvPr>
            <p:ph type="title"/>
          </p:nvPr>
        </p:nvSpPr>
        <p:spPr/>
        <p:txBody>
          <a:bodyPr/>
          <a:lstStyle/>
          <a:p>
            <a:r>
              <a:rPr lang="en-GB" dirty="0" smtClean="0"/>
              <a:t>Cyborg</a:t>
            </a:r>
            <a:endParaRPr lang="en-GB" dirty="0"/>
          </a:p>
        </p:txBody>
      </p:sp>
    </p:spTree>
    <p:extLst>
      <p:ext uri="{BB962C8B-B14F-4D97-AF65-F5344CB8AC3E}">
        <p14:creationId xmlns:p14="http://schemas.microsoft.com/office/powerpoint/2010/main" val="14389484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Cyborg</a:t>
            </a:r>
            <a:endParaRPr lang="en-GB" dirty="0"/>
          </a:p>
        </p:txBody>
      </p:sp>
      <p:sp>
        <p:nvSpPr>
          <p:cNvPr id="8" name="Content Placeholder 7"/>
          <p:cNvSpPr>
            <a:spLocks noGrp="1"/>
          </p:cNvSpPr>
          <p:nvPr>
            <p:ph sz="half" idx="1"/>
          </p:nvPr>
        </p:nvSpPr>
        <p:spPr/>
        <p:txBody>
          <a:bodyPr>
            <a:normAutofit fontScale="92500"/>
          </a:bodyPr>
          <a:lstStyle/>
          <a:p>
            <a:r>
              <a:rPr lang="en-GB" dirty="0" smtClean="0"/>
              <a:t>The </a:t>
            </a:r>
            <a:r>
              <a:rPr lang="en-GB" dirty="0"/>
              <a:t>Cyborg myth is about boundaries, fusions and risky possibilities in borderlands. </a:t>
            </a:r>
            <a:endParaRPr lang="en-GB" dirty="0" smtClean="0"/>
          </a:p>
          <a:p>
            <a:r>
              <a:rPr lang="en-GB" dirty="0" smtClean="0"/>
              <a:t>It </a:t>
            </a:r>
            <a:r>
              <a:rPr lang="en-GB" dirty="0"/>
              <a:t>is everything about caring and taking responsibility for the relationships such concern creates</a:t>
            </a:r>
            <a:r>
              <a:rPr lang="en-GB" dirty="0" smtClean="0"/>
              <a:t>.</a:t>
            </a:r>
          </a:p>
          <a:p>
            <a:r>
              <a:rPr lang="en-GB" dirty="0" smtClean="0"/>
              <a:t>Cyborgs </a:t>
            </a:r>
            <a:r>
              <a:rPr lang="en-GB" dirty="0"/>
              <a:t>are transformative – they encourage the construction of identity in a partial, fragmented and contradictory world.</a:t>
            </a:r>
          </a:p>
        </p:txBody>
      </p:sp>
      <p:sp>
        <p:nvSpPr>
          <p:cNvPr id="9" name="Content Placeholder 8"/>
          <p:cNvSpPr>
            <a:spLocks noGrp="1"/>
          </p:cNvSpPr>
          <p:nvPr>
            <p:ph sz="half" idx="2"/>
          </p:nvPr>
        </p:nvSpPr>
        <p:spPr/>
        <p:txBody>
          <a:bodyPr>
            <a:normAutofit fontScale="92500"/>
          </a:bodyPr>
          <a:lstStyle/>
          <a:p>
            <a:r>
              <a:rPr lang="en-GB" dirty="0"/>
              <a:t>The Situated </a:t>
            </a:r>
            <a:r>
              <a:rPr lang="en-GB" dirty="0" smtClean="0"/>
              <a:t>Cyborg</a:t>
            </a:r>
          </a:p>
          <a:p>
            <a:r>
              <a:rPr lang="en-GB" dirty="0" smtClean="0"/>
              <a:t>Social </a:t>
            </a:r>
            <a:r>
              <a:rPr lang="en-GB" dirty="0"/>
              <a:t>relations of new technologies are reformulations of expectations, culture, work, and reproduction for the large scientific and technical work-force. </a:t>
            </a:r>
            <a:endParaRPr lang="en-GB" dirty="0" smtClean="0"/>
          </a:p>
          <a:p>
            <a:r>
              <a:rPr lang="en-GB" dirty="0" smtClean="0"/>
              <a:t>Danger </a:t>
            </a:r>
            <a:r>
              <a:rPr lang="en-GB" dirty="0"/>
              <a:t>– lack of control for high-tech repressive apparatuses ranging from entertainment to surveillance – culture of video games and sci-fi escape. </a:t>
            </a:r>
            <a:endParaRPr lang="en-GB" dirty="0" smtClean="0"/>
          </a:p>
          <a:p>
            <a:r>
              <a:rPr lang="en-GB" dirty="0" smtClean="0"/>
              <a:t>Speaks </a:t>
            </a:r>
            <a:r>
              <a:rPr lang="en-GB" dirty="0"/>
              <a:t>to a critical need for privileged women to address scientific-technical discourses and processes in a conscious and responsible way.</a:t>
            </a:r>
          </a:p>
        </p:txBody>
      </p:sp>
    </p:spTree>
    <p:extLst>
      <p:ext uri="{BB962C8B-B14F-4D97-AF65-F5344CB8AC3E}">
        <p14:creationId xmlns:p14="http://schemas.microsoft.com/office/powerpoint/2010/main" val="19509694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588</TotalTime>
  <Words>1449</Words>
  <Application>Microsoft Office PowerPoint</Application>
  <PresentationFormat>Widescreen</PresentationFormat>
  <Paragraphs>125</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Calibri</vt:lpstr>
      <vt:lpstr>Rockwell</vt:lpstr>
      <vt:lpstr>Rockwell Condensed</vt:lpstr>
      <vt:lpstr>Rockwell Extra Bold</vt:lpstr>
      <vt:lpstr>Wingdings</vt:lpstr>
      <vt:lpstr>Wood Type</vt:lpstr>
      <vt:lpstr>Donna Haraway: the post human Turn</vt:lpstr>
      <vt:lpstr>Glitch Feminism: Feminism for the digital age. </vt:lpstr>
      <vt:lpstr>PowerPoint Presentation</vt:lpstr>
      <vt:lpstr>Stryker, Susan (2008/2017) Transgender History.  Revised Edition. Amazon ebook. </vt:lpstr>
      <vt:lpstr>Manifesto talks about</vt:lpstr>
      <vt:lpstr>https://en.wikipedia.org/wiki/Donna_Haraway</vt:lpstr>
      <vt:lpstr>https://en.wikipedia.org/wiki/Donna_Haraway</vt:lpstr>
      <vt:lpstr>PowerPoint Presentation</vt:lpstr>
      <vt:lpstr>Social Construction: A New Frontier</vt:lpstr>
      <vt:lpstr>Cyborgs</vt:lpstr>
      <vt:lpstr>What/Who are Cyborg?</vt:lpstr>
      <vt:lpstr>Core Concepts</vt:lpstr>
      <vt:lpstr>Borderlands</vt:lpstr>
      <vt:lpstr>Worldliness and Isolation </vt:lpstr>
      <vt:lpstr>Three critical breakdowns to isolation</vt:lpstr>
      <vt:lpstr>Blurred lines of leaked categories</vt:lpstr>
      <vt:lpstr>LEak 1 </vt:lpstr>
      <vt:lpstr>Leak 2</vt:lpstr>
      <vt:lpstr>Leak 3</vt:lpstr>
      <vt:lpstr>PowerPoint Presentation</vt:lpstr>
      <vt:lpstr>Feminist Perspective</vt:lpstr>
      <vt:lpstr>Cyborg</vt:lpstr>
      <vt:lpstr>Cyborg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Donna Haraway</dc:title>
  <dc:creator>Carol U Hughes</dc:creator>
  <cp:lastModifiedBy>Carol U Hughes</cp:lastModifiedBy>
  <cp:revision>41</cp:revision>
  <dcterms:created xsi:type="dcterms:W3CDTF">2018-01-03T17:19:33Z</dcterms:created>
  <dcterms:modified xsi:type="dcterms:W3CDTF">2018-03-15T12:21:30Z</dcterms:modified>
</cp:coreProperties>
</file>