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36"/>
  </p:notesMasterIdLst>
  <p:handoutMasterIdLst>
    <p:handoutMasterId r:id="rId37"/>
  </p:handoutMasterIdLst>
  <p:sldIdLst>
    <p:sldId id="380" r:id="rId2"/>
    <p:sldId id="381" r:id="rId3"/>
    <p:sldId id="393" r:id="rId4"/>
    <p:sldId id="395" r:id="rId5"/>
    <p:sldId id="394" r:id="rId6"/>
    <p:sldId id="382" r:id="rId7"/>
    <p:sldId id="396" r:id="rId8"/>
    <p:sldId id="397" r:id="rId9"/>
    <p:sldId id="398" r:id="rId10"/>
    <p:sldId id="383" r:id="rId11"/>
    <p:sldId id="399" r:id="rId12"/>
    <p:sldId id="401" r:id="rId13"/>
    <p:sldId id="402" r:id="rId14"/>
    <p:sldId id="403" r:id="rId15"/>
    <p:sldId id="404" r:id="rId16"/>
    <p:sldId id="405" r:id="rId17"/>
    <p:sldId id="406" r:id="rId18"/>
    <p:sldId id="379" r:id="rId19"/>
    <p:sldId id="407" r:id="rId20"/>
    <p:sldId id="409" r:id="rId21"/>
    <p:sldId id="410" r:id="rId22"/>
    <p:sldId id="427" r:id="rId23"/>
    <p:sldId id="418" r:id="rId24"/>
    <p:sldId id="411" r:id="rId25"/>
    <p:sldId id="428" r:id="rId26"/>
    <p:sldId id="412" r:id="rId27"/>
    <p:sldId id="417" r:id="rId28"/>
    <p:sldId id="413" r:id="rId29"/>
    <p:sldId id="414" r:id="rId30"/>
    <p:sldId id="426" r:id="rId31"/>
    <p:sldId id="422" r:id="rId32"/>
    <p:sldId id="420" r:id="rId33"/>
    <p:sldId id="424" r:id="rId34"/>
    <p:sldId id="415" r:id="rId35"/>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92"/>
  </p:normalViewPr>
  <p:slideViewPr>
    <p:cSldViewPr>
      <p:cViewPr varScale="1">
        <p:scale>
          <a:sx n="106" d="100"/>
          <a:sy n="106" d="100"/>
        </p:scale>
        <p:origin x="180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1"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99332"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3"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BB805AF-BBF5-4571-8B71-F828A3F150F7}"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000125" y="730250"/>
            <a:ext cx="4859338"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67EDA51-884C-4F6B-9300-36EA3B6639F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fld id="{D799DF90-2663-4D7F-9285-0CFA98E3A869}" type="slidenum">
              <a:rPr lang="en-GB" altLang="en-US" smtClean="0">
                <a:latin typeface="Arial" charset="0"/>
              </a:rPr>
              <a:pPr/>
              <a:t>2</a:t>
            </a:fld>
            <a:endParaRPr lang="en-GB" altLang="en-US">
              <a:latin typeface="Arial" charset="0"/>
            </a:endParaRPr>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63771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31</a:t>
            </a:fld>
            <a:endParaRPr lang="en-US"/>
          </a:p>
        </p:txBody>
      </p:sp>
    </p:spTree>
    <p:extLst>
      <p:ext uri="{BB962C8B-B14F-4D97-AF65-F5344CB8AC3E}">
        <p14:creationId xmlns:p14="http://schemas.microsoft.com/office/powerpoint/2010/main" val="902676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AAE1922-E7CC-4C6D-8600-C8616BE05AB4}"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772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F1E473-A8D5-4A11-9D02-B12D163E0C99}" type="slidenum">
              <a:rPr lang="en-US" altLang="en-US" smtClean="0"/>
              <a:pPr/>
              <a:t>‹#›</a:t>
            </a:fld>
            <a:endParaRPr lang="en-US" altLang="en-US"/>
          </a:p>
        </p:txBody>
      </p:sp>
    </p:spTree>
    <p:extLst>
      <p:ext uri="{BB962C8B-B14F-4D97-AF65-F5344CB8AC3E}">
        <p14:creationId xmlns:p14="http://schemas.microsoft.com/office/powerpoint/2010/main" val="309445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FCD342B-1D95-4568-99C5-0D66318795C2}"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140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53F29E52-60E2-452A-9E8B-210C97ABAEC2}" type="slidenum">
              <a:rPr lang="en-US" altLang="en-US" smtClean="0"/>
              <a:pPr/>
              <a:t>‹#›</a:t>
            </a:fld>
            <a:endParaRPr lang="en-US" altLang="en-US"/>
          </a:p>
        </p:txBody>
      </p:sp>
    </p:spTree>
    <p:extLst>
      <p:ext uri="{BB962C8B-B14F-4D97-AF65-F5344CB8AC3E}">
        <p14:creationId xmlns:p14="http://schemas.microsoft.com/office/powerpoint/2010/main" val="3507913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9899B3F6-FDB9-46D2-91A4-9115BC643831}" type="slidenum">
              <a:rPr lang="en-US" altLang="en-US" smtClean="0"/>
              <a:pPr/>
              <a:t>‹#›</a:t>
            </a:fld>
            <a:endParaRPr lang="en-US" altLang="en-US"/>
          </a:p>
        </p:txBody>
      </p:sp>
    </p:spTree>
    <p:extLst>
      <p:ext uri="{BB962C8B-B14F-4D97-AF65-F5344CB8AC3E}">
        <p14:creationId xmlns:p14="http://schemas.microsoft.com/office/powerpoint/2010/main" val="909093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7C24C479-61D6-40F2-8999-74A027463D0E}" type="slidenum">
              <a:rPr lang="en-US" altLang="en-US" smtClean="0"/>
              <a:pPr/>
              <a:t>‹#›</a:t>
            </a:fld>
            <a:endParaRPr lang="en-US" altLang="en-US"/>
          </a:p>
        </p:txBody>
      </p:sp>
    </p:spTree>
    <p:extLst>
      <p:ext uri="{BB962C8B-B14F-4D97-AF65-F5344CB8AC3E}">
        <p14:creationId xmlns:p14="http://schemas.microsoft.com/office/powerpoint/2010/main" val="1184906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A3317F6-DFC8-4351-891B-495DB7DF8C5A}" type="slidenum">
              <a:rPr lang="en-US" altLang="en-US" smtClean="0"/>
              <a:pPr/>
              <a:t>‹#›</a:t>
            </a:fld>
            <a:endParaRPr lang="en-US" altLang="en-US"/>
          </a:p>
        </p:txBody>
      </p:sp>
    </p:spTree>
    <p:extLst>
      <p:ext uri="{BB962C8B-B14F-4D97-AF65-F5344CB8AC3E}">
        <p14:creationId xmlns:p14="http://schemas.microsoft.com/office/powerpoint/2010/main" val="3521400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922734C-F8AC-4914-A1C8-1E675FBC5437}" type="slidenum">
              <a:rPr lang="en-US" altLang="en-US" smtClean="0"/>
              <a:pPr/>
              <a:t>‹#›</a:t>
            </a:fld>
            <a:endParaRPr lang="en-US" altLang="en-US"/>
          </a:p>
        </p:txBody>
      </p:sp>
    </p:spTree>
    <p:extLst>
      <p:ext uri="{BB962C8B-B14F-4D97-AF65-F5344CB8AC3E}">
        <p14:creationId xmlns:p14="http://schemas.microsoft.com/office/powerpoint/2010/main" val="314867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F6E8B0E-8F84-4307-A7A1-46F25128DB19}"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124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E3F032A-AA09-465C-AA84-79D128D2F4C2}" type="slidenum">
              <a:rPr lang="en-US" altLang="en-US" smtClean="0"/>
              <a:pPr/>
              <a:t>‹#›</a:t>
            </a:fld>
            <a:endParaRPr lang="en-US" altLang="en-US"/>
          </a:p>
        </p:txBody>
      </p:sp>
    </p:spTree>
    <p:extLst>
      <p:ext uri="{BB962C8B-B14F-4D97-AF65-F5344CB8AC3E}">
        <p14:creationId xmlns:p14="http://schemas.microsoft.com/office/powerpoint/2010/main" val="3440040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603AF5B-E090-4964-81C5-94C2AA6B35A3}" type="slidenum">
              <a:rPr lang="en-US" altLang="en-US" smtClean="0"/>
              <a:pPr/>
              <a:t>‹#›</a:t>
            </a:fld>
            <a:endParaRPr lang="en-US"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43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C009FC6-86E4-4109-8400-C3E09284DC71}" type="slidenum">
              <a:rPr lang="en-US" altLang="en-US" smtClean="0"/>
              <a:pPr/>
              <a:t>‹#›</a:t>
            </a:fld>
            <a:endParaRPr lang="en-US"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8129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exercise-motivation.bangor.ac.uk/breq/theory.php"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1siigVvxcZc"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Analysis of results (Interview + </a:t>
            </a:r>
            <a:r>
              <a:rPr lang="en-GB"/>
              <a:t>CSAI2 Data)</a:t>
            </a:r>
            <a:endParaRPr lang="en-GB" dirty="0"/>
          </a:p>
        </p:txBody>
      </p:sp>
      <p:sp>
        <p:nvSpPr>
          <p:cNvPr id="3" name="Subtitle 2"/>
          <p:cNvSpPr>
            <a:spLocks noGrp="1"/>
          </p:cNvSpPr>
          <p:nvPr>
            <p:ph type="subTitle" idx="1"/>
          </p:nvPr>
        </p:nvSpPr>
        <p:spPr/>
        <p:txBody>
          <a:bodyPr/>
          <a:lstStyle/>
          <a:p>
            <a:r>
              <a:rPr lang="en-GB" dirty="0"/>
              <a:t>Psychology of Personal Adventure</a:t>
            </a:r>
          </a:p>
        </p:txBody>
      </p:sp>
    </p:spTree>
    <p:extLst>
      <p:ext uri="{BB962C8B-B14F-4D97-AF65-F5344CB8AC3E}">
        <p14:creationId xmlns:p14="http://schemas.microsoft.com/office/powerpoint/2010/main" val="799105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766302" y="22547"/>
            <a:ext cx="7290054" cy="1499616"/>
          </a:xfrm>
        </p:spPr>
        <p:txBody>
          <a:bodyPr/>
          <a:lstStyle/>
          <a:p>
            <a:pPr eaLnBrk="1" fontAlgn="auto" hangingPunct="1">
              <a:spcAft>
                <a:spcPts val="0"/>
              </a:spcAft>
              <a:defRPr/>
            </a:pPr>
            <a:r>
              <a:rPr lang="en-US" dirty="0"/>
              <a:t>T</a:t>
            </a:r>
            <a:r>
              <a:rPr lang="en-GB" dirty="0"/>
              <a:t>asks for Today:</a:t>
            </a:r>
            <a:endParaRPr lang="en-US" dirty="0"/>
          </a:p>
        </p:txBody>
      </p:sp>
      <p:sp>
        <p:nvSpPr>
          <p:cNvPr id="46082" name="Rectangle 3"/>
          <p:cNvSpPr>
            <a:spLocks noGrp="1" noChangeArrowheads="1"/>
          </p:cNvSpPr>
          <p:nvPr>
            <p:ph sz="quarter" idx="1"/>
          </p:nvPr>
        </p:nvSpPr>
        <p:spPr>
          <a:xfrm>
            <a:off x="768096" y="1196752"/>
            <a:ext cx="7290055" cy="5328592"/>
          </a:xfrm>
        </p:spPr>
        <p:txBody>
          <a:bodyPr>
            <a:normAutofit fontScale="70000" lnSpcReduction="20000"/>
          </a:bodyPr>
          <a:lstStyle/>
          <a:p>
            <a:pPr eaLnBrk="1" hangingPunct="1">
              <a:lnSpc>
                <a:spcPct val="90000"/>
              </a:lnSpc>
            </a:pPr>
            <a:r>
              <a:rPr lang="en-US" altLang="en-US" sz="2400" b="1" dirty="0"/>
              <a:t>Part 1:</a:t>
            </a:r>
          </a:p>
          <a:p>
            <a:pPr marL="457200" indent="-457200" eaLnBrk="1" hangingPunct="1">
              <a:lnSpc>
                <a:spcPct val="90000"/>
              </a:lnSpc>
              <a:buFont typeface="+mj-lt"/>
              <a:buAutoNum type="arabicPeriod"/>
            </a:pPr>
            <a:r>
              <a:rPr lang="en-US" altLang="en-US" sz="2400" b="1" dirty="0" err="1"/>
              <a:t>Analyse</a:t>
            </a:r>
            <a:r>
              <a:rPr lang="en-US" altLang="en-US" sz="2400" b="1" dirty="0"/>
              <a:t> sample transcript</a:t>
            </a:r>
          </a:p>
          <a:p>
            <a:pPr marL="457200" indent="-457200" eaLnBrk="1" hangingPunct="1">
              <a:lnSpc>
                <a:spcPct val="90000"/>
              </a:lnSpc>
              <a:buFont typeface="+mj-lt"/>
              <a:buAutoNum type="arabicPeriod"/>
            </a:pPr>
            <a:r>
              <a:rPr lang="en-US" altLang="en-US" sz="2400" b="1" dirty="0"/>
              <a:t>Identify themes</a:t>
            </a:r>
          </a:p>
          <a:p>
            <a:pPr marL="457200" indent="-457200" eaLnBrk="1" hangingPunct="1">
              <a:lnSpc>
                <a:spcPct val="90000"/>
              </a:lnSpc>
              <a:buFont typeface="+mj-lt"/>
              <a:buAutoNum type="arabicPeriod"/>
            </a:pPr>
            <a:r>
              <a:rPr lang="en-US" altLang="en-US" sz="2400" b="1" dirty="0"/>
              <a:t>Comparison to motivation research</a:t>
            </a:r>
          </a:p>
          <a:p>
            <a:pPr marL="457200" indent="-457200" eaLnBrk="1" hangingPunct="1">
              <a:lnSpc>
                <a:spcPct val="90000"/>
              </a:lnSpc>
              <a:buFont typeface="+mj-lt"/>
              <a:buAutoNum type="arabicPeriod"/>
            </a:pPr>
            <a:r>
              <a:rPr lang="en-US" altLang="en-US" sz="2400" b="1" dirty="0"/>
              <a:t>Comparison to motivation theory</a:t>
            </a:r>
          </a:p>
          <a:p>
            <a:pPr marL="457200" indent="-457200" eaLnBrk="1" hangingPunct="1">
              <a:lnSpc>
                <a:spcPct val="90000"/>
              </a:lnSpc>
              <a:buFont typeface="+mj-lt"/>
              <a:buAutoNum type="arabicPeriod"/>
            </a:pPr>
            <a:r>
              <a:rPr lang="en-US" altLang="en-US" sz="2400" b="1" dirty="0"/>
              <a:t>Presentation of interview data</a:t>
            </a:r>
          </a:p>
          <a:p>
            <a:r>
              <a:rPr lang="en-US" altLang="en-US" sz="2400" b="1" u="sng" dirty="0"/>
              <a:t>Additional: </a:t>
            </a:r>
          </a:p>
          <a:p>
            <a:r>
              <a:rPr lang="en-US" altLang="en-US" sz="2400" b="1" dirty="0"/>
              <a:t>Interview video </a:t>
            </a:r>
          </a:p>
          <a:p>
            <a:r>
              <a:rPr lang="en-US" altLang="en-US" sz="2400" b="1" dirty="0"/>
              <a:t>Readings</a:t>
            </a:r>
          </a:p>
          <a:p>
            <a:pPr eaLnBrk="1" hangingPunct="1">
              <a:lnSpc>
                <a:spcPct val="90000"/>
              </a:lnSpc>
            </a:pPr>
            <a:endParaRPr lang="en-US" altLang="en-US" sz="2400" b="1" dirty="0"/>
          </a:p>
          <a:p>
            <a:pPr eaLnBrk="1" hangingPunct="1">
              <a:lnSpc>
                <a:spcPct val="90000"/>
              </a:lnSpc>
            </a:pPr>
            <a:r>
              <a:rPr lang="en-US" altLang="en-US" sz="2400" b="1" dirty="0"/>
              <a:t>Part 2: </a:t>
            </a:r>
          </a:p>
          <a:p>
            <a:pPr marL="457200" indent="-457200" eaLnBrk="1" hangingPunct="1">
              <a:lnSpc>
                <a:spcPct val="90000"/>
              </a:lnSpc>
              <a:buFont typeface="+mj-lt"/>
              <a:buAutoNum type="arabicPeriod"/>
            </a:pPr>
            <a:r>
              <a:rPr lang="en-US" altLang="en-US" sz="2400" b="1" dirty="0"/>
              <a:t>Data analysis – quantitative </a:t>
            </a:r>
          </a:p>
          <a:p>
            <a:pPr marL="457200" indent="-457200" eaLnBrk="1" hangingPunct="1">
              <a:lnSpc>
                <a:spcPct val="90000"/>
              </a:lnSpc>
              <a:buFont typeface="+mj-lt"/>
              <a:buAutoNum type="arabicPeriod"/>
            </a:pPr>
            <a:r>
              <a:rPr lang="en-US" altLang="en-US" sz="2400" b="1" dirty="0"/>
              <a:t>Data for CW1 - temporal patterning of competitive state anxiety (CSAI-2)</a:t>
            </a:r>
          </a:p>
          <a:p>
            <a:pPr marL="457200" indent="-457200" eaLnBrk="1" hangingPunct="1">
              <a:lnSpc>
                <a:spcPct val="90000"/>
              </a:lnSpc>
              <a:buFont typeface="+mj-lt"/>
              <a:buAutoNum type="arabicPeriod"/>
            </a:pPr>
            <a:r>
              <a:rPr lang="en-US" altLang="en-US" sz="2400" b="1" dirty="0"/>
              <a:t>Re-cap of anxiety topic</a:t>
            </a:r>
          </a:p>
          <a:p>
            <a:pPr marL="457200" indent="-457200" eaLnBrk="1" hangingPunct="1">
              <a:lnSpc>
                <a:spcPct val="90000"/>
              </a:lnSpc>
              <a:buFont typeface="+mj-lt"/>
              <a:buAutoNum type="arabicPeriod"/>
            </a:pPr>
            <a:r>
              <a:rPr lang="en-US" altLang="en-US" sz="2400" b="1" dirty="0"/>
              <a:t>Generating a table and figure (means and SD)</a:t>
            </a:r>
          </a:p>
        </p:txBody>
      </p:sp>
    </p:spTree>
    <p:extLst>
      <p:ext uri="{BB962C8B-B14F-4D97-AF65-F5344CB8AC3E}">
        <p14:creationId xmlns:p14="http://schemas.microsoft.com/office/powerpoint/2010/main" val="4241304290"/>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1. Read through the transcript and highlight / underline all the motives identified - climbing</a:t>
            </a:r>
          </a:p>
        </p:txBody>
      </p:sp>
      <p:pic>
        <p:nvPicPr>
          <p:cNvPr id="4" name="Content Placeholder 3"/>
          <p:cNvPicPr>
            <a:picLocks noGrp="1" noChangeAspect="1"/>
          </p:cNvPicPr>
          <p:nvPr>
            <p:ph idx="1"/>
          </p:nvPr>
        </p:nvPicPr>
        <p:blipFill>
          <a:blip r:embed="rId2"/>
          <a:stretch>
            <a:fillRect/>
          </a:stretch>
        </p:blipFill>
        <p:spPr>
          <a:xfrm>
            <a:off x="1403648" y="2286000"/>
            <a:ext cx="5273715" cy="4022725"/>
          </a:xfrm>
          <a:prstGeom prst="rect">
            <a:avLst/>
          </a:prstGeom>
        </p:spPr>
      </p:pic>
    </p:spTree>
    <p:extLst>
      <p:ext uri="{BB962C8B-B14F-4D97-AF65-F5344CB8AC3E}">
        <p14:creationId xmlns:p14="http://schemas.microsoft.com/office/powerpoint/2010/main" val="939789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67544" y="476672"/>
            <a:ext cx="6696744" cy="5832053"/>
          </a:xfrm>
          <a:prstGeom prst="rect">
            <a:avLst/>
          </a:prstGeom>
        </p:spPr>
      </p:pic>
    </p:spTree>
    <p:extLst>
      <p:ext uri="{BB962C8B-B14F-4D97-AF65-F5344CB8AC3E}">
        <p14:creationId xmlns:p14="http://schemas.microsoft.com/office/powerpoint/2010/main" val="965116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Identify themes from the results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25837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Multiple motives for participating in adventure sports - Kerr &amp; Mackenzie (2012)</a:t>
            </a:r>
          </a:p>
        </p:txBody>
      </p:sp>
      <p:sp>
        <p:nvSpPr>
          <p:cNvPr id="3" name="Content Placeholder 2"/>
          <p:cNvSpPr>
            <a:spLocks noGrp="1"/>
          </p:cNvSpPr>
          <p:nvPr>
            <p:ph idx="1"/>
          </p:nvPr>
        </p:nvSpPr>
        <p:spPr/>
        <p:txBody>
          <a:bodyPr>
            <a:normAutofit fontScale="85000" lnSpcReduction="10000"/>
          </a:bodyPr>
          <a:lstStyle/>
          <a:p>
            <a:r>
              <a:rPr lang="en-GB" dirty="0"/>
              <a:t>Objectives: The purpose of the present study was to explore possible multiple motives for participation in different adventure sports. </a:t>
            </a:r>
          </a:p>
          <a:p>
            <a:r>
              <a:rPr lang="en-GB" dirty="0"/>
              <a:t>Design: Qualitative design, specifically an inductive-deductive approach informed by reversal theory, was used to </a:t>
            </a:r>
            <a:r>
              <a:rPr lang="en-GB" dirty="0" err="1"/>
              <a:t>analyze</a:t>
            </a:r>
            <a:r>
              <a:rPr lang="en-GB" dirty="0"/>
              <a:t> participation motivation data. </a:t>
            </a:r>
          </a:p>
          <a:p>
            <a:r>
              <a:rPr lang="en-GB" dirty="0"/>
              <a:t>Method: Data was collected using the </a:t>
            </a:r>
            <a:r>
              <a:rPr lang="en-GB" dirty="0" err="1"/>
              <a:t>Scanlan</a:t>
            </a:r>
            <a:r>
              <a:rPr lang="en-GB" dirty="0"/>
              <a:t> Collaborative Interview Method (SCIM; </a:t>
            </a:r>
            <a:r>
              <a:rPr lang="en-GB" dirty="0" err="1"/>
              <a:t>Scanlan</a:t>
            </a:r>
            <a:r>
              <a:rPr lang="en-GB" dirty="0"/>
              <a:t>, Russell, Wilson, &amp; </a:t>
            </a:r>
            <a:r>
              <a:rPr lang="en-GB" dirty="0" err="1"/>
              <a:t>Scanlan</a:t>
            </a:r>
            <a:r>
              <a:rPr lang="en-GB" dirty="0"/>
              <a:t>, 2003). Participants were very experienced adventure sport participants involved in </a:t>
            </a:r>
            <a:r>
              <a:rPr lang="en-GB" dirty="0" err="1"/>
              <a:t>riversurfing</a:t>
            </a:r>
            <a:r>
              <a:rPr lang="en-GB" dirty="0"/>
              <a:t>, mountain biking, kayaking, mountain climbing and hang gliding. </a:t>
            </a:r>
          </a:p>
          <a:p>
            <a:r>
              <a:rPr lang="en-GB" dirty="0"/>
              <a:t>Results: The results indicated that the participants' motivation was multifaceted. While some participants shared common motives, these were often described in different orders of importance by different participants. The range of motives for adventure sport participation found included: goal achievement, risk taking, social motivation, escape from boredom, pushing personal boundaries and overcoming fear, as well as connecting with the natural environment, and pleasurable kinaesthetic bodily sensations from moving in water or air. </a:t>
            </a:r>
          </a:p>
        </p:txBody>
      </p:sp>
    </p:spTree>
    <p:extLst>
      <p:ext uri="{BB962C8B-B14F-4D97-AF65-F5344CB8AC3E}">
        <p14:creationId xmlns:p14="http://schemas.microsoft.com/office/powerpoint/2010/main" val="1273900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Sample Themes:</a:t>
            </a:r>
          </a:p>
        </p:txBody>
      </p:sp>
      <p:pic>
        <p:nvPicPr>
          <p:cNvPr id="4" name="Content Placeholder 3"/>
          <p:cNvPicPr>
            <a:picLocks noGrp="1" noChangeAspect="1"/>
          </p:cNvPicPr>
          <p:nvPr>
            <p:ph idx="1"/>
          </p:nvPr>
        </p:nvPicPr>
        <p:blipFill>
          <a:blip r:embed="rId2"/>
          <a:stretch>
            <a:fillRect/>
          </a:stretch>
        </p:blipFill>
        <p:spPr>
          <a:xfrm>
            <a:off x="899592" y="1916832"/>
            <a:ext cx="7632848" cy="4022725"/>
          </a:xfrm>
          <a:prstGeom prst="rect">
            <a:avLst/>
          </a:prstGeom>
        </p:spPr>
      </p:pic>
    </p:spTree>
    <p:extLst>
      <p:ext uri="{BB962C8B-B14F-4D97-AF65-F5344CB8AC3E}">
        <p14:creationId xmlns:p14="http://schemas.microsoft.com/office/powerpoint/2010/main" val="3924284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68096" y="1196752"/>
            <a:ext cx="6726079" cy="5111973"/>
          </a:xfrm>
          <a:prstGeom prst="rect">
            <a:avLst/>
          </a:prstGeom>
        </p:spPr>
      </p:pic>
    </p:spTree>
    <p:extLst>
      <p:ext uri="{BB962C8B-B14F-4D97-AF65-F5344CB8AC3E}">
        <p14:creationId xmlns:p14="http://schemas.microsoft.com/office/powerpoint/2010/main" val="2100674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3568" y="1124744"/>
            <a:ext cx="7272807" cy="5183981"/>
          </a:xfrm>
          <a:prstGeom prst="rect">
            <a:avLst/>
          </a:prstGeom>
        </p:spPr>
      </p:pic>
    </p:spTree>
    <p:extLst>
      <p:ext uri="{BB962C8B-B14F-4D97-AF65-F5344CB8AC3E}">
        <p14:creationId xmlns:p14="http://schemas.microsoft.com/office/powerpoint/2010/main" val="3892882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794518" y="404664"/>
            <a:ext cx="7290054" cy="1499616"/>
          </a:xfrm>
        </p:spPr>
        <p:txBody>
          <a:bodyPr/>
          <a:lstStyle/>
          <a:p>
            <a:r>
              <a:rPr lang="en-GB" dirty="0"/>
              <a:t>Example: Jody - </a:t>
            </a:r>
            <a:r>
              <a:rPr lang="en-GB" dirty="0" err="1"/>
              <a:t>riversurfer</a:t>
            </a:r>
            <a:endParaRPr lang="en-GB" dirty="0"/>
          </a:p>
        </p:txBody>
      </p:sp>
      <p:sp>
        <p:nvSpPr>
          <p:cNvPr id="5" name="Text Placeholder 4"/>
          <p:cNvSpPr>
            <a:spLocks noGrp="1"/>
          </p:cNvSpPr>
          <p:nvPr>
            <p:ph idx="1"/>
          </p:nvPr>
        </p:nvSpPr>
        <p:spPr/>
        <p:txBody>
          <a:bodyPr/>
          <a:lstStyle/>
          <a:p>
            <a:endParaRPr lang="en-GB" dirty="0"/>
          </a:p>
        </p:txBody>
      </p:sp>
      <p:sp>
        <p:nvSpPr>
          <p:cNvPr id="6" name="Content Placeholder 5"/>
          <p:cNvSpPr>
            <a:spLocks noGrp="1"/>
          </p:cNvSpPr>
          <p:nvPr>
            <p:ph sz="half" idx="4294967295"/>
          </p:nvPr>
        </p:nvSpPr>
        <p:spPr>
          <a:xfrm>
            <a:off x="611560" y="1700808"/>
            <a:ext cx="7920880" cy="4607917"/>
          </a:xfrm>
        </p:spPr>
        <p:txBody>
          <a:bodyPr>
            <a:normAutofit/>
          </a:bodyPr>
          <a:lstStyle/>
          <a:p>
            <a:r>
              <a:rPr lang="en-GB" dirty="0"/>
              <a:t>Her interest in water activities started as a young girl on family camping trips near rivers and lakes: </a:t>
            </a:r>
          </a:p>
          <a:p>
            <a:pPr lvl="1"/>
            <a:r>
              <a:rPr lang="en-GB" dirty="0"/>
              <a:t>That’d be why I got into [</a:t>
            </a:r>
            <a:r>
              <a:rPr lang="en-GB" dirty="0" err="1"/>
              <a:t>whitewater</a:t>
            </a:r>
            <a:r>
              <a:rPr lang="en-GB" dirty="0"/>
              <a:t> pursuits]: family background and because I want to do something that’s fun and challenging - physically, mentally. And also because there is risk . The risk, it’s fun, it’s physical and it’s outdoors . and I love water. </a:t>
            </a:r>
          </a:p>
          <a:p>
            <a:pPr lvl="1"/>
            <a:r>
              <a:rPr lang="en-GB" dirty="0"/>
              <a:t>“One of the best feelings in the world! It’s just adrenaline. You’re just stoked”. </a:t>
            </a:r>
          </a:p>
          <a:p>
            <a:r>
              <a:rPr lang="en-GB" dirty="0"/>
              <a:t>However, she went to add a second factor: </a:t>
            </a:r>
          </a:p>
          <a:p>
            <a:pPr lvl="1"/>
            <a:r>
              <a:rPr lang="en-GB" dirty="0"/>
              <a:t>It’s not just your adrenaline. It’s a sense of achievement. You set out to do something and you’ve done it. It’s the adrenaline, but it’s also everything else leading up to it which enabled you to be able to do it properly, like the skills that you have or the hard work that you’ve done. . . . The build-up to it really. Some of it I mean sure, most of it’s adrenaline but it’s your own abilities.</a:t>
            </a:r>
          </a:p>
        </p:txBody>
      </p:sp>
    </p:spTree>
    <p:extLst>
      <p:ext uri="{BB962C8B-B14F-4D97-AF65-F5344CB8AC3E}">
        <p14:creationId xmlns:p14="http://schemas.microsoft.com/office/powerpoint/2010/main" val="2536827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nSpc>
                <a:spcPct val="90000"/>
              </a:lnSpc>
            </a:pPr>
            <a:r>
              <a:rPr lang="en-US" altLang="en-US" dirty="0"/>
              <a:t>3. Comparison to motivation research</a:t>
            </a:r>
          </a:p>
        </p:txBody>
      </p:sp>
      <p:sp>
        <p:nvSpPr>
          <p:cNvPr id="3" name="Content Placeholder 2"/>
          <p:cNvSpPr>
            <a:spLocks noGrp="1"/>
          </p:cNvSpPr>
          <p:nvPr>
            <p:ph idx="1"/>
          </p:nvPr>
        </p:nvSpPr>
        <p:spPr/>
        <p:txBody>
          <a:bodyPr>
            <a:normAutofit lnSpcReduction="10000"/>
          </a:bodyPr>
          <a:lstStyle/>
          <a:p>
            <a:r>
              <a:rPr lang="en-GB" dirty="0"/>
              <a:t>Themes:</a:t>
            </a:r>
          </a:p>
          <a:p>
            <a:pPr marL="457200" indent="-457200">
              <a:buFont typeface="+mj-lt"/>
              <a:buAutoNum type="arabicPeriod"/>
            </a:pPr>
            <a:r>
              <a:rPr lang="en-GB" dirty="0"/>
              <a:t>Fun and enjoyment</a:t>
            </a:r>
          </a:p>
          <a:p>
            <a:pPr marL="457200" indent="-457200">
              <a:buFont typeface="+mj-lt"/>
              <a:buAutoNum type="arabicPeriod"/>
            </a:pPr>
            <a:r>
              <a:rPr lang="en-GB" dirty="0"/>
              <a:t>The natural environment </a:t>
            </a:r>
          </a:p>
          <a:p>
            <a:pPr marL="457200" indent="-457200">
              <a:buFont typeface="+mj-lt"/>
              <a:buAutoNum type="arabicPeriod"/>
            </a:pPr>
            <a:r>
              <a:rPr lang="en-GB" dirty="0"/>
              <a:t>Social</a:t>
            </a:r>
          </a:p>
          <a:p>
            <a:pPr marL="457200" indent="-457200">
              <a:buFont typeface="+mj-lt"/>
              <a:buAutoNum type="arabicPeriod"/>
            </a:pPr>
            <a:r>
              <a:rPr lang="en-GB" dirty="0"/>
              <a:t>Goals / achievement / competition </a:t>
            </a:r>
          </a:p>
          <a:p>
            <a:pPr marL="457200" indent="-457200">
              <a:buFont typeface="+mj-lt"/>
              <a:buAutoNum type="arabicPeriod"/>
            </a:pPr>
            <a:r>
              <a:rPr lang="en-GB" dirty="0"/>
              <a:t>Versatility of sport</a:t>
            </a:r>
          </a:p>
          <a:p>
            <a:pPr marL="457200" indent="-457200">
              <a:buFont typeface="+mj-lt"/>
              <a:buAutoNum type="arabicPeriod"/>
            </a:pPr>
            <a:r>
              <a:rPr lang="en-GB" dirty="0"/>
              <a:t>To improve</a:t>
            </a:r>
          </a:p>
          <a:p>
            <a:pPr marL="457200" indent="-457200">
              <a:buFont typeface="+mj-lt"/>
              <a:buAutoNum type="arabicPeriod"/>
            </a:pPr>
            <a:r>
              <a:rPr lang="en-GB" dirty="0"/>
              <a:t>Physical and mental health</a:t>
            </a:r>
          </a:p>
          <a:p>
            <a:r>
              <a:rPr lang="en-GB" dirty="0"/>
              <a:t> Select 3 from the above (or your own list). Find relevant outdoor adventure research to link the theme to. </a:t>
            </a:r>
          </a:p>
          <a:p>
            <a:endParaRPr lang="en-GB" dirty="0"/>
          </a:p>
        </p:txBody>
      </p:sp>
    </p:spTree>
    <p:extLst>
      <p:ext uri="{BB962C8B-B14F-4D97-AF65-F5344CB8AC3E}">
        <p14:creationId xmlns:p14="http://schemas.microsoft.com/office/powerpoint/2010/main" val="3544894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Comparison to Motivation Theory</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18903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Psychological Needs Theory (SDT)</a:t>
            </a:r>
          </a:p>
        </p:txBody>
      </p:sp>
      <p:sp>
        <p:nvSpPr>
          <p:cNvPr id="3" name="Content Placeholder 2"/>
          <p:cNvSpPr>
            <a:spLocks noGrp="1"/>
          </p:cNvSpPr>
          <p:nvPr>
            <p:ph idx="1"/>
          </p:nvPr>
        </p:nvSpPr>
        <p:spPr/>
        <p:txBody>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3288945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Autonomy</a:t>
            </a:r>
          </a:p>
        </p:txBody>
      </p:sp>
      <p:sp>
        <p:nvSpPr>
          <p:cNvPr id="3" name="Content Placeholder 2"/>
          <p:cNvSpPr>
            <a:spLocks noGrp="1"/>
          </p:cNvSpPr>
          <p:nvPr>
            <p:ph idx="1"/>
          </p:nvPr>
        </p:nvSpPr>
        <p:spPr/>
        <p:txBody>
          <a:bodyPr/>
          <a:lstStyle/>
          <a:p>
            <a:r>
              <a:rPr lang="en-US" dirty="0"/>
              <a:t>The need to experience activities as self-endorsed and enacted by choice</a:t>
            </a:r>
          </a:p>
        </p:txBody>
      </p:sp>
    </p:spTree>
    <p:extLst>
      <p:ext uri="{BB962C8B-B14F-4D97-AF65-F5344CB8AC3E}">
        <p14:creationId xmlns:p14="http://schemas.microsoft.com/office/powerpoint/2010/main" val="2068896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Relatedness</a:t>
            </a:r>
          </a:p>
        </p:txBody>
      </p:sp>
      <p:sp>
        <p:nvSpPr>
          <p:cNvPr id="3" name="Content Placeholder 2"/>
          <p:cNvSpPr>
            <a:spLocks noGrp="1"/>
          </p:cNvSpPr>
          <p:nvPr>
            <p:ph idx="1"/>
          </p:nvPr>
        </p:nvSpPr>
        <p:spPr/>
        <p:txBody>
          <a:bodyPr/>
          <a:lstStyle/>
          <a:p>
            <a:r>
              <a:rPr lang="en-US" dirty="0"/>
              <a:t>The need to feel close, connected, and cared for with important others</a:t>
            </a:r>
          </a:p>
        </p:txBody>
      </p:sp>
    </p:spTree>
    <p:extLst>
      <p:ext uri="{BB962C8B-B14F-4D97-AF65-F5344CB8AC3E}">
        <p14:creationId xmlns:p14="http://schemas.microsoft.com/office/powerpoint/2010/main" val="2197707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a:t>
            </a:r>
          </a:p>
        </p:txBody>
      </p:sp>
      <p:sp>
        <p:nvSpPr>
          <p:cNvPr id="3" name="Content Placeholder 2"/>
          <p:cNvSpPr>
            <a:spLocks noGrp="1"/>
          </p:cNvSpPr>
          <p:nvPr>
            <p:ph idx="1"/>
          </p:nvPr>
        </p:nvSpPr>
        <p:spPr/>
        <p:txBody>
          <a:bodyPr/>
          <a:lstStyle/>
          <a:p>
            <a:r>
              <a:rPr lang="en-US" dirty="0"/>
              <a:t>The need to interact effectively within an environment</a:t>
            </a:r>
          </a:p>
          <a:p>
            <a:endParaRPr lang="en-US" dirty="0"/>
          </a:p>
          <a:p>
            <a:pPr marL="0" indent="0">
              <a:buNone/>
            </a:pPr>
            <a:endParaRPr lang="en-US" dirty="0"/>
          </a:p>
          <a:p>
            <a:pPr marL="342900" lvl="1" indent="0">
              <a:buNone/>
            </a:pPr>
            <a:endParaRPr lang="en-US" dirty="0"/>
          </a:p>
        </p:txBody>
      </p:sp>
    </p:spTree>
    <p:extLst>
      <p:ext uri="{BB962C8B-B14F-4D97-AF65-F5344CB8AC3E}">
        <p14:creationId xmlns:p14="http://schemas.microsoft.com/office/powerpoint/2010/main" val="615827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Themes identified from the case study? – </a:t>
            </a:r>
            <a:r>
              <a:rPr lang="en-GB" sz="2000" dirty="0"/>
              <a:t>Competence / relatedness / autonomy?</a:t>
            </a:r>
          </a:p>
        </p:txBody>
      </p:sp>
      <p:sp>
        <p:nvSpPr>
          <p:cNvPr id="3" name="Content Placeholder 2"/>
          <p:cNvSpPr>
            <a:spLocks noGrp="1"/>
          </p:cNvSpPr>
          <p:nvPr>
            <p:ph sz="half" idx="1"/>
          </p:nvPr>
        </p:nvSpPr>
        <p:spPr/>
        <p:txBody>
          <a:bodyPr>
            <a:normAutofit/>
          </a:bodyPr>
          <a:lstStyle/>
          <a:p>
            <a:endParaRPr lang="en-GB" dirty="0"/>
          </a:p>
          <a:p>
            <a:endParaRPr lang="en-GB" dirty="0"/>
          </a:p>
          <a:p>
            <a:endParaRPr lang="en-GB" dirty="0"/>
          </a:p>
          <a:p>
            <a:endParaRPr lang="en-GB" dirty="0"/>
          </a:p>
          <a:p>
            <a:endParaRPr lang="en-GB" dirty="0"/>
          </a:p>
        </p:txBody>
      </p:sp>
      <p:sp>
        <p:nvSpPr>
          <p:cNvPr id="4" name="Content Placeholder 3"/>
          <p:cNvSpPr>
            <a:spLocks noGrp="1"/>
          </p:cNvSpPr>
          <p:nvPr>
            <p:ph sz="half" idx="2"/>
          </p:nvPr>
        </p:nvSpPr>
        <p:spPr>
          <a:xfrm>
            <a:off x="1043608" y="2286000"/>
            <a:ext cx="7014542" cy="4023360"/>
          </a:xfrm>
        </p:spPr>
        <p:txBody>
          <a:bodyPr/>
          <a:lstStyle/>
          <a:p>
            <a:pPr marL="0" indent="0">
              <a:buNone/>
            </a:pPr>
            <a:r>
              <a:rPr lang="en-US" dirty="0"/>
              <a:t>Competence - The need to interact effectively within an environment</a:t>
            </a:r>
          </a:p>
          <a:p>
            <a:r>
              <a:rPr lang="en-US" dirty="0"/>
              <a:t>Quotes:</a:t>
            </a:r>
          </a:p>
          <a:p>
            <a:pPr marL="0" indent="0">
              <a:buNone/>
            </a:pPr>
            <a:r>
              <a:rPr lang="en-US" dirty="0"/>
              <a:t>Relatedness - The need to feel close, connected, and cared for with important others</a:t>
            </a:r>
          </a:p>
          <a:p>
            <a:pPr marL="0" indent="0">
              <a:buNone/>
            </a:pPr>
            <a:r>
              <a:rPr lang="en-US" dirty="0"/>
              <a:t>Quotes:</a:t>
            </a:r>
          </a:p>
          <a:p>
            <a:pPr marL="0" indent="0">
              <a:buNone/>
            </a:pPr>
            <a:r>
              <a:rPr lang="en-US" dirty="0"/>
              <a:t>Autonomy - The need to experience activities as self-endorsed and enacted by choice</a:t>
            </a:r>
          </a:p>
          <a:p>
            <a:pPr marL="0" indent="0">
              <a:buNone/>
            </a:pPr>
            <a:r>
              <a:rPr lang="en-US" dirty="0"/>
              <a:t>Quotes:</a:t>
            </a:r>
          </a:p>
          <a:p>
            <a:pPr marL="0" indent="0">
              <a:buNone/>
            </a:pPr>
            <a:endParaRPr lang="en-US" dirty="0"/>
          </a:p>
        </p:txBody>
      </p:sp>
    </p:spTree>
    <p:extLst>
      <p:ext uri="{BB962C8B-B14F-4D97-AF65-F5344CB8AC3E}">
        <p14:creationId xmlns:p14="http://schemas.microsoft.com/office/powerpoint/2010/main" val="3641816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2643317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Title 1"/>
          <p:cNvSpPr>
            <a:spLocks noGrp="1"/>
          </p:cNvSpPr>
          <p:nvPr>
            <p:ph type="title"/>
          </p:nvPr>
        </p:nvSpPr>
        <p:spPr>
          <a:xfrm>
            <a:off x="684213" y="260350"/>
            <a:ext cx="7772400" cy="1143000"/>
          </a:xfrm>
        </p:spPr>
        <p:txBody>
          <a:bodyPr/>
          <a:lstStyle/>
          <a:p>
            <a:pPr>
              <a:defRPr/>
            </a:pPr>
            <a:r>
              <a:rPr lang="en-GB" sz="2400"/>
              <a:t>Organismic Integration Theory (OIT) – Amotivation &amp; Intrinsic Motivation</a:t>
            </a:r>
          </a:p>
        </p:txBody>
      </p:sp>
      <p:sp>
        <p:nvSpPr>
          <p:cNvPr id="35844" name="Content Placeholder 6"/>
          <p:cNvSpPr>
            <a:spLocks noGrp="1"/>
          </p:cNvSpPr>
          <p:nvPr>
            <p:ph sz="quarter" idx="1"/>
          </p:nvPr>
        </p:nvSpPr>
        <p:spPr>
          <a:xfrm>
            <a:off x="762000" y="1826202"/>
            <a:ext cx="7772400" cy="5184775"/>
          </a:xfrm>
        </p:spPr>
        <p:txBody>
          <a:bodyPr>
            <a:normAutofit fontScale="92500" lnSpcReduction="10000"/>
          </a:bodyPr>
          <a:lstStyle/>
          <a:p>
            <a:pPr algn="ctr">
              <a:buFontTx/>
              <a:buNone/>
            </a:pPr>
            <a:r>
              <a:rPr lang="en-GB" altLang="en-US" dirty="0" err="1"/>
              <a:t>Amotivation</a:t>
            </a:r>
            <a:r>
              <a:rPr lang="en-GB" altLang="en-US" dirty="0"/>
              <a:t> </a:t>
            </a:r>
          </a:p>
          <a:p>
            <a:pPr algn="ctr">
              <a:buFontTx/>
              <a:buNone/>
            </a:pPr>
            <a:endParaRPr lang="en-GB" altLang="en-US" dirty="0"/>
          </a:p>
          <a:p>
            <a:pPr algn="ctr">
              <a:buFontTx/>
              <a:buNone/>
            </a:pPr>
            <a:r>
              <a:rPr lang="en-GB" altLang="en-US" dirty="0"/>
              <a:t>  </a:t>
            </a:r>
          </a:p>
          <a:p>
            <a:pPr algn="ctr">
              <a:buFontTx/>
              <a:buNone/>
            </a:pPr>
            <a:r>
              <a:rPr lang="en-GB" altLang="en-US" dirty="0"/>
              <a:t>Extrinsic Motivation (4 types)</a:t>
            </a:r>
          </a:p>
          <a:p>
            <a:pPr algn="ctr">
              <a:buFontTx/>
              <a:buNone/>
            </a:pPr>
            <a:endParaRPr lang="en-GB" altLang="en-US" dirty="0"/>
          </a:p>
          <a:p>
            <a:pPr algn="ctr">
              <a:buFontTx/>
              <a:buNone/>
            </a:pPr>
            <a:endParaRPr lang="en-GB" altLang="en-US" dirty="0"/>
          </a:p>
          <a:p>
            <a:pPr algn="ctr">
              <a:buFontTx/>
              <a:buNone/>
            </a:pPr>
            <a:endParaRPr lang="en-GB" altLang="en-US" dirty="0"/>
          </a:p>
          <a:p>
            <a:pPr algn="ctr">
              <a:buFontTx/>
              <a:buNone/>
            </a:pPr>
            <a:r>
              <a:rPr lang="en-GB" altLang="en-US" dirty="0"/>
              <a:t>Intrinsic Motivation</a:t>
            </a:r>
          </a:p>
          <a:p>
            <a:pPr algn="ctr">
              <a:buFontTx/>
              <a:buNone/>
            </a:pPr>
            <a:endParaRPr lang="en-GB" altLang="en-US" sz="1400" dirty="0"/>
          </a:p>
          <a:p>
            <a:pPr>
              <a:buFontTx/>
              <a:buNone/>
            </a:pPr>
            <a:r>
              <a:rPr lang="en-US" altLang="en-US" sz="2400" dirty="0"/>
              <a:t>Intrinsic motivation or integrated regulation (</a:t>
            </a:r>
            <a:r>
              <a:rPr lang="en-US" altLang="en-US" sz="2400" dirty="0" err="1"/>
              <a:t>Deci</a:t>
            </a:r>
            <a:r>
              <a:rPr lang="en-US" altLang="en-US" sz="2400" dirty="0"/>
              <a:t> &amp; Ryan, 2002) is positively associated with exercise adherence </a:t>
            </a:r>
          </a:p>
          <a:p>
            <a:pPr algn="ctr">
              <a:buFontTx/>
              <a:buNone/>
            </a:pPr>
            <a:endParaRPr lang="en-GB" altLang="en-US" dirty="0"/>
          </a:p>
          <a:p>
            <a:pPr algn="ctr">
              <a:buFontTx/>
              <a:buNone/>
            </a:pPr>
            <a:r>
              <a:rPr lang="en-GB" altLang="en-US" dirty="0"/>
              <a:t> </a:t>
            </a:r>
          </a:p>
        </p:txBody>
      </p:sp>
      <p:cxnSp>
        <p:nvCxnSpPr>
          <p:cNvPr id="35845" name="Straight Arrow Connector 9"/>
          <p:cNvCxnSpPr>
            <a:cxnSpLocks noChangeShapeType="1"/>
          </p:cNvCxnSpPr>
          <p:nvPr/>
        </p:nvCxnSpPr>
        <p:spPr bwMode="auto">
          <a:xfrm rot="5400000">
            <a:off x="4104481" y="2612230"/>
            <a:ext cx="647700" cy="1588"/>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35846" name="Straight Arrow Connector 12"/>
          <p:cNvCxnSpPr>
            <a:cxnSpLocks noChangeShapeType="1"/>
          </p:cNvCxnSpPr>
          <p:nvPr/>
        </p:nvCxnSpPr>
        <p:spPr bwMode="auto">
          <a:xfrm rot="5400000">
            <a:off x="3888581" y="4120356"/>
            <a:ext cx="1079500" cy="1588"/>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55314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itle 1"/>
          <p:cNvSpPr>
            <a:spLocks noGrp="1"/>
          </p:cNvSpPr>
          <p:nvPr>
            <p:ph type="title"/>
          </p:nvPr>
        </p:nvSpPr>
        <p:spPr>
          <a:xfrm>
            <a:off x="684213" y="260350"/>
            <a:ext cx="7772400" cy="1143000"/>
          </a:xfrm>
        </p:spPr>
        <p:txBody>
          <a:bodyPr/>
          <a:lstStyle/>
          <a:p>
            <a:pPr>
              <a:defRPr/>
            </a:pPr>
            <a:r>
              <a:rPr lang="en-GB" sz="2400" dirty="0"/>
              <a:t>Organismic Integration Theory – Multidimensional Extrinsic Motivation</a:t>
            </a:r>
          </a:p>
        </p:txBody>
      </p:sp>
      <p:sp>
        <p:nvSpPr>
          <p:cNvPr id="36868" name="Content Placeholder 6"/>
          <p:cNvSpPr>
            <a:spLocks noGrp="1"/>
          </p:cNvSpPr>
          <p:nvPr>
            <p:ph sz="quarter" idx="1"/>
          </p:nvPr>
        </p:nvSpPr>
        <p:spPr>
          <a:xfrm>
            <a:off x="685800" y="1557338"/>
            <a:ext cx="7772400" cy="4538662"/>
          </a:xfrm>
        </p:spPr>
        <p:txBody>
          <a:bodyPr>
            <a:normAutofit fontScale="92500" lnSpcReduction="10000"/>
          </a:bodyPr>
          <a:lstStyle/>
          <a:p>
            <a:pPr lvl="1">
              <a:lnSpc>
                <a:spcPct val="80000"/>
              </a:lnSpc>
            </a:pPr>
            <a:r>
              <a:rPr lang="en-GB" altLang="en-US" sz="2000" b="1" dirty="0" err="1"/>
              <a:t>Amotivation</a:t>
            </a:r>
            <a:r>
              <a:rPr lang="en-GB" altLang="en-US" sz="2000" b="1" dirty="0"/>
              <a:t> </a:t>
            </a:r>
            <a:r>
              <a:rPr lang="en-GB" sz="1900" i="1" dirty="0"/>
              <a:t>(</a:t>
            </a:r>
            <a:r>
              <a:rPr lang="en-GB" sz="1900" i="1" dirty="0" err="1"/>
              <a:t>amotivated</a:t>
            </a:r>
            <a:r>
              <a:rPr lang="en-GB" sz="1900" i="1" dirty="0"/>
              <a:t>)</a:t>
            </a:r>
            <a:r>
              <a:rPr lang="en-GB" sz="1900" dirty="0"/>
              <a:t>, a completely non-self determined form of regulation. This is a state of lacking any intention to engage in a behaviour.</a:t>
            </a:r>
            <a:r>
              <a:rPr lang="en-GB" dirty="0"/>
              <a:t> </a:t>
            </a:r>
            <a:endParaRPr lang="en-GB" altLang="en-US" sz="2000" b="1" dirty="0"/>
          </a:p>
          <a:p>
            <a:pPr lvl="1">
              <a:lnSpc>
                <a:spcPct val="80000"/>
              </a:lnSpc>
            </a:pPr>
            <a:r>
              <a:rPr lang="en-GB" altLang="en-US" sz="2000" b="1" dirty="0"/>
              <a:t>External regulation</a:t>
            </a:r>
            <a:r>
              <a:rPr lang="en-GB" altLang="en-US" sz="2000" dirty="0"/>
              <a:t> </a:t>
            </a:r>
            <a:r>
              <a:rPr lang="en-GB" altLang="en-US" sz="1800" dirty="0"/>
              <a:t>Behaviour is regulated through external means </a:t>
            </a:r>
          </a:p>
          <a:p>
            <a:pPr lvl="2">
              <a:lnSpc>
                <a:spcPct val="80000"/>
              </a:lnSpc>
              <a:buFontTx/>
              <a:buNone/>
            </a:pPr>
            <a:r>
              <a:rPr lang="en-GB" altLang="en-US" sz="1800" dirty="0"/>
              <a:t>	(e.g., rewards or threats)</a:t>
            </a:r>
          </a:p>
          <a:p>
            <a:pPr lvl="1">
              <a:lnSpc>
                <a:spcPct val="80000"/>
              </a:lnSpc>
            </a:pPr>
            <a:r>
              <a:rPr lang="en-GB" altLang="en-US" sz="2000" b="1" dirty="0" err="1"/>
              <a:t>Introjected</a:t>
            </a:r>
            <a:r>
              <a:rPr lang="en-GB" altLang="en-US" sz="2000" b="1" dirty="0"/>
              <a:t> regulation</a:t>
            </a:r>
          </a:p>
          <a:p>
            <a:pPr lvl="2">
              <a:lnSpc>
                <a:spcPct val="80000"/>
              </a:lnSpc>
            </a:pPr>
            <a:r>
              <a:rPr lang="en-GB" altLang="en-US" sz="1800" dirty="0"/>
              <a:t>Behaviour engaged in to alleviate self-imposed pressure </a:t>
            </a:r>
          </a:p>
          <a:p>
            <a:pPr lvl="2">
              <a:lnSpc>
                <a:spcPct val="80000"/>
              </a:lnSpc>
              <a:buFontTx/>
              <a:buNone/>
            </a:pPr>
            <a:r>
              <a:rPr lang="en-GB" altLang="en-US" sz="1800" dirty="0"/>
              <a:t>	(e.g., guilt, anxiety, embarrassment or to gain pride)</a:t>
            </a:r>
          </a:p>
          <a:p>
            <a:pPr lvl="1">
              <a:lnSpc>
                <a:spcPct val="80000"/>
              </a:lnSpc>
            </a:pPr>
            <a:r>
              <a:rPr lang="en-GB" altLang="en-US" sz="2000" b="1" dirty="0"/>
              <a:t>Identified regulation</a:t>
            </a:r>
          </a:p>
          <a:p>
            <a:pPr lvl="2">
              <a:lnSpc>
                <a:spcPct val="80000"/>
              </a:lnSpc>
            </a:pPr>
            <a:r>
              <a:rPr lang="en-GB" altLang="en-US" sz="1800" dirty="0"/>
              <a:t>Behaviour valued &amp; judged important (some free choice)</a:t>
            </a:r>
          </a:p>
          <a:p>
            <a:pPr lvl="2">
              <a:lnSpc>
                <a:spcPct val="80000"/>
              </a:lnSpc>
              <a:buFontTx/>
              <a:buNone/>
            </a:pPr>
            <a:r>
              <a:rPr lang="en-GB" altLang="en-US" sz="1800" dirty="0"/>
              <a:t>	(e.g., mountain biking to stay fit)</a:t>
            </a:r>
          </a:p>
          <a:p>
            <a:pPr lvl="1">
              <a:lnSpc>
                <a:spcPct val="80000"/>
              </a:lnSpc>
            </a:pPr>
            <a:r>
              <a:rPr lang="en-GB" altLang="en-US" sz="2000" b="1" dirty="0"/>
              <a:t>Integrated regulation</a:t>
            </a:r>
          </a:p>
          <a:p>
            <a:pPr lvl="2">
              <a:lnSpc>
                <a:spcPct val="80000"/>
              </a:lnSpc>
            </a:pPr>
            <a:r>
              <a:rPr lang="en-GB" altLang="en-US" sz="1800" dirty="0"/>
              <a:t>Engage out of choice, but choices of behaviour made as a function of coherence with other aspects of self </a:t>
            </a:r>
          </a:p>
          <a:p>
            <a:pPr lvl="2">
              <a:lnSpc>
                <a:spcPct val="80000"/>
              </a:lnSpc>
              <a:buFontTx/>
              <a:buNone/>
            </a:pPr>
            <a:r>
              <a:rPr lang="en-GB" altLang="en-US" sz="1800" dirty="0"/>
              <a:t>	(i.e., this symbolises who I am </a:t>
            </a:r>
            <a:r>
              <a:rPr lang="en-US" altLang="en-US" sz="1800" dirty="0"/>
              <a:t>–</a:t>
            </a:r>
            <a:r>
              <a:rPr lang="en-GB" altLang="en-US" sz="1800" dirty="0"/>
              <a:t> </a:t>
            </a:r>
            <a:r>
              <a:rPr lang="en-GB" altLang="en-US" sz="1800" dirty="0" err="1"/>
              <a:t>kyaker</a:t>
            </a:r>
            <a:r>
              <a:rPr lang="en-GB" altLang="en-US" sz="1800" dirty="0"/>
              <a:t> / surfer)</a:t>
            </a:r>
            <a:endParaRPr lang="en-GB" dirty="0"/>
          </a:p>
          <a:p>
            <a:pPr lvl="1">
              <a:lnSpc>
                <a:spcPct val="80000"/>
              </a:lnSpc>
            </a:pPr>
            <a:r>
              <a:rPr lang="en-GB" altLang="en-US" sz="2000" b="1" dirty="0"/>
              <a:t>Intrinsic motivation </a:t>
            </a:r>
          </a:p>
          <a:p>
            <a:pPr lvl="2">
              <a:lnSpc>
                <a:spcPct val="80000"/>
              </a:lnSpc>
            </a:pPr>
            <a:r>
              <a:rPr lang="en-GB" sz="1800" dirty="0"/>
              <a:t>loves doing it as a social and aesthetic experience</a:t>
            </a:r>
            <a:endParaRPr lang="en-GB" altLang="en-US" sz="1800" dirty="0"/>
          </a:p>
          <a:p>
            <a:endParaRPr lang="en-GB" altLang="en-US" dirty="0"/>
          </a:p>
        </p:txBody>
      </p:sp>
    </p:spTree>
    <p:extLst>
      <p:ext uri="{BB962C8B-B14F-4D97-AF65-F5344CB8AC3E}">
        <p14:creationId xmlns:p14="http://schemas.microsoft.com/office/powerpoint/2010/main" val="3875902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895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itle 1"/>
          <p:cNvSpPr>
            <a:spLocks noGrp="1"/>
          </p:cNvSpPr>
          <p:nvPr>
            <p:ph type="title"/>
          </p:nvPr>
        </p:nvSpPr>
        <p:spPr>
          <a:xfrm>
            <a:off x="684213" y="260350"/>
            <a:ext cx="7772400" cy="1143000"/>
          </a:xfrm>
        </p:spPr>
        <p:txBody>
          <a:bodyPr/>
          <a:lstStyle/>
          <a:p>
            <a:pPr>
              <a:defRPr/>
            </a:pPr>
            <a:r>
              <a:rPr lang="en-GB" sz="2400" dirty="0"/>
              <a:t>Task: Relate the results to the following (where applicable)…</a:t>
            </a:r>
          </a:p>
        </p:txBody>
      </p:sp>
      <p:sp>
        <p:nvSpPr>
          <p:cNvPr id="36868" name="Content Placeholder 6"/>
          <p:cNvSpPr>
            <a:spLocks noGrp="1"/>
          </p:cNvSpPr>
          <p:nvPr>
            <p:ph sz="quarter" idx="1"/>
          </p:nvPr>
        </p:nvSpPr>
        <p:spPr>
          <a:xfrm>
            <a:off x="685800" y="1557338"/>
            <a:ext cx="7772400" cy="4538662"/>
          </a:xfrm>
        </p:spPr>
        <p:txBody>
          <a:bodyPr>
            <a:normAutofit fontScale="92500" lnSpcReduction="20000"/>
          </a:bodyPr>
          <a:lstStyle/>
          <a:p>
            <a:pPr lvl="1">
              <a:lnSpc>
                <a:spcPct val="80000"/>
              </a:lnSpc>
            </a:pPr>
            <a:r>
              <a:rPr lang="en-GB" altLang="en-US" sz="2000" b="1" dirty="0" err="1"/>
              <a:t>Amotivation</a:t>
            </a:r>
            <a:r>
              <a:rPr lang="en-GB" altLang="en-US" sz="2000" b="1" dirty="0"/>
              <a:t> </a:t>
            </a:r>
            <a:r>
              <a:rPr lang="en-GB" sz="1900" i="1" dirty="0"/>
              <a:t>(</a:t>
            </a:r>
            <a:r>
              <a:rPr lang="en-GB" sz="1900" i="1" dirty="0" err="1"/>
              <a:t>amotivated</a:t>
            </a:r>
            <a:r>
              <a:rPr lang="en-GB" sz="1900" i="1" dirty="0"/>
              <a:t>)</a:t>
            </a:r>
            <a:r>
              <a:rPr lang="en-GB" sz="1900" dirty="0"/>
              <a:t>, a completely non-self determined form of regulation. This is a state of lacking any intention to engage in a behaviour.</a:t>
            </a:r>
            <a:r>
              <a:rPr lang="en-GB" dirty="0"/>
              <a:t> </a:t>
            </a:r>
            <a:endParaRPr lang="en-GB" altLang="en-US" sz="2000" b="1" dirty="0"/>
          </a:p>
          <a:p>
            <a:pPr lvl="1">
              <a:lnSpc>
                <a:spcPct val="80000"/>
              </a:lnSpc>
            </a:pPr>
            <a:r>
              <a:rPr lang="en-GB" altLang="en-US" sz="2000" b="1" dirty="0"/>
              <a:t>External regulation</a:t>
            </a:r>
            <a:r>
              <a:rPr lang="en-GB" altLang="en-US" sz="2000" dirty="0"/>
              <a:t> </a:t>
            </a:r>
            <a:r>
              <a:rPr lang="en-GB" altLang="en-US" sz="1800" dirty="0"/>
              <a:t>Behaviour is regulated through external means </a:t>
            </a:r>
          </a:p>
          <a:p>
            <a:pPr lvl="2">
              <a:lnSpc>
                <a:spcPct val="80000"/>
              </a:lnSpc>
              <a:buFontTx/>
              <a:buNone/>
            </a:pPr>
            <a:r>
              <a:rPr lang="en-GB" altLang="en-US" sz="1800" dirty="0"/>
              <a:t>	(e.g., rewards or threats)</a:t>
            </a:r>
          </a:p>
          <a:p>
            <a:pPr lvl="1">
              <a:lnSpc>
                <a:spcPct val="80000"/>
              </a:lnSpc>
            </a:pPr>
            <a:r>
              <a:rPr lang="en-GB" altLang="en-US" sz="2000" b="1" dirty="0" err="1"/>
              <a:t>Introjected</a:t>
            </a:r>
            <a:r>
              <a:rPr lang="en-GB" altLang="en-US" sz="2000" b="1" dirty="0"/>
              <a:t> regulation</a:t>
            </a:r>
          </a:p>
          <a:p>
            <a:pPr lvl="2">
              <a:lnSpc>
                <a:spcPct val="80000"/>
              </a:lnSpc>
            </a:pPr>
            <a:r>
              <a:rPr lang="en-GB" altLang="en-US" sz="1800" dirty="0"/>
              <a:t>Behaviour engaged in to alleviate self-imposed pressure </a:t>
            </a:r>
          </a:p>
          <a:p>
            <a:pPr lvl="2">
              <a:lnSpc>
                <a:spcPct val="80000"/>
              </a:lnSpc>
              <a:buFontTx/>
              <a:buNone/>
            </a:pPr>
            <a:r>
              <a:rPr lang="en-GB" altLang="en-US" sz="1800" dirty="0"/>
              <a:t>	(e.g., guilt, anxiety, embarrassment or to gain pride)</a:t>
            </a:r>
          </a:p>
          <a:p>
            <a:pPr lvl="1">
              <a:lnSpc>
                <a:spcPct val="80000"/>
              </a:lnSpc>
            </a:pPr>
            <a:r>
              <a:rPr lang="en-GB" altLang="en-US" sz="2000" b="1" dirty="0"/>
              <a:t>Identified regulation</a:t>
            </a:r>
          </a:p>
          <a:p>
            <a:pPr lvl="2">
              <a:lnSpc>
                <a:spcPct val="80000"/>
              </a:lnSpc>
            </a:pPr>
            <a:r>
              <a:rPr lang="en-GB" altLang="en-US" sz="1800" dirty="0"/>
              <a:t>Behaviour valued &amp; judged important (some free choice)</a:t>
            </a:r>
          </a:p>
          <a:p>
            <a:pPr lvl="2">
              <a:lnSpc>
                <a:spcPct val="80000"/>
              </a:lnSpc>
              <a:buFontTx/>
              <a:buNone/>
            </a:pPr>
            <a:r>
              <a:rPr lang="en-GB" altLang="en-US" sz="1800" dirty="0"/>
              <a:t>	(e.g., mountain biking to stay fit)</a:t>
            </a:r>
          </a:p>
          <a:p>
            <a:pPr lvl="1">
              <a:lnSpc>
                <a:spcPct val="80000"/>
              </a:lnSpc>
            </a:pPr>
            <a:r>
              <a:rPr lang="en-GB" altLang="en-US" sz="2000" b="1" dirty="0"/>
              <a:t>Integrated regulation</a:t>
            </a:r>
          </a:p>
          <a:p>
            <a:pPr lvl="2">
              <a:lnSpc>
                <a:spcPct val="80000"/>
              </a:lnSpc>
            </a:pPr>
            <a:r>
              <a:rPr lang="en-GB" altLang="en-US" sz="1800" dirty="0"/>
              <a:t>Engage out of choice, but choices of behaviour made as a function of coherence with other aspects of self </a:t>
            </a:r>
          </a:p>
          <a:p>
            <a:pPr lvl="2">
              <a:lnSpc>
                <a:spcPct val="80000"/>
              </a:lnSpc>
              <a:buFontTx/>
              <a:buNone/>
            </a:pPr>
            <a:r>
              <a:rPr lang="en-GB" altLang="en-US" sz="1800" dirty="0"/>
              <a:t>	(i.e., this symbolises who I am </a:t>
            </a:r>
            <a:r>
              <a:rPr lang="en-US" altLang="en-US" sz="1800" dirty="0"/>
              <a:t>–</a:t>
            </a:r>
            <a:r>
              <a:rPr lang="en-GB" altLang="en-US" sz="1800" dirty="0"/>
              <a:t> </a:t>
            </a:r>
            <a:r>
              <a:rPr lang="en-GB" altLang="en-US" sz="1800" dirty="0" err="1"/>
              <a:t>kyaker</a:t>
            </a:r>
            <a:r>
              <a:rPr lang="en-GB" altLang="en-US" sz="1800" dirty="0"/>
              <a:t> / surfer)</a:t>
            </a:r>
            <a:endParaRPr lang="en-GB" dirty="0"/>
          </a:p>
          <a:p>
            <a:pPr lvl="1">
              <a:lnSpc>
                <a:spcPct val="80000"/>
              </a:lnSpc>
            </a:pPr>
            <a:r>
              <a:rPr lang="en-GB" altLang="en-US" sz="2000" b="1" dirty="0"/>
              <a:t>Intrinsic motivation </a:t>
            </a:r>
          </a:p>
          <a:p>
            <a:pPr lvl="2">
              <a:lnSpc>
                <a:spcPct val="80000"/>
              </a:lnSpc>
            </a:pPr>
            <a:r>
              <a:rPr lang="en-GB" sz="1800" dirty="0"/>
              <a:t>loves doing it as a social and aesthetic experience</a:t>
            </a:r>
            <a:endParaRPr lang="en-GB" altLang="en-US" sz="1800" dirty="0"/>
          </a:p>
          <a:p>
            <a:r>
              <a:rPr lang="en-GB" altLang="en-US" dirty="0">
                <a:hlinkClick r:id="rId3"/>
              </a:rPr>
              <a:t>http://exercise-motivation.bangor.ac.uk/breq/theory.php</a:t>
            </a:r>
            <a:r>
              <a:rPr lang="en-GB" altLang="en-US" dirty="0"/>
              <a:t> - see Theory section on this page</a:t>
            </a:r>
          </a:p>
        </p:txBody>
      </p:sp>
    </p:spTree>
    <p:extLst>
      <p:ext uri="{BB962C8B-B14F-4D97-AF65-F5344CB8AC3E}">
        <p14:creationId xmlns:p14="http://schemas.microsoft.com/office/powerpoint/2010/main" val="7777022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Presentation of interview data</a:t>
            </a:r>
          </a:p>
        </p:txBody>
      </p:sp>
      <p:sp>
        <p:nvSpPr>
          <p:cNvPr id="3" name="Content Placeholder 2"/>
          <p:cNvSpPr>
            <a:spLocks noGrp="1"/>
          </p:cNvSpPr>
          <p:nvPr>
            <p:ph idx="1"/>
          </p:nvPr>
        </p:nvSpPr>
        <p:spPr/>
        <p:txBody>
          <a:bodyPr/>
          <a:lstStyle/>
          <a:p>
            <a:pPr marL="457200" indent="-457200">
              <a:buFont typeface="+mj-lt"/>
              <a:buAutoNum type="arabicPeriod"/>
            </a:pPr>
            <a:r>
              <a:rPr lang="en-GB" dirty="0"/>
              <a:t>How could you present your interview data as a presentation?</a:t>
            </a:r>
          </a:p>
          <a:p>
            <a:pPr marL="457200" indent="-457200">
              <a:buFont typeface="+mj-lt"/>
              <a:buAutoNum type="arabicPeriod"/>
            </a:pPr>
            <a:r>
              <a:rPr lang="en-GB" dirty="0"/>
              <a:t>You will need to identify themes (with quotes to illustrate)</a:t>
            </a:r>
          </a:p>
          <a:p>
            <a:pPr marL="457200" indent="-457200">
              <a:buFont typeface="+mj-lt"/>
              <a:buAutoNum type="arabicPeriod"/>
            </a:pPr>
            <a:r>
              <a:rPr lang="en-GB" dirty="0"/>
              <a:t>Link to research – quotes to illustrate links</a:t>
            </a:r>
          </a:p>
          <a:p>
            <a:pPr marL="457200" indent="-457200">
              <a:buFont typeface="+mj-lt"/>
              <a:buAutoNum type="arabicPeriod"/>
            </a:pPr>
            <a:r>
              <a:rPr lang="en-GB" dirty="0"/>
              <a:t>Link to theory - quotes to illustrate links</a:t>
            </a:r>
          </a:p>
          <a:p>
            <a:pPr marL="457200" indent="-457200">
              <a:buFont typeface="+mj-lt"/>
              <a:buAutoNum type="arabicPeriod"/>
            </a:pPr>
            <a:endParaRPr lang="en-GB" dirty="0"/>
          </a:p>
          <a:p>
            <a:pPr marL="0" indent="0">
              <a:buNone/>
            </a:pPr>
            <a:r>
              <a:rPr lang="en-GB" dirty="0"/>
              <a:t>Form a plan…</a:t>
            </a:r>
          </a:p>
          <a:p>
            <a:pPr marL="0" indent="0">
              <a:buNone/>
            </a:pPr>
            <a:r>
              <a:rPr lang="en-GB" dirty="0"/>
              <a:t>Refer to qualitative research papers for ideas. </a:t>
            </a:r>
          </a:p>
          <a:p>
            <a:pPr marL="457200" indent="-457200">
              <a:buFont typeface="+mj-lt"/>
              <a:buAutoNum type="arabicPeriod"/>
            </a:pPr>
            <a:endParaRPr lang="en-GB" dirty="0"/>
          </a:p>
        </p:txBody>
      </p:sp>
    </p:spTree>
    <p:extLst>
      <p:ext uri="{BB962C8B-B14F-4D97-AF65-F5344CB8AC3E}">
        <p14:creationId xmlns:p14="http://schemas.microsoft.com/office/powerpoint/2010/main" val="3336397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Interviewing – example interview (Sport psychology)</a:t>
            </a:r>
          </a:p>
        </p:txBody>
      </p:sp>
      <p:sp>
        <p:nvSpPr>
          <p:cNvPr id="3" name="Content Placeholder 2"/>
          <p:cNvSpPr>
            <a:spLocks noGrp="1"/>
          </p:cNvSpPr>
          <p:nvPr>
            <p:ph idx="1"/>
          </p:nvPr>
        </p:nvSpPr>
        <p:spPr/>
        <p:txBody>
          <a:bodyPr/>
          <a:lstStyle/>
          <a:p>
            <a:r>
              <a:rPr lang="en-GB" dirty="0">
                <a:hlinkClick r:id="rId2"/>
              </a:rPr>
              <a:t>https://www.youtube.com/watch?v=1siigVvxcZc</a:t>
            </a:r>
            <a:endParaRPr lang="en-GB" dirty="0"/>
          </a:p>
          <a:p>
            <a:endParaRPr lang="en-GB" dirty="0"/>
          </a:p>
          <a:p>
            <a:r>
              <a:rPr lang="en-GB" dirty="0"/>
              <a:t>Task: watch the video in the link above (20 minutes)</a:t>
            </a:r>
          </a:p>
        </p:txBody>
      </p:sp>
    </p:spTree>
    <p:extLst>
      <p:ext uri="{BB962C8B-B14F-4D97-AF65-F5344CB8AC3E}">
        <p14:creationId xmlns:p14="http://schemas.microsoft.com/office/powerpoint/2010/main" val="3740796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t>Part 2: </a:t>
            </a:r>
            <a:br>
              <a:rPr lang="en-US" altLang="en-US" b="1" dirty="0"/>
            </a:b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US" altLang="en-US" b="1" dirty="0"/>
              <a:t>Data analysis – quantitative </a:t>
            </a:r>
          </a:p>
          <a:p>
            <a:pPr marL="457200" indent="-457200">
              <a:buFont typeface="+mj-lt"/>
              <a:buAutoNum type="arabicPeriod"/>
            </a:pPr>
            <a:r>
              <a:rPr lang="en-US" altLang="en-US" b="1" dirty="0"/>
              <a:t>Data for CW1 - temporal patterning of competitive state anxiety (CSAI-2)</a:t>
            </a:r>
          </a:p>
          <a:p>
            <a:pPr marL="457200" indent="-457200">
              <a:buFont typeface="+mj-lt"/>
              <a:buAutoNum type="arabicPeriod"/>
            </a:pPr>
            <a:r>
              <a:rPr lang="en-US" altLang="en-US" b="1" dirty="0"/>
              <a:t>Re-cap of anxiety topic</a:t>
            </a:r>
          </a:p>
          <a:p>
            <a:pPr marL="457200" indent="-457200">
              <a:buFont typeface="+mj-lt"/>
              <a:buAutoNum type="arabicPeriod"/>
            </a:pPr>
            <a:r>
              <a:rPr lang="en-US" altLang="en-US" b="1" dirty="0"/>
              <a:t>Generating a table and figure (means and SD)</a:t>
            </a:r>
          </a:p>
          <a:p>
            <a:endParaRPr lang="en-GB" dirty="0"/>
          </a:p>
        </p:txBody>
      </p:sp>
    </p:spTree>
    <p:extLst>
      <p:ext uri="{BB962C8B-B14F-4D97-AF65-F5344CB8AC3E}">
        <p14:creationId xmlns:p14="http://schemas.microsoft.com/office/powerpoint/2010/main" val="29449314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1. Data analysis – quantitative </a:t>
            </a:r>
            <a:br>
              <a:rPr lang="en-US" altLang="en-US" b="1" dirty="0"/>
            </a:br>
            <a:r>
              <a:rPr lang="en-GB" dirty="0"/>
              <a:t>Article: Motivation research article (survey data)</a:t>
            </a:r>
          </a:p>
        </p:txBody>
      </p:sp>
      <p:sp>
        <p:nvSpPr>
          <p:cNvPr id="3" name="Content Placeholder 2"/>
          <p:cNvSpPr>
            <a:spLocks noGrp="1"/>
          </p:cNvSpPr>
          <p:nvPr>
            <p:ph idx="1"/>
          </p:nvPr>
        </p:nvSpPr>
        <p:spPr>
          <a:xfrm>
            <a:off x="768095" y="2069736"/>
            <a:ext cx="7290055" cy="4752528"/>
          </a:xfrm>
        </p:spPr>
        <p:txBody>
          <a:bodyPr>
            <a:normAutofit/>
          </a:bodyPr>
          <a:lstStyle/>
          <a:p>
            <a:r>
              <a:rPr lang="en-GB" dirty="0"/>
              <a:t>Survey data</a:t>
            </a:r>
          </a:p>
          <a:p>
            <a:r>
              <a:rPr lang="en-GB" dirty="0"/>
              <a:t>Read the introduction – what was their rationale for conducting the study?</a:t>
            </a:r>
          </a:p>
          <a:p>
            <a:r>
              <a:rPr lang="en-GB" dirty="0"/>
              <a:t>Why motivation?</a:t>
            </a:r>
          </a:p>
          <a:p>
            <a:r>
              <a:rPr lang="en-GB" dirty="0"/>
              <a:t>Why mountain biking?</a:t>
            </a:r>
          </a:p>
          <a:p>
            <a:r>
              <a:rPr lang="en-GB" dirty="0"/>
              <a:t>Why the participants they chose? </a:t>
            </a:r>
          </a:p>
        </p:txBody>
      </p:sp>
    </p:spTree>
    <p:extLst>
      <p:ext uri="{BB962C8B-B14F-4D97-AF65-F5344CB8AC3E}">
        <p14:creationId xmlns:p14="http://schemas.microsoft.com/office/powerpoint/2010/main" val="1541323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1. Data analysis – quantitative </a:t>
            </a:r>
            <a:br>
              <a:rPr lang="en-US" altLang="en-US" b="1" dirty="0"/>
            </a:br>
            <a:r>
              <a:rPr lang="en-GB" dirty="0"/>
              <a:t>Article: Motivation research article (survey data)</a:t>
            </a:r>
          </a:p>
        </p:txBody>
      </p:sp>
      <p:sp>
        <p:nvSpPr>
          <p:cNvPr id="3" name="Content Placeholder 2"/>
          <p:cNvSpPr>
            <a:spLocks noGrp="1"/>
          </p:cNvSpPr>
          <p:nvPr>
            <p:ph idx="1"/>
          </p:nvPr>
        </p:nvSpPr>
        <p:spPr>
          <a:xfrm>
            <a:off x="768095" y="2069736"/>
            <a:ext cx="7290055" cy="4752528"/>
          </a:xfrm>
        </p:spPr>
        <p:txBody>
          <a:bodyPr>
            <a:normAutofit fontScale="92500" lnSpcReduction="10000"/>
          </a:bodyPr>
          <a:lstStyle/>
          <a:p>
            <a:r>
              <a:rPr lang="en-GB" dirty="0"/>
              <a:t>Survey data</a:t>
            </a:r>
          </a:p>
          <a:p>
            <a:r>
              <a:rPr lang="en-GB" dirty="0"/>
              <a:t>Collapsed </a:t>
            </a:r>
            <a:r>
              <a:rPr lang="en-GB" dirty="0" err="1"/>
              <a:t>likert</a:t>
            </a:r>
            <a:r>
              <a:rPr lang="en-GB" dirty="0"/>
              <a:t> categories (agree and strongly agree / disagree and strongly disagree)</a:t>
            </a:r>
          </a:p>
          <a:p>
            <a:r>
              <a:rPr lang="en-GB" dirty="0"/>
              <a:t>Mann-Whitney U test – Non parametric equivalent of independent t-test</a:t>
            </a:r>
          </a:p>
          <a:p>
            <a:r>
              <a:rPr lang="en-GB" dirty="0"/>
              <a:t>Interpreting results: </a:t>
            </a:r>
          </a:p>
          <a:p>
            <a:r>
              <a:rPr lang="en-GB" dirty="0"/>
              <a:t>Significance values (or p-values)</a:t>
            </a:r>
          </a:p>
          <a:p>
            <a:r>
              <a:rPr lang="en-GB" dirty="0"/>
              <a:t>P&lt;0.05 – significant difference between variable – not down to chance (95% confidence level)</a:t>
            </a:r>
          </a:p>
          <a:p>
            <a:r>
              <a:rPr lang="en-GB" dirty="0"/>
              <a:t>P&lt;0.01 – significant difference between variable – not down to chance (99% confidence level)</a:t>
            </a:r>
          </a:p>
          <a:p>
            <a:r>
              <a:rPr lang="en-GB" dirty="0"/>
              <a:t>P&gt;0.05 – No significant difference </a:t>
            </a:r>
          </a:p>
          <a:p>
            <a:r>
              <a:rPr lang="en-GB" dirty="0"/>
              <a:t>Remember the decimal places!</a:t>
            </a:r>
          </a:p>
          <a:p>
            <a:r>
              <a:rPr lang="en-GB" dirty="0"/>
              <a:t>Task - See pages 4-6. Which responses showed a significant difference? </a:t>
            </a:r>
          </a:p>
        </p:txBody>
      </p:sp>
    </p:spTree>
    <p:extLst>
      <p:ext uri="{BB962C8B-B14F-4D97-AF65-F5344CB8AC3E}">
        <p14:creationId xmlns:p14="http://schemas.microsoft.com/office/powerpoint/2010/main" val="2682813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the narrative accompanying the tables…(results section)</a:t>
            </a:r>
          </a:p>
        </p:txBody>
      </p:sp>
      <p:sp>
        <p:nvSpPr>
          <p:cNvPr id="3" name="Content Placeholder 2"/>
          <p:cNvSpPr>
            <a:spLocks noGrp="1"/>
          </p:cNvSpPr>
          <p:nvPr>
            <p:ph idx="1"/>
          </p:nvPr>
        </p:nvSpPr>
        <p:spPr/>
        <p:txBody>
          <a:bodyPr>
            <a:normAutofit lnSpcReduction="10000"/>
          </a:bodyPr>
          <a:lstStyle/>
          <a:p>
            <a:r>
              <a:rPr lang="en-GB" dirty="0"/>
              <a:t>What are the authors doing in this written section.</a:t>
            </a:r>
          </a:p>
          <a:p>
            <a:r>
              <a:rPr lang="en-GB" dirty="0"/>
              <a:t>References?</a:t>
            </a:r>
          </a:p>
          <a:p>
            <a:endParaRPr lang="en-GB" dirty="0"/>
          </a:p>
          <a:p>
            <a:r>
              <a:rPr lang="en-GB" dirty="0"/>
              <a:t>Figures page 11. </a:t>
            </a:r>
          </a:p>
          <a:p>
            <a:r>
              <a:rPr lang="en-GB" dirty="0"/>
              <a:t>What do you notice about these? </a:t>
            </a:r>
          </a:p>
          <a:p>
            <a:endParaRPr lang="en-GB" dirty="0"/>
          </a:p>
          <a:p>
            <a:r>
              <a:rPr lang="en-GB" dirty="0"/>
              <a:t>Practical implications of this article? – Read section on MH and well-being</a:t>
            </a:r>
          </a:p>
          <a:p>
            <a:endParaRPr lang="en-GB" dirty="0"/>
          </a:p>
          <a:p>
            <a:r>
              <a:rPr lang="en-GB" dirty="0"/>
              <a:t>Strengths, limitations and future research directions…</a:t>
            </a:r>
          </a:p>
          <a:p>
            <a:endParaRPr lang="en-GB" dirty="0"/>
          </a:p>
          <a:p>
            <a:endParaRPr lang="en-GB" dirty="0"/>
          </a:p>
        </p:txBody>
      </p:sp>
    </p:spTree>
    <p:extLst>
      <p:ext uri="{BB962C8B-B14F-4D97-AF65-F5344CB8AC3E}">
        <p14:creationId xmlns:p14="http://schemas.microsoft.com/office/powerpoint/2010/main" val="3278774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2. Data for CW1 - temporal patterning of competitive state anxiety (CSAI-2)</a:t>
            </a:r>
            <a:br>
              <a:rPr lang="en-US" altLang="en-US" b="1" dirty="0"/>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6096366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t>3. Re-cap of anxiety topic</a:t>
            </a:r>
            <a:br>
              <a:rPr lang="en-US" altLang="en-US" b="1" dirty="0"/>
            </a:b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404512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Grp="1" noChangeArrowheads="1"/>
          </p:cNvSpPr>
          <p:nvPr>
            <p:ph type="title"/>
          </p:nvPr>
        </p:nvSpPr>
        <p:spPr/>
        <p:txBody>
          <a:bodyPr/>
          <a:lstStyle/>
          <a:p>
            <a:pPr eaLnBrk="1" hangingPunct="1"/>
            <a:endParaRPr lang="en-US"/>
          </a:p>
        </p:txBody>
      </p:sp>
      <p:pic>
        <p:nvPicPr>
          <p:cNvPr id="54276"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323850" y="333375"/>
            <a:ext cx="8569325" cy="6264275"/>
          </a:xfrm>
          <a:noFill/>
        </p:spPr>
      </p:pic>
    </p:spTree>
    <p:extLst>
      <p:ext uri="{BB962C8B-B14F-4D97-AF65-F5344CB8AC3E}">
        <p14:creationId xmlns:p14="http://schemas.microsoft.com/office/powerpoint/2010/main" val="21681537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GB" dirty="0"/>
              <a:t>Measurement of Anxiety…</a:t>
            </a:r>
            <a:endParaRPr lang="en-US" dirty="0"/>
          </a:p>
        </p:txBody>
      </p:sp>
      <p:sp>
        <p:nvSpPr>
          <p:cNvPr id="5" name="Content Placeholder 4"/>
          <p:cNvSpPr>
            <a:spLocks noGrp="1"/>
          </p:cNvSpPr>
          <p:nvPr>
            <p:ph idx="1"/>
            <p:custDataLst>
              <p:tags r:id="rId3"/>
            </p:custDataLst>
          </p:nvPr>
        </p:nvSpPr>
        <p:spPr/>
        <p:txBody>
          <a:bodyPr>
            <a:normAutofit/>
          </a:bodyPr>
          <a:lstStyle/>
          <a:p>
            <a:r>
              <a:rPr lang="en-GB" dirty="0"/>
              <a:t>CSAI-2</a:t>
            </a:r>
          </a:p>
          <a:p>
            <a:endParaRPr lang="en-GB" dirty="0"/>
          </a:p>
          <a:p>
            <a:pPr marL="0" indent="0">
              <a:buNone/>
            </a:pPr>
            <a:r>
              <a:rPr lang="en-GB" dirty="0"/>
              <a:t>Other measures:</a:t>
            </a:r>
          </a:p>
          <a:p>
            <a:r>
              <a:rPr lang="en-GB" dirty="0"/>
              <a:t>Temporal patterning</a:t>
            </a:r>
          </a:p>
          <a:p>
            <a:r>
              <a:rPr lang="en-GB" dirty="0"/>
              <a:t>Direction</a:t>
            </a:r>
          </a:p>
          <a:p>
            <a:r>
              <a:rPr lang="en-GB" i="1" dirty="0"/>
              <a:t>Frequency of cognitive intrusions</a:t>
            </a:r>
          </a:p>
          <a:p>
            <a:pPr marL="0" indent="0">
              <a:buNone/>
            </a:pPr>
            <a:endParaRPr lang="en-US" dirty="0"/>
          </a:p>
        </p:txBody>
      </p:sp>
    </p:spTree>
    <p:custDataLst>
      <p:tags r:id="rId1"/>
    </p:custDataLst>
    <p:extLst>
      <p:ext uri="{BB962C8B-B14F-4D97-AF65-F5344CB8AC3E}">
        <p14:creationId xmlns:p14="http://schemas.microsoft.com/office/powerpoint/2010/main" val="3271260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971600" y="188640"/>
            <a:ext cx="7290054" cy="1499616"/>
          </a:xfrm>
        </p:spPr>
        <p:txBody>
          <a:bodyPr/>
          <a:lstStyle/>
          <a:p>
            <a:pPr eaLnBrk="1" hangingPunct="1"/>
            <a:r>
              <a:rPr lang="en-GB" sz="3800" dirty="0"/>
              <a:t>Recognising symptoms of state anxiety</a:t>
            </a:r>
          </a:p>
        </p:txBody>
      </p:sp>
      <p:sp>
        <p:nvSpPr>
          <p:cNvPr id="49155" name="Rectangle 3"/>
          <p:cNvSpPr>
            <a:spLocks noGrp="1" noChangeArrowheads="1"/>
          </p:cNvSpPr>
          <p:nvPr>
            <p:ph type="body" idx="1"/>
          </p:nvPr>
        </p:nvSpPr>
        <p:spPr>
          <a:xfrm>
            <a:off x="685800" y="1371600"/>
            <a:ext cx="7772400" cy="5153025"/>
          </a:xfrm>
        </p:spPr>
        <p:txBody>
          <a:bodyPr/>
          <a:lstStyle/>
          <a:p>
            <a:pPr algn="ctr" eaLnBrk="1" hangingPunct="1">
              <a:lnSpc>
                <a:spcPct val="80000"/>
              </a:lnSpc>
            </a:pPr>
            <a:r>
              <a:rPr lang="en-GB" sz="2400" dirty="0"/>
              <a:t>Cold clammy hands</a:t>
            </a:r>
          </a:p>
          <a:p>
            <a:pPr algn="ctr" eaLnBrk="1" hangingPunct="1">
              <a:lnSpc>
                <a:spcPct val="80000"/>
              </a:lnSpc>
            </a:pPr>
            <a:r>
              <a:rPr lang="en-GB" sz="2400" dirty="0"/>
              <a:t>Profuse sweating</a:t>
            </a:r>
          </a:p>
          <a:p>
            <a:pPr algn="ctr" eaLnBrk="1" hangingPunct="1">
              <a:lnSpc>
                <a:spcPct val="80000"/>
              </a:lnSpc>
            </a:pPr>
            <a:r>
              <a:rPr lang="en-GB" sz="2400" dirty="0"/>
              <a:t>Dazed look in eyes</a:t>
            </a:r>
          </a:p>
          <a:p>
            <a:pPr algn="ctr" eaLnBrk="1" hangingPunct="1">
              <a:lnSpc>
                <a:spcPct val="80000"/>
              </a:lnSpc>
            </a:pPr>
            <a:r>
              <a:rPr lang="en-GB" sz="2400" dirty="0"/>
              <a:t>Negative self talk</a:t>
            </a:r>
          </a:p>
          <a:p>
            <a:pPr algn="ctr" eaLnBrk="1" hangingPunct="1">
              <a:lnSpc>
                <a:spcPct val="80000"/>
              </a:lnSpc>
            </a:pPr>
            <a:r>
              <a:rPr lang="en-GB" sz="2400" dirty="0"/>
              <a:t>Feel ill</a:t>
            </a:r>
          </a:p>
          <a:p>
            <a:pPr algn="ctr" eaLnBrk="1" hangingPunct="1">
              <a:lnSpc>
                <a:spcPct val="80000"/>
              </a:lnSpc>
            </a:pPr>
            <a:r>
              <a:rPr lang="en-GB" sz="2400" dirty="0"/>
              <a:t>Dry mouth</a:t>
            </a:r>
          </a:p>
          <a:p>
            <a:pPr algn="ctr" eaLnBrk="1" hangingPunct="1">
              <a:lnSpc>
                <a:spcPct val="80000"/>
              </a:lnSpc>
            </a:pPr>
            <a:r>
              <a:rPr lang="en-GB" sz="2400" dirty="0"/>
              <a:t>Difficulty sleeping</a:t>
            </a:r>
          </a:p>
          <a:p>
            <a:pPr algn="ctr" eaLnBrk="1" hangingPunct="1">
              <a:lnSpc>
                <a:spcPct val="80000"/>
              </a:lnSpc>
            </a:pPr>
            <a:r>
              <a:rPr lang="en-GB" sz="2400" dirty="0"/>
              <a:t>Increased muscle tension</a:t>
            </a:r>
          </a:p>
          <a:p>
            <a:pPr algn="ctr" eaLnBrk="1" hangingPunct="1">
              <a:lnSpc>
                <a:spcPct val="80000"/>
              </a:lnSpc>
            </a:pPr>
            <a:r>
              <a:rPr lang="en-GB" sz="2400" dirty="0"/>
              <a:t>Butterflies in stomach</a:t>
            </a:r>
          </a:p>
          <a:p>
            <a:pPr algn="ctr" eaLnBrk="1" hangingPunct="1">
              <a:lnSpc>
                <a:spcPct val="80000"/>
              </a:lnSpc>
            </a:pPr>
            <a:r>
              <a:rPr lang="en-GB" sz="2400" dirty="0"/>
              <a:t>Inability to concentrate</a:t>
            </a:r>
          </a:p>
          <a:p>
            <a:pPr algn="ctr" eaLnBrk="1" hangingPunct="1">
              <a:lnSpc>
                <a:spcPct val="80000"/>
              </a:lnSpc>
            </a:pPr>
            <a:r>
              <a:rPr lang="en-GB" sz="2400" dirty="0"/>
              <a:t>Consistently better performance in a non-evaluative situation.</a:t>
            </a:r>
          </a:p>
        </p:txBody>
      </p:sp>
    </p:spTree>
    <p:extLst>
      <p:ext uri="{BB962C8B-B14F-4D97-AF65-F5344CB8AC3E}">
        <p14:creationId xmlns:p14="http://schemas.microsoft.com/office/powerpoint/2010/main" val="393785794"/>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dirty="0"/>
              <a:t>Temporal patterning (intensity)</a:t>
            </a:r>
          </a:p>
        </p:txBody>
      </p:sp>
      <p:sp>
        <p:nvSpPr>
          <p:cNvPr id="28675" name="Rectangle 3"/>
          <p:cNvSpPr>
            <a:spLocks noGrp="1" noChangeArrowheads="1"/>
          </p:cNvSpPr>
          <p:nvPr>
            <p:ph type="body" idx="1"/>
          </p:nvPr>
        </p:nvSpPr>
        <p:spPr>
          <a:xfrm>
            <a:off x="395536" y="1981200"/>
            <a:ext cx="8062664" cy="4114800"/>
          </a:xfrm>
        </p:spPr>
        <p:txBody>
          <a:bodyPr>
            <a:normAutofit fontScale="92500" lnSpcReduction="20000"/>
          </a:bodyPr>
          <a:lstStyle/>
          <a:p>
            <a:pPr eaLnBrk="1" hangingPunct="1">
              <a:lnSpc>
                <a:spcPct val="80000"/>
              </a:lnSpc>
              <a:buFont typeface="Wingdings" pitchFamily="2" charset="2"/>
              <a:buNone/>
            </a:pPr>
            <a:r>
              <a:rPr lang="en-GB" sz="1800" dirty="0"/>
              <a:t>				</a:t>
            </a:r>
          </a:p>
          <a:p>
            <a:pPr eaLnBrk="1" hangingPunct="1">
              <a:lnSpc>
                <a:spcPct val="80000"/>
              </a:lnSpc>
              <a:buFont typeface="Wingdings" pitchFamily="2" charset="2"/>
              <a:buNone/>
            </a:pPr>
            <a:r>
              <a:rPr lang="en-GB" sz="1800" dirty="0"/>
              <a:t>			Self Confidence</a:t>
            </a:r>
          </a:p>
          <a:p>
            <a:pPr eaLnBrk="1" hangingPunct="1">
              <a:lnSpc>
                <a:spcPct val="80000"/>
              </a:lnSpc>
              <a:buFont typeface="Wingdings" pitchFamily="2" charset="2"/>
              <a:buNone/>
            </a:pPr>
            <a:br>
              <a:rPr lang="en-GB" sz="1800" dirty="0"/>
            </a:br>
            <a:r>
              <a:rPr lang="en-GB" sz="1800" b="1" dirty="0"/>
              <a:t>Anxiety 	                        </a:t>
            </a:r>
            <a:r>
              <a:rPr lang="en-GB" sz="1800" dirty="0"/>
              <a:t>Cognitive</a:t>
            </a:r>
          </a:p>
          <a:p>
            <a:pPr eaLnBrk="1" hangingPunct="1">
              <a:lnSpc>
                <a:spcPct val="80000"/>
              </a:lnSpc>
              <a:buFont typeface="Wingdings" pitchFamily="2" charset="2"/>
              <a:buNone/>
            </a:pPr>
            <a:r>
              <a:rPr lang="en-GB" sz="1800" b="1" dirty="0"/>
              <a:t>       Level</a:t>
            </a:r>
          </a:p>
          <a:p>
            <a:pPr eaLnBrk="1" hangingPunct="1">
              <a:lnSpc>
                <a:spcPct val="80000"/>
              </a:lnSpc>
              <a:buFont typeface="Wingdings" pitchFamily="2" charset="2"/>
              <a:buNone/>
            </a:pPr>
            <a:r>
              <a:rPr lang="en-GB" sz="1800" b="1" dirty="0"/>
              <a:t>(intensity)	                         </a:t>
            </a:r>
            <a:r>
              <a:rPr lang="en-GB" sz="1800" dirty="0"/>
              <a:t>Somatic</a:t>
            </a:r>
          </a:p>
          <a:p>
            <a:pPr eaLnBrk="1" hangingPunct="1">
              <a:lnSpc>
                <a:spcPct val="80000"/>
              </a:lnSpc>
              <a:buFont typeface="Wingdings" pitchFamily="2" charset="2"/>
              <a:buNone/>
            </a:pPr>
            <a:br>
              <a:rPr lang="en-GB" sz="1800" dirty="0"/>
            </a:br>
            <a:r>
              <a:rPr lang="en-GB" sz="1800" dirty="0"/>
              <a:t>				</a:t>
            </a:r>
          </a:p>
          <a:p>
            <a:pPr eaLnBrk="1" hangingPunct="1">
              <a:lnSpc>
                <a:spcPct val="80000"/>
              </a:lnSpc>
              <a:buFont typeface="Wingdings" pitchFamily="2" charset="2"/>
              <a:buNone/>
            </a:pPr>
            <a:br>
              <a:rPr lang="en-GB" sz="1800" dirty="0"/>
            </a:br>
            <a:r>
              <a:rPr lang="en-GB" sz="1800" b="1" dirty="0"/>
              <a:t>					</a:t>
            </a:r>
            <a:endParaRPr lang="en-GB" sz="1800" dirty="0"/>
          </a:p>
          <a:p>
            <a:pPr eaLnBrk="1" hangingPunct="1">
              <a:lnSpc>
                <a:spcPct val="80000"/>
              </a:lnSpc>
              <a:buFont typeface="Wingdings" pitchFamily="2" charset="2"/>
              <a:buNone/>
            </a:pPr>
            <a:r>
              <a:rPr lang="en-GB" sz="1800" b="1" dirty="0"/>
              <a:t>						        </a:t>
            </a:r>
          </a:p>
          <a:p>
            <a:pPr eaLnBrk="1" hangingPunct="1">
              <a:lnSpc>
                <a:spcPct val="80000"/>
              </a:lnSpc>
              <a:buFont typeface="Wingdings" pitchFamily="2" charset="2"/>
              <a:buNone/>
            </a:pPr>
            <a:r>
              <a:rPr lang="en-GB" sz="1800" b="1" dirty="0"/>
              <a:t>						Time-to-Event</a:t>
            </a:r>
          </a:p>
          <a:p>
            <a:pPr eaLnBrk="1" hangingPunct="1">
              <a:lnSpc>
                <a:spcPct val="80000"/>
              </a:lnSpc>
              <a:buFont typeface="Wingdings" pitchFamily="2" charset="2"/>
              <a:buNone/>
            </a:pPr>
            <a:r>
              <a:rPr lang="en-GB" sz="1800" b="1" dirty="0"/>
              <a:t>		 </a:t>
            </a:r>
          </a:p>
          <a:p>
            <a:pPr eaLnBrk="1" hangingPunct="1">
              <a:lnSpc>
                <a:spcPct val="80000"/>
              </a:lnSpc>
              <a:buFont typeface="Wingdings" pitchFamily="2" charset="2"/>
              <a:buNone/>
            </a:pPr>
            <a:r>
              <a:rPr lang="en-GB" sz="1800" b="1" dirty="0"/>
              <a:t> 					 48 hrs              2 hrs             Start of event</a:t>
            </a:r>
          </a:p>
        </p:txBody>
      </p:sp>
      <p:sp>
        <p:nvSpPr>
          <p:cNvPr id="28676" name="Line 4"/>
          <p:cNvSpPr>
            <a:spLocks noChangeShapeType="1"/>
          </p:cNvSpPr>
          <p:nvPr/>
        </p:nvSpPr>
        <p:spPr bwMode="auto">
          <a:xfrm flipH="1">
            <a:off x="3708400" y="1989138"/>
            <a:ext cx="0" cy="2663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7" name="Line 5"/>
          <p:cNvSpPr>
            <a:spLocks noChangeShapeType="1"/>
          </p:cNvSpPr>
          <p:nvPr/>
        </p:nvSpPr>
        <p:spPr bwMode="auto">
          <a:xfrm>
            <a:off x="3708400" y="4652963"/>
            <a:ext cx="42481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8" name="Line 6"/>
          <p:cNvSpPr>
            <a:spLocks noChangeShapeType="1"/>
          </p:cNvSpPr>
          <p:nvPr/>
        </p:nvSpPr>
        <p:spPr bwMode="auto">
          <a:xfrm>
            <a:off x="3708400" y="2420938"/>
            <a:ext cx="424815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9" name="Line 7"/>
          <p:cNvSpPr>
            <a:spLocks noChangeShapeType="1"/>
          </p:cNvSpPr>
          <p:nvPr/>
        </p:nvSpPr>
        <p:spPr bwMode="auto">
          <a:xfrm flipV="1">
            <a:off x="3708400" y="2924175"/>
            <a:ext cx="4248150" cy="217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0" name="Line 8"/>
          <p:cNvSpPr>
            <a:spLocks noChangeShapeType="1"/>
          </p:cNvSpPr>
          <p:nvPr/>
        </p:nvSpPr>
        <p:spPr bwMode="auto">
          <a:xfrm>
            <a:off x="3708400" y="3716338"/>
            <a:ext cx="33115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1" name="Line 9"/>
          <p:cNvSpPr>
            <a:spLocks noChangeShapeType="1"/>
          </p:cNvSpPr>
          <p:nvPr/>
        </p:nvSpPr>
        <p:spPr bwMode="auto">
          <a:xfrm flipV="1">
            <a:off x="6948488" y="3284538"/>
            <a:ext cx="6477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2" name="Line 10"/>
          <p:cNvSpPr>
            <a:spLocks noChangeShapeType="1"/>
          </p:cNvSpPr>
          <p:nvPr/>
        </p:nvSpPr>
        <p:spPr bwMode="auto">
          <a:xfrm>
            <a:off x="7596188" y="3284538"/>
            <a:ext cx="504825"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20123946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b="1" dirty="0"/>
              <a:t>4. Generating a table and figure (means and SD)</a:t>
            </a:r>
            <a:br>
              <a:rPr lang="en-US" altLang="en-US" b="1" dirty="0"/>
            </a:br>
            <a:endParaRPr lang="en-GB" dirty="0"/>
          </a:p>
        </p:txBody>
      </p:sp>
      <p:sp>
        <p:nvSpPr>
          <p:cNvPr id="3" name="Content Placeholder 2"/>
          <p:cNvSpPr>
            <a:spLocks noGrp="1"/>
          </p:cNvSpPr>
          <p:nvPr>
            <p:ph idx="1"/>
          </p:nvPr>
        </p:nvSpPr>
        <p:spPr/>
        <p:txBody>
          <a:bodyPr/>
          <a:lstStyle/>
          <a:p>
            <a:r>
              <a:rPr lang="en-GB" dirty="0"/>
              <a:t>Have a look at the data you have – what does this show?</a:t>
            </a:r>
          </a:p>
          <a:p>
            <a:r>
              <a:rPr lang="en-GB" dirty="0"/>
              <a:t>Write this out in sentence format.</a:t>
            </a:r>
          </a:p>
          <a:p>
            <a:endParaRPr lang="en-GB" dirty="0"/>
          </a:p>
          <a:p>
            <a:r>
              <a:rPr lang="en-GB" dirty="0"/>
              <a:t>Task: How could you present this information as a table and figure (mean and SD only)?</a:t>
            </a:r>
          </a:p>
        </p:txBody>
      </p:sp>
    </p:spTree>
    <p:extLst>
      <p:ext uri="{BB962C8B-B14F-4D97-AF65-F5344CB8AC3E}">
        <p14:creationId xmlns:p14="http://schemas.microsoft.com/office/powerpoint/2010/main" val="38987937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VSECTIONID" val="QUq8QELArFIgadhH063fpq"/>
</p:tagLst>
</file>

<file path=ppt/tags/tag2.xml><?xml version="1.0" encoding="utf-8"?>
<p:tagLst xmlns:a="http://schemas.openxmlformats.org/drawingml/2006/main" xmlns:r="http://schemas.openxmlformats.org/officeDocument/2006/relationships" xmlns:p="http://schemas.openxmlformats.org/presentationml/2006/main">
  <p:tag name="DVSHAPEID" val="InkrlxYPS4jAzciXk8ToAM"/>
</p:tagLst>
</file>

<file path=ppt/tags/tag3.xml><?xml version="1.0" encoding="utf-8"?>
<p:tagLst xmlns:a="http://schemas.openxmlformats.org/drawingml/2006/main" xmlns:r="http://schemas.openxmlformats.org/officeDocument/2006/relationships" xmlns:p="http://schemas.openxmlformats.org/presentationml/2006/main">
  <p:tag name="DVSHAPEID" val="retnMj4SFfqbVIhVK0Rf83"/>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2231</TotalTime>
  <Words>1559</Words>
  <Application>Microsoft Macintosh PowerPoint</Application>
  <PresentationFormat>On-screen Show (4:3)</PresentationFormat>
  <Paragraphs>195</Paragraphs>
  <Slides>34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Tw Cen MT</vt:lpstr>
      <vt:lpstr>Tw Cen MT Condensed</vt:lpstr>
      <vt:lpstr>Wingdings</vt:lpstr>
      <vt:lpstr>Wingdings 3</vt:lpstr>
      <vt:lpstr>Integral</vt:lpstr>
      <vt:lpstr>Analysis of results (Interview + CSAI2 Data)</vt:lpstr>
      <vt:lpstr>Tasks for Today:</vt:lpstr>
      <vt:lpstr>1. Read through the transcript and highlight / underline all the motives identified - climbing</vt:lpstr>
      <vt:lpstr>PowerPoint Presentation</vt:lpstr>
      <vt:lpstr>2. Identify themes from the results</vt:lpstr>
      <vt:lpstr>Multiple motives for participating in adventure sports - Kerr &amp; Mackenzie (2012)</vt:lpstr>
      <vt:lpstr>Sample Themes:</vt:lpstr>
      <vt:lpstr>PowerPoint Presentation</vt:lpstr>
      <vt:lpstr>PowerPoint Presentation</vt:lpstr>
      <vt:lpstr>Example: Jody - riversurfer</vt:lpstr>
      <vt:lpstr>3. Comparison to motivation research</vt:lpstr>
      <vt:lpstr>4. Comparison to Motivation Theory</vt:lpstr>
      <vt:lpstr>Basic Psychological Needs Theory (SDT)</vt:lpstr>
      <vt:lpstr>Autonomy</vt:lpstr>
      <vt:lpstr>Relatedness</vt:lpstr>
      <vt:lpstr>Competence</vt:lpstr>
      <vt:lpstr>Themes identified from the case study? – Competence / relatedness / autonomy?</vt:lpstr>
      <vt:lpstr>PowerPoint Presentation</vt:lpstr>
      <vt:lpstr>Organismic Integration Theory (OIT) – Amotivation &amp; Intrinsic Motivation</vt:lpstr>
      <vt:lpstr>Organismic Integration Theory – Multidimensional Extrinsic Motivation</vt:lpstr>
      <vt:lpstr>Task: Relate the results to the following (where applicable)…</vt:lpstr>
      <vt:lpstr>5. Presentation of interview data</vt:lpstr>
      <vt:lpstr>Interviewing – example interview (Sport psychology)</vt:lpstr>
      <vt:lpstr>Part 2:  </vt:lpstr>
      <vt:lpstr>1. Data analysis – quantitative  Article: Motivation research article (survey data)</vt:lpstr>
      <vt:lpstr>1. Data analysis – quantitative  Article: Motivation research article (survey data)</vt:lpstr>
      <vt:lpstr>Read the narrative accompanying the tables…(results section)</vt:lpstr>
      <vt:lpstr>2. Data for CW1 - temporal patterning of competitive state anxiety (CSAI-2) </vt:lpstr>
      <vt:lpstr>3. Re-cap of anxiety topic </vt:lpstr>
      <vt:lpstr>PowerPoint Presentation</vt:lpstr>
      <vt:lpstr>Measurement of Anxiety…</vt:lpstr>
      <vt:lpstr>Recognising symptoms of state anxiety</vt:lpstr>
      <vt:lpstr>Temporal patterning (intensity)</vt:lpstr>
      <vt:lpstr>4. Generating a table and figure (means and SD)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Effects of Exercise</dc:title>
  <dc:creator>Declan Connaughton</dc:creator>
  <cp:lastModifiedBy>Alison Connaughton</cp:lastModifiedBy>
  <cp:revision>93</cp:revision>
  <cp:lastPrinted>2008-02-13T15:17:11Z</cp:lastPrinted>
  <dcterms:created xsi:type="dcterms:W3CDTF">2008-02-03T14:19:17Z</dcterms:created>
  <dcterms:modified xsi:type="dcterms:W3CDTF">2024-03-11T09:12:11Z</dcterms:modified>
</cp:coreProperties>
</file>