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97" r:id="rId5"/>
  </p:sldMasterIdLst>
  <p:notesMasterIdLst>
    <p:notesMasterId r:id="rId22"/>
  </p:notesMasterIdLst>
  <p:handoutMasterIdLst>
    <p:handoutMasterId r:id="rId23"/>
  </p:handoutMasterIdLst>
  <p:sldIdLst>
    <p:sldId id="263" r:id="rId6"/>
    <p:sldId id="264" r:id="rId7"/>
    <p:sldId id="265" r:id="rId8"/>
    <p:sldId id="266" r:id="rId9"/>
    <p:sldId id="268" r:id="rId10"/>
    <p:sldId id="272" r:id="rId11"/>
    <p:sldId id="273" r:id="rId12"/>
    <p:sldId id="269" r:id="rId13"/>
    <p:sldId id="270" r:id="rId14"/>
    <p:sldId id="271" r:id="rId15"/>
    <p:sldId id="274" r:id="rId16"/>
    <p:sldId id="278" r:id="rId17"/>
    <p:sldId id="275" r:id="rId18"/>
    <p:sldId id="276" r:id="rId19"/>
    <p:sldId id="277" r:id="rId20"/>
    <p:sldId id="258" r:id="rId21"/>
  </p:sldIdLst>
  <p:sldSz cx="9144000" cy="5143500" type="screen16x9"/>
  <p:notesSz cx="6797675" cy="9928225"/>
  <p:defaultTextStyle>
    <a:defPPr>
      <a:defRPr lang="en-GB"/>
    </a:defPPr>
    <a:lvl1pPr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1pPr>
    <a:lvl2pPr marL="425178" indent="31731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2pPr>
    <a:lvl3pPr marL="851942" indent="61873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3pPr>
    <a:lvl4pPr marL="1278703" indent="92016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4pPr>
    <a:lvl5pPr marL="1705470" indent="122159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5pPr>
    <a:lvl6pPr marL="2284536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6pPr>
    <a:lvl7pPr marL="2741442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7pPr>
    <a:lvl8pPr marL="3198350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8pPr>
    <a:lvl9pPr marL="3655257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8E52EB3-C8A1-45DD-8755-F92B7B5455BE}">
          <p14:sldIdLst>
            <p14:sldId id="263"/>
            <p14:sldId id="264"/>
            <p14:sldId id="265"/>
            <p14:sldId id="266"/>
            <p14:sldId id="268"/>
            <p14:sldId id="272"/>
            <p14:sldId id="273"/>
            <p14:sldId id="269"/>
            <p14:sldId id="270"/>
            <p14:sldId id="271"/>
            <p14:sldId id="274"/>
            <p14:sldId id="278"/>
            <p14:sldId id="275"/>
            <p14:sldId id="276"/>
            <p14:sldId id="277"/>
            <p14:sldId id="25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041" userDrawn="1">
          <p15:clr>
            <a:srgbClr val="A4A3A4"/>
          </p15:clr>
        </p15:guide>
        <p15:guide id="2" pos="2721" userDrawn="1">
          <p15:clr>
            <a:srgbClr val="A4A3A4"/>
          </p15:clr>
        </p15:guide>
        <p15:guide id="3" orient="horz" pos="1620" userDrawn="1">
          <p15:clr>
            <a:srgbClr val="A4A3A4"/>
          </p15:clr>
        </p15:guide>
        <p15:guide id="4" pos="287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verton Oliver W" initials="OOW" lastIdx="1" clrIdx="0">
    <p:extLst>
      <p:ext uri="{19B8F6BF-5375-455C-9EA6-DF929625EA0E}">
        <p15:presenceInfo xmlns:p15="http://schemas.microsoft.com/office/powerpoint/2012/main" userId="Overton Oliver W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E2256"/>
    <a:srgbClr val="FDDD3E"/>
    <a:srgbClr val="13022D"/>
    <a:srgbClr val="120228"/>
    <a:srgbClr val="14022E"/>
    <a:srgbClr val="000000"/>
    <a:srgbClr val="FFFFFF"/>
    <a:srgbClr val="A6A6A6"/>
    <a:srgbClr val="005C7E"/>
    <a:srgbClr val="F582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332" autoAdjust="0"/>
  </p:normalViewPr>
  <p:slideViewPr>
    <p:cSldViewPr snapToObjects="1">
      <p:cViewPr varScale="1">
        <p:scale>
          <a:sx n="111" d="100"/>
          <a:sy n="111" d="100"/>
        </p:scale>
        <p:origin x="662" y="62"/>
      </p:cViewPr>
      <p:guideLst>
        <p:guide orient="horz" pos="2041"/>
        <p:guide pos="2721"/>
        <p:guide orient="horz" pos="1620"/>
        <p:guide pos="2879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49" d="100"/>
          <a:sy n="49" d="100"/>
        </p:scale>
        <p:origin x="2406" y="4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commentAuthors" Target="commentAuthor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en-GB"/>
              <a:t>Uncontrolled copy when printed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98E39EF-F0D5-4302-8D90-A792116A969D}" type="datetime1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9AD9203-612B-4DA4-921D-5039DF7F7E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9111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en-GB"/>
              <a:t>Uncontrolled copy when printed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95338" y="742950"/>
            <a:ext cx="5207000" cy="2930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282575" y="3870325"/>
            <a:ext cx="6232525" cy="5313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6AC03C9E-463D-47B2-8BF7-CCC2C082E4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116230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25178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851942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278703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705470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131928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58312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2984699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11085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A2413004-E13B-447A-9880-1AC4367BED51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565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Dysentery</a:t>
            </a:r>
            <a:r>
              <a:rPr lang="en-GB" baseline="0" dirty="0" smtClean="0"/>
              <a:t> is a disease that causes dehydration and unsettled tummy.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137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Quagmire</a:t>
            </a:r>
            <a:r>
              <a:rPr lang="en-GB" baseline="0" dirty="0" smtClean="0"/>
              <a:t> is a boggy field that gives way under foot.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451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Sallet</a:t>
            </a:r>
            <a:r>
              <a:rPr lang="en-GB" dirty="0" smtClean="0"/>
              <a:t> = helmet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rerebraces</a:t>
            </a:r>
            <a:r>
              <a:rPr lang="en-GB" baseline="0" dirty="0" smtClean="0"/>
              <a:t> = upper arm armour gorges = neck armour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545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Sallet</a:t>
            </a:r>
            <a:r>
              <a:rPr lang="en-GB" dirty="0" smtClean="0"/>
              <a:t> = helmet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rerebraces</a:t>
            </a:r>
            <a:r>
              <a:rPr lang="en-GB" baseline="0" dirty="0" smtClean="0"/>
              <a:t> = upper arm armour gorges = neck armour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555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8744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0943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20B2E58B-A4B9-4BCA-BB6A-EBD6F502D39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3529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4575778F-92F3-442D-B1C6-E1230C0A2283}" type="datetime1">
              <a:rPr lang="en-GB" smtClean="0"/>
              <a:t>15/11/2023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519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hyperlink" Target="https://www.facebook.com/dstlmod/" TargetMode="External"/><Relationship Id="rId3" Type="http://schemas.openxmlformats.org/officeDocument/2006/relationships/hyperlink" Target="https://github.com/dstl" TargetMode="External"/><Relationship Id="rId7" Type="http://schemas.openxmlformats.org/officeDocument/2006/relationships/hyperlink" Target="https://www.linkedin.com/company/dstl/" TargetMode="External"/><Relationship Id="rId12" Type="http://schemas.openxmlformats.org/officeDocument/2006/relationships/image" Target="../media/image7.emf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emf"/><Relationship Id="rId11" Type="http://schemas.openxmlformats.org/officeDocument/2006/relationships/hyperlink" Target="https://www.instagram.com/dstlmod" TargetMode="External"/><Relationship Id="rId5" Type="http://schemas.openxmlformats.org/officeDocument/2006/relationships/hyperlink" Target="https://twitter.com/dstlmod" TargetMode="External"/><Relationship Id="rId10" Type="http://schemas.openxmlformats.org/officeDocument/2006/relationships/image" Target="../media/image6.emf"/><Relationship Id="rId4" Type="http://schemas.openxmlformats.org/officeDocument/2006/relationships/image" Target="../media/image3.png"/><Relationship Id="rId9" Type="http://schemas.openxmlformats.org/officeDocument/2006/relationships/hyperlink" Target="https://www.gov.uk/government/organisations/defence-science-and-technology-laboratory" TargetMode="External"/><Relationship Id="rId14" Type="http://schemas.openxmlformats.org/officeDocument/2006/relationships/image" Target="../media/image8.emf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4159990" y="2715394"/>
            <a:ext cx="82402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-3967" y="2931790"/>
            <a:ext cx="9144000" cy="682352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180000" tIns="42639" rIns="180000" bIns="42639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None/>
              <a:defRPr lang="en-GB" sz="1400" spc="38" baseline="0" dirty="0">
                <a:solidFill>
                  <a:schemeClr val="tx1"/>
                </a:solidFill>
              </a:defRPr>
            </a:lvl1pPr>
          </a:lstStyle>
          <a:p>
            <a:pPr marL="171450" lvl="0" indent="-171450" algn="ctr" defTabSz="638957" fontAlgn="base">
              <a:lnSpc>
                <a:spcPct val="120000"/>
              </a:lnSpc>
              <a:spcBef>
                <a:spcPts val="225"/>
              </a:spcBef>
              <a:spcAft>
                <a:spcPct val="0"/>
              </a:spcAft>
              <a:buClr>
                <a:srgbClr val="C00000"/>
              </a:buClr>
            </a:pPr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9" name="Picture 3" descr="The Ministry of Defence logo." title="The Ministry of Defence logo.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251520" y="4297483"/>
            <a:ext cx="720080" cy="57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Straight Connector 9"/>
          <p:cNvCxnSpPr/>
          <p:nvPr userDrawn="1"/>
        </p:nvCxnSpPr>
        <p:spPr>
          <a:xfrm>
            <a:off x="8460433" y="4299942"/>
            <a:ext cx="372881" cy="0"/>
          </a:xfrm>
          <a:prstGeom prst="line">
            <a:avLst/>
          </a:prstGeom>
          <a:ln w="12700">
            <a:solidFill>
              <a:srgbClr val="CE22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3" descr="The DSTL logo. DSTL - the science inside." title="The DSTL logo"/>
          <p:cNvPicPr>
            <a:picLocks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3347866" y="987574"/>
            <a:ext cx="2448270" cy="434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 bwMode="black">
          <a:xfrm>
            <a:off x="0" y="1638837"/>
            <a:ext cx="9144000" cy="916512"/>
          </a:xfrm>
        </p:spPr>
        <p:txBody>
          <a:bodyPr tIns="43200" rIns="360000" bIns="43200" anchor="b" anchorCtr="0">
            <a:normAutofit/>
          </a:bodyPr>
          <a:lstStyle>
            <a:lvl1pPr algn="ctr"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 bwMode="white">
          <a:xfrm>
            <a:off x="6804248" y="51542"/>
            <a:ext cx="2268000" cy="648000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20228"/>
              </a:solidFill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10154" y="4895733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Date Placeholder 5"/>
          <p:cNvSpPr>
            <a:spLocks noGrp="1"/>
          </p:cNvSpPr>
          <p:nvPr>
            <p:ph type="dt" sz="half" idx="2"/>
          </p:nvPr>
        </p:nvSpPr>
        <p:spPr>
          <a:xfrm>
            <a:off x="6300192" y="4313337"/>
            <a:ext cx="2671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60222947-8F45-4EC9-A40B-97FDA8469021}" type="datetime1">
              <a:rPr lang="en-GB" smtClean="0"/>
              <a:t>15/11/2023</a:t>
            </a:fld>
            <a:r>
              <a:rPr lang="en-GB" smtClean="0"/>
              <a:t>  </a:t>
            </a:r>
            <a:r>
              <a:rPr lang="en-GB" dirty="0" smtClean="0">
                <a:solidFill>
                  <a:srgbClr val="CE2256"/>
                </a:solidFill>
              </a:rPr>
              <a:t>/  </a:t>
            </a:r>
            <a:r>
              <a:rPr lang="en-GB" dirty="0" smtClean="0"/>
              <a:t>© Crown copyright  2020  Dstl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442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Column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1" y="1131591"/>
            <a:ext cx="3867151" cy="3239389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5008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1" y="1131591"/>
            <a:ext cx="8630716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GB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9439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Content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131590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42236" y="1131590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252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Picture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742236" y="1131589"/>
            <a:ext cx="4140000" cy="3240000"/>
          </a:xfrm>
        </p:spPr>
        <p:txBody>
          <a:bodyPr/>
          <a:lstStyle>
            <a:lvl1pPr marL="0" indent="0" algn="ctr">
              <a:buNone/>
              <a:defRPr sz="105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22" name="Content Placeholder 2"/>
          <p:cNvSpPr>
            <a:spLocks noGrp="1"/>
          </p:cNvSpPr>
          <p:nvPr>
            <p:ph sz="half" idx="11"/>
          </p:nvPr>
        </p:nvSpPr>
        <p:spPr>
          <a:xfrm>
            <a:off x="251520" y="1131589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899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662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0" y="758655"/>
            <a:ext cx="9144000" cy="4384843"/>
          </a:xfrm>
        </p:spPr>
        <p:txBody>
          <a:bodyPr rtlCol="0" anchor="t"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900">
                <a:solidFill>
                  <a:schemeClr val="tx1"/>
                </a:solidFill>
              </a:defRPr>
            </a:lvl1pPr>
            <a:lvl2pPr marL="319789" indent="0">
              <a:buNone/>
              <a:defRPr sz="1950"/>
            </a:lvl2pPr>
            <a:lvl3pPr marL="639579" indent="0">
              <a:buNone/>
              <a:defRPr sz="1650"/>
            </a:lvl3pPr>
            <a:lvl4pPr marL="959368" indent="0">
              <a:buNone/>
              <a:defRPr sz="1425"/>
            </a:lvl4pPr>
            <a:lvl5pPr marL="1279157" indent="0">
              <a:buNone/>
              <a:defRPr sz="1425"/>
            </a:lvl5pPr>
            <a:lvl6pPr marL="1598946" indent="0">
              <a:buNone/>
              <a:defRPr sz="1425"/>
            </a:lvl6pPr>
            <a:lvl7pPr marL="1918734" indent="0">
              <a:buNone/>
              <a:defRPr sz="1425"/>
            </a:lvl7pPr>
            <a:lvl8pPr marL="2238524" indent="0">
              <a:buNone/>
              <a:defRPr sz="1425"/>
            </a:lvl8pPr>
            <a:lvl9pPr marL="2558314" indent="0">
              <a:buNone/>
              <a:defRPr sz="1425"/>
            </a:lvl9pPr>
          </a:lstStyle>
          <a:p>
            <a:pPr lvl="0"/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20" hasCustomPrompt="1"/>
          </p:nvPr>
        </p:nvSpPr>
        <p:spPr>
          <a:xfrm>
            <a:off x="251177" y="4396588"/>
            <a:ext cx="3384551" cy="193899"/>
          </a:xfrm>
        </p:spPr>
        <p:txBody>
          <a:bodyPr lIns="0" tIns="0" rIns="0" bIns="0" anchor="b" anchorCtr="0">
            <a:spAutoFit/>
          </a:bodyPr>
          <a:lstStyle>
            <a:lvl1pPr marL="162000" indent="-162000">
              <a:spcBef>
                <a:spcPts val="0"/>
              </a:spcBef>
              <a:buClr>
                <a:srgbClr val="C00000"/>
              </a:buClr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 smtClean="0"/>
              <a:t>Enter picture caption here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9693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8" name="Content Placeholder 8"/>
          <p:cNvSpPr>
            <a:spLocks noGrp="1"/>
          </p:cNvSpPr>
          <p:nvPr>
            <p:ph sz="quarter" idx="11"/>
          </p:nvPr>
        </p:nvSpPr>
        <p:spPr>
          <a:xfrm>
            <a:off x="251520" y="1117160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2"/>
          </p:nvPr>
        </p:nvSpPr>
        <p:spPr>
          <a:xfrm>
            <a:off x="4573523" y="1117160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0" name="Content Placeholder 8"/>
          <p:cNvSpPr>
            <a:spLocks noGrp="1"/>
          </p:cNvSpPr>
          <p:nvPr>
            <p:ph sz="quarter" idx="13"/>
          </p:nvPr>
        </p:nvSpPr>
        <p:spPr>
          <a:xfrm>
            <a:off x="4573523" y="2740208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1" name="Content Placeholder 8"/>
          <p:cNvSpPr>
            <a:spLocks noGrp="1"/>
          </p:cNvSpPr>
          <p:nvPr>
            <p:ph sz="quarter" idx="14"/>
          </p:nvPr>
        </p:nvSpPr>
        <p:spPr>
          <a:xfrm>
            <a:off x="251520" y="2740208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49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P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513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 Chart (Single Quadrant)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1"/>
          </p:nvPr>
        </p:nvSpPr>
        <p:spPr>
          <a:xfrm>
            <a:off x="734400" y="1131590"/>
            <a:ext cx="7675200" cy="32434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GB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60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pic>
        <p:nvPicPr>
          <p:cNvPr id="4" name="Picture 3" descr="The DSTL logo. DSTL - the science inside." title="The DSTL logo"/>
          <p:cNvPicPr>
            <a:picLocks noChangeArrowheads="1"/>
          </p:cNvPicPr>
          <p:nvPr userDrawn="1"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2915816" y="1754082"/>
            <a:ext cx="3312368" cy="5883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 userDrawn="1"/>
        </p:nvSpPr>
        <p:spPr>
          <a:xfrm>
            <a:off x="3556647" y="2865521"/>
            <a:ext cx="2030707" cy="26930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ctr" defTabSz="638957" rtl="0" eaLnBrk="1" fontAlgn="base" latinLnBrk="0" hangingPunct="1">
              <a:lnSpc>
                <a:spcPts val="2138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900" dirty="0" smtClean="0">
                <a:solidFill>
                  <a:schemeClr val="tx1"/>
                </a:solidFill>
              </a:rPr>
              <a:t>Discover more</a:t>
            </a:r>
            <a:endParaRPr lang="en-GB" sz="900" dirty="0" smtClean="0">
              <a:solidFill>
                <a:schemeClr val="tx1"/>
              </a:solidFill>
            </a:endParaRPr>
          </a:p>
        </p:txBody>
      </p:sp>
      <p:grpSp>
        <p:nvGrpSpPr>
          <p:cNvPr id="12" name="Group 11" descr="GitHub logo linking to DSTL's GitHub page" title="GitHub logo"/>
          <p:cNvGrpSpPr/>
          <p:nvPr userDrawn="1"/>
        </p:nvGrpSpPr>
        <p:grpSpPr>
          <a:xfrm>
            <a:off x="5466051" y="3312422"/>
            <a:ext cx="339448" cy="339448"/>
            <a:chOff x="5466051" y="3312422"/>
            <a:chExt cx="339448" cy="339448"/>
          </a:xfrm>
        </p:grpSpPr>
        <p:sp>
          <p:nvSpPr>
            <p:cNvPr id="21" name="Oval 20">
              <a:hlinkClick r:id="rId3"/>
            </p:cNvPr>
            <p:cNvSpPr/>
            <p:nvPr userDrawn="1"/>
          </p:nvSpPr>
          <p:spPr bwMode="black">
            <a:xfrm>
              <a:off x="5466051" y="3312422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22" name="Picture 21">
              <a:hlinkClick r:id="rId3"/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black">
            <a:xfrm>
              <a:off x="5544397" y="3400843"/>
              <a:ext cx="175331" cy="175331"/>
            </a:xfrm>
            <a:prstGeom prst="rect">
              <a:avLst/>
            </a:prstGeom>
          </p:spPr>
        </p:pic>
      </p:grpSp>
      <p:sp>
        <p:nvSpPr>
          <p:cNvPr id="26" name="Rectangle 25"/>
          <p:cNvSpPr/>
          <p:nvPr userDrawn="1"/>
        </p:nvSpPr>
        <p:spPr bwMode="white">
          <a:xfrm>
            <a:off x="6804248" y="51542"/>
            <a:ext cx="2268000" cy="648000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20228"/>
              </a:solidFill>
            </a:endParaRPr>
          </a:p>
        </p:txBody>
      </p:sp>
      <p:grpSp>
        <p:nvGrpSpPr>
          <p:cNvPr id="2" name="Group 1" descr="Twitter logo linking to DSTL's Twitter page" title="Twitter Logo"/>
          <p:cNvGrpSpPr/>
          <p:nvPr userDrawn="1"/>
        </p:nvGrpSpPr>
        <p:grpSpPr>
          <a:xfrm>
            <a:off x="3347864" y="3309248"/>
            <a:ext cx="339448" cy="339448"/>
            <a:chOff x="3347864" y="3309248"/>
            <a:chExt cx="339448" cy="339448"/>
          </a:xfrm>
        </p:grpSpPr>
        <p:sp>
          <p:nvSpPr>
            <p:cNvPr id="13" name="Oval 12">
              <a:hlinkClick r:id="rId5"/>
            </p:cNvPr>
            <p:cNvSpPr/>
            <p:nvPr userDrawn="1"/>
          </p:nvSpPr>
          <p:spPr bwMode="black">
            <a:xfrm>
              <a:off x="3347864" y="3309248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24" name="Picture 23">
              <a:hlinkClick r:id="rId5"/>
            </p:cNvPr>
            <p:cNvPicPr>
              <a:picLocks noChangeAspect="1"/>
            </p:cNvPicPr>
            <p:nvPr userDrawn="1"/>
          </p:nvPicPr>
          <p:blipFill>
            <a:blip r:embed="rId6"/>
            <a:stretch>
              <a:fillRect/>
            </a:stretch>
          </p:blipFill>
          <p:spPr>
            <a:xfrm>
              <a:off x="3453784" y="3420734"/>
              <a:ext cx="149048" cy="125201"/>
            </a:xfrm>
            <a:prstGeom prst="rect">
              <a:avLst/>
            </a:prstGeom>
          </p:spPr>
        </p:pic>
      </p:grpSp>
      <p:grpSp>
        <p:nvGrpSpPr>
          <p:cNvPr id="6" name="Group 5" descr="LinkedIn logo linking to DSTL's LinkedIn page" title="LinkedIn logo"/>
          <p:cNvGrpSpPr/>
          <p:nvPr userDrawn="1"/>
        </p:nvGrpSpPr>
        <p:grpSpPr>
          <a:xfrm>
            <a:off x="3770679" y="3312422"/>
            <a:ext cx="339448" cy="339448"/>
            <a:chOff x="3770679" y="3312422"/>
            <a:chExt cx="339448" cy="339448"/>
          </a:xfrm>
        </p:grpSpPr>
        <p:sp>
          <p:nvSpPr>
            <p:cNvPr id="19" name="Oval 18">
              <a:hlinkClick r:id="rId7"/>
            </p:cNvPr>
            <p:cNvSpPr/>
            <p:nvPr userDrawn="1"/>
          </p:nvSpPr>
          <p:spPr bwMode="black">
            <a:xfrm>
              <a:off x="3770679" y="3312422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27" name="Picture 26">
              <a:hlinkClick r:id="rId7"/>
            </p:cNvPr>
            <p:cNvPicPr>
              <a:picLocks noChangeAspect="1"/>
            </p:cNvPicPr>
            <p:nvPr userDrawn="1"/>
          </p:nvPicPr>
          <p:blipFill>
            <a:blip r:embed="rId8"/>
            <a:stretch>
              <a:fillRect/>
            </a:stretch>
          </p:blipFill>
          <p:spPr>
            <a:xfrm>
              <a:off x="3879656" y="3401599"/>
              <a:ext cx="135334" cy="140973"/>
            </a:xfrm>
            <a:prstGeom prst="rect">
              <a:avLst/>
            </a:prstGeom>
          </p:spPr>
        </p:pic>
      </p:grpSp>
      <p:grpSp>
        <p:nvGrpSpPr>
          <p:cNvPr id="11" name="Group 10" descr="Gov.UK logo linking to DSTL's Gov.UK page" title="Gov.UK logo"/>
          <p:cNvGrpSpPr/>
          <p:nvPr userDrawn="1"/>
        </p:nvGrpSpPr>
        <p:grpSpPr>
          <a:xfrm>
            <a:off x="5039123" y="3312422"/>
            <a:ext cx="339448" cy="339448"/>
            <a:chOff x="5039123" y="3312422"/>
            <a:chExt cx="339448" cy="339448"/>
          </a:xfrm>
        </p:grpSpPr>
        <p:sp>
          <p:nvSpPr>
            <p:cNvPr id="16" name="Oval 15">
              <a:hlinkClick r:id="rId9"/>
            </p:cNvPr>
            <p:cNvSpPr/>
            <p:nvPr userDrawn="1"/>
          </p:nvSpPr>
          <p:spPr bwMode="black">
            <a:xfrm>
              <a:off x="5039123" y="3312422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42" name="Picture 41">
              <a:hlinkClick r:id="rId9"/>
            </p:cNvPr>
            <p:cNvPicPr>
              <a:picLocks noChangeAspect="1"/>
            </p:cNvPicPr>
            <p:nvPr userDrawn="1"/>
          </p:nvPicPr>
          <p:blipFill>
            <a:blip r:embed="rId10"/>
            <a:stretch>
              <a:fillRect/>
            </a:stretch>
          </p:blipFill>
          <p:spPr>
            <a:xfrm>
              <a:off x="5118452" y="3417109"/>
              <a:ext cx="180789" cy="142797"/>
            </a:xfrm>
            <a:prstGeom prst="rect">
              <a:avLst/>
            </a:prstGeom>
          </p:spPr>
        </p:pic>
      </p:grpSp>
      <p:grpSp>
        <p:nvGrpSpPr>
          <p:cNvPr id="9" name="Group 8" descr="Instagram logo linking to DSTL's Instagram page" title="Instagram logo"/>
          <p:cNvGrpSpPr/>
          <p:nvPr userDrawn="1"/>
        </p:nvGrpSpPr>
        <p:grpSpPr>
          <a:xfrm>
            <a:off x="4616309" y="3312422"/>
            <a:ext cx="339448" cy="339448"/>
            <a:chOff x="4616309" y="3312422"/>
            <a:chExt cx="339448" cy="339448"/>
          </a:xfrm>
        </p:grpSpPr>
        <p:sp>
          <p:nvSpPr>
            <p:cNvPr id="7" name="Oval 6">
              <a:hlinkClick r:id="rId11"/>
            </p:cNvPr>
            <p:cNvSpPr/>
            <p:nvPr userDrawn="1"/>
          </p:nvSpPr>
          <p:spPr bwMode="black">
            <a:xfrm>
              <a:off x="4616309" y="3312422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44" name="Picture 43">
              <a:hlinkClick r:id="rId11"/>
            </p:cNvPr>
            <p:cNvPicPr>
              <a:picLocks noChangeAspect="1"/>
            </p:cNvPicPr>
            <p:nvPr userDrawn="1"/>
          </p:nvPicPr>
          <p:blipFill>
            <a:blip r:embed="rId12"/>
            <a:stretch>
              <a:fillRect/>
            </a:stretch>
          </p:blipFill>
          <p:spPr>
            <a:xfrm>
              <a:off x="4699348" y="3398350"/>
              <a:ext cx="175071" cy="172258"/>
            </a:xfrm>
            <a:prstGeom prst="rect">
              <a:avLst/>
            </a:prstGeom>
          </p:spPr>
        </p:pic>
      </p:grpSp>
      <p:grpSp>
        <p:nvGrpSpPr>
          <p:cNvPr id="8" name="Group 7" descr="Facebook logo linking to DSTL's Facebook page" title="Facebook logo"/>
          <p:cNvGrpSpPr/>
          <p:nvPr userDrawn="1"/>
        </p:nvGrpSpPr>
        <p:grpSpPr>
          <a:xfrm>
            <a:off x="4193495" y="3312422"/>
            <a:ext cx="339448" cy="339448"/>
            <a:chOff x="4193495" y="3312422"/>
            <a:chExt cx="339448" cy="339448"/>
          </a:xfrm>
        </p:grpSpPr>
        <p:sp>
          <p:nvSpPr>
            <p:cNvPr id="10" name="Oval 9">
              <a:hlinkClick r:id="rId13"/>
            </p:cNvPr>
            <p:cNvSpPr/>
            <p:nvPr userDrawn="1"/>
          </p:nvSpPr>
          <p:spPr bwMode="black">
            <a:xfrm>
              <a:off x="4193495" y="3312422"/>
              <a:ext cx="339448" cy="339448"/>
            </a:xfrm>
            <a:prstGeom prst="ellipse">
              <a:avLst/>
            </a:prstGeom>
            <a:solidFill>
              <a:srgbClr val="000000">
                <a:alpha val="10196"/>
              </a:srgbClr>
            </a:solidFill>
            <a:ln w="127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75"/>
            </a:p>
          </p:txBody>
        </p:sp>
        <p:pic>
          <p:nvPicPr>
            <p:cNvPr id="46" name="Picture 45">
              <a:hlinkClick r:id="rId13"/>
            </p:cNvPr>
            <p:cNvPicPr>
              <a:picLocks noChangeAspect="1"/>
            </p:cNvPicPr>
            <p:nvPr userDrawn="1"/>
          </p:nvPicPr>
          <p:blipFill>
            <a:blip r:embed="rId14"/>
            <a:stretch>
              <a:fillRect/>
            </a:stretch>
          </p:blipFill>
          <p:spPr>
            <a:xfrm>
              <a:off x="4318695" y="3401144"/>
              <a:ext cx="85889" cy="158276"/>
            </a:xfrm>
            <a:prstGeom prst="rect">
              <a:avLst/>
            </a:prstGeom>
          </p:spPr>
        </p:pic>
      </p:grpSp>
      <p:sp>
        <p:nvSpPr>
          <p:cNvPr id="2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21710" y="4375018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832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21710" y="4375018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612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1" y="1370015"/>
            <a:ext cx="7886700" cy="2857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 descr="Text Box containing the classification of the presentation" title="Classification"/>
          <p:cNvSpPr>
            <a:spLocks noGrp="1"/>
          </p:cNvSpPr>
          <p:nvPr>
            <p:ph type="ftr" sz="quarter" idx="3"/>
          </p:nvPr>
        </p:nvSpPr>
        <p:spPr>
          <a:xfrm>
            <a:off x="1403649" y="4601371"/>
            <a:ext cx="7478588" cy="274637"/>
          </a:xfrm>
          <a:prstGeom prst="rect">
            <a:avLst/>
          </a:prstGeom>
        </p:spPr>
        <p:txBody>
          <a:bodyPr vert="horz" wrap="square" lIns="91440" tIns="45720" rIns="36000" bIns="45720" rtlCol="0" anchor="ctr">
            <a:normAutofit/>
          </a:bodyPr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9" name="Rectangle 8"/>
          <p:cNvSpPr/>
          <p:nvPr userDrawn="1"/>
        </p:nvSpPr>
        <p:spPr bwMode="hidden">
          <a:xfrm>
            <a:off x="0" y="-672"/>
            <a:ext cx="9144000" cy="755175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>
            <a:normAutofit/>
          </a:bodyPr>
          <a:lstStyle/>
          <a:p>
            <a:pPr algn="ctr"/>
            <a:endParaRPr lang="en-GB" sz="1275"/>
          </a:p>
        </p:txBody>
      </p:sp>
      <p:pic>
        <p:nvPicPr>
          <p:cNvPr id="10" name="Picture 3"/>
          <p:cNvPicPr>
            <a:picLocks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7308305" y="246113"/>
            <a:ext cx="1587841" cy="28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Placeholder 3"/>
          <p:cNvSpPr>
            <a:spLocks noGrp="1"/>
          </p:cNvSpPr>
          <p:nvPr userDrawn="1">
            <p:ph type="title"/>
          </p:nvPr>
        </p:nvSpPr>
        <p:spPr bwMode="black">
          <a:xfrm>
            <a:off x="36256" y="50535"/>
            <a:ext cx="6840000" cy="649007"/>
          </a:xfrm>
          <a:prstGeom prst="rect">
            <a:avLst/>
          </a:prstGeom>
          <a:ln>
            <a:noFill/>
          </a:ln>
        </p:spPr>
        <p:txBody>
          <a:bodyPr vert="horz" lIns="36000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6821710" y="4375018"/>
            <a:ext cx="2057400" cy="21175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725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1" r:id="rId2"/>
    <p:sldLayoutId id="2147483699" r:id="rId3"/>
    <p:sldLayoutId id="2147483701" r:id="rId4"/>
    <p:sldLayoutId id="2147483706" r:id="rId5"/>
    <p:sldLayoutId id="2147483703" r:id="rId6"/>
    <p:sldLayoutId id="2147483710" r:id="rId7"/>
    <p:sldLayoutId id="2147483720" r:id="rId8"/>
    <p:sldLayoutId id="2147483719" r:id="rId9"/>
    <p:sldLayoutId id="2147483715" r:id="rId10"/>
    <p:sldLayoutId id="2147483716" r:id="rId11"/>
    <p:sldLayoutId id="2147483717" r:id="rId12"/>
  </p:sldLayoutIdLst>
  <p:timing>
    <p:tnLst>
      <p:par>
        <p:cTn id="1" dur="indefinite" restart="never" nodeType="tmRoot"/>
      </p:par>
    </p:tnLst>
  </p:timing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GB" sz="2000" kern="1200" dirty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lang="en-US" sz="20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534386" indent="-214313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–"/>
        <a:defRPr lang="en-US" sz="18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•"/>
        <a:defRPr lang="en-US" sz="18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–"/>
        <a:defRPr lang="en-US" sz="14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»"/>
        <a:defRPr lang="en-GB" sz="11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legraph.co.uk/news/uknews/8648068/Battle-of-Agincourt-ten-reasons-why-the-French-lost.html" TargetMode="External"/><Relationship Id="rId3" Type="http://schemas.openxmlformats.org/officeDocument/2006/relationships/hyperlink" Target="https://www.worldhistory.org/Battle_of_Agincourt/" TargetMode="External"/><Relationship Id="rId7" Type="http://schemas.openxmlformats.org/officeDocument/2006/relationships/hyperlink" Target="https://greenmanlongbows.co.uk/SPEED%20TESTING%20Measuring%20the%20arrow%20speed%20of%20bows%20and%20longbows%20using%20a%20chronometer.htm" TargetMode="External"/><Relationship Id="rId2" Type="http://schemas.openxmlformats.org/officeDocument/2006/relationships/hyperlink" Target="https://www.britannica.com/event/Battle-of-Agincourt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history.com/topics/european-history/battle-of-agincourt" TargetMode="External"/><Relationship Id="rId5" Type="http://schemas.openxmlformats.org/officeDocument/2006/relationships/hyperlink" Target="https://prezi.com/xqe3smlzcr9g/the-role-of-crossbows-in-the-battles-of-agincourt-and-crecy/" TargetMode="External"/><Relationship Id="rId4" Type="http://schemas.openxmlformats.org/officeDocument/2006/relationships/hyperlink" Target="https://www.thetimes.co.uk/article/weather-eye-the-battle-of-agincourt-9h0r83n9vhf#:~:text=On%20the%20eve%20of%20the,had%20turned%20into%20a%20quagmire" TargetMode="External"/><Relationship Id="rId9" Type="http://schemas.openxmlformats.org/officeDocument/2006/relationships/hyperlink" Target="http://webphysics.iupui.edu/warmup/iupui_archive/152sp99gf_3.html#:~:text=A%20medieval%20crossbow%20could%20fire,could%20pierce%20the%20thickest%20armor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Olly Overton</a:t>
            </a:r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 the longbow the decisive weapon at the Battle of Agincourt?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algn="r"/>
            <a:fld id="{B0380CF2-880A-46AD-9107-929D5B0FF07A}" type="datetime1">
              <a:rPr lang="en-GB" smtClean="0"/>
              <a:t>15/11/2023</a:t>
            </a:fld>
            <a:r>
              <a:rPr lang="en-GB" dirty="0" smtClean="0"/>
              <a:t>  </a:t>
            </a:r>
            <a:r>
              <a:rPr lang="en-GB" dirty="0" smtClean="0">
                <a:solidFill>
                  <a:srgbClr val="CE2256"/>
                </a:solidFill>
              </a:rPr>
              <a:t>/  </a:t>
            </a:r>
            <a:r>
              <a:rPr lang="en-GB" dirty="0" smtClean="0"/>
              <a:t>© Crown copyright  </a:t>
            </a:r>
            <a:r>
              <a:rPr lang="en-GB" dirty="0" smtClean="0"/>
              <a:t>2023  </a:t>
            </a:r>
            <a:r>
              <a:rPr lang="en-GB" dirty="0" smtClean="0"/>
              <a:t>Dstl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00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the scene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4648" y="917585"/>
            <a:ext cx="8627589" cy="323938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Agincourt is a village located in Northern France, </a:t>
            </a:r>
            <a:r>
              <a:rPr lang="en-GB" sz="1600" dirty="0" smtClean="0"/>
              <a:t>and was </a:t>
            </a:r>
            <a:r>
              <a:rPr lang="en-GB" sz="1600" dirty="0" smtClean="0"/>
              <a:t>where the Battle took place.</a:t>
            </a:r>
          </a:p>
          <a:p>
            <a:r>
              <a:rPr lang="en-GB" sz="1600" dirty="0" smtClean="0"/>
              <a:t>The environment included a recently ploughed field sandwiched by two woods.</a:t>
            </a:r>
          </a:p>
          <a:p>
            <a:r>
              <a:rPr lang="en-GB" sz="1600" dirty="0" smtClean="0"/>
              <a:t>Prior to this Battle, King Henry Vs men had fought a Battle at Harfleur</a:t>
            </a:r>
            <a:r>
              <a:rPr lang="en-GB" sz="1600" dirty="0"/>
              <a:t>.</a:t>
            </a:r>
            <a:endParaRPr lang="en-GB" sz="1600" dirty="0" smtClean="0"/>
          </a:p>
          <a:p>
            <a:r>
              <a:rPr lang="en-GB" sz="1600" dirty="0" smtClean="0"/>
              <a:t>His men marched from Harfleur to Agincourt which was some 200 miles.</a:t>
            </a:r>
          </a:p>
          <a:p>
            <a:r>
              <a:rPr lang="en-GB" sz="1600" dirty="0" smtClean="0"/>
              <a:t>Many of these men were suffering from Dysentery.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2528349"/>
            <a:ext cx="3751296" cy="25051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38243" y="4831627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131739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of factors that contributed to the win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1521" y="917585"/>
            <a:ext cx="4536503" cy="3239389"/>
          </a:xfrm>
        </p:spPr>
        <p:txBody>
          <a:bodyPr>
            <a:normAutofit lnSpcReduction="10000"/>
          </a:bodyPr>
          <a:lstStyle/>
          <a:p>
            <a:r>
              <a:rPr lang="en-GB" sz="1600" dirty="0" smtClean="0"/>
              <a:t>Weather – the night before the attack, it rained heavily. This saturated the fields and turned them into muddy bogs.</a:t>
            </a:r>
          </a:p>
          <a:p>
            <a:r>
              <a:rPr lang="en-GB" sz="1600" dirty="0" smtClean="0"/>
              <a:t>Armour – the French had much thicker armour, as a result making them heavy, slow and immobile.</a:t>
            </a:r>
          </a:p>
          <a:p>
            <a:r>
              <a:rPr lang="en-GB" sz="1600" dirty="0" smtClean="0"/>
              <a:t>Instructions – the French commanders had poor discipline, the English had excellent commanders.</a:t>
            </a:r>
            <a:endParaRPr lang="en-GB" sz="1600" dirty="0"/>
          </a:p>
          <a:p>
            <a:r>
              <a:rPr lang="en-GB" sz="1600" dirty="0" smtClean="0"/>
              <a:t>Numbers – the English </a:t>
            </a:r>
            <a:r>
              <a:rPr lang="en-GB" sz="1600" dirty="0"/>
              <a:t>Army </a:t>
            </a:r>
            <a:r>
              <a:rPr lang="en-GB" sz="1600" dirty="0" smtClean="0"/>
              <a:t>was estimated at around </a:t>
            </a:r>
            <a:r>
              <a:rPr lang="en-GB" sz="1600" dirty="0"/>
              <a:t>8</a:t>
            </a:r>
            <a:r>
              <a:rPr lang="en-GB" sz="1600" dirty="0" smtClean="0"/>
              <a:t>,000. Whereas the French Army is disputed to be around 20-30,000.</a:t>
            </a:r>
            <a:endParaRPr lang="en-GB" sz="1600" dirty="0"/>
          </a:p>
          <a:p>
            <a:r>
              <a:rPr lang="en-GB" sz="1600" dirty="0" smtClean="0"/>
              <a:t>Weaponry – the English </a:t>
            </a:r>
            <a:r>
              <a:rPr lang="en-GB" sz="1600" dirty="0" smtClean="0"/>
              <a:t>used</a:t>
            </a:r>
            <a:r>
              <a:rPr lang="en-GB" sz="1600" dirty="0" smtClean="0"/>
              <a:t> </a:t>
            </a:r>
            <a:r>
              <a:rPr lang="en-GB" sz="1600" dirty="0" smtClean="0"/>
              <a:t>the longbows, whereas the French favoured crossbows.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3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5292080" y="3362382"/>
            <a:ext cx="3312368" cy="432048"/>
          </a:xfrm>
          <a:prstGeom prst="roundRect">
            <a:avLst/>
          </a:prstGeom>
          <a:solidFill>
            <a:srgbClr val="CE2256"/>
          </a:solidFill>
          <a:ln>
            <a:solidFill>
              <a:srgbClr val="CE22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5400092" y="2923460"/>
            <a:ext cx="3096344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5508104" y="2476816"/>
            <a:ext cx="2880320" cy="432048"/>
          </a:xfrm>
          <a:prstGeom prst="roundRect">
            <a:avLst/>
          </a:prstGeom>
          <a:solidFill>
            <a:srgbClr val="CE2256"/>
          </a:solidFill>
          <a:ln>
            <a:solidFill>
              <a:srgbClr val="CE22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5616116" y="2032924"/>
            <a:ext cx="2664296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5724128" y="1588527"/>
            <a:ext cx="2448272" cy="432048"/>
          </a:xfrm>
          <a:prstGeom prst="roundRect">
            <a:avLst/>
          </a:prstGeom>
          <a:solidFill>
            <a:srgbClr val="CE2256"/>
          </a:solidFill>
          <a:ln>
            <a:solidFill>
              <a:srgbClr val="CE225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444208" y="1618743"/>
            <a:ext cx="1008112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SzPct val="110000"/>
            </a:pPr>
            <a:r>
              <a:rPr lang="en-GB" dirty="0" smtClean="0"/>
              <a:t>Weather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00192" y="2488244"/>
            <a:ext cx="1296144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SzPct val="110000"/>
            </a:pPr>
            <a:r>
              <a:rPr lang="en-GB" dirty="0" smtClean="0"/>
              <a:t>Weaponry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44208" y="2043847"/>
            <a:ext cx="1008112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SzPct val="110000"/>
            </a:pPr>
            <a:r>
              <a:rPr lang="en-GB" dirty="0" smtClean="0"/>
              <a:t>Armour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00192" y="2948201"/>
            <a:ext cx="1296144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SzPct val="110000"/>
            </a:pPr>
            <a:r>
              <a:rPr lang="en-GB" dirty="0" smtClean="0"/>
              <a:t>Instructions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00192" y="3372457"/>
            <a:ext cx="1296144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SzPct val="110000"/>
            </a:pPr>
            <a:r>
              <a:rPr lang="en-GB" dirty="0" smtClean="0"/>
              <a:t>Numbers</a:t>
            </a:r>
          </a:p>
        </p:txBody>
      </p:sp>
      <p:sp>
        <p:nvSpPr>
          <p:cNvPr id="19" name="Action Button: Help 18">
            <a:hlinkClick r:id="" action="ppaction://noaction" highlightClick="1"/>
          </p:cNvPr>
          <p:cNvSpPr/>
          <p:nvPr/>
        </p:nvSpPr>
        <p:spPr>
          <a:xfrm>
            <a:off x="6768244" y="1143939"/>
            <a:ext cx="360040" cy="354567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2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Weather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1521" y="804409"/>
            <a:ext cx="8627589" cy="323938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The evening before the attack there were heavy winds and torrential rain.</a:t>
            </a:r>
          </a:p>
          <a:p>
            <a:r>
              <a:rPr lang="en-GB" sz="1600" dirty="0" smtClean="0"/>
              <a:t>The morning of the attack the recently ploughed field was described as a quagmire.</a:t>
            </a:r>
          </a:p>
          <a:p>
            <a:r>
              <a:rPr lang="en-GB" sz="1600" dirty="0" smtClean="0"/>
              <a:t>The French’ first assault only churned up the ground making it worse.</a:t>
            </a:r>
          </a:p>
          <a:p>
            <a:r>
              <a:rPr lang="en-GB" sz="1600" dirty="0" smtClean="0"/>
              <a:t>The heavily </a:t>
            </a:r>
            <a:r>
              <a:rPr lang="en-GB" sz="1600" dirty="0"/>
              <a:t>armoured French knights advanced on foot, “where they sank up to their knees” through a hail of arrows. Those who fell had difficulty rising again. Large numbers were trampled into the mud and drowned or suffocated. </a:t>
            </a:r>
            <a:endParaRPr lang="en-GB" sz="1600" dirty="0" smtClean="0"/>
          </a:p>
          <a:p>
            <a:r>
              <a:rPr lang="en-GB" sz="1600" dirty="0" smtClean="0"/>
              <a:t>If it were dry, would the English have even had a chance? Would they even decide to attack?</a:t>
            </a:r>
            <a:endParaRPr lang="en-GB" sz="1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2886010"/>
            <a:ext cx="3576067" cy="21801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99112" y="4834572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50145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Armour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4649" y="822220"/>
            <a:ext cx="6909640" cy="323938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About 25% of King Henry V’s men were men-at-arms.</a:t>
            </a:r>
          </a:p>
          <a:p>
            <a:r>
              <a:rPr lang="en-GB" sz="1600" dirty="0" smtClean="0"/>
              <a:t>These men were paid double the amount of an archer.</a:t>
            </a:r>
          </a:p>
          <a:p>
            <a:r>
              <a:rPr lang="en-GB" sz="1600" dirty="0" smtClean="0"/>
              <a:t>They were able to afford; </a:t>
            </a:r>
            <a:r>
              <a:rPr lang="en-GB" sz="1600" dirty="0"/>
              <a:t>breastplates, gorgets, rerebraces and </a:t>
            </a:r>
            <a:r>
              <a:rPr lang="en-GB" sz="1600" dirty="0" smtClean="0"/>
              <a:t>sallets. These areas protected the upper body.</a:t>
            </a:r>
          </a:p>
          <a:p>
            <a:r>
              <a:rPr lang="en-GB" sz="1600" dirty="0" smtClean="0"/>
              <a:t>The majority of the French wore heavy steel armour weighing around 30kg-50kg.</a:t>
            </a:r>
          </a:p>
          <a:p>
            <a:r>
              <a:rPr lang="en-GB" sz="1600" dirty="0" smtClean="0"/>
              <a:t>So what does this mean?</a:t>
            </a:r>
          </a:p>
          <a:p>
            <a:pPr marL="0" indent="0">
              <a:buNone/>
            </a:pPr>
            <a:r>
              <a:rPr lang="en-GB" sz="1600" dirty="0" smtClean="0"/>
              <a:t>The English were quicker and more mobile.</a:t>
            </a:r>
          </a:p>
          <a:p>
            <a:pPr marL="0" indent="0">
              <a:buNone/>
            </a:pPr>
            <a:r>
              <a:rPr lang="en-GB" sz="1600" dirty="0" smtClean="0"/>
              <a:t>The French sunk in the field.</a:t>
            </a:r>
          </a:p>
          <a:p>
            <a:pPr marL="0" indent="0">
              <a:buNone/>
            </a:pPr>
            <a:r>
              <a:rPr lang="en-GB" sz="1600" dirty="0" smtClean="0"/>
              <a:t>The Archers were able to run in and help when required.</a:t>
            </a:r>
            <a:endParaRPr lang="en-GB" sz="1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5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3758" y="1563638"/>
            <a:ext cx="1880625" cy="221419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820472" y="3592286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50336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Armour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4648" y="822220"/>
            <a:ext cx="8624461" cy="323938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There were two types of armour often used in Medieval times. These were bloomery wrought iron (0.05% Carbon) and hardened bloomery steel (0.64% Carbon).</a:t>
            </a:r>
          </a:p>
          <a:p>
            <a:r>
              <a:rPr lang="en-GB" sz="1600" dirty="0" smtClean="0"/>
              <a:t>Wealthier knights had the steel armour which was harder.</a:t>
            </a:r>
          </a:p>
          <a:p>
            <a:r>
              <a:rPr lang="en-GB" sz="1600" dirty="0" smtClean="0"/>
              <a:t>The harder a material, the higher the v50.</a:t>
            </a:r>
          </a:p>
          <a:p>
            <a:r>
              <a:rPr lang="en-GB" sz="1600" dirty="0" smtClean="0"/>
              <a:t>The v50 is a velocity at which a specific projectile is expected to penetrate the armour 50% of the time.</a:t>
            </a:r>
          </a:p>
          <a:p>
            <a:r>
              <a:rPr lang="en-GB" sz="1600" dirty="0" smtClean="0"/>
              <a:t>The harder the penetrator, the lower the v50 becomes.</a:t>
            </a:r>
            <a:endParaRPr lang="en-GB" sz="1600" dirty="0"/>
          </a:p>
          <a:p>
            <a:r>
              <a:rPr lang="en-GB" sz="1600" dirty="0" smtClean="0"/>
              <a:t>Calculation to see if the arrows would penetrate:</a:t>
            </a:r>
          </a:p>
          <a:p>
            <a:pPr marL="0" indent="0">
              <a:buNone/>
            </a:pPr>
            <a:endParaRPr lang="en-GB" sz="16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3219802"/>
            <a:ext cx="1872208" cy="99851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7704" y="3206177"/>
            <a:ext cx="3598131" cy="1316842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1763688" y="4218313"/>
            <a:ext cx="3888432" cy="52037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1617403" y="3164053"/>
            <a:ext cx="3888432" cy="17861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65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Armour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0" t="6668" r="28601" b="3733"/>
          <a:stretch/>
        </p:blipFill>
        <p:spPr>
          <a:xfrm rot="5400000">
            <a:off x="2656266" y="809089"/>
            <a:ext cx="3766109" cy="376610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2" t="14135" r="10229" b="5600"/>
          <a:stretch/>
        </p:blipFill>
        <p:spPr>
          <a:xfrm rot="5400000">
            <a:off x="-542583" y="1376344"/>
            <a:ext cx="3777690" cy="262001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0" t="8535" r="41318" b="22399"/>
          <a:stretch/>
        </p:blipFill>
        <p:spPr>
          <a:xfrm rot="5400000">
            <a:off x="6821423" y="421100"/>
            <a:ext cx="1866201" cy="266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61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Commanders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1521" y="907895"/>
            <a:ext cx="8627589" cy="323938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The French commanders placed their troops so tightly together. This limited sword swings and slowed fire rate of crossbowmen.</a:t>
            </a:r>
          </a:p>
          <a:p>
            <a:r>
              <a:rPr lang="en-GB" sz="1600" dirty="0" smtClean="0"/>
              <a:t>The French kept pushing the troops to charge forwards. This meant rear convoys were squashing the front.</a:t>
            </a:r>
          </a:p>
          <a:p>
            <a:r>
              <a:rPr lang="en-GB" sz="1600" dirty="0" smtClean="0"/>
              <a:t>France’s King Charles VI was weak and mentally ill at the time. He transferred power to Charles d’Albert.</a:t>
            </a:r>
          </a:p>
          <a:p>
            <a:r>
              <a:rPr lang="en-GB" sz="1600" dirty="0" smtClean="0"/>
              <a:t>His instructions were ignored as he was not high up.</a:t>
            </a:r>
            <a:endParaRPr lang="en-GB" sz="1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9530"/>
          <a:stretch/>
        </p:blipFill>
        <p:spPr>
          <a:xfrm>
            <a:off x="1331640" y="2833467"/>
            <a:ext cx="6619875" cy="205092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92714" y="4681573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424038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Numbers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251521" y="1131591"/>
            <a:ext cx="8627589" cy="3239389"/>
          </a:xfrm>
        </p:spPr>
        <p:txBody>
          <a:bodyPr>
            <a:normAutofit/>
          </a:bodyPr>
          <a:lstStyle/>
          <a:p>
            <a:r>
              <a:rPr lang="en-GB" dirty="0" smtClean="0"/>
              <a:t>As well as solider numbers, we need to mention finance numbers.</a:t>
            </a:r>
          </a:p>
          <a:p>
            <a:r>
              <a:rPr lang="en-GB" dirty="0" smtClean="0"/>
              <a:t>King Henry V pawned some crown jewels to fund the battle. The modern equivalent of $5million.</a:t>
            </a:r>
          </a:p>
          <a:p>
            <a:r>
              <a:rPr lang="en-GB" dirty="0" smtClean="0"/>
              <a:t>The French had more funding/wealthier soldiers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Allowing the French better armour.</a:t>
            </a:r>
            <a:endParaRPr lang="en-GB" dirty="0" smtClean="0"/>
          </a:p>
          <a:p>
            <a:r>
              <a:rPr lang="en-GB" dirty="0" smtClean="0"/>
              <a:t>The English had 6,000 </a:t>
            </a:r>
            <a:r>
              <a:rPr lang="en-GB" dirty="0" smtClean="0"/>
              <a:t>archers and 2,000 men at arms.</a:t>
            </a:r>
          </a:p>
          <a:p>
            <a:r>
              <a:rPr lang="en-GB" dirty="0" smtClean="0"/>
              <a:t>8,000 total Vs the 20-30,000 Frenchmen.</a:t>
            </a:r>
          </a:p>
          <a:p>
            <a:r>
              <a:rPr lang="en-GB" dirty="0" smtClean="0"/>
              <a:t>3:1 ratio.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9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721" y="2283718"/>
            <a:ext cx="1858516" cy="19307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820472" y="3978162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347826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Weaponry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36666641"/>
              </p:ext>
            </p:extLst>
          </p:nvPr>
        </p:nvGraphicFramePr>
        <p:xfrm>
          <a:off x="1006951" y="1275606"/>
          <a:ext cx="7115810" cy="2938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57905">
                  <a:extLst>
                    <a:ext uri="{9D8B030D-6E8A-4147-A177-3AD203B41FA5}">
                      <a16:colId xmlns:a16="http://schemas.microsoft.com/office/drawing/2014/main" val="4235761594"/>
                    </a:ext>
                  </a:extLst>
                </a:gridCol>
                <a:gridCol w="3557905">
                  <a:extLst>
                    <a:ext uri="{9D8B030D-6E8A-4147-A177-3AD203B41FA5}">
                      <a16:colId xmlns:a16="http://schemas.microsoft.com/office/drawing/2014/main" val="3582804569"/>
                    </a:ext>
                  </a:extLst>
                </a:gridCol>
              </a:tblGrid>
              <a:tr h="1953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Type of Ordnance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Bodkin Arrow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51856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Delivery System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Longbow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68661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Length of ordnance (w/o bodkin)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583.5mm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98042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Length of Bodkin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115mm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66152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Diameter of arrow shaft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11.11mm (assume same diameter for bodkin)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38223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Mass of Arrow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Arrow 0.116kg (1800 grains)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6634675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Density of Penetrator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Bodkin 6.25gcm</a:t>
                      </a:r>
                      <a:r>
                        <a:rPr lang="en-GB" sz="1200" baseline="30000">
                          <a:effectLst/>
                        </a:rPr>
                        <a:t>-3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31482574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Yew Wood 0.67 gcm</a:t>
                      </a:r>
                      <a:r>
                        <a:rPr lang="en-GB" sz="1200" baseline="30000">
                          <a:effectLst/>
                        </a:rPr>
                        <a:t>-3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9346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Density of Plate Armour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2.85gcm</a:t>
                      </a:r>
                      <a:r>
                        <a:rPr lang="en-GB" sz="1200" baseline="30000">
                          <a:effectLst/>
                        </a:rPr>
                        <a:t>-3</a:t>
                      </a:r>
                      <a:r>
                        <a:rPr lang="en-GB" sz="1200">
                          <a:effectLst/>
                        </a:rPr>
                        <a:t> (rank and file) - 5.75gcm</a:t>
                      </a:r>
                      <a:r>
                        <a:rPr lang="en-GB" sz="1200" baseline="30000">
                          <a:effectLst/>
                        </a:rPr>
                        <a:t>-3</a:t>
                      </a:r>
                      <a:r>
                        <a:rPr lang="en-GB" sz="1200">
                          <a:effectLst/>
                        </a:rPr>
                        <a:t> (knight)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48824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Thickness of Plate Armour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2.5mm – 4mm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20011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Angle of obliquity of impact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</a:t>
                      </a:r>
                      <a:r>
                        <a:rPr lang="en-GB" sz="1200" baseline="30000">
                          <a:effectLst/>
                        </a:rPr>
                        <a:t>o</a:t>
                      </a:r>
                      <a:r>
                        <a:rPr lang="en-GB" sz="1200">
                          <a:effectLst/>
                        </a:rPr>
                        <a:t> to the normal and greater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31421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Yield Stress of Armour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350-600 MPa (variation between foot soldier armour and that of a king)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71685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Velocity of system at impact (100m)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Arrow 53.34ms</a:t>
                      </a:r>
                      <a:r>
                        <a:rPr lang="en-GB" sz="1200" baseline="30000" dirty="0">
                          <a:effectLst/>
                        </a:rPr>
                        <a:t>-1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Knight on horseback (8.95ms</a:t>
                      </a:r>
                      <a:r>
                        <a:rPr lang="en-GB" sz="1200" baseline="30000" dirty="0">
                          <a:effectLst/>
                        </a:rPr>
                        <a:t>-1</a:t>
                      </a:r>
                      <a:r>
                        <a:rPr lang="en-GB" sz="1200" dirty="0">
                          <a:effectLst/>
                        </a:rPr>
                        <a:t>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Foot soldier (0.9ms</a:t>
                      </a:r>
                      <a:r>
                        <a:rPr lang="en-GB" sz="1200" baseline="30000" dirty="0">
                          <a:effectLst/>
                        </a:rPr>
                        <a:t>-1</a:t>
                      </a:r>
                      <a:r>
                        <a:rPr lang="en-GB" sz="1200" dirty="0">
                          <a:effectLst/>
                        </a:rPr>
                        <a:t>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3754356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10</a:t>
            </a:fld>
            <a:endParaRPr lang="en-GB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06475" y="128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GB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73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Weaponry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915566"/>
            <a:ext cx="828092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To compare the two main weapons some calculations are required: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Using knowledge from the “Book </a:t>
            </a:r>
            <a:r>
              <a:rPr lang="en-GB" dirty="0"/>
              <a:t>of the Crossbow”, Ralph </a:t>
            </a:r>
            <a:r>
              <a:rPr lang="en-GB" dirty="0" smtClean="0"/>
              <a:t>Payne-Gallwey, the following K.Es can be deciphered.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K.E = 1/2mv</a:t>
            </a:r>
            <a:r>
              <a:rPr lang="en-GB" baseline="30000" dirty="0" smtClean="0"/>
              <a:t>2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Longbow K.E= 1/2 x 0.116Kg x 53.34ms</a:t>
            </a:r>
            <a:r>
              <a:rPr lang="en-GB" baseline="30000" dirty="0" smtClean="0"/>
              <a:t>-1 </a:t>
            </a:r>
            <a:r>
              <a:rPr lang="en-GB" dirty="0" smtClean="0"/>
              <a:t>= 165.01J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Crossbow K.E= ½ x 0.4Kg x 15ms</a:t>
            </a:r>
            <a:r>
              <a:rPr lang="en-GB" baseline="30000" dirty="0" smtClean="0"/>
              <a:t>-1</a:t>
            </a:r>
            <a:r>
              <a:rPr lang="en-GB" dirty="0" smtClean="0"/>
              <a:t> = 45J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The Velocity is squared making it more significant than the weight.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3361402"/>
            <a:ext cx="2666338" cy="15146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61874" y="4661764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[4]</a:t>
            </a:r>
            <a:endParaRPr lang="en-GB" sz="1000" dirty="0" smtClean="0"/>
          </a:p>
        </p:txBody>
      </p:sp>
    </p:spTree>
    <p:extLst>
      <p:ext uri="{BB962C8B-B14F-4D97-AF65-F5344CB8AC3E}">
        <p14:creationId xmlns:p14="http://schemas.microsoft.com/office/powerpoint/2010/main" val="4506676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depth dive – Weaponry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915566"/>
            <a:ext cx="828092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 attempted to model the penetration of the Longbow Vs Crossbow.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The hydrocode cannot compute such slow velocities.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dirty="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83831"/>
            <a:ext cx="2316939" cy="28175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1798427"/>
            <a:ext cx="2394226" cy="28175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1980" y="1805909"/>
            <a:ext cx="2436667" cy="2817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257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would I improve the English Longbow?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7504" y="843558"/>
            <a:ext cx="6627988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In the OME industry the two most successful penetrators are shaped charges and EFPs (explosively formed projectile). 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These two phenomena are so successful due to the extreme energy levels they exert on their intended target. Their energy is mostly Kinetic Energy, along with Heat.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An English Longbow only carries Kinetic Energy.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If you could somehow heat it before it fires that would increase the penetration.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A </a:t>
            </a:r>
            <a:r>
              <a:rPr lang="en-GB" dirty="0" smtClean="0"/>
              <a:t>heated projectile will become more malleable, meaning it will more readily deform on impact. This promotes ductile hole growth which is the path of least resistance for penetration.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Upon Brittle Fracture the target actually hardens before it is overmatched and penetrated.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Increase the velocity of the arrow using high tensile string/yarn.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Cold pressing – Materials Science Knowledge</a:t>
            </a: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5492" y="843558"/>
            <a:ext cx="2288888" cy="41044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704029" y="4585981"/>
            <a:ext cx="522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00" dirty="0" smtClean="0"/>
              <a:t>[5]</a:t>
            </a:r>
            <a:endParaRPr lang="en-GB" sz="1000" dirty="0" smtClean="0"/>
          </a:p>
        </p:txBody>
      </p:sp>
    </p:spTree>
    <p:extLst>
      <p:ext uri="{BB962C8B-B14F-4D97-AF65-F5344CB8AC3E}">
        <p14:creationId xmlns:p14="http://schemas.microsoft.com/office/powerpoint/2010/main" val="3181407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7504" y="843558"/>
            <a:ext cx="892899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Due to the Battle occurring so long ago, it is difficult for Historians to say anything with a 100% certainty. This is due to lack of evidence. </a:t>
            </a:r>
            <a:endParaRPr lang="en-GB" dirty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Many books and articles conflict one another.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The exam question being addressed is “</a:t>
            </a:r>
            <a:r>
              <a:rPr lang="en-GB" dirty="0"/>
              <a:t>Was the longbow the decisive weapon at the Battle of Agincourt</a:t>
            </a:r>
            <a:r>
              <a:rPr lang="en-GB" dirty="0" smtClean="0"/>
              <a:t>?”.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 do not believe it was the decisive factor, but I do believe it was the decisive weapon on this occasion.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 actually think the crossbow is a better weapon standalone.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/>
              <a:t>If all factors were the same but the weather had been dry, the French would have obliterated the English.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50982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 smtClean="0"/>
              <a:t>OFFICIAL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7504" y="843558"/>
            <a:ext cx="892899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1) </a:t>
            </a:r>
            <a:r>
              <a:rPr lang="en-GB" sz="1400" u="sng" dirty="0">
                <a:hlinkClick r:id="rId2"/>
              </a:rPr>
              <a:t>https://www.britannica.com/event/Battle-of-Agincourt</a:t>
            </a:r>
            <a:endParaRPr lang="en-GB" sz="1400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2) </a:t>
            </a:r>
            <a:r>
              <a:rPr lang="en-GB" sz="1400" u="sng" dirty="0">
                <a:hlinkClick r:id="rId3"/>
              </a:rPr>
              <a:t>https://www.worldhistory.org/Battle_of_Agincourt/</a:t>
            </a:r>
            <a:endParaRPr lang="en-GB" sz="1400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3) </a:t>
            </a:r>
            <a:r>
              <a:rPr lang="en-GB" sz="1400" u="sng" dirty="0">
                <a:hlinkClick r:id="rId4"/>
              </a:rPr>
              <a:t>https://www.thetimes.co.uk/article/weather-eye-the-battle-of-agincourt-9h0r83n9vhf#:~:text=On%20the%20eve%20of%20the,had%20turned%20into%20a%20quagmire</a:t>
            </a:r>
            <a:endParaRPr lang="en-GB" sz="1400" dirty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4) </a:t>
            </a:r>
            <a:r>
              <a:rPr lang="en-GB" sz="1400" dirty="0">
                <a:hlinkClick r:id="rId5"/>
              </a:rPr>
              <a:t>https://prezi.com/xqe3smlzcr9g/the-role-of-crossbows-in-the-battles-of-agincourt-and-crecy</a:t>
            </a:r>
            <a:r>
              <a:rPr lang="en-GB" sz="1400" dirty="0" smtClean="0">
                <a:hlinkClick r:id="rId5"/>
              </a:rPr>
              <a:t>/</a:t>
            </a:r>
            <a:endParaRPr lang="en-GB" sz="1400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5) Lesson 6 – Penetration Mechanics – Gareth Collett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6) “Book </a:t>
            </a:r>
            <a:r>
              <a:rPr lang="en-GB" sz="1400" dirty="0"/>
              <a:t>of the Crossbow”, Ralph </a:t>
            </a:r>
            <a:r>
              <a:rPr lang="en-GB" sz="1400" dirty="0" smtClean="0"/>
              <a:t>Payne-Gallwey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dirty="0" smtClean="0"/>
              <a:t>7) </a:t>
            </a:r>
            <a:r>
              <a:rPr lang="en-GB" sz="1400" u="sng" dirty="0">
                <a:hlinkClick r:id="rId6"/>
              </a:rPr>
              <a:t>https://</a:t>
            </a:r>
            <a:r>
              <a:rPr lang="en-GB" sz="1400" u="sng" dirty="0" smtClean="0">
                <a:hlinkClick r:id="rId6"/>
              </a:rPr>
              <a:t>www.history.com/topics/european-history/battle-of-agincourt</a:t>
            </a:r>
            <a:endParaRPr lang="en-GB" sz="1400" u="sng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u="sng" dirty="0" smtClean="0"/>
              <a:t>8)</a:t>
            </a:r>
            <a:r>
              <a:rPr lang="en-GB" sz="1400" u="sng" dirty="0" smtClean="0">
                <a:hlinkClick r:id="rId7"/>
              </a:rPr>
              <a:t>https</a:t>
            </a:r>
            <a:r>
              <a:rPr lang="en-GB" sz="1400" u="sng" dirty="0">
                <a:hlinkClick r:id="rId7"/>
              </a:rPr>
              <a:t>://</a:t>
            </a:r>
            <a:r>
              <a:rPr lang="en-GB" sz="1400" u="sng" dirty="0" smtClean="0">
                <a:hlinkClick r:id="rId7"/>
              </a:rPr>
              <a:t>greenmanlongbows.co.uk/SPEED%20TESTING%20Measuring%20the%20arrow%20speed%20of%20bows%20and%20longbows%20using%20a%20chronometer.htm</a:t>
            </a:r>
            <a:endParaRPr lang="en-GB" sz="1400" u="sng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u="sng" dirty="0" smtClean="0"/>
              <a:t>9) </a:t>
            </a:r>
            <a:r>
              <a:rPr lang="en-GB" sz="1400" u="sng" dirty="0">
                <a:hlinkClick r:id="rId5"/>
              </a:rPr>
              <a:t>https://prezi.com/xqe3smlzcr9g/the-role-of-crossbows-in-the-battles-of-agincourt-and-crecy</a:t>
            </a:r>
            <a:r>
              <a:rPr lang="en-GB" sz="1400" u="sng" dirty="0" smtClean="0">
                <a:hlinkClick r:id="rId5"/>
              </a:rPr>
              <a:t>/</a:t>
            </a:r>
            <a:endParaRPr lang="en-GB" sz="1400" u="sng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u="sng" dirty="0" smtClean="0"/>
              <a:t>10) </a:t>
            </a:r>
            <a:r>
              <a:rPr lang="en-GB" sz="1400" u="sng" dirty="0">
                <a:hlinkClick r:id="rId8"/>
              </a:rPr>
              <a:t>https://</a:t>
            </a:r>
            <a:r>
              <a:rPr lang="en-GB" sz="1400" u="sng" dirty="0" smtClean="0">
                <a:hlinkClick r:id="rId8"/>
              </a:rPr>
              <a:t>www.telegraph.co.uk/news/uknews/8648068/Battle-of-Agincourt-ten-reasons-why-the-French-lost.html</a:t>
            </a:r>
            <a:endParaRPr lang="en-GB" sz="1400" u="sng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sz="1400" u="sng" dirty="0" smtClean="0"/>
              <a:t>11)</a:t>
            </a:r>
            <a:r>
              <a:rPr lang="en-GB" sz="1400" u="sng" dirty="0" smtClean="0">
                <a:hlinkClick r:id="rId9"/>
              </a:rPr>
              <a:t>http</a:t>
            </a:r>
            <a:r>
              <a:rPr lang="en-GB" sz="1400" u="sng" dirty="0">
                <a:hlinkClick r:id="rId9"/>
              </a:rPr>
              <a:t>://webphysics.iupui.edu/warmup/iupui_archive/152sp99gf_3.html#:~:text=A%20medieval%20crossbow%20could%20fire,could%20pierce%20the%20thickest%20armor</a:t>
            </a:r>
            <a:r>
              <a:rPr lang="en-GB" sz="1400" u="sng" dirty="0" smtClean="0"/>
              <a:t>.</a:t>
            </a:r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sz="1400" dirty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sz="1400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sz="1400" dirty="0" smtClean="0"/>
          </a:p>
          <a:p>
            <a:pPr marL="285750" indent="-285750"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64305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OFFICIAL</a:t>
            </a:r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43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 Design">
  <a:themeElements>
    <a:clrScheme name="Master PowerPoint Template">
      <a:dk1>
        <a:srgbClr val="000000"/>
      </a:dk1>
      <a:lt1>
        <a:sysClr val="window" lastClr="FFFFFF"/>
      </a:lt1>
      <a:dk2>
        <a:srgbClr val="14022E"/>
      </a:dk2>
      <a:lt2>
        <a:srgbClr val="FFFFFF"/>
      </a:lt2>
      <a:accent1>
        <a:srgbClr val="CD2456"/>
      </a:accent1>
      <a:accent2>
        <a:srgbClr val="36BCEE"/>
      </a:accent2>
      <a:accent3>
        <a:srgbClr val="7B67A8"/>
      </a:accent3>
      <a:accent4>
        <a:srgbClr val="2EB5B2"/>
      </a:accent4>
      <a:accent5>
        <a:srgbClr val="EF7835"/>
      </a:accent5>
      <a:accent6>
        <a:srgbClr val="FDDD3E"/>
      </a:accent6>
      <a:hlink>
        <a:srgbClr val="0092CF"/>
      </a:hlink>
      <a:folHlink>
        <a:srgbClr val="7379B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 marL="285750" indent="-285750">
          <a:buClr>
            <a:schemeClr val="accent1"/>
          </a:buClr>
          <a:buSzPct val="110000"/>
          <a:buFont typeface="Wingdings" panose="05000000000000000000" pitchFamily="2" charset="2"/>
          <a:buChar char="§"/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370B588C-F70F-45A5-BB31-474BFF7DA875}" vid="{1D83BAAF-1948-4825-A723-77BA2FF436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61E5B231530A4EA744FFA60C139F4A" ma:contentTypeVersion="1" ma:contentTypeDescription="Create a new document." ma:contentTypeScope="" ma:versionID="a4efe0a812ad387b22bee5409bc4ee9c">
  <xsd:schema xmlns:xsd="http://www.w3.org/2001/XMLSchema" xmlns:xs="http://www.w3.org/2001/XMLSchema" xmlns:p="http://schemas.microsoft.com/office/2006/metadata/properties" xmlns:ns1="http://schemas.microsoft.com/sharepoint/v3" xmlns:ns2="e45fef5f-20ce-4a01-844f-e62606f21384" targetNamespace="http://schemas.microsoft.com/office/2006/metadata/properties" ma:root="true" ma:fieldsID="80ede0743e0cb841f6e543234c7e0e55" ns1:_="" ns2:_="">
    <xsd:import namespace="http://schemas.microsoft.com/sharepoint/v3"/>
    <xsd:import namespace="e45fef5f-20ce-4a01-844f-e62606f21384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5fef5f-20ce-4a01-844f-e62606f21384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e45fef5f-20ce-4a01-844f-e62606f21384">RJSW6R2U7D43-127-2571</_dlc_DocId>
    <_dlc_DocIdUrl xmlns="e45fef5f-20ce-4a01-844f-e62606f21384">
      <Url>http://home/News/_layouts/DocIdRedir.aspx?ID=RJSW6R2U7D43-127-2571</Url>
      <Description>RJSW6R2U7D43-127-2571</Description>
    </_dlc_DocIdUrl>
  </documentManagement>
</p:properties>
</file>

<file path=customXml/itemProps1.xml><?xml version="1.0" encoding="utf-8"?>
<ds:datastoreItem xmlns:ds="http://schemas.openxmlformats.org/officeDocument/2006/customXml" ds:itemID="{17ADCBDF-311A-4E52-B6E6-DC40F26B2E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45fef5f-20ce-4a01-844f-e62606f213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3A1156-0767-485D-AE32-7BABD3E376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414178-5CE3-446A-84AA-179B8D75D51A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7F7EDCB0-008E-401E-B872-986C9240FAA5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e45fef5f-20ce-4a01-844f-e62606f21384"/>
    <ds:schemaRef ds:uri="http://schemas.microsoft.com/sharepoint/v3"/>
    <ds:schemaRef ds:uri="http://purl.org/dc/terms/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Dstl PowerPoint Template_1.2</Template>
  <TotalTime>728</TotalTime>
  <Words>1403</Words>
  <Application>Microsoft Office PowerPoint</Application>
  <PresentationFormat>On-screen Show (16:9)</PresentationFormat>
  <Paragraphs>204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Wingdings</vt:lpstr>
      <vt:lpstr>Custom Design</vt:lpstr>
      <vt:lpstr>Was the longbow the decisive weapon at the Battle of Agincourt?</vt:lpstr>
      <vt:lpstr>Setting the scene</vt:lpstr>
      <vt:lpstr>List of factors that contributed to the win</vt:lpstr>
      <vt:lpstr>In depth dive – Weather</vt:lpstr>
      <vt:lpstr>In depth dive – Armour</vt:lpstr>
      <vt:lpstr>In depth dive – Armour</vt:lpstr>
      <vt:lpstr>In depth dive – Armour</vt:lpstr>
      <vt:lpstr>In depth dive – Commanders</vt:lpstr>
      <vt:lpstr>In depth dive – Numbers</vt:lpstr>
      <vt:lpstr>In depth dive – Weaponry </vt:lpstr>
      <vt:lpstr>In depth dive – Weaponry</vt:lpstr>
      <vt:lpstr>In depth dive – Weaponry</vt:lpstr>
      <vt:lpstr>How would I improve the English Longbow?</vt:lpstr>
      <vt:lpstr>Summary</vt:lpstr>
      <vt:lpstr>References</vt:lpstr>
      <vt:lpstr>PowerPoint Presentation</vt:lpstr>
    </vt:vector>
  </TitlesOfParts>
  <Company>Authorised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the longbow the decisive weapon at the Battle of Agincourt?</dc:title>
  <dc:creator>Overton Oliver W</dc:creator>
  <cp:lastModifiedBy>Overton Oliver W</cp:lastModifiedBy>
  <cp:revision>36</cp:revision>
  <cp:lastPrinted>2019-07-09T10:44:40Z</cp:lastPrinted>
  <dcterms:created xsi:type="dcterms:W3CDTF">2023-10-26T14:54:36Z</dcterms:created>
  <dcterms:modified xsi:type="dcterms:W3CDTF">2023-11-15T17:55:16Z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0x0101002B61E5B231530A4EA744FFA60C139F4A</vt:lpwstr>
  </property>
  <property fmtid="{D5CDD505-2E9C-101B-9397-08002B2CF9AE}" pid="3" name="_dlc_DocIdItemGuid">
    <vt:lpwstr>5f2c302a-6fb2-4683-9a10-124abc0f9280</vt:lpwstr>
  </property>
</Properties>
</file>