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736" r:id="rId1"/>
  </p:sldMasterIdLst>
  <p:notesMasterIdLst>
    <p:notesMasterId r:id="rId11"/>
  </p:notesMasterIdLst>
  <p:sldIdLst>
    <p:sldId id="386" r:id="rId2"/>
    <p:sldId id="312" r:id="rId3"/>
    <p:sldId id="256" r:id="rId4"/>
    <p:sldId id="414" r:id="rId5"/>
    <p:sldId id="413" r:id="rId6"/>
    <p:sldId id="396" r:id="rId7"/>
    <p:sldId id="397" r:id="rId8"/>
    <p:sldId id="1184" r:id="rId9"/>
    <p:sldId id="404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F3FF"/>
    <a:srgbClr val="3641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D030373-6AD7-412C-BE67-21197895B03E}" v="13" dt="2026-10-15T05:51:33.74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735" autoAdjust="0"/>
    <p:restoredTop sz="96247" autoAdjust="0"/>
  </p:normalViewPr>
  <p:slideViewPr>
    <p:cSldViewPr>
      <p:cViewPr varScale="1">
        <p:scale>
          <a:sx n="84" d="100"/>
          <a:sy n="84" d="100"/>
        </p:scale>
        <p:origin x="1234" y="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unyaradzi Nicholas Murira" userId="6ab3fae5-94bd-47ef-9f25-6c1f645127cf" providerId="ADAL" clId="{BBAD60DF-75FC-47FB-864F-62F5392E6509}"/>
    <pc:docChg chg="custSel addSld delSld modSld">
      <pc:chgData name="Munyaradzi Nicholas Murira" userId="6ab3fae5-94bd-47ef-9f25-6c1f645127cf" providerId="ADAL" clId="{BBAD60DF-75FC-47FB-864F-62F5392E6509}" dt="2026-10-15T06:03:15.587" v="402" actId="6549"/>
      <pc:docMkLst>
        <pc:docMk/>
      </pc:docMkLst>
      <pc:sldChg chg="modSp add mod setBg">
        <pc:chgData name="Munyaradzi Nicholas Murira" userId="6ab3fae5-94bd-47ef-9f25-6c1f645127cf" providerId="ADAL" clId="{BBAD60DF-75FC-47FB-864F-62F5392E6509}" dt="2026-10-15T03:56:51.397" v="57" actId="1076"/>
        <pc:sldMkLst>
          <pc:docMk/>
          <pc:sldMk cId="1740731763" sldId="256"/>
        </pc:sldMkLst>
        <pc:spChg chg="mod">
          <ac:chgData name="Munyaradzi Nicholas Murira" userId="6ab3fae5-94bd-47ef-9f25-6c1f645127cf" providerId="ADAL" clId="{BBAD60DF-75FC-47FB-864F-62F5392E6509}" dt="2026-10-15T03:49:53.976" v="31" actId="1076"/>
          <ac:spMkLst>
            <pc:docMk/>
            <pc:sldMk cId="1740731763" sldId="256"/>
            <ac:spMk id="2" creationId="{B34AC2DB-59B9-4EC9-994B-0CECAABC9048}"/>
          </ac:spMkLst>
        </pc:spChg>
        <pc:spChg chg="mod">
          <ac:chgData name="Munyaradzi Nicholas Murira" userId="6ab3fae5-94bd-47ef-9f25-6c1f645127cf" providerId="ADAL" clId="{BBAD60DF-75FC-47FB-864F-62F5392E6509}" dt="2026-10-15T03:51:17.377" v="46" actId="1076"/>
          <ac:spMkLst>
            <pc:docMk/>
            <pc:sldMk cId="1740731763" sldId="256"/>
            <ac:spMk id="3" creationId="{825E4582-C9B6-4719-9D12-067A162ACFED}"/>
          </ac:spMkLst>
        </pc:spChg>
        <pc:spChg chg="mod">
          <ac:chgData name="Munyaradzi Nicholas Murira" userId="6ab3fae5-94bd-47ef-9f25-6c1f645127cf" providerId="ADAL" clId="{BBAD60DF-75FC-47FB-864F-62F5392E6509}" dt="2026-10-15T03:50:04.845" v="33" actId="1076"/>
          <ac:spMkLst>
            <pc:docMk/>
            <pc:sldMk cId="1740731763" sldId="256"/>
            <ac:spMk id="4" creationId="{93352BF0-9296-4DE7-B673-575E4FC3D4C2}"/>
          </ac:spMkLst>
        </pc:spChg>
        <pc:spChg chg="mod">
          <ac:chgData name="Munyaradzi Nicholas Murira" userId="6ab3fae5-94bd-47ef-9f25-6c1f645127cf" providerId="ADAL" clId="{BBAD60DF-75FC-47FB-864F-62F5392E6509}" dt="2026-10-15T03:50:12.638" v="34" actId="1076"/>
          <ac:spMkLst>
            <pc:docMk/>
            <pc:sldMk cId="1740731763" sldId="256"/>
            <ac:spMk id="5" creationId="{3FF65018-6616-44E0-A752-1EB2464E96AF}"/>
          </ac:spMkLst>
        </pc:spChg>
        <pc:spChg chg="mod">
          <ac:chgData name="Munyaradzi Nicholas Murira" userId="6ab3fae5-94bd-47ef-9f25-6c1f645127cf" providerId="ADAL" clId="{BBAD60DF-75FC-47FB-864F-62F5392E6509}" dt="2026-10-15T03:50:16.133" v="35" actId="1076"/>
          <ac:spMkLst>
            <pc:docMk/>
            <pc:sldMk cId="1740731763" sldId="256"/>
            <ac:spMk id="6" creationId="{A1D465A0-5DCA-411A-9F15-C8F11B3D1219}"/>
          </ac:spMkLst>
        </pc:spChg>
        <pc:spChg chg="mod">
          <ac:chgData name="Munyaradzi Nicholas Murira" userId="6ab3fae5-94bd-47ef-9f25-6c1f645127cf" providerId="ADAL" clId="{BBAD60DF-75FC-47FB-864F-62F5392E6509}" dt="2026-10-15T03:50:19.403" v="36" actId="1076"/>
          <ac:spMkLst>
            <pc:docMk/>
            <pc:sldMk cId="1740731763" sldId="256"/>
            <ac:spMk id="7" creationId="{D3068799-74CB-4072-94D2-48DDBB829FA3}"/>
          </ac:spMkLst>
        </pc:spChg>
        <pc:spChg chg="mod">
          <ac:chgData name="Munyaradzi Nicholas Murira" userId="6ab3fae5-94bd-47ef-9f25-6c1f645127cf" providerId="ADAL" clId="{BBAD60DF-75FC-47FB-864F-62F5392E6509}" dt="2026-10-15T03:50:23.565" v="37" actId="1076"/>
          <ac:spMkLst>
            <pc:docMk/>
            <pc:sldMk cId="1740731763" sldId="256"/>
            <ac:spMk id="8" creationId="{089E9915-4DFD-4CC9-9D1A-1D5F53A530BE}"/>
          </ac:spMkLst>
        </pc:spChg>
        <pc:spChg chg="mod">
          <ac:chgData name="Munyaradzi Nicholas Murira" userId="6ab3fae5-94bd-47ef-9f25-6c1f645127cf" providerId="ADAL" clId="{BBAD60DF-75FC-47FB-864F-62F5392E6509}" dt="2026-10-15T03:51:59.154" v="50" actId="1076"/>
          <ac:spMkLst>
            <pc:docMk/>
            <pc:sldMk cId="1740731763" sldId="256"/>
            <ac:spMk id="9" creationId="{504A5284-A2D3-40BD-A960-9FCD01B67088}"/>
          </ac:spMkLst>
        </pc:spChg>
        <pc:spChg chg="mod">
          <ac:chgData name="Munyaradzi Nicholas Murira" userId="6ab3fae5-94bd-47ef-9f25-6c1f645127cf" providerId="ADAL" clId="{BBAD60DF-75FC-47FB-864F-62F5392E6509}" dt="2026-10-15T03:52:03.077" v="51" actId="1076"/>
          <ac:spMkLst>
            <pc:docMk/>
            <pc:sldMk cId="1740731763" sldId="256"/>
            <ac:spMk id="10" creationId="{5B43EE68-4C0B-4F7C-BDF9-82A7784406C4}"/>
          </ac:spMkLst>
        </pc:spChg>
        <pc:spChg chg="mod">
          <ac:chgData name="Munyaradzi Nicholas Murira" userId="6ab3fae5-94bd-47ef-9f25-6c1f645127cf" providerId="ADAL" clId="{BBAD60DF-75FC-47FB-864F-62F5392E6509}" dt="2026-10-15T03:52:05.678" v="52" actId="1076"/>
          <ac:spMkLst>
            <pc:docMk/>
            <pc:sldMk cId="1740731763" sldId="256"/>
            <ac:spMk id="11" creationId="{DCC86891-0A14-4893-B4D8-095BBAAF8A7A}"/>
          </ac:spMkLst>
        </pc:spChg>
        <pc:spChg chg="mod">
          <ac:chgData name="Munyaradzi Nicholas Murira" userId="6ab3fae5-94bd-47ef-9f25-6c1f645127cf" providerId="ADAL" clId="{BBAD60DF-75FC-47FB-864F-62F5392E6509}" dt="2026-10-15T03:52:08.439" v="53" actId="1076"/>
          <ac:spMkLst>
            <pc:docMk/>
            <pc:sldMk cId="1740731763" sldId="256"/>
            <ac:spMk id="12" creationId="{1645AA0F-F1A0-4CEB-AF36-BEFD2ACBD27B}"/>
          </ac:spMkLst>
        </pc:spChg>
        <pc:spChg chg="mod">
          <ac:chgData name="Munyaradzi Nicholas Murira" userId="6ab3fae5-94bd-47ef-9f25-6c1f645127cf" providerId="ADAL" clId="{BBAD60DF-75FC-47FB-864F-62F5392E6509}" dt="2026-10-15T03:56:41.639" v="55" actId="1076"/>
          <ac:spMkLst>
            <pc:docMk/>
            <pc:sldMk cId="1740731763" sldId="256"/>
            <ac:spMk id="13" creationId="{5408C4F4-E31D-4614-A34F-AE4B5946703F}"/>
          </ac:spMkLst>
        </pc:spChg>
        <pc:spChg chg="mod">
          <ac:chgData name="Munyaradzi Nicholas Murira" userId="6ab3fae5-94bd-47ef-9f25-6c1f645127cf" providerId="ADAL" clId="{BBAD60DF-75FC-47FB-864F-62F5392E6509}" dt="2026-10-15T03:56:46.193" v="56" actId="1076"/>
          <ac:spMkLst>
            <pc:docMk/>
            <pc:sldMk cId="1740731763" sldId="256"/>
            <ac:spMk id="14" creationId="{45070166-E9B2-4363-AC2B-8D0D26A29060}"/>
          </ac:spMkLst>
        </pc:spChg>
        <pc:spChg chg="mod">
          <ac:chgData name="Munyaradzi Nicholas Murira" userId="6ab3fae5-94bd-47ef-9f25-6c1f645127cf" providerId="ADAL" clId="{BBAD60DF-75FC-47FB-864F-62F5392E6509}" dt="2026-10-15T03:56:51.397" v="57" actId="1076"/>
          <ac:spMkLst>
            <pc:docMk/>
            <pc:sldMk cId="1740731763" sldId="256"/>
            <ac:spMk id="15" creationId="{137A4139-7B74-45DE-891A-35D08DF2694D}"/>
          </ac:spMkLst>
        </pc:spChg>
        <pc:spChg chg="mod">
          <ac:chgData name="Munyaradzi Nicholas Murira" userId="6ab3fae5-94bd-47ef-9f25-6c1f645127cf" providerId="ADAL" clId="{BBAD60DF-75FC-47FB-864F-62F5392E6509}" dt="2026-10-15T03:49:50.729" v="30" actId="1076"/>
          <ac:spMkLst>
            <pc:docMk/>
            <pc:sldMk cId="1740731763" sldId="256"/>
            <ac:spMk id="16" creationId="{F5A4B421-2B2A-4AE3-A122-FFF620330D4A}"/>
          </ac:spMkLst>
        </pc:spChg>
      </pc:sldChg>
      <pc:sldChg chg="modSp mod modNotesTx">
        <pc:chgData name="Munyaradzi Nicholas Murira" userId="6ab3fae5-94bd-47ef-9f25-6c1f645127cf" providerId="ADAL" clId="{BBAD60DF-75FC-47FB-864F-62F5392E6509}" dt="2026-10-15T06:02:40.247" v="398" actId="6549"/>
        <pc:sldMkLst>
          <pc:docMk/>
          <pc:sldMk cId="363266166" sldId="312"/>
        </pc:sldMkLst>
        <pc:spChg chg="mod">
          <ac:chgData name="Munyaradzi Nicholas Murira" userId="6ab3fae5-94bd-47ef-9f25-6c1f645127cf" providerId="ADAL" clId="{BBAD60DF-75FC-47FB-864F-62F5392E6509}" dt="2026-10-11T19:46:57.528" v="1" actId="27636"/>
          <ac:spMkLst>
            <pc:docMk/>
            <pc:sldMk cId="363266166" sldId="312"/>
            <ac:spMk id="3" creationId="{00000000-0000-0000-0000-000000000000}"/>
          </ac:spMkLst>
        </pc:spChg>
      </pc:sldChg>
      <pc:sldChg chg="modNotesTx">
        <pc:chgData name="Munyaradzi Nicholas Murira" userId="6ab3fae5-94bd-47ef-9f25-6c1f645127cf" providerId="ADAL" clId="{BBAD60DF-75FC-47FB-864F-62F5392E6509}" dt="2026-10-15T03:49:24.066" v="29" actId="6549"/>
        <pc:sldMkLst>
          <pc:docMk/>
          <pc:sldMk cId="1258524947" sldId="386"/>
        </pc:sldMkLst>
      </pc:sldChg>
      <pc:sldChg chg="del">
        <pc:chgData name="Munyaradzi Nicholas Murira" userId="6ab3fae5-94bd-47ef-9f25-6c1f645127cf" providerId="ADAL" clId="{BBAD60DF-75FC-47FB-864F-62F5392E6509}" dt="2026-10-14T17:40:45.619" v="27" actId="47"/>
        <pc:sldMkLst>
          <pc:docMk/>
          <pc:sldMk cId="3273762743" sldId="395"/>
        </pc:sldMkLst>
      </pc:sldChg>
      <pc:sldChg chg="modNotesTx">
        <pc:chgData name="Munyaradzi Nicholas Murira" userId="6ab3fae5-94bd-47ef-9f25-6c1f645127cf" providerId="ADAL" clId="{BBAD60DF-75FC-47FB-864F-62F5392E6509}" dt="2026-10-15T06:03:04.062" v="401" actId="6549"/>
        <pc:sldMkLst>
          <pc:docMk/>
          <pc:sldMk cId="84383567" sldId="396"/>
        </pc:sldMkLst>
      </pc:sldChg>
      <pc:sldChg chg="modNotesTx">
        <pc:chgData name="Munyaradzi Nicholas Murira" userId="6ab3fae5-94bd-47ef-9f25-6c1f645127cf" providerId="ADAL" clId="{BBAD60DF-75FC-47FB-864F-62F5392E6509}" dt="2026-10-15T06:03:15.587" v="402" actId="6549"/>
        <pc:sldMkLst>
          <pc:docMk/>
          <pc:sldMk cId="3118953469" sldId="397"/>
        </pc:sldMkLst>
      </pc:sldChg>
      <pc:sldChg chg="del">
        <pc:chgData name="Munyaradzi Nicholas Murira" userId="6ab3fae5-94bd-47ef-9f25-6c1f645127cf" providerId="ADAL" clId="{BBAD60DF-75FC-47FB-864F-62F5392E6509}" dt="2026-10-15T05:14:52.878" v="59" actId="47"/>
        <pc:sldMkLst>
          <pc:docMk/>
          <pc:sldMk cId="2819572243" sldId="399"/>
        </pc:sldMkLst>
      </pc:sldChg>
      <pc:sldChg chg="modSp add del mod modNotesTx">
        <pc:chgData name="Munyaradzi Nicholas Murira" userId="6ab3fae5-94bd-47ef-9f25-6c1f645127cf" providerId="ADAL" clId="{BBAD60DF-75FC-47FB-864F-62F5392E6509}" dt="2026-10-15T06:02:51.499" v="400" actId="20577"/>
        <pc:sldMkLst>
          <pc:docMk/>
          <pc:sldMk cId="4124942950" sldId="413"/>
        </pc:sldMkLst>
        <pc:graphicFrameChg chg="mod modGraphic">
          <ac:chgData name="Munyaradzi Nicholas Murira" userId="6ab3fae5-94bd-47ef-9f25-6c1f645127cf" providerId="ADAL" clId="{BBAD60DF-75FC-47FB-864F-62F5392E6509}" dt="2026-10-15T05:49:51.603" v="394" actId="20577"/>
          <ac:graphicFrameMkLst>
            <pc:docMk/>
            <pc:sldMk cId="4124942950" sldId="413"/>
            <ac:graphicFrameMk id="4" creationId="{33FD4A21-CB86-2F6A-62B1-F5147C2CB733}"/>
          </ac:graphicFrameMkLst>
        </pc:graphicFrameChg>
      </pc:sldChg>
      <pc:sldChg chg="add">
        <pc:chgData name="Munyaradzi Nicholas Murira" userId="6ab3fae5-94bd-47ef-9f25-6c1f645127cf" providerId="ADAL" clId="{BBAD60DF-75FC-47FB-864F-62F5392E6509}" dt="2026-10-15T04:23:17.741" v="58"/>
        <pc:sldMkLst>
          <pc:docMk/>
          <pc:sldMk cId="488533535" sldId="414"/>
        </pc:sldMkLst>
      </pc:sldChg>
      <pc:sldChg chg="modSp add mod">
        <pc:chgData name="Munyaradzi Nicholas Murira" userId="6ab3fae5-94bd-47ef-9f25-6c1f645127cf" providerId="ADAL" clId="{BBAD60DF-75FC-47FB-864F-62F5392E6509}" dt="2026-10-14T17:40:15.842" v="26" actId="113"/>
        <pc:sldMkLst>
          <pc:docMk/>
          <pc:sldMk cId="2234672826" sldId="1184"/>
        </pc:sldMkLst>
        <pc:spChg chg="mod">
          <ac:chgData name="Munyaradzi Nicholas Murira" userId="6ab3fae5-94bd-47ef-9f25-6c1f645127cf" providerId="ADAL" clId="{BBAD60DF-75FC-47FB-864F-62F5392E6509}" dt="2026-10-14T17:40:15.842" v="26" actId="113"/>
          <ac:spMkLst>
            <pc:docMk/>
            <pc:sldMk cId="2234672826" sldId="1184"/>
            <ac:spMk id="6" creationId="{50987263-E001-CBC8-2F12-E6FF15835AE8}"/>
          </ac:spMkLst>
        </pc:spChg>
        <pc:spChg chg="mod">
          <ac:chgData name="Munyaradzi Nicholas Murira" userId="6ab3fae5-94bd-47ef-9f25-6c1f645127cf" providerId="ADAL" clId="{BBAD60DF-75FC-47FB-864F-62F5392E6509}" dt="2026-10-14T17:40:11.782" v="25" actId="255"/>
          <ac:spMkLst>
            <pc:docMk/>
            <pc:sldMk cId="2234672826" sldId="1184"/>
            <ac:spMk id="9" creationId="{89E4EE69-D1F4-C513-6E4D-5F6CF6A542E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charset="0"/>
                <a:ea typeface="ＭＳ Ｐゴシック" pitchFamily="-128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charset="0"/>
                <a:ea typeface="ＭＳ Ｐゴシック" pitchFamily="-128" charset="-128"/>
              </a:defRPr>
            </a:lvl1pPr>
          </a:lstStyle>
          <a:p>
            <a:pPr>
              <a:defRPr/>
            </a:pPr>
            <a:fld id="{A77F2F17-40EB-47C2-B4EB-46317B00DEDA}" type="datetimeFigureOut">
              <a:rPr lang="en-US"/>
              <a:pPr>
                <a:defRPr/>
              </a:pPr>
              <a:t>10/15/2026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charset="0"/>
                <a:ea typeface="ＭＳ Ｐゴシック" pitchFamily="-128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defRPr sz="1200">
                <a:latin typeface="Arial" charset="0"/>
                <a:ea typeface="ＭＳ Ｐゴシック" pitchFamily="-128" charset="-128"/>
              </a:defRPr>
            </a:lvl1pPr>
          </a:lstStyle>
          <a:p>
            <a:pPr>
              <a:defRPr/>
            </a:pPr>
            <a:fld id="{61278F2E-F251-4216-9B05-E66403EB759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2452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65578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9273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5454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endParaRPr lang="en-GB" dirty="0"/>
          </a:p>
          <a:p>
            <a:endParaRPr lang="en-GB" sz="1200" b="1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endParaRPr lang="en-GB" sz="1200" b="1" kern="1200" dirty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37497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78F2E-F251-4216-9B05-E66403EB759F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904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F2AA13-2C8B-9089-29A5-12F226787A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04C78F-ACB6-9DB6-2C1F-2564EA8885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805A11-D885-B9A9-4E4D-CFE76AEE29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FC1395-A624-DA78-CDCB-602F4462BE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41018C-6CAF-B84E-B92C-ECB119457FB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70013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Ope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22828"/>
          </a:xfrm>
        </p:spPr>
        <p:txBody>
          <a:bodyPr anchor="t">
            <a:noAutofit/>
          </a:bodyPr>
          <a:lstStyle>
            <a:lvl1pPr>
              <a:defRPr sz="3600">
                <a:latin typeface="Arial" pitchFamily="34" charset="0"/>
                <a:ea typeface="Verdana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816430"/>
            <a:ext cx="8229600" cy="4789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dirty="0"/>
              <a:t>Add edition here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4114800" y="1320298"/>
            <a:ext cx="4572000" cy="1600199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4400" baseline="0">
                <a:latin typeface="Arial" pitchFamily="34" charset="0"/>
                <a:ea typeface="Verdana" pitchFamily="34" charset="0"/>
                <a:cs typeface="Arial" pitchFamily="34" charset="0"/>
              </a:defRPr>
            </a:lvl1pPr>
            <a:lvl2pPr marL="0" indent="0">
              <a:spcBef>
                <a:spcPts val="0"/>
              </a:spcBef>
              <a:buNone/>
              <a:defRPr sz="4400"/>
            </a:lvl2pPr>
            <a:lvl3pPr marL="0" indent="0">
              <a:spcBef>
                <a:spcPts val="0"/>
              </a:spcBef>
              <a:buNone/>
              <a:defRPr sz="4400"/>
            </a:lvl3pPr>
            <a:lvl4pPr marL="0" indent="0">
              <a:spcBef>
                <a:spcPts val="0"/>
              </a:spcBef>
              <a:buNone/>
              <a:defRPr sz="4400"/>
            </a:lvl4pPr>
            <a:lvl5pPr marL="0" indent="0">
              <a:spcBef>
                <a:spcPts val="0"/>
              </a:spcBef>
              <a:buNone/>
              <a:defRPr sz="4400"/>
            </a:lvl5pPr>
            <a:lvl6pPr marL="0" indent="0">
              <a:spcBef>
                <a:spcPts val="0"/>
              </a:spcBef>
              <a:buNone/>
              <a:defRPr sz="4400"/>
            </a:lvl6pPr>
            <a:lvl7pPr marL="0" indent="0">
              <a:spcBef>
                <a:spcPts val="0"/>
              </a:spcBef>
              <a:buNone/>
              <a:defRPr sz="4400"/>
            </a:lvl7pPr>
            <a:lvl8pPr marL="0" indent="0">
              <a:spcBef>
                <a:spcPts val="0"/>
              </a:spcBef>
              <a:buNone/>
              <a:defRPr sz="4400"/>
            </a:lvl8pPr>
            <a:lvl9pPr marL="0" indent="0">
              <a:spcBef>
                <a:spcPts val="0"/>
              </a:spcBef>
              <a:buNone/>
              <a:defRPr sz="4400"/>
            </a:lvl9pPr>
          </a:lstStyle>
          <a:p>
            <a:pPr lvl="0"/>
            <a:r>
              <a:rPr lang="en-US" dirty="0"/>
              <a:t>Chapter ##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 hasCustomPrompt="1"/>
          </p:nvPr>
        </p:nvSpPr>
        <p:spPr>
          <a:xfrm>
            <a:off x="5029200" y="2945395"/>
            <a:ext cx="3657600" cy="251460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800">
                <a:latin typeface="Arial" pitchFamily="34" charset="0"/>
                <a:ea typeface="Verdana" pitchFamily="34" charset="0"/>
                <a:cs typeface="Arial" pitchFamily="34" charset="0"/>
              </a:defRPr>
            </a:lvl1pPr>
            <a:lvl2pPr marL="0" indent="0">
              <a:spcBef>
                <a:spcPts val="0"/>
              </a:spcBef>
              <a:buNone/>
              <a:defRPr/>
            </a:lvl2pPr>
            <a:lvl3pPr marL="0" indent="0">
              <a:spcBef>
                <a:spcPts val="0"/>
              </a:spcBef>
              <a:buNone/>
              <a:defRPr/>
            </a:lvl3pPr>
            <a:lvl4pPr marL="0" indent="0">
              <a:spcBef>
                <a:spcPts val="0"/>
              </a:spcBef>
              <a:buNone/>
              <a:defRPr/>
            </a:lvl4pPr>
            <a:lvl5pPr marL="0" indent="0">
              <a:spcBef>
                <a:spcPts val="0"/>
              </a:spcBef>
              <a:buNone/>
              <a:defRPr/>
            </a:lvl5pPr>
            <a:lvl6pPr marL="0" indent="0">
              <a:spcBef>
                <a:spcPts val="0"/>
              </a:spcBef>
              <a:buNone/>
              <a:defRPr/>
            </a:lvl6pPr>
            <a:lvl7pPr marL="0" indent="0">
              <a:spcBef>
                <a:spcPts val="0"/>
              </a:spcBef>
              <a:buNone/>
              <a:defRPr/>
            </a:lvl7pPr>
            <a:lvl8pPr marL="0" indent="0">
              <a:spcBef>
                <a:spcPts val="0"/>
              </a:spcBef>
              <a:buNone/>
              <a:defRPr/>
            </a:lvl8pPr>
            <a:lvl9pPr marL="0" indent="0">
              <a:spcBef>
                <a:spcPts val="0"/>
              </a:spcBef>
              <a:buNone/>
              <a:defRPr/>
            </a:lvl9pPr>
          </a:lstStyle>
          <a:p>
            <a:pPr lvl="0"/>
            <a:r>
              <a:rPr lang="en-US" dirty="0"/>
              <a:t>Chapter title</a:t>
            </a:r>
          </a:p>
        </p:txBody>
      </p:sp>
    </p:spTree>
    <p:extLst>
      <p:ext uri="{BB962C8B-B14F-4D97-AF65-F5344CB8AC3E}">
        <p14:creationId xmlns:p14="http://schemas.microsoft.com/office/powerpoint/2010/main" val="2290483929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1039091"/>
          </a:xfrm>
        </p:spPr>
        <p:txBody>
          <a:bodyPr>
            <a:normAutofit/>
          </a:bodyPr>
          <a:lstStyle>
            <a:lvl1pPr algn="ctr">
              <a:defRPr sz="36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364162"/>
              </a:buClr>
              <a:buSzPct val="100000"/>
              <a:defRPr/>
            </a:lvl1pPr>
            <a:lvl2pPr>
              <a:buClr>
                <a:srgbClr val="364162"/>
              </a:buClr>
              <a:defRPr/>
            </a:lvl2pPr>
            <a:lvl3pPr marL="1143000" indent="-228600">
              <a:buClr>
                <a:srgbClr val="364162"/>
              </a:buClr>
              <a:buFont typeface="Wingdings" pitchFamily="2" charset="2"/>
              <a:buChar char="§"/>
              <a:defRPr/>
            </a:lvl3pPr>
            <a:lvl4pPr marL="1600200" indent="-228600">
              <a:buClr>
                <a:srgbClr val="364162"/>
              </a:buClr>
              <a:buFont typeface="Courier New" pitchFamily="49" charset="0"/>
              <a:buChar char="o"/>
              <a:defRPr/>
            </a:lvl4pPr>
            <a:lvl5pPr>
              <a:buClr>
                <a:srgbClr val="364162"/>
              </a:buCl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14633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gure + Cap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519169" y="357626"/>
            <a:ext cx="8032638" cy="1004011"/>
          </a:xfrm>
        </p:spPr>
        <p:txBody>
          <a:bodyPr>
            <a:normAutofit/>
          </a:bodyPr>
          <a:lstStyle>
            <a:lvl1pPr algn="ctr">
              <a:defRPr sz="3600" b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398407" y="1752600"/>
            <a:ext cx="8153400" cy="838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35361725"/>
      </p:ext>
    </p:extLst>
  </p:cSld>
  <p:clrMapOvr>
    <a:masterClrMapping/>
  </p:clrMapOvr>
  <p:transition spd="slow"/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870227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ulti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74664" y="1797053"/>
            <a:ext cx="8280057" cy="4098595"/>
          </a:xfrm>
          <a:prstGeom prst="rect">
            <a:avLst/>
          </a:prstGeom>
        </p:spPr>
        <p:txBody>
          <a:bodyPr lIns="91420" tIns="45710" rIns="91420" bIns="45710">
            <a:noAutofit/>
          </a:bodyPr>
          <a:lstStyle>
            <a:lvl1pPr marL="214268" marR="0" indent="-214268" algn="ctr" defTabSz="34282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500" b="0" i="0" baseline="0">
                <a:solidFill>
                  <a:schemeClr val="bg1"/>
                </a:solidFill>
                <a:latin typeface="+mn-lt"/>
                <a:cs typeface="CiscoSans ExtraLigh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Placeholder 5"/>
          <p:cNvSpPr>
            <a:spLocks noGrp="1"/>
          </p:cNvSpPr>
          <p:nvPr>
            <p:ph type="title"/>
          </p:nvPr>
        </p:nvSpPr>
        <p:spPr bwMode="auto">
          <a:xfrm>
            <a:off x="437766" y="455085"/>
            <a:ext cx="8345488" cy="975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rgbClr val="004C69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96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type="title"/>
          </p:nvPr>
        </p:nvSpPr>
        <p:spPr>
          <a:xfrm>
            <a:off x="457200" y="27709"/>
            <a:ext cx="8229600" cy="10390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228600" y="1098531"/>
            <a:ext cx="8763000" cy="44640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76200" y="38100"/>
            <a:ext cx="8915400" cy="1041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5622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364162"/>
        </a:buClr>
        <a:buFont typeface="Arial" pitchFamily="34" charset="0"/>
        <a:buChar char="•"/>
        <a:defRPr sz="2600" kern="1200">
          <a:solidFill>
            <a:schemeClr val="tx1"/>
          </a:solidFill>
          <a:latin typeface="Arial" pitchFamily="34" charset="0"/>
          <a:ea typeface="Verdana" pitchFamily="34" charset="0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364162"/>
        </a:buClr>
        <a:buFont typeface="Arial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Verdana" pitchFamily="34" charset="0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364162"/>
        </a:buClr>
        <a:buFont typeface="Wingdings" pitchFamily="2" charset="2"/>
        <a:buChar char="§"/>
        <a:defRPr sz="2200" kern="1200">
          <a:solidFill>
            <a:schemeClr val="tx1"/>
          </a:solidFill>
          <a:latin typeface="Arial" pitchFamily="34" charset="0"/>
          <a:ea typeface="Verdana" pitchFamily="34" charset="0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364162"/>
        </a:buClr>
        <a:buFont typeface="Courier New" pitchFamily="49" charset="0"/>
        <a:buChar char="o"/>
        <a:defRPr sz="2000" kern="1200">
          <a:solidFill>
            <a:schemeClr val="tx1"/>
          </a:solidFill>
          <a:latin typeface="Arial" pitchFamily="34" charset="0"/>
          <a:ea typeface="Verdana" pitchFamily="34" charset="0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364162"/>
        </a:buClr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Verdana" pitchFamily="34" charset="0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arlene.campbell@uwtsd.ac.uk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ibm.com/reports/data-breach?utm_source=chatgpt.com" TargetMode="External"/><Relationship Id="rId3" Type="http://schemas.openxmlformats.org/officeDocument/2006/relationships/hyperlink" Target="https://csrc.nist.gov/pubs/sp/800/207/final?utm_source=chatgpt.com" TargetMode="External"/><Relationship Id="rId7" Type="http://schemas.openxmlformats.org/officeDocument/2006/relationships/hyperlink" Target="https://owasp.org/www-community/attacks/Credential_stuffing?utm_source=chatgpt.com" TargetMode="External"/><Relationship Id="rId2" Type="http://schemas.openxmlformats.org/officeDocument/2006/relationships/hyperlink" Target="https://www.nist.gov/cyberframework?utm_source=chatgpt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isco.com/c/en/us/products/security/vpn-endpoint-security-clients/what-is-vpn.html?utm_source=chatgpt.com" TargetMode="External"/><Relationship Id="rId5" Type="http://schemas.openxmlformats.org/officeDocument/2006/relationships/hyperlink" Target="https://www.cisco.com/c/en/us/products/security/firewalls/what-is-a-firewall.html?utm_source=chatgpt.com" TargetMode="External"/><Relationship Id="rId4" Type="http://schemas.openxmlformats.org/officeDocument/2006/relationships/hyperlink" Target="https://learn.microsoft.com/en-us/security/zero-trust/zero-trust-overview?utm_source=chatgp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222027"/>
            <a:ext cx="9144000" cy="1191376"/>
          </a:xfrm>
        </p:spPr>
        <p:txBody>
          <a:bodyPr/>
          <a:lstStyle/>
          <a:p>
            <a:r>
              <a:rPr lang="en-GB" b="1" dirty="0"/>
              <a:t>Identity, Access Control &amp; Zero Trust Security</a:t>
            </a:r>
            <a:br>
              <a:rPr lang="en-US" dirty="0"/>
            </a:b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2980689" y="2438400"/>
            <a:ext cx="4343400" cy="731918"/>
          </a:xfrm>
        </p:spPr>
        <p:txBody>
          <a:bodyPr/>
          <a:lstStyle/>
          <a:p>
            <a:pPr algn="ctr"/>
            <a:r>
              <a:rPr lang="en-US" sz="4000" b="1" dirty="0"/>
              <a:t>Week 3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5"/>
          </p:nvPr>
        </p:nvSpPr>
        <p:spPr>
          <a:xfrm>
            <a:off x="2980688" y="4275217"/>
            <a:ext cx="5934711" cy="1191376"/>
          </a:xfrm>
        </p:spPr>
        <p:txBody>
          <a:bodyPr/>
          <a:lstStyle/>
          <a:p>
            <a:r>
              <a:rPr lang="en-GB" sz="2000" dirty="0"/>
              <a:t>Lecturer: Munya</a:t>
            </a:r>
          </a:p>
          <a:p>
            <a:r>
              <a:rPr lang="en-GB" sz="2000" dirty="0"/>
              <a:t>Email: </a:t>
            </a:r>
            <a:r>
              <a:rPr lang="en-GB" sz="2000" dirty="0">
                <a:hlinkClick r:id="rId3"/>
              </a:rPr>
              <a:t>m.murira@uwtsd.ac.uk</a:t>
            </a:r>
            <a:endParaRPr lang="en-GB" sz="2000" dirty="0"/>
          </a:p>
        </p:txBody>
      </p:sp>
      <p:grpSp>
        <p:nvGrpSpPr>
          <p:cNvPr id="9" name="Group 8"/>
          <p:cNvGrpSpPr/>
          <p:nvPr/>
        </p:nvGrpSpPr>
        <p:grpSpPr>
          <a:xfrm>
            <a:off x="228600" y="2057401"/>
            <a:ext cx="1828800" cy="2617924"/>
            <a:chOff x="152400" y="1828800"/>
            <a:chExt cx="1676400" cy="2354235"/>
          </a:xfrm>
        </p:grpSpPr>
        <p:pic>
          <p:nvPicPr>
            <p:cNvPr id="1026" name="Picture 2" descr="Book cover reads book name, title, edition number, and name of the author as follows: &quot;Information Security,&quot; &quot;Principles of Information Security,&quot; “Sixth Edition,&quot; and &quot;Michael E. Whitman&quot; and  &quot;Herbert J. Mattord.&quot; A photo on the cover page shows a screenshot with the close up view of digital coding.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867" y="1828800"/>
              <a:ext cx="1413497" cy="1994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152400" y="3813703"/>
              <a:ext cx="1676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800" dirty="0"/>
                <a:t>Adapted Text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585249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Learning Objectives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0" y="1219200"/>
            <a:ext cx="8763000" cy="4006869"/>
          </a:xfrm>
        </p:spPr>
        <p:txBody>
          <a:bodyPr>
            <a:normAutofit/>
          </a:bodyPr>
          <a:lstStyle/>
          <a:p>
            <a:pPr lvl="0" algn="just"/>
            <a:r>
              <a:rPr lang="en-GB" dirty="0"/>
              <a:t>Understand modern access risks in cloud/hybrid environments </a:t>
            </a:r>
          </a:p>
          <a:p>
            <a:pPr lvl="0" algn="just"/>
            <a:r>
              <a:rPr lang="en-GB" dirty="0"/>
              <a:t>Apply governance thinking to identity and access management (IAM) </a:t>
            </a:r>
          </a:p>
          <a:p>
            <a:pPr>
              <a:spcBef>
                <a:spcPts val="600"/>
              </a:spcBef>
            </a:pPr>
            <a:endParaRPr lang="en-US" altLang="en-US" sz="2600" dirty="0"/>
          </a:p>
        </p:txBody>
      </p:sp>
    </p:spTree>
    <p:extLst>
      <p:ext uri="{BB962C8B-B14F-4D97-AF65-F5344CB8AC3E}">
        <p14:creationId xmlns:p14="http://schemas.microsoft.com/office/powerpoint/2010/main" val="3632661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">
            <a:extLst>
              <a:ext uri="{FF2B5EF4-FFF2-40B4-BE49-F238E27FC236}">
                <a16:creationId xmlns:a16="http://schemas.microsoft.com/office/drawing/2014/main" id="{F5A4B421-2B2A-4AE3-A122-FFF620330D4A}"/>
              </a:ext>
            </a:extLst>
          </p:cNvPr>
          <p:cNvSpPr>
            <a:spLocks noGrp="1"/>
          </p:cNvSpPr>
          <p:nvPr/>
        </p:nvSpPr>
        <p:spPr>
          <a:xfrm>
            <a:off x="152400" y="76200"/>
            <a:ext cx="8229600" cy="392906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/>
          <a:lstStyle>
            <a:defPPr>
              <a:defRPr sz="3150" b="1">
                <a:solidFill>
                  <a:srgbClr val="18324B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3150" b="1">
                <a:solidFill>
                  <a:srgbClr val="18324B"/>
                </a:solidFill>
                <a:latin typeface="Arial"/>
                <a:ea typeface="Arial"/>
                <a:cs typeface="Arial"/>
              </a:defRPr>
            </a:pPr>
            <a:r>
              <a:rPr sz="2363" b="1" dirty="0">
                <a:solidFill>
                  <a:srgbClr val="18324B"/>
                </a:solidFill>
                <a:latin typeface="Arial"/>
                <a:ea typeface="Arial"/>
                <a:cs typeface="Arial"/>
              </a:rPr>
              <a:t>Recall: Identity and security</a:t>
            </a:r>
          </a:p>
        </p:txBody>
      </p:sp>
      <p:sp>
        <p:nvSpPr>
          <p:cNvPr id="2" name="key-statement">
            <a:extLst>
              <a:ext uri="{FF2B5EF4-FFF2-40B4-BE49-F238E27FC236}">
                <a16:creationId xmlns:a16="http://schemas.microsoft.com/office/drawing/2014/main" id="{B34AC2DB-59B9-4EC9-994B-0CECAABC9048}"/>
              </a:ext>
            </a:extLst>
          </p:cNvPr>
          <p:cNvSpPr>
            <a:spLocks noGrp="1"/>
          </p:cNvSpPr>
          <p:nvPr/>
        </p:nvSpPr>
        <p:spPr>
          <a:xfrm>
            <a:off x="142164" y="864394"/>
            <a:ext cx="8229600" cy="414338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/>
          <a:lstStyle>
            <a:defPPr>
              <a:defRPr sz="2850" b="1">
                <a:solidFill>
                  <a:srgbClr val="007D83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2850" b="1">
                <a:solidFill>
                  <a:srgbClr val="007D83"/>
                </a:solidFill>
                <a:latin typeface="Arial"/>
                <a:ea typeface="Arial"/>
                <a:cs typeface="Arial"/>
              </a:defRPr>
            </a:pPr>
            <a:r>
              <a:rPr sz="2138" b="1" dirty="0">
                <a:solidFill>
                  <a:srgbClr val="007D83"/>
                </a:solidFill>
                <a:latin typeface="Arial"/>
                <a:ea typeface="Arial"/>
                <a:cs typeface="Arial"/>
              </a:rPr>
              <a:t>“Identity is now the new security perimeter.”</a:t>
            </a:r>
          </a:p>
        </p:txBody>
      </p:sp>
      <p:sp>
        <p:nvSpPr>
          <p:cNvPr id="3" name="traditional-heading">
            <a:extLst>
              <a:ext uri="{FF2B5EF4-FFF2-40B4-BE49-F238E27FC236}">
                <a16:creationId xmlns:a16="http://schemas.microsoft.com/office/drawing/2014/main" id="{825E4582-C9B6-4719-9D12-067A162ACFED}"/>
              </a:ext>
            </a:extLst>
          </p:cNvPr>
          <p:cNvSpPr>
            <a:spLocks noGrp="1"/>
          </p:cNvSpPr>
          <p:nvPr/>
        </p:nvSpPr>
        <p:spPr>
          <a:xfrm>
            <a:off x="274767" y="1690542"/>
            <a:ext cx="3571875" cy="271463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/>
          <a:lstStyle>
            <a:defPPr>
              <a:defRPr sz="1875" b="1">
                <a:solidFill>
                  <a:srgbClr val="18324B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875" b="1">
                <a:solidFill>
                  <a:srgbClr val="18324B"/>
                </a:solidFill>
                <a:latin typeface="Arial"/>
                <a:ea typeface="Arial"/>
                <a:cs typeface="Arial"/>
              </a:defRPr>
            </a:pPr>
            <a:r>
              <a:rPr sz="1406" b="1" dirty="0">
                <a:solidFill>
                  <a:srgbClr val="18324B"/>
                </a:solidFill>
                <a:latin typeface="Arial"/>
                <a:ea typeface="Arial"/>
                <a:cs typeface="Arial"/>
              </a:rPr>
              <a:t>TRADITIONAL FOCUS</a:t>
            </a:r>
          </a:p>
        </p:txBody>
      </p:sp>
      <p:sp>
        <p:nvSpPr>
          <p:cNvPr id="4" name="modern-heading">
            <a:extLst>
              <a:ext uri="{FF2B5EF4-FFF2-40B4-BE49-F238E27FC236}">
                <a16:creationId xmlns:a16="http://schemas.microsoft.com/office/drawing/2014/main" id="{93352BF0-9296-4DE7-B673-575E4FC3D4C2}"/>
              </a:ext>
            </a:extLst>
          </p:cNvPr>
          <p:cNvSpPr>
            <a:spLocks noGrp="1"/>
          </p:cNvSpPr>
          <p:nvPr/>
        </p:nvSpPr>
        <p:spPr>
          <a:xfrm>
            <a:off x="4495800" y="1700549"/>
            <a:ext cx="3957638" cy="271463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/>
          <a:lstStyle>
            <a:defPPr>
              <a:defRPr sz="1875" b="1">
                <a:solidFill>
                  <a:srgbClr val="18324B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875" b="1">
                <a:solidFill>
                  <a:srgbClr val="18324B"/>
                </a:solidFill>
                <a:latin typeface="Arial"/>
                <a:ea typeface="Arial"/>
                <a:cs typeface="Arial"/>
              </a:defRPr>
            </a:pPr>
            <a:r>
              <a:rPr sz="1406" b="1" dirty="0">
                <a:solidFill>
                  <a:srgbClr val="18324B"/>
                </a:solidFill>
                <a:latin typeface="Arial"/>
                <a:ea typeface="Arial"/>
                <a:cs typeface="Arial"/>
              </a:rPr>
              <a:t>MODERN ORGANISATIONS RELY ON</a:t>
            </a:r>
          </a:p>
        </p:txBody>
      </p:sp>
      <p:sp>
        <p:nvSpPr>
          <p:cNvPr id="5" name="traditional-0">
            <a:extLst>
              <a:ext uri="{FF2B5EF4-FFF2-40B4-BE49-F238E27FC236}">
                <a16:creationId xmlns:a16="http://schemas.microsoft.com/office/drawing/2014/main" id="{3FF65018-6616-44E0-A752-1EB2464E96AF}"/>
              </a:ext>
            </a:extLst>
          </p:cNvPr>
          <p:cNvSpPr>
            <a:spLocks noGrp="1"/>
          </p:cNvSpPr>
          <p:nvPr/>
        </p:nvSpPr>
        <p:spPr>
          <a:xfrm>
            <a:off x="304800" y="2187443"/>
            <a:ext cx="3643313" cy="271463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/>
          <a:lstStyle>
            <a:defPPr>
              <a:defRPr sz="2100" b="0">
                <a:solidFill>
                  <a:srgbClr val="18324B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2100" b="0">
                <a:solidFill>
                  <a:srgbClr val="18324B"/>
                </a:solidFill>
                <a:latin typeface="Arial"/>
                <a:ea typeface="Arial"/>
                <a:cs typeface="Arial"/>
              </a:defRPr>
            </a:pPr>
            <a:r>
              <a:rPr sz="1575" dirty="0">
                <a:solidFill>
                  <a:srgbClr val="18324B"/>
                </a:solidFill>
                <a:latin typeface="Arial"/>
                <a:ea typeface="Arial"/>
                <a:cs typeface="Arial"/>
              </a:rPr>
              <a:t>Firewalls</a:t>
            </a:r>
          </a:p>
        </p:txBody>
      </p:sp>
      <p:sp>
        <p:nvSpPr>
          <p:cNvPr id="6" name="traditional-1">
            <a:extLst>
              <a:ext uri="{FF2B5EF4-FFF2-40B4-BE49-F238E27FC236}">
                <a16:creationId xmlns:a16="http://schemas.microsoft.com/office/drawing/2014/main" id="{A1D465A0-5DCA-411A-9F15-C8F11B3D1219}"/>
              </a:ext>
            </a:extLst>
          </p:cNvPr>
          <p:cNvSpPr>
            <a:spLocks noGrp="1"/>
          </p:cNvSpPr>
          <p:nvPr/>
        </p:nvSpPr>
        <p:spPr>
          <a:xfrm>
            <a:off x="304800" y="2773231"/>
            <a:ext cx="3643313" cy="271463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/>
          <a:lstStyle>
            <a:defPPr>
              <a:defRPr sz="2100" b="0">
                <a:solidFill>
                  <a:srgbClr val="18324B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2100" b="0">
                <a:solidFill>
                  <a:srgbClr val="18324B"/>
                </a:solidFill>
                <a:latin typeface="Arial"/>
                <a:ea typeface="Arial"/>
                <a:cs typeface="Arial"/>
              </a:defRPr>
            </a:pPr>
            <a:r>
              <a:rPr sz="1575" dirty="0">
                <a:solidFill>
                  <a:srgbClr val="18324B"/>
                </a:solidFill>
                <a:latin typeface="Arial"/>
                <a:ea typeface="Arial"/>
                <a:cs typeface="Arial"/>
              </a:rPr>
              <a:t>Network protection</a:t>
            </a:r>
          </a:p>
        </p:txBody>
      </p:sp>
      <p:sp>
        <p:nvSpPr>
          <p:cNvPr id="7" name="traditional-2">
            <a:extLst>
              <a:ext uri="{FF2B5EF4-FFF2-40B4-BE49-F238E27FC236}">
                <a16:creationId xmlns:a16="http://schemas.microsoft.com/office/drawing/2014/main" id="{D3068799-74CB-4072-94D2-48DDBB829FA3}"/>
              </a:ext>
            </a:extLst>
          </p:cNvPr>
          <p:cNvSpPr>
            <a:spLocks noGrp="1"/>
          </p:cNvSpPr>
          <p:nvPr/>
        </p:nvSpPr>
        <p:spPr>
          <a:xfrm>
            <a:off x="269080" y="3335914"/>
            <a:ext cx="3643313" cy="271463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/>
          <a:lstStyle>
            <a:defPPr>
              <a:defRPr sz="2100" b="0">
                <a:solidFill>
                  <a:srgbClr val="18324B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2100" b="0">
                <a:solidFill>
                  <a:srgbClr val="18324B"/>
                </a:solidFill>
                <a:latin typeface="Arial"/>
                <a:ea typeface="Arial"/>
                <a:cs typeface="Arial"/>
              </a:defRPr>
            </a:pPr>
            <a:r>
              <a:rPr sz="1575" dirty="0">
                <a:solidFill>
                  <a:srgbClr val="18324B"/>
                </a:solidFill>
                <a:latin typeface="Arial"/>
                <a:ea typeface="Arial"/>
                <a:cs typeface="Arial"/>
              </a:rPr>
              <a:t>Perimeter security</a:t>
            </a:r>
          </a:p>
        </p:txBody>
      </p:sp>
      <p:sp>
        <p:nvSpPr>
          <p:cNvPr id="8" name="modern-0">
            <a:extLst>
              <a:ext uri="{FF2B5EF4-FFF2-40B4-BE49-F238E27FC236}">
                <a16:creationId xmlns:a16="http://schemas.microsoft.com/office/drawing/2014/main" id="{089E9915-4DFD-4CC9-9D1A-1D5F53A530BE}"/>
              </a:ext>
            </a:extLst>
          </p:cNvPr>
          <p:cNvSpPr>
            <a:spLocks noGrp="1"/>
          </p:cNvSpPr>
          <p:nvPr/>
        </p:nvSpPr>
        <p:spPr>
          <a:xfrm>
            <a:off x="4648200" y="2195404"/>
            <a:ext cx="3929063" cy="271463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/>
          <a:lstStyle>
            <a:defPPr>
              <a:defRPr sz="2100" b="0">
                <a:solidFill>
                  <a:srgbClr val="18324B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2100" b="0">
                <a:solidFill>
                  <a:srgbClr val="18324B"/>
                </a:solidFill>
                <a:latin typeface="Arial"/>
                <a:ea typeface="Arial"/>
                <a:cs typeface="Arial"/>
              </a:defRPr>
            </a:pPr>
            <a:r>
              <a:rPr sz="1575" dirty="0">
                <a:solidFill>
                  <a:srgbClr val="18324B"/>
                </a:solidFill>
                <a:latin typeface="Arial"/>
                <a:ea typeface="Arial"/>
                <a:cs typeface="Arial"/>
              </a:rPr>
              <a:t>Cloud computing</a:t>
            </a:r>
          </a:p>
        </p:txBody>
      </p:sp>
      <p:sp>
        <p:nvSpPr>
          <p:cNvPr id="9" name="modern-1">
            <a:extLst>
              <a:ext uri="{FF2B5EF4-FFF2-40B4-BE49-F238E27FC236}">
                <a16:creationId xmlns:a16="http://schemas.microsoft.com/office/drawing/2014/main" id="{504A5284-A2D3-40BD-A960-9FCD01B67088}"/>
              </a:ext>
            </a:extLst>
          </p:cNvPr>
          <p:cNvSpPr>
            <a:spLocks noGrp="1"/>
          </p:cNvSpPr>
          <p:nvPr/>
        </p:nvSpPr>
        <p:spPr>
          <a:xfrm>
            <a:off x="4648200" y="2600295"/>
            <a:ext cx="3929063" cy="271463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/>
          <a:lstStyle>
            <a:defPPr>
              <a:defRPr sz="2100" b="0">
                <a:solidFill>
                  <a:srgbClr val="18324B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2100" b="0">
                <a:solidFill>
                  <a:srgbClr val="18324B"/>
                </a:solidFill>
                <a:latin typeface="Arial"/>
                <a:ea typeface="Arial"/>
                <a:cs typeface="Arial"/>
              </a:defRPr>
            </a:pPr>
            <a:r>
              <a:rPr sz="1575" dirty="0">
                <a:solidFill>
                  <a:srgbClr val="18324B"/>
                </a:solidFill>
                <a:latin typeface="Arial"/>
                <a:ea typeface="Arial"/>
                <a:cs typeface="Arial"/>
              </a:rPr>
              <a:t>Remote working</a:t>
            </a:r>
          </a:p>
        </p:txBody>
      </p:sp>
      <p:sp>
        <p:nvSpPr>
          <p:cNvPr id="10" name="modern-2">
            <a:extLst>
              <a:ext uri="{FF2B5EF4-FFF2-40B4-BE49-F238E27FC236}">
                <a16:creationId xmlns:a16="http://schemas.microsoft.com/office/drawing/2014/main" id="{5B43EE68-4C0B-4F7C-BDF9-82A7784406C4}"/>
              </a:ext>
            </a:extLst>
          </p:cNvPr>
          <p:cNvSpPr>
            <a:spLocks noGrp="1"/>
          </p:cNvSpPr>
          <p:nvPr/>
        </p:nvSpPr>
        <p:spPr>
          <a:xfrm>
            <a:off x="4648199" y="2977388"/>
            <a:ext cx="3929063" cy="271463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/>
          <a:lstStyle>
            <a:defPPr>
              <a:defRPr sz="2100" b="0">
                <a:solidFill>
                  <a:srgbClr val="18324B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2100" b="0">
                <a:solidFill>
                  <a:srgbClr val="18324B"/>
                </a:solidFill>
                <a:latin typeface="Arial"/>
                <a:ea typeface="Arial"/>
                <a:cs typeface="Arial"/>
              </a:defRPr>
            </a:pPr>
            <a:r>
              <a:rPr sz="1575" dirty="0">
                <a:solidFill>
                  <a:srgbClr val="18324B"/>
                </a:solidFill>
                <a:latin typeface="Arial"/>
                <a:ea typeface="Arial"/>
                <a:cs typeface="Arial"/>
              </a:rPr>
              <a:t>Mobile access</a:t>
            </a:r>
          </a:p>
        </p:txBody>
      </p:sp>
      <p:sp>
        <p:nvSpPr>
          <p:cNvPr id="11" name="modern-3">
            <a:extLst>
              <a:ext uri="{FF2B5EF4-FFF2-40B4-BE49-F238E27FC236}">
                <a16:creationId xmlns:a16="http://schemas.microsoft.com/office/drawing/2014/main" id="{DCC86891-0A14-4893-B4D8-095BBAAF8A7A}"/>
              </a:ext>
            </a:extLst>
          </p:cNvPr>
          <p:cNvSpPr>
            <a:spLocks noGrp="1"/>
          </p:cNvSpPr>
          <p:nvPr/>
        </p:nvSpPr>
        <p:spPr>
          <a:xfrm>
            <a:off x="4648199" y="3328873"/>
            <a:ext cx="3929063" cy="271463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/>
          <a:lstStyle>
            <a:defPPr>
              <a:defRPr sz="2100" b="0">
                <a:solidFill>
                  <a:srgbClr val="18324B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2100" b="0">
                <a:solidFill>
                  <a:srgbClr val="18324B"/>
                </a:solidFill>
                <a:latin typeface="Arial"/>
                <a:ea typeface="Arial"/>
                <a:cs typeface="Arial"/>
              </a:defRPr>
            </a:pPr>
            <a:r>
              <a:rPr sz="1575" dirty="0">
                <a:solidFill>
                  <a:srgbClr val="18324B"/>
                </a:solidFill>
                <a:latin typeface="Arial"/>
                <a:ea typeface="Arial"/>
                <a:cs typeface="Arial"/>
              </a:rPr>
              <a:t>SaaS applications</a:t>
            </a:r>
          </a:p>
        </p:txBody>
      </p:sp>
      <p:sp>
        <p:nvSpPr>
          <p:cNvPr id="12" name="modern-4">
            <a:extLst>
              <a:ext uri="{FF2B5EF4-FFF2-40B4-BE49-F238E27FC236}">
                <a16:creationId xmlns:a16="http://schemas.microsoft.com/office/drawing/2014/main" id="{1645AA0F-F1A0-4CEB-AF36-BEFD2ACBD27B}"/>
              </a:ext>
            </a:extLst>
          </p:cNvPr>
          <p:cNvSpPr>
            <a:spLocks noGrp="1"/>
          </p:cNvSpPr>
          <p:nvPr/>
        </p:nvSpPr>
        <p:spPr>
          <a:xfrm>
            <a:off x="4648198" y="3741402"/>
            <a:ext cx="3929063" cy="271463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/>
          <a:lstStyle>
            <a:defPPr>
              <a:defRPr sz="2100" b="0">
                <a:solidFill>
                  <a:srgbClr val="18324B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2100" b="0">
                <a:solidFill>
                  <a:srgbClr val="18324B"/>
                </a:solidFill>
                <a:latin typeface="Arial"/>
                <a:ea typeface="Arial"/>
                <a:cs typeface="Arial"/>
              </a:defRPr>
            </a:pPr>
            <a:r>
              <a:rPr sz="1575" dirty="0">
                <a:solidFill>
                  <a:srgbClr val="18324B"/>
                </a:solidFill>
                <a:latin typeface="Arial"/>
                <a:ea typeface="Arial"/>
                <a:cs typeface="Arial"/>
              </a:rPr>
              <a:t>Digital identities</a:t>
            </a:r>
          </a:p>
        </p:txBody>
      </p:sp>
      <p:sp>
        <p:nvSpPr>
          <p:cNvPr id="13" name="takeaway">
            <a:extLst>
              <a:ext uri="{FF2B5EF4-FFF2-40B4-BE49-F238E27FC236}">
                <a16:creationId xmlns:a16="http://schemas.microsoft.com/office/drawing/2014/main" id="{5408C4F4-E31D-4614-A34F-AE4B5946703F}"/>
              </a:ext>
            </a:extLst>
          </p:cNvPr>
          <p:cNvSpPr>
            <a:spLocks noGrp="1"/>
          </p:cNvSpPr>
          <p:nvPr/>
        </p:nvSpPr>
        <p:spPr>
          <a:xfrm>
            <a:off x="381000" y="4191091"/>
            <a:ext cx="8229600" cy="3143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/>
          <a:lstStyle>
            <a:defPPr>
              <a:defRPr sz="2475" b="1">
                <a:solidFill>
                  <a:srgbClr val="007D83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2475" b="1">
                <a:solidFill>
                  <a:srgbClr val="007D83"/>
                </a:solidFill>
                <a:latin typeface="Arial"/>
                <a:ea typeface="Arial"/>
                <a:cs typeface="Arial"/>
              </a:defRPr>
            </a:pPr>
            <a:r>
              <a:rPr sz="1856" b="1" dirty="0">
                <a:solidFill>
                  <a:srgbClr val="007D83"/>
                </a:solidFill>
                <a:latin typeface="Arial"/>
                <a:ea typeface="Arial"/>
                <a:cs typeface="Arial"/>
              </a:rPr>
              <a:t>Protecting identities has become critical.</a:t>
            </a:r>
          </a:p>
        </p:txBody>
      </p:sp>
      <p:sp>
        <p:nvSpPr>
          <p:cNvPr id="14" name="meaning">
            <a:extLst>
              <a:ext uri="{FF2B5EF4-FFF2-40B4-BE49-F238E27FC236}">
                <a16:creationId xmlns:a16="http://schemas.microsoft.com/office/drawing/2014/main" id="{45070166-E9B2-4363-AC2B-8D0D26A29060}"/>
              </a:ext>
            </a:extLst>
          </p:cNvPr>
          <p:cNvSpPr>
            <a:spLocks noGrp="1"/>
          </p:cNvSpPr>
          <p:nvPr/>
        </p:nvSpPr>
        <p:spPr>
          <a:xfrm>
            <a:off x="347661" y="4628447"/>
            <a:ext cx="8229600" cy="2571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/>
          <a:lstStyle>
            <a:defPPr>
              <a:defRPr sz="1875" b="0">
                <a:solidFill>
                  <a:srgbClr val="18324B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875" b="0">
                <a:solidFill>
                  <a:srgbClr val="18324B"/>
                </a:solidFill>
                <a:latin typeface="Arial"/>
                <a:ea typeface="Arial"/>
                <a:cs typeface="Arial"/>
              </a:defRPr>
            </a:pPr>
            <a:r>
              <a:rPr dirty="0">
                <a:solidFill>
                  <a:srgbClr val="18324B"/>
                </a:solidFill>
                <a:latin typeface="Arial"/>
                <a:ea typeface="Arial"/>
                <a:cs typeface="Arial"/>
              </a:rPr>
              <a:t>Verify who is accessing resources and control what they can access.</a:t>
            </a:r>
          </a:p>
        </p:txBody>
      </p:sp>
      <p:sp>
        <p:nvSpPr>
          <p:cNvPr id="15" name="recall-question">
            <a:extLst>
              <a:ext uri="{FF2B5EF4-FFF2-40B4-BE49-F238E27FC236}">
                <a16:creationId xmlns:a16="http://schemas.microsoft.com/office/drawing/2014/main" id="{137A4139-7B74-45DE-891A-35D08DF2694D}"/>
              </a:ext>
            </a:extLst>
          </p:cNvPr>
          <p:cNvSpPr>
            <a:spLocks noGrp="1"/>
          </p:cNvSpPr>
          <p:nvPr/>
        </p:nvSpPr>
        <p:spPr>
          <a:xfrm>
            <a:off x="224975" y="5089633"/>
            <a:ext cx="8229600" cy="242888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lIns="0" tIns="0" rIns="0" bIns="0"/>
          <a:lstStyle>
            <a:defPPr>
              <a:defRPr sz="1800" b="1">
                <a:solidFill>
                  <a:srgbClr val="18324B"/>
                </a:solidFill>
                <a:latin typeface="Arial"/>
                <a:ea typeface="Arial"/>
                <a:cs typeface="Arial"/>
              </a:defRPr>
            </a:defPPr>
          </a:lstStyle>
          <a:p>
            <a:pPr>
              <a:defRPr sz="1800" b="1">
                <a:solidFill>
                  <a:srgbClr val="18324B"/>
                </a:solidFill>
                <a:latin typeface="Arial"/>
                <a:ea typeface="Arial"/>
                <a:cs typeface="Arial"/>
              </a:defRPr>
            </a:pPr>
            <a:r>
              <a:rPr sz="1800" b="1" dirty="0">
                <a:solidFill>
                  <a:srgbClr val="18324B"/>
                </a:solidFill>
                <a:latin typeface="Arial"/>
                <a:ea typeface="Arial"/>
                <a:cs typeface="Arial"/>
              </a:rPr>
              <a:t>Recall question: Why are firewalls alone no longer enough?</a:t>
            </a:r>
          </a:p>
        </p:txBody>
      </p:sp>
    </p:spTree>
    <p:extLst>
      <p:ext uri="{BB962C8B-B14F-4D97-AF65-F5344CB8AC3E}">
        <p14:creationId xmlns:p14="http://schemas.microsoft.com/office/powerpoint/2010/main" val="17407317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">
            <a:extLst>
              <a:ext uri="{FF2B5EF4-FFF2-40B4-BE49-F238E27FC236}">
                <a16:creationId xmlns:a16="http://schemas.microsoft.com/office/drawing/2014/main" id="{B8C44CAE-6CFF-40B5-AF1B-5AA177706921}"/>
              </a:ext>
            </a:extLst>
          </p:cNvPr>
          <p:cNvSpPr>
            <a:spLocks noGrp="1"/>
          </p:cNvSpPr>
          <p:nvPr/>
        </p:nvSpPr>
        <p:spPr>
          <a:xfrm>
            <a:off x="152400" y="133350"/>
            <a:ext cx="8763000" cy="4953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400" b="1">
                <a:solidFill>
                  <a:srgbClr val="18324B"/>
                </a:solidFill>
              </a:defRPr>
            </a:defPPr>
          </a:lstStyle>
          <a:p>
            <a:pPr>
              <a:defRPr sz="2400" b="1">
                <a:solidFill>
                  <a:srgbClr val="18324B"/>
                </a:solidFill>
              </a:defRPr>
            </a:pPr>
            <a:r>
              <a:rPr sz="2400" b="1">
                <a:solidFill>
                  <a:srgbClr val="18324B"/>
                </a:solidFill>
              </a:rPr>
              <a:t>Why Access Security Matters</a:t>
            </a:r>
          </a:p>
        </p:txBody>
      </p:sp>
      <p:sp>
        <p:nvSpPr>
          <p:cNvPr id="2" name="intro">
            <a:extLst>
              <a:ext uri="{FF2B5EF4-FFF2-40B4-BE49-F238E27FC236}">
                <a16:creationId xmlns:a16="http://schemas.microsoft.com/office/drawing/2014/main" id="{3D41735F-79F9-42D5-9DB9-03B48A0AC0AA}"/>
              </a:ext>
            </a:extLst>
          </p:cNvPr>
          <p:cNvSpPr>
            <a:spLocks noGrp="1"/>
          </p:cNvSpPr>
          <p:nvPr/>
        </p:nvSpPr>
        <p:spPr>
          <a:xfrm>
            <a:off x="304800" y="885825"/>
            <a:ext cx="8477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025" b="1">
                <a:solidFill>
                  <a:srgbClr val="007D83"/>
                </a:solidFill>
              </a:defRPr>
            </a:defPPr>
          </a:lstStyle>
          <a:p>
            <a:pPr>
              <a:defRPr sz="2025" b="1">
                <a:solidFill>
                  <a:srgbClr val="007D83"/>
                </a:solidFill>
              </a:defRPr>
            </a:pPr>
            <a:r>
              <a:rPr sz="2025" b="1">
                <a:solidFill>
                  <a:srgbClr val="007D83"/>
                </a:solidFill>
              </a:rPr>
              <a:t>Compromised accounts or sessions can lead to:</a:t>
            </a:r>
          </a:p>
        </p:txBody>
      </p:sp>
      <p:sp>
        <p:nvSpPr>
          <p:cNvPr id="3" name="consequence0">
            <a:extLst>
              <a:ext uri="{FF2B5EF4-FFF2-40B4-BE49-F238E27FC236}">
                <a16:creationId xmlns:a16="http://schemas.microsoft.com/office/drawing/2014/main" id="{A2E52ED5-3541-4C4B-9754-556FB0E68788}"/>
              </a:ext>
            </a:extLst>
          </p:cNvPr>
          <p:cNvSpPr>
            <a:spLocks noGrp="1"/>
          </p:cNvSpPr>
          <p:nvPr/>
        </p:nvSpPr>
        <p:spPr>
          <a:xfrm>
            <a:off x="381000" y="1543050"/>
            <a:ext cx="8286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950" b="1">
                <a:solidFill>
                  <a:srgbClr val="007D83"/>
                </a:solidFill>
              </a:defRPr>
            </a:defPPr>
          </a:lstStyle>
          <a:p>
            <a:pPr>
              <a:defRPr sz="1950" b="1">
                <a:solidFill>
                  <a:srgbClr val="007D83"/>
                </a:solidFill>
              </a:defRPr>
            </a:pPr>
            <a:r>
              <a:rPr sz="1950" b="1">
                <a:solidFill>
                  <a:srgbClr val="007D83"/>
                </a:solidFill>
              </a:rPr>
              <a:t>Ransomware</a:t>
            </a:r>
          </a:p>
        </p:txBody>
      </p:sp>
      <p:sp>
        <p:nvSpPr>
          <p:cNvPr id="4" name="explanation0">
            <a:extLst>
              <a:ext uri="{FF2B5EF4-FFF2-40B4-BE49-F238E27FC236}">
                <a16:creationId xmlns:a16="http://schemas.microsoft.com/office/drawing/2014/main" id="{33C0F211-1AD5-4EFA-AA9F-ED5E2478C9C4}"/>
              </a:ext>
            </a:extLst>
          </p:cNvPr>
          <p:cNvSpPr>
            <a:spLocks noGrp="1"/>
          </p:cNvSpPr>
          <p:nvPr/>
        </p:nvSpPr>
        <p:spPr>
          <a:xfrm>
            <a:off x="381000" y="1876425"/>
            <a:ext cx="828675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725" b="0">
                <a:solidFill>
                  <a:srgbClr val="18324B"/>
                </a:solidFill>
              </a:defRPr>
            </a:defPPr>
          </a:lstStyle>
          <a:p>
            <a:pPr>
              <a:defRPr sz="1725" b="0">
                <a:solidFill>
                  <a:srgbClr val="18324B"/>
                </a:solidFill>
              </a:defRPr>
            </a:pPr>
            <a:r>
              <a:rPr sz="1725" b="0">
                <a:solidFill>
                  <a:srgbClr val="18324B"/>
                </a:solidFill>
              </a:rPr>
              <a:t>Attackers deploy malware and encrypt files.</a:t>
            </a:r>
          </a:p>
        </p:txBody>
      </p:sp>
      <p:sp>
        <p:nvSpPr>
          <p:cNvPr id="5" name="consequence1">
            <a:extLst>
              <a:ext uri="{FF2B5EF4-FFF2-40B4-BE49-F238E27FC236}">
                <a16:creationId xmlns:a16="http://schemas.microsoft.com/office/drawing/2014/main" id="{913755CB-6728-446D-AE3C-962B4469FAB5}"/>
              </a:ext>
            </a:extLst>
          </p:cNvPr>
          <p:cNvSpPr>
            <a:spLocks noGrp="1"/>
          </p:cNvSpPr>
          <p:nvPr/>
        </p:nvSpPr>
        <p:spPr>
          <a:xfrm>
            <a:off x="381000" y="2362200"/>
            <a:ext cx="8286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950" b="1">
                <a:solidFill>
                  <a:srgbClr val="007D83"/>
                </a:solidFill>
              </a:defRPr>
            </a:defPPr>
          </a:lstStyle>
          <a:p>
            <a:pPr>
              <a:defRPr sz="1950" b="1">
                <a:solidFill>
                  <a:srgbClr val="007D83"/>
                </a:solidFill>
              </a:defRPr>
            </a:pPr>
            <a:r>
              <a:rPr sz="1950" b="1">
                <a:solidFill>
                  <a:srgbClr val="007D83"/>
                </a:solidFill>
              </a:rPr>
              <a:t>Data breaches</a:t>
            </a:r>
          </a:p>
        </p:txBody>
      </p:sp>
      <p:sp>
        <p:nvSpPr>
          <p:cNvPr id="6" name="explanation1">
            <a:extLst>
              <a:ext uri="{FF2B5EF4-FFF2-40B4-BE49-F238E27FC236}">
                <a16:creationId xmlns:a16="http://schemas.microsoft.com/office/drawing/2014/main" id="{6F3BAEAC-7346-4090-92F2-E01527DFC306}"/>
              </a:ext>
            </a:extLst>
          </p:cNvPr>
          <p:cNvSpPr>
            <a:spLocks noGrp="1"/>
          </p:cNvSpPr>
          <p:nvPr/>
        </p:nvSpPr>
        <p:spPr>
          <a:xfrm>
            <a:off x="381000" y="2695575"/>
            <a:ext cx="828675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725" b="0">
                <a:solidFill>
                  <a:srgbClr val="18324B"/>
                </a:solidFill>
              </a:defRPr>
            </a:defPPr>
          </a:lstStyle>
          <a:p>
            <a:pPr>
              <a:defRPr sz="1725" b="0">
                <a:solidFill>
                  <a:srgbClr val="18324B"/>
                </a:solidFill>
              </a:defRPr>
            </a:pPr>
            <a:r>
              <a:rPr sz="1725" b="0">
                <a:solidFill>
                  <a:srgbClr val="18324B"/>
                </a:solidFill>
              </a:rPr>
              <a:t>Attackers access or steal sensitive information.</a:t>
            </a:r>
          </a:p>
        </p:txBody>
      </p:sp>
      <p:sp>
        <p:nvSpPr>
          <p:cNvPr id="7" name="consequence2">
            <a:extLst>
              <a:ext uri="{FF2B5EF4-FFF2-40B4-BE49-F238E27FC236}">
                <a16:creationId xmlns:a16="http://schemas.microsoft.com/office/drawing/2014/main" id="{0AA9B45F-0B3F-4838-8961-E8E6B8567B87}"/>
              </a:ext>
            </a:extLst>
          </p:cNvPr>
          <p:cNvSpPr>
            <a:spLocks noGrp="1"/>
          </p:cNvSpPr>
          <p:nvPr/>
        </p:nvSpPr>
        <p:spPr>
          <a:xfrm>
            <a:off x="381000" y="3181350"/>
            <a:ext cx="8286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950" b="1">
                <a:solidFill>
                  <a:srgbClr val="007D83"/>
                </a:solidFill>
              </a:defRPr>
            </a:defPPr>
          </a:lstStyle>
          <a:p>
            <a:pPr>
              <a:defRPr sz="1950" b="1">
                <a:solidFill>
                  <a:srgbClr val="007D83"/>
                </a:solidFill>
              </a:defRPr>
            </a:pPr>
            <a:r>
              <a:rPr sz="1950" b="1">
                <a:solidFill>
                  <a:srgbClr val="007D83"/>
                </a:solidFill>
              </a:rPr>
              <a:t>Cloud compromise</a:t>
            </a:r>
          </a:p>
        </p:txBody>
      </p:sp>
      <p:sp>
        <p:nvSpPr>
          <p:cNvPr id="8" name="explanation2">
            <a:extLst>
              <a:ext uri="{FF2B5EF4-FFF2-40B4-BE49-F238E27FC236}">
                <a16:creationId xmlns:a16="http://schemas.microsoft.com/office/drawing/2014/main" id="{251F634F-BFFE-493B-9E91-B23C836B142E}"/>
              </a:ext>
            </a:extLst>
          </p:cNvPr>
          <p:cNvSpPr>
            <a:spLocks noGrp="1"/>
          </p:cNvSpPr>
          <p:nvPr/>
        </p:nvSpPr>
        <p:spPr>
          <a:xfrm>
            <a:off x="381000" y="3514725"/>
            <a:ext cx="828675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725" b="0">
                <a:solidFill>
                  <a:srgbClr val="18324B"/>
                </a:solidFill>
              </a:defRPr>
            </a:defPPr>
          </a:lstStyle>
          <a:p>
            <a:pPr>
              <a:defRPr sz="1725" b="0">
                <a:solidFill>
                  <a:srgbClr val="18324B"/>
                </a:solidFill>
              </a:defRPr>
            </a:pPr>
            <a:r>
              <a:rPr sz="1725" b="0">
                <a:solidFill>
                  <a:srgbClr val="18324B"/>
                </a:solidFill>
              </a:rPr>
              <a:t>Attackers take control of cloud resources.</a:t>
            </a:r>
          </a:p>
        </p:txBody>
      </p:sp>
      <p:sp>
        <p:nvSpPr>
          <p:cNvPr id="9" name="consequence3">
            <a:extLst>
              <a:ext uri="{FF2B5EF4-FFF2-40B4-BE49-F238E27FC236}">
                <a16:creationId xmlns:a16="http://schemas.microsoft.com/office/drawing/2014/main" id="{6E661744-0D0F-4DDB-AFBB-82DFD082512E}"/>
              </a:ext>
            </a:extLst>
          </p:cNvPr>
          <p:cNvSpPr>
            <a:spLocks noGrp="1"/>
          </p:cNvSpPr>
          <p:nvPr/>
        </p:nvSpPr>
        <p:spPr>
          <a:xfrm>
            <a:off x="381000" y="4000500"/>
            <a:ext cx="8286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950" b="1">
                <a:solidFill>
                  <a:srgbClr val="007D83"/>
                </a:solidFill>
              </a:defRPr>
            </a:defPPr>
          </a:lstStyle>
          <a:p>
            <a:pPr>
              <a:defRPr sz="1950" b="1">
                <a:solidFill>
                  <a:srgbClr val="007D83"/>
                </a:solidFill>
              </a:defRPr>
            </a:pPr>
            <a:r>
              <a:rPr sz="1950" b="1">
                <a:solidFill>
                  <a:srgbClr val="007D83"/>
                </a:solidFill>
              </a:rPr>
              <a:t>Financial fraud</a:t>
            </a:r>
          </a:p>
        </p:txBody>
      </p:sp>
      <p:sp>
        <p:nvSpPr>
          <p:cNvPr id="10" name="explanation3">
            <a:extLst>
              <a:ext uri="{FF2B5EF4-FFF2-40B4-BE49-F238E27FC236}">
                <a16:creationId xmlns:a16="http://schemas.microsoft.com/office/drawing/2014/main" id="{27E03AAC-3118-4204-A00C-EBE5189149EB}"/>
              </a:ext>
            </a:extLst>
          </p:cNvPr>
          <p:cNvSpPr>
            <a:spLocks noGrp="1"/>
          </p:cNvSpPr>
          <p:nvPr/>
        </p:nvSpPr>
        <p:spPr>
          <a:xfrm>
            <a:off x="381000" y="4333875"/>
            <a:ext cx="828675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725" b="0">
                <a:solidFill>
                  <a:srgbClr val="18324B"/>
                </a:solidFill>
              </a:defRPr>
            </a:defPPr>
          </a:lstStyle>
          <a:p>
            <a:pPr>
              <a:defRPr sz="1725" b="0">
                <a:solidFill>
                  <a:srgbClr val="18324B"/>
                </a:solidFill>
              </a:defRPr>
            </a:pPr>
            <a:r>
              <a:rPr sz="1725" b="0">
                <a:solidFill>
                  <a:srgbClr val="18324B"/>
                </a:solidFill>
              </a:rPr>
              <a:t>Attackers misuse accounts to authorise fraudulent payments.</a:t>
            </a:r>
          </a:p>
        </p:txBody>
      </p:sp>
      <p:sp>
        <p:nvSpPr>
          <p:cNvPr id="11" name="question">
            <a:extLst>
              <a:ext uri="{FF2B5EF4-FFF2-40B4-BE49-F238E27FC236}">
                <a16:creationId xmlns:a16="http://schemas.microsoft.com/office/drawing/2014/main" id="{70F21816-DA40-4009-84A5-83B153E64DB4}"/>
              </a:ext>
            </a:extLst>
          </p:cNvPr>
          <p:cNvSpPr>
            <a:spLocks noGrp="1"/>
          </p:cNvSpPr>
          <p:nvPr/>
        </p:nvSpPr>
        <p:spPr>
          <a:xfrm>
            <a:off x="304800" y="4991100"/>
            <a:ext cx="8524875" cy="619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725" b="1">
                <a:solidFill>
                  <a:srgbClr val="18324B"/>
                </a:solidFill>
              </a:defRPr>
            </a:defPPr>
          </a:lstStyle>
          <a:p>
            <a:pPr>
              <a:defRPr sz="1725" b="1">
                <a:solidFill>
                  <a:srgbClr val="18324B"/>
                </a:solidFill>
              </a:defRPr>
            </a:pPr>
            <a:r>
              <a:rPr sz="1725" b="1">
                <a:solidFill>
                  <a:srgbClr val="18324B"/>
                </a:solidFill>
              </a:rPr>
              <a:t>Discussion: What could happen if an attacker accessed</a:t>
            </a:r>
          </a:p>
          <a:p>
            <a:pPr>
              <a:defRPr sz="1725" b="1">
                <a:solidFill>
                  <a:srgbClr val="18324B"/>
                </a:solidFill>
              </a:defRPr>
            </a:pPr>
            <a:r>
              <a:rPr sz="1725" b="1">
                <a:solidFill>
                  <a:srgbClr val="18324B"/>
                </a:solidFill>
              </a:rPr>
              <a:t>a university administrator’s account?</a:t>
            </a:r>
          </a:p>
        </p:txBody>
      </p:sp>
    </p:spTree>
    <p:extLst>
      <p:ext uri="{BB962C8B-B14F-4D97-AF65-F5344CB8AC3E}">
        <p14:creationId xmlns:p14="http://schemas.microsoft.com/office/powerpoint/2010/main" val="4885335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3E158-6ECE-8558-8272-A38057A6E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581891"/>
          </a:xfrm>
        </p:spPr>
        <p:txBody>
          <a:bodyPr>
            <a:normAutofit fontScale="90000"/>
          </a:bodyPr>
          <a:lstStyle/>
          <a:p>
            <a:r>
              <a:rPr lang="en-GB" dirty="0"/>
              <a:t>Modern Access Threats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31FB1F-7F43-FE3C-0E83-1600C48B43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280" y="609600"/>
            <a:ext cx="8763000" cy="3124200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/>
              <a:t>Modern access-related threats include:</a:t>
            </a:r>
          </a:p>
          <a:p>
            <a:r>
              <a:rPr lang="en-US" sz="2400" dirty="0"/>
              <a:t>phishing </a:t>
            </a:r>
          </a:p>
          <a:p>
            <a:r>
              <a:rPr lang="en-US" sz="2400" dirty="0"/>
              <a:t>credential stuffing </a:t>
            </a:r>
          </a:p>
          <a:p>
            <a:r>
              <a:rPr lang="en-US" sz="2400" dirty="0"/>
              <a:t>password spraying </a:t>
            </a:r>
          </a:p>
          <a:p>
            <a:r>
              <a:rPr lang="en-US" sz="2400" dirty="0"/>
              <a:t>session hijacking </a:t>
            </a:r>
          </a:p>
          <a:p>
            <a:r>
              <a:rPr lang="en-US" sz="2400" dirty="0"/>
              <a:t>MFA fatigue attacks</a:t>
            </a:r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3FD4A21-CB86-2F6A-62B1-F5147C2CB7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3044834"/>
              </p:ext>
            </p:extLst>
          </p:nvPr>
        </p:nvGraphicFramePr>
        <p:xfrm>
          <a:off x="152400" y="3196267"/>
          <a:ext cx="8839200" cy="249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325150862"/>
                    </a:ext>
                  </a:extLst>
                </a:gridCol>
                <a:gridCol w="6477000">
                  <a:extLst>
                    <a:ext uri="{9D8B030D-6E8A-4147-A177-3AD203B41FA5}">
                      <a16:colId xmlns:a16="http://schemas.microsoft.com/office/drawing/2014/main" val="30623220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Threat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20317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Phishing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Trick users into revealing credentials(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Impersonation,fake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links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e.t.c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17992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Credential stuffing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Reuse stolen passwords (Trying stolen credentials on other services)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663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Password Spraying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Attempt common passwords – across many accounts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05249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Session Hijacking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Steal active sessions- to bypass the login process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093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MFA Fatigue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Repeated MFA requests- to pressurise you to approving access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840155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4B864DA-2EF8-F16A-EA50-B98465CD4B38}"/>
              </a:ext>
            </a:extLst>
          </p:cNvPr>
          <p:cNvSpPr txBox="1"/>
          <p:nvPr/>
        </p:nvSpPr>
        <p:spPr>
          <a:xfrm>
            <a:off x="5181600" y="1583597"/>
            <a:ext cx="3733800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dirty="0"/>
              <a:t>Why do phishing attacks continue to succeed?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4942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FA32B6-F0B3-7C8A-1948-387ABC3C4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Interactive Case Study</a:t>
            </a:r>
            <a:br>
              <a:rPr lang="en-GB" dirty="0"/>
            </a:br>
            <a:r>
              <a:rPr lang="en-GB" sz="2700" b="1" dirty="0"/>
              <a:t>“</a:t>
            </a:r>
            <a:r>
              <a:rPr lang="en-GB" b="1" dirty="0"/>
              <a:t>The Compromised Employee Account</a:t>
            </a:r>
            <a:r>
              <a:rPr lang="en-GB" sz="2700" b="1" dirty="0"/>
              <a:t>”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436F6-4D71-D238-AC5F-E24DA9B8F0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524000"/>
            <a:ext cx="4343400" cy="40386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b="1" dirty="0"/>
              <a:t>Scenario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An employee:</a:t>
            </a:r>
          </a:p>
          <a:p>
            <a:pPr lvl="0"/>
            <a:r>
              <a:rPr lang="en-GB" dirty="0"/>
              <a:t>clicks phishing email </a:t>
            </a:r>
          </a:p>
          <a:p>
            <a:pPr lvl="0"/>
            <a:r>
              <a:rPr lang="en-GB" dirty="0"/>
              <a:t>attacker steals credentials </a:t>
            </a:r>
          </a:p>
          <a:p>
            <a:pPr lvl="0"/>
            <a:r>
              <a:rPr lang="en-GB" dirty="0"/>
              <a:t>VPN account compromised </a:t>
            </a:r>
          </a:p>
          <a:p>
            <a:pPr lvl="0"/>
            <a:r>
              <a:rPr lang="en-GB" dirty="0"/>
              <a:t>attacker accesses cloud systems </a:t>
            </a:r>
          </a:p>
          <a:p>
            <a:r>
              <a:rPr lang="en-GB" dirty="0"/>
              <a:t>sensitive data downloaded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8020DCC-E846-E0A9-A6FA-E9D5357AEE0D}"/>
              </a:ext>
            </a:extLst>
          </p:cNvPr>
          <p:cNvSpPr txBox="1">
            <a:spLocks/>
          </p:cNvSpPr>
          <p:nvPr/>
        </p:nvSpPr>
        <p:spPr>
          <a:xfrm>
            <a:off x="4701209" y="1497106"/>
            <a:ext cx="4442791" cy="4038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SzPct val="100000"/>
              <a:buFont typeface="Arial" pitchFamily="34" charset="0"/>
              <a:buChar char="•"/>
              <a:defRPr sz="26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Wingdings" pitchFamily="2" charset="2"/>
              <a:buChar char="§"/>
              <a:defRPr sz="22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Courier New" pitchFamily="49" charset="0"/>
              <a:buChar char="o"/>
              <a:defRPr sz="20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/>
              <a:t>Discussion Questions</a:t>
            </a:r>
            <a:endParaRPr lang="en-GB" dirty="0"/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What failed first?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Was MFA enough?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Should VPN access have been restricted?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How could Zero Trust reduce impact?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dirty="0"/>
              <a:t>What governance weaknesses exist?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dirty="0"/>
              <a:t>What should happen immediately after detection?</a:t>
            </a:r>
            <a:r>
              <a:rPr lang="en-GB" dirty="0"/>
              <a:t> </a:t>
            </a:r>
          </a:p>
          <a:p>
            <a:pPr fontAlgn="auto">
              <a:spcAft>
                <a:spcPts val="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383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1A440-8E64-FB24-F63C-44C14823B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734291"/>
          </a:xfrm>
        </p:spPr>
        <p:txBody>
          <a:bodyPr>
            <a:normAutofit/>
          </a:bodyPr>
          <a:lstStyle/>
          <a:p>
            <a:r>
              <a:rPr lang="en-GB" b="1" dirty="0"/>
              <a:t>Group Workshop Activity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0175D6-E330-FDC4-3816-5ABA1AEEDB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1048871"/>
            <a:ext cx="5227320" cy="451373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/>
              <a:t>“You Are the Security Governance Team”</a:t>
            </a:r>
            <a:endParaRPr lang="en-GB" dirty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Scenario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 company:</a:t>
            </a:r>
          </a:p>
          <a:p>
            <a:pPr lvl="0"/>
            <a:r>
              <a:rPr lang="en-GB" dirty="0"/>
              <a:t>supports hybrid working </a:t>
            </a:r>
          </a:p>
          <a:p>
            <a:pPr lvl="0"/>
            <a:r>
              <a:rPr lang="en-GB" dirty="0"/>
              <a:t>uses VPNs </a:t>
            </a:r>
          </a:p>
          <a:p>
            <a:pPr lvl="0"/>
            <a:r>
              <a:rPr lang="en-GB" dirty="0"/>
              <a:t>has BYOD devices </a:t>
            </a:r>
          </a:p>
          <a:p>
            <a:pPr lvl="0"/>
            <a:r>
              <a:rPr lang="en-GB" dirty="0"/>
              <a:t>expanding cloud adoption </a:t>
            </a:r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r>
              <a:rPr lang="en-GB" dirty="0"/>
              <a:t>BUT:</a:t>
            </a:r>
          </a:p>
          <a:p>
            <a:pPr lvl="0"/>
            <a:r>
              <a:rPr lang="en-GB" dirty="0"/>
              <a:t>increasing phishing attacks </a:t>
            </a:r>
          </a:p>
          <a:p>
            <a:pPr lvl="0"/>
            <a:r>
              <a:rPr lang="en-GB" dirty="0"/>
              <a:t>weak identity governance </a:t>
            </a:r>
          </a:p>
          <a:p>
            <a:pPr lvl="0"/>
            <a:r>
              <a:rPr lang="en-GB" dirty="0"/>
              <a:t>poor access reviews </a:t>
            </a:r>
          </a:p>
          <a:p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957AF90-16D5-927E-3533-6168D09B3260}"/>
              </a:ext>
            </a:extLst>
          </p:cNvPr>
          <p:cNvSpPr txBox="1">
            <a:spLocks/>
          </p:cNvSpPr>
          <p:nvPr/>
        </p:nvSpPr>
        <p:spPr>
          <a:xfrm>
            <a:off x="5684520" y="1311265"/>
            <a:ext cx="3459480" cy="39889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SzPct val="100000"/>
              <a:buFont typeface="Arial" pitchFamily="34" charset="0"/>
              <a:buChar char="•"/>
              <a:defRPr sz="26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Wingdings" pitchFamily="2" charset="2"/>
              <a:buChar char="§"/>
              <a:defRPr sz="22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Courier New" pitchFamily="49" charset="0"/>
              <a:buChar char="o"/>
              <a:defRPr sz="20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>
                <a:srgbClr val="364162"/>
              </a:buClr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Verdana" pitchFamily="34" charset="0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endParaRPr lang="en-GB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</a:pPr>
            <a:r>
              <a:rPr lang="en-GB" b="1" dirty="0"/>
              <a:t>Task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Develop: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000" dirty="0"/>
              <a:t>Top identity/access risks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000" dirty="0"/>
              <a:t>Governance improvements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000" dirty="0"/>
              <a:t>Technical improvements 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GB" sz="2000" dirty="0"/>
              <a:t>Staff awareness recommendations </a:t>
            </a:r>
          </a:p>
          <a:p>
            <a:pPr fontAlgn="auto">
              <a:spcAft>
                <a:spcPts val="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8953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8442B9-272F-2B9A-1222-18A193C56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>
            <a:extLst>
              <a:ext uri="{FF2B5EF4-FFF2-40B4-BE49-F238E27FC236}">
                <a16:creationId xmlns:a16="http://schemas.microsoft.com/office/drawing/2014/main" id="{50987263-E001-CBC8-2F12-E6FF15835AE8}"/>
              </a:ext>
            </a:extLst>
          </p:cNvPr>
          <p:cNvSpPr txBox="1">
            <a:spLocks/>
          </p:cNvSpPr>
          <p:nvPr/>
        </p:nvSpPr>
        <p:spPr bwMode="auto">
          <a:xfrm>
            <a:off x="533400" y="152400"/>
            <a:ext cx="6637604" cy="642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68580" tIns="34290" rIns="68580" bIns="34290" rtlCol="0" anchor="b">
            <a:normAutofit fontScale="6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4C69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685800" fontAlgn="auto">
              <a:spcAft>
                <a:spcPts val="0"/>
              </a:spcAft>
              <a:defRPr/>
            </a:pPr>
            <a:r>
              <a:rPr lang="en-US" sz="4050" b="1" i="1" dirty="0">
                <a:solidFill>
                  <a:prstClr val="black"/>
                </a:solidFill>
                <a:latin typeface="Calibri Light" panose="020F0302020204030204"/>
              </a:rPr>
              <a:t>Come Prepared (Questions)- Ready to form Part of Week 4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E4EE69-D1F4-C513-6E4D-5F6CF6A542EB}"/>
              </a:ext>
            </a:extLst>
          </p:cNvPr>
          <p:cNvSpPr/>
          <p:nvPr/>
        </p:nvSpPr>
        <p:spPr>
          <a:xfrm>
            <a:off x="143701" y="990600"/>
            <a:ext cx="9000299" cy="4572000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/>
          <a:p>
            <a:pPr marL="685800" lvl="1" indent="-342900" algn="just">
              <a:lnSpc>
                <a:spcPct val="90000"/>
              </a:lnSpc>
              <a:spcAft>
                <a:spcPts val="450"/>
              </a:spcAft>
              <a:buFontTx/>
              <a:buAutoNum type="arabicPeriod"/>
            </a:pPr>
            <a:r>
              <a:rPr lang="en-GB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Can organisations realistically prevent every attack?</a:t>
            </a:r>
            <a:endParaRPr lang="en-GB" dirty="0">
              <a:latin typeface="+mn-lt"/>
            </a:endParaRPr>
          </a:p>
          <a:p>
            <a:pPr marL="685800" lvl="1" indent="-342900" algn="just">
              <a:lnSpc>
                <a:spcPct val="90000"/>
              </a:lnSpc>
              <a:spcAft>
                <a:spcPts val="450"/>
              </a:spcAft>
              <a:buFontTx/>
              <a:buAutoNum type="arabicPeriod"/>
            </a:pPr>
            <a:r>
              <a:rPr lang="en-US" dirty="0">
                <a:latin typeface="+mn-lt"/>
              </a:rPr>
              <a:t>If you could choose only one, would you use IDS or IPS to protect a hospital network, and why?</a:t>
            </a:r>
            <a:endParaRPr lang="en-GB" dirty="0">
              <a:latin typeface="+mn-lt"/>
            </a:endParaRPr>
          </a:p>
          <a:p>
            <a:pPr marL="685800" lvl="1" indent="-342900" algn="just">
              <a:lnSpc>
                <a:spcPct val="90000"/>
              </a:lnSpc>
              <a:spcAft>
                <a:spcPts val="450"/>
              </a:spcAft>
              <a:buFontTx/>
              <a:buAutoNum type="arabicPeriod"/>
            </a:pPr>
            <a:r>
              <a:rPr lang="en-GB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“Which is more dangerous: false positives or false negatives?”</a:t>
            </a:r>
          </a:p>
          <a:p>
            <a:pPr marL="685800" lvl="1" indent="-342900" algn="just">
              <a:spcAft>
                <a:spcPts val="450"/>
              </a:spcAft>
              <a:buFontTx/>
              <a:buAutoNum type="arabicPeriod"/>
            </a:pPr>
            <a:r>
              <a:rPr lang="en-GB" dirty="0">
                <a:latin typeface="+mn-lt"/>
              </a:rPr>
              <a:t>Why are traditional antivirus products no longer enough?</a:t>
            </a:r>
          </a:p>
          <a:p>
            <a:pPr marL="685800" lvl="1" indent="-342900" algn="just">
              <a:lnSpc>
                <a:spcPct val="90000"/>
              </a:lnSpc>
              <a:spcAft>
                <a:spcPts val="450"/>
              </a:spcAft>
              <a:buFontTx/>
              <a:buAutoNum type="arabicPeriod"/>
            </a:pPr>
            <a:r>
              <a:rPr lang="en-GB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Can small organisations realistically operate a SOC?</a:t>
            </a:r>
          </a:p>
          <a:p>
            <a:pPr marL="685800" lvl="1" indent="-342900" algn="just">
              <a:lnSpc>
                <a:spcPct val="90000"/>
              </a:lnSpc>
              <a:spcAft>
                <a:spcPts val="450"/>
              </a:spcAft>
              <a:buFontTx/>
              <a:buAutoNum type="arabicPeriod"/>
            </a:pPr>
            <a:r>
              <a:rPr lang="en-GB" dirty="0">
                <a:latin typeface="+mn-lt"/>
              </a:rPr>
              <a:t>Can organisations realistically monitor every security alert?</a:t>
            </a:r>
          </a:p>
          <a:p>
            <a:pPr marL="685800" lvl="1" indent="-342900" algn="just">
              <a:lnSpc>
                <a:spcPct val="90000"/>
              </a:lnSpc>
              <a:spcAft>
                <a:spcPts val="450"/>
              </a:spcAft>
              <a:buFontTx/>
              <a:buAutoNum type="arabicPeriod"/>
            </a:pPr>
            <a:r>
              <a:rPr lang="en-GB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Should organisations assume attackers are already inside?</a:t>
            </a:r>
            <a:endParaRPr lang="en-GB" dirty="0">
              <a:latin typeface="+mn-lt"/>
            </a:endParaRPr>
          </a:p>
          <a:p>
            <a:pPr marL="685800" lvl="1" indent="-342900" algn="just">
              <a:lnSpc>
                <a:spcPct val="90000"/>
              </a:lnSpc>
              <a:spcAft>
                <a:spcPts val="450"/>
              </a:spcAft>
              <a:buFontTx/>
              <a:buAutoNum type="arabicPeriod"/>
            </a:pPr>
            <a:r>
              <a:rPr lang="en-GB" dirty="0">
                <a:latin typeface="+mn-lt"/>
              </a:rPr>
              <a:t>Is threat hunting only useful for large organisations?</a:t>
            </a:r>
          </a:p>
          <a:p>
            <a:pPr marL="685800" lvl="1" indent="-342900" algn="just">
              <a:lnSpc>
                <a:spcPct val="90000"/>
              </a:lnSpc>
              <a:spcAft>
                <a:spcPts val="450"/>
              </a:spcAft>
              <a:buFontTx/>
              <a:buAutoNum type="arabicPeriod"/>
            </a:pPr>
            <a:r>
              <a:rPr lang="en-GB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Can AI replace security analysts?</a:t>
            </a:r>
            <a:endParaRPr lang="en-GB" dirty="0">
              <a:latin typeface="+mn-lt"/>
            </a:endParaRPr>
          </a:p>
          <a:p>
            <a:pPr marL="685800" lvl="1" indent="-342900" algn="just">
              <a:lnSpc>
                <a:spcPct val="90000"/>
              </a:lnSpc>
              <a:spcAft>
                <a:spcPts val="450"/>
              </a:spcAft>
              <a:buFontTx/>
              <a:buAutoNum type="arabicPeriod"/>
            </a:pPr>
            <a:r>
              <a:rPr lang="en-GB" dirty="0">
                <a:latin typeface="+mn-lt"/>
              </a:rPr>
              <a:t>Will future cyber defence become fully automated?</a:t>
            </a:r>
            <a:r>
              <a:rPr lang="en-GB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endParaRPr lang="en-GB" dirty="0">
              <a:latin typeface="+mn-lt"/>
            </a:endParaRPr>
          </a:p>
          <a:p>
            <a:pPr lvl="1" algn="just">
              <a:lnSpc>
                <a:spcPct val="90000"/>
              </a:lnSpc>
              <a:spcAft>
                <a:spcPts val="450"/>
              </a:spcAft>
            </a:pPr>
            <a:endParaRPr lang="en-GB" sz="1800" dirty="0">
              <a:solidFill>
                <a:prstClr val="black"/>
              </a:solidFill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67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24A27-3235-5117-08F6-8D4D7429A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" y="27709"/>
            <a:ext cx="9052560" cy="505691"/>
          </a:xfrm>
        </p:spPr>
        <p:txBody>
          <a:bodyPr>
            <a:normAutofit fontScale="90000"/>
          </a:bodyPr>
          <a:lstStyle/>
          <a:p>
            <a:r>
              <a:rPr lang="en-GB" dirty="0"/>
              <a:t>Reference 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199150-9F3C-CD73-7C24-0FC0DA163B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500" y="600861"/>
            <a:ext cx="8496300" cy="4047339"/>
          </a:xfrm>
        </p:spPr>
        <p:txBody>
          <a:bodyPr>
            <a:normAutofit fontScale="55000" lnSpcReduction="20000"/>
          </a:bodyPr>
          <a:lstStyle/>
          <a:p>
            <a:r>
              <a:rPr lang="en-GB" dirty="0"/>
              <a:t>NIST Cybersecurity Framework</a:t>
            </a:r>
            <a:br>
              <a:rPr lang="en-GB" dirty="0"/>
            </a:br>
            <a:r>
              <a:rPr lang="en-GB" dirty="0">
                <a:hlinkClick r:id="rId2"/>
              </a:rPr>
              <a:t>NIST Cybersecurity Framework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NIST Zero Trust Architecture</a:t>
            </a:r>
            <a:br>
              <a:rPr lang="en-GB" dirty="0"/>
            </a:br>
            <a:r>
              <a:rPr lang="en-GB" dirty="0">
                <a:hlinkClick r:id="rId3"/>
              </a:rPr>
              <a:t>NIST SP 800-207 Zero Trust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Microsoft Zero Trust Overview</a:t>
            </a:r>
            <a:br>
              <a:rPr lang="en-GB" dirty="0"/>
            </a:br>
            <a:r>
              <a:rPr lang="en-GB" dirty="0">
                <a:hlinkClick r:id="rId4"/>
              </a:rPr>
              <a:t>Microsoft Zero Trust Overview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Cisco Firewall Overview</a:t>
            </a:r>
            <a:br>
              <a:rPr lang="en-GB" dirty="0"/>
            </a:br>
            <a:r>
              <a:rPr lang="en-GB" dirty="0">
                <a:hlinkClick r:id="rId5"/>
              </a:rPr>
              <a:t>Cisco Firewall Overview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Cisco VPN Overview</a:t>
            </a:r>
            <a:br>
              <a:rPr lang="en-GB" dirty="0"/>
            </a:br>
            <a:r>
              <a:rPr lang="en-GB" dirty="0">
                <a:hlinkClick r:id="rId6"/>
              </a:rPr>
              <a:t>Cisco VPN Overview</a:t>
            </a:r>
            <a:endParaRPr lang="en-GB" dirty="0"/>
          </a:p>
          <a:p>
            <a:endParaRPr lang="en-GB" dirty="0"/>
          </a:p>
          <a:p>
            <a:r>
              <a:rPr lang="en-GB" dirty="0"/>
              <a:t>OWASP Credential Stuffing</a:t>
            </a:r>
            <a:br>
              <a:rPr lang="en-GB" dirty="0"/>
            </a:br>
            <a:r>
              <a:rPr lang="en-GB" dirty="0">
                <a:hlinkClick r:id="rId7"/>
              </a:rPr>
              <a:t>OWASP Credential Stuffing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IBM Cost of a Data Breach Report</a:t>
            </a:r>
            <a:br>
              <a:rPr lang="en-GB" dirty="0"/>
            </a:br>
            <a:r>
              <a:rPr lang="en-GB" dirty="0">
                <a:hlinkClick r:id="rId8"/>
              </a:rPr>
              <a:t>IBM Cost of a Data Breach Report</a:t>
            </a:r>
            <a:endParaRPr lang="en-GB" dirty="0"/>
          </a:p>
          <a:p>
            <a:endParaRPr lang="en-GB" u="sng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0490694"/>
      </p:ext>
    </p:extLst>
  </p:cSld>
  <p:clrMapOvr>
    <a:masterClrMapping/>
  </p:clrMapOvr>
</p:sld>
</file>

<file path=ppt/theme/theme1.xml><?xml version="1.0" encoding="utf-8"?>
<a:theme xmlns:a="http://schemas.openxmlformats.org/drawingml/2006/main" name="1_Sampl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Russell_4e_ch03</Template>
  <TotalTime>0</TotalTime>
  <Words>560</Words>
  <Application>Microsoft Office PowerPoint</Application>
  <PresentationFormat>On-screen Show (4:3)</PresentationFormat>
  <Paragraphs>125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Courier New</vt:lpstr>
      <vt:lpstr>Wingdings</vt:lpstr>
      <vt:lpstr>1_Sample</vt:lpstr>
      <vt:lpstr>Identity, Access Control &amp; Zero Trust Security </vt:lpstr>
      <vt:lpstr>Learning Objectives</vt:lpstr>
      <vt:lpstr>PowerPoint Presentation</vt:lpstr>
      <vt:lpstr>PowerPoint Presentation</vt:lpstr>
      <vt:lpstr>Modern Access Threats</vt:lpstr>
      <vt:lpstr>Interactive Case Study “The Compromised Employee Account”</vt:lpstr>
      <vt:lpstr>Group Workshop Activity</vt:lpstr>
      <vt:lpstr>PowerPoint Presentation</vt:lpstr>
      <vt:lpstr>Reference Links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 Introduction to Information Security</dc:title>
  <dc:creator>Whitman</dc:creator>
  <cp:lastModifiedBy>Munyaradzi Nicholas Murira</cp:lastModifiedBy>
  <cp:revision>346</cp:revision>
  <dcterms:created xsi:type="dcterms:W3CDTF">2008-12-13T17:52:47Z</dcterms:created>
  <dcterms:modified xsi:type="dcterms:W3CDTF">2026-10-15T06:03:16Z</dcterms:modified>
</cp:coreProperties>
</file>