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57BD0B-F934-4B9E-8D8D-B95198EF88B4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B19313A-E89E-4855-85F2-571232E81DE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86305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HBA – Host Bus Adaptors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19313A-E89E-4855-85F2-571232E81DE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2230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Context switch: saving the state of the process, before switching the CPU to run another process.(state: temporary results, the</a:t>
            </a:r>
            <a:r>
              <a:rPr lang="en-GB" baseline="0" dirty="0" smtClean="0"/>
              <a:t> line where current process is halted etc..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B19313A-E89E-4855-85F2-571232E81DE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294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70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20701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60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1363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0648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38152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40677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77271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2706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9866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47603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9B5EDD-4577-46C5-A953-CC16364EE436}" type="datetimeFigureOut">
              <a:rPr lang="en-GB" smtClean="0"/>
              <a:t>28/07/2017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B874E8-5FCC-4F17-A822-6F16FA60495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49718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Server Architecture &amp; Server Farm Protocols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054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en-GB" dirty="0" smtClean="0"/>
              <a:t>Server Architecture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/>
            <a:r>
              <a:rPr lang="en-GB" dirty="0" smtClean="0"/>
              <a:t>Focus on server hardware and software.</a:t>
            </a:r>
          </a:p>
          <a:p>
            <a:pPr algn="just"/>
            <a:r>
              <a:rPr lang="en-GB" dirty="0" smtClean="0"/>
              <a:t>Network Attachment</a:t>
            </a:r>
          </a:p>
          <a:p>
            <a:pPr lvl="1" algn="just"/>
            <a:r>
              <a:rPr lang="en-GB" dirty="0" smtClean="0"/>
              <a:t>Servers &amp; clients attach via NIC</a:t>
            </a:r>
          </a:p>
          <a:p>
            <a:pPr lvl="1" algn="just"/>
            <a:r>
              <a:rPr lang="en-GB" dirty="0" smtClean="0"/>
              <a:t>Servers attach to SAN by </a:t>
            </a:r>
            <a:r>
              <a:rPr lang="en-GB" dirty="0" smtClean="0"/>
              <a:t>HBAs</a:t>
            </a:r>
            <a:endParaRPr lang="en-GB" dirty="0" smtClean="0"/>
          </a:p>
          <a:p>
            <a:pPr lvl="1" algn="just"/>
            <a:r>
              <a:rPr lang="en-GB" dirty="0" smtClean="0"/>
              <a:t>NIC</a:t>
            </a:r>
          </a:p>
          <a:p>
            <a:pPr lvl="2" algn="just"/>
            <a:r>
              <a:rPr lang="en-GB" dirty="0" smtClean="0"/>
              <a:t>Network adaptors/adaptors</a:t>
            </a:r>
          </a:p>
          <a:p>
            <a:pPr lvl="2" algn="just"/>
            <a:r>
              <a:rPr lang="en-GB" dirty="0" smtClean="0"/>
              <a:t>NIC translate computer data into signals to be transmitted on network and vice versa</a:t>
            </a:r>
          </a:p>
          <a:p>
            <a:pPr lvl="2" algn="just"/>
            <a:r>
              <a:rPr lang="en-GB" dirty="0" smtClean="0"/>
              <a:t>NICs today are fast </a:t>
            </a:r>
            <a:r>
              <a:rPr lang="en-GB" dirty="0" smtClean="0"/>
              <a:t>Ethernet(gigabit Ethernet </a:t>
            </a:r>
            <a:r>
              <a:rPr lang="en-GB" dirty="0" smtClean="0"/>
              <a:t>cards are becoming popular)</a:t>
            </a:r>
          </a:p>
          <a:p>
            <a:pPr lvl="2" algn="just"/>
            <a:r>
              <a:rPr lang="en-GB" dirty="0" smtClean="0"/>
              <a:t>NIC negotiate the speed of transmission and duplex setting</a:t>
            </a:r>
          </a:p>
          <a:p>
            <a:pPr lvl="2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784291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1" algn="just"/>
            <a:r>
              <a:rPr lang="en-GB" dirty="0" err="1" smtClean="0"/>
              <a:t>Nic</a:t>
            </a:r>
            <a:r>
              <a:rPr lang="en-GB" dirty="0" smtClean="0"/>
              <a:t> buffers</a:t>
            </a:r>
          </a:p>
          <a:p>
            <a:pPr lvl="2" algn="just"/>
            <a:r>
              <a:rPr lang="en-GB" dirty="0" smtClean="0"/>
              <a:t>Incoming traffic is stored in buffer, then send to memory by triggering hardware interrupt</a:t>
            </a:r>
          </a:p>
          <a:p>
            <a:pPr marL="914400" lvl="2" indent="-914400" algn="just">
              <a:buNone/>
            </a:pPr>
            <a:r>
              <a:rPr lang="en-GB" dirty="0" smtClean="0"/>
              <a:t>Features of NIC:</a:t>
            </a:r>
          </a:p>
          <a:p>
            <a:pPr marL="800100" lvl="3" indent="-342900" algn="just"/>
            <a:r>
              <a:rPr lang="en-GB" dirty="0" smtClean="0"/>
              <a:t>DMA(memory access without involving CPU)</a:t>
            </a:r>
          </a:p>
          <a:p>
            <a:pPr marL="800100" lvl="3" indent="-342900" algn="just"/>
            <a:r>
              <a:rPr lang="en-GB" dirty="0" smtClean="0"/>
              <a:t>Interrupt Coalescing (delay notification of newly arrived packet)</a:t>
            </a:r>
          </a:p>
          <a:p>
            <a:pPr marL="800100" lvl="3" indent="-342900" algn="just"/>
            <a:r>
              <a:rPr lang="en-GB" dirty="0" smtClean="0"/>
              <a:t>Jumbo frame support (use of bigger </a:t>
            </a:r>
            <a:r>
              <a:rPr lang="en-GB" dirty="0" smtClean="0"/>
              <a:t>Ethernet </a:t>
            </a:r>
            <a:r>
              <a:rPr lang="en-GB" dirty="0" smtClean="0"/>
              <a:t>frames)	</a:t>
            </a:r>
          </a:p>
          <a:p>
            <a:pPr marL="800100" lvl="3" indent="-342900" algn="just"/>
            <a:r>
              <a:rPr lang="en-GB" dirty="0" smtClean="0"/>
              <a:t>IEEE802.1Q support (connection of servers to several VLANs)</a:t>
            </a:r>
          </a:p>
          <a:p>
            <a:pPr marL="800100" lvl="3" indent="-342900" algn="just"/>
            <a:r>
              <a:rPr lang="en-GB" dirty="0" smtClean="0"/>
              <a:t>TCP/IP offloading (does TCP checksum and segmentation functions)</a:t>
            </a:r>
          </a:p>
          <a:p>
            <a:pPr marL="800100" lvl="3" indent="-342900" algn="just"/>
            <a:r>
              <a:rPr lang="en-GB" dirty="0" smtClean="0"/>
              <a:t>Fault tolerance &amp; load balancing (attaching server to network with multiple ports)</a:t>
            </a:r>
          </a:p>
          <a:p>
            <a:pPr marL="800100" lvl="3" indent="-342900" algn="just"/>
            <a:r>
              <a:rPr lang="en-GB" dirty="0" smtClean="0"/>
              <a:t>IEEE 802.3 ad support (IEEE 802.3 ad is a protocol that allow negotiation between ports to separate devices to form a channel)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5631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 smtClean="0"/>
              <a:t>Server </a:t>
            </a:r>
            <a:r>
              <a:rPr lang="en-GB" dirty="0" err="1" smtClean="0"/>
              <a:t>Multihoming</a:t>
            </a:r>
            <a:endParaRPr lang="en-GB" dirty="0" smtClean="0"/>
          </a:p>
          <a:p>
            <a:pPr lvl="1" algn="just"/>
            <a:r>
              <a:rPr lang="en-GB" dirty="0" smtClean="0"/>
              <a:t>Single server use multiple NIC for redundancy &amp; performance (single server connects to one or multiple switches with multiple ports)</a:t>
            </a:r>
          </a:p>
          <a:p>
            <a:pPr lvl="1" algn="just"/>
            <a:r>
              <a:rPr lang="en-GB" dirty="0" smtClean="0"/>
              <a:t>Most NIC offer configurations that allow multiple ports to work together(teaming)</a:t>
            </a:r>
          </a:p>
          <a:p>
            <a:pPr marL="457200" lvl="1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166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Server Architecture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fontScale="70000" lnSpcReduction="20000"/>
          </a:bodyPr>
          <a:lstStyle/>
          <a:p>
            <a:pPr marL="514350" indent="-514350" algn="just">
              <a:buFont typeface="+mj-lt"/>
              <a:buAutoNum type="alphaLcParenR"/>
            </a:pPr>
            <a:r>
              <a:rPr lang="en-GB" dirty="0" smtClean="0"/>
              <a:t>Fault tolerance: </a:t>
            </a:r>
          </a:p>
          <a:p>
            <a:pPr lvl="1" algn="just"/>
            <a:r>
              <a:rPr lang="en-GB" dirty="0" smtClean="0"/>
              <a:t>One active port; one </a:t>
            </a:r>
            <a:r>
              <a:rPr lang="en-GB" dirty="0" err="1" smtClean="0"/>
              <a:t>standyby</a:t>
            </a:r>
            <a:r>
              <a:rPr lang="en-GB" dirty="0" smtClean="0"/>
              <a:t> port</a:t>
            </a:r>
          </a:p>
          <a:p>
            <a:pPr lvl="1" algn="just"/>
            <a:r>
              <a:rPr lang="en-GB" dirty="0" smtClean="0"/>
              <a:t>When active fails, then stand by port takes over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en-GB" dirty="0" smtClean="0"/>
              <a:t>Load balance</a:t>
            </a:r>
          </a:p>
          <a:p>
            <a:pPr lvl="1" algn="just"/>
            <a:r>
              <a:rPr lang="en-GB" dirty="0" smtClean="0"/>
              <a:t>One port for receiving; all the other ports for transmitting; when receiving port fails, then one among the other port will be elected as a receiving port</a:t>
            </a:r>
          </a:p>
          <a:p>
            <a:pPr marL="514350" indent="-514350" algn="just">
              <a:buFont typeface="+mj-lt"/>
              <a:buAutoNum type="alphaLcParenR"/>
            </a:pPr>
            <a:r>
              <a:rPr lang="en-GB" dirty="0" smtClean="0"/>
              <a:t>Link aggregation</a:t>
            </a:r>
          </a:p>
          <a:p>
            <a:pPr lvl="1" algn="just"/>
            <a:r>
              <a:rPr lang="en-GB" dirty="0" smtClean="0"/>
              <a:t>Logical single link(ether channel)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37925" t="21440" r="40551" b="48320"/>
          <a:stretch/>
        </p:blipFill>
        <p:spPr>
          <a:xfrm>
            <a:off x="5292080" y="1916832"/>
            <a:ext cx="3744416" cy="3600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688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PCI &amp; PCI – X Bus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1547664" y="2276872"/>
            <a:ext cx="8640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CPU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3467235" y="2147567"/>
            <a:ext cx="936104" cy="504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NIC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868144" y="2215011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Network 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H="1">
            <a:off x="2267744" y="2399677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>
            <a:endCxn id="10" idx="1"/>
          </p:cNvCxnSpPr>
          <p:nvPr/>
        </p:nvCxnSpPr>
        <p:spPr>
          <a:xfrm>
            <a:off x="4572000" y="2399677"/>
            <a:ext cx="129614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1835696" y="3068960"/>
            <a:ext cx="13681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Parallel bus data 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3467235" y="3284984"/>
            <a:ext cx="2400909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198266" y="2981088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Serial transmission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043608" y="4005064"/>
            <a:ext cx="619268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PCI Allow communication between CPU memory &amp; the NIC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First made by Intel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89643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Availability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en-GB" dirty="0" smtClean="0"/>
              <a:t>Server availability</a:t>
            </a:r>
          </a:p>
          <a:p>
            <a:pPr lvl="1" algn="just"/>
            <a:r>
              <a:rPr lang="en-GB" dirty="0" smtClean="0"/>
              <a:t>Availability of server applications</a:t>
            </a:r>
          </a:p>
          <a:p>
            <a:pPr lvl="1" algn="just"/>
            <a:r>
              <a:rPr lang="en-GB" dirty="0" smtClean="0"/>
              <a:t>Server applications are processes listening on Layer 4 ports</a:t>
            </a:r>
          </a:p>
          <a:p>
            <a:pPr lvl="1" algn="just"/>
            <a:r>
              <a:rPr lang="en-GB" dirty="0" smtClean="0"/>
              <a:t>Ex: web servers, CGI, ASP …..</a:t>
            </a:r>
          </a:p>
          <a:p>
            <a:pPr algn="just"/>
            <a:r>
              <a:rPr lang="en-GB" dirty="0" smtClean="0"/>
              <a:t>Forking Server – creating different processes to serve new customers</a:t>
            </a:r>
          </a:p>
          <a:p>
            <a:pPr algn="just"/>
            <a:r>
              <a:rPr lang="en-GB" dirty="0" smtClean="0"/>
              <a:t>Threaded Server – rely on threads. Single process, but create new threads for each new customer.</a:t>
            </a:r>
          </a:p>
          <a:p>
            <a:pPr lvl="1"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3363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dirty="0" smtClean="0"/>
              <a:t>Difference between Forking server &amp; threaded Server</a:t>
            </a:r>
          </a:p>
          <a:p>
            <a:pPr algn="just"/>
            <a:r>
              <a:rPr lang="en-GB" dirty="0" smtClean="0"/>
              <a:t>Performance</a:t>
            </a:r>
          </a:p>
          <a:p>
            <a:pPr lvl="1" algn="just"/>
            <a:r>
              <a:rPr lang="en-GB" dirty="0" smtClean="0"/>
              <a:t>Context switching is less in threaded servers</a:t>
            </a:r>
          </a:p>
          <a:p>
            <a:pPr algn="just"/>
            <a:r>
              <a:rPr lang="en-GB" dirty="0" smtClean="0"/>
              <a:t>Robustness</a:t>
            </a:r>
          </a:p>
          <a:p>
            <a:pPr lvl="1" algn="just"/>
            <a:r>
              <a:rPr lang="en-GB" dirty="0" smtClean="0"/>
              <a:t>Forking server is more robust as failure of one does not affect the other</a:t>
            </a:r>
          </a:p>
          <a:p>
            <a:pPr algn="just"/>
            <a:r>
              <a:rPr lang="en-GB" dirty="0" smtClean="0"/>
              <a:t>Shared state  information</a:t>
            </a:r>
          </a:p>
          <a:p>
            <a:pPr lvl="1" algn="just"/>
            <a:r>
              <a:rPr lang="en-GB" dirty="0" smtClean="0"/>
              <a:t>Session state can be easily saved since threads share same memory.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240304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Server Farm Protocols</a:t>
            </a:r>
            <a:endParaRPr lang="en-GB" dirty="0"/>
          </a:p>
        </p:txBody>
      </p:sp>
      <p:grpSp>
        <p:nvGrpSpPr>
          <p:cNvPr id="14" name="Group 13"/>
          <p:cNvGrpSpPr/>
          <p:nvPr/>
        </p:nvGrpSpPr>
        <p:grpSpPr>
          <a:xfrm>
            <a:off x="1547664" y="1484784"/>
            <a:ext cx="5472608" cy="3240360"/>
            <a:chOff x="1547664" y="2204864"/>
            <a:chExt cx="5472608" cy="4032448"/>
          </a:xfrm>
        </p:grpSpPr>
        <p:sp>
          <p:nvSpPr>
            <p:cNvPr id="4" name="Rectangle 3"/>
            <p:cNvSpPr/>
            <p:nvPr/>
          </p:nvSpPr>
          <p:spPr>
            <a:xfrm>
              <a:off x="1547664" y="2204864"/>
              <a:ext cx="1944216" cy="14401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Application</a:t>
              </a:r>
              <a:endParaRPr lang="en-GB" dirty="0"/>
            </a:p>
          </p:txBody>
        </p:sp>
        <p:sp>
          <p:nvSpPr>
            <p:cNvPr id="5" name="Rectangle 4"/>
            <p:cNvSpPr/>
            <p:nvPr/>
          </p:nvSpPr>
          <p:spPr>
            <a:xfrm>
              <a:off x="1547664" y="3645024"/>
              <a:ext cx="1944216" cy="648072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Transport</a:t>
              </a:r>
              <a:endParaRPr lang="en-GB" dirty="0"/>
            </a:p>
          </p:txBody>
        </p:sp>
        <p:sp>
          <p:nvSpPr>
            <p:cNvPr id="6" name="Rectangle 5"/>
            <p:cNvSpPr/>
            <p:nvPr/>
          </p:nvSpPr>
          <p:spPr>
            <a:xfrm>
              <a:off x="1547664" y="4293096"/>
              <a:ext cx="1944216" cy="64807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Network</a:t>
              </a:r>
              <a:endParaRPr lang="en-GB" dirty="0"/>
            </a:p>
          </p:txBody>
        </p:sp>
        <p:sp>
          <p:nvSpPr>
            <p:cNvPr id="7" name="Rectangle 6"/>
            <p:cNvSpPr/>
            <p:nvPr/>
          </p:nvSpPr>
          <p:spPr>
            <a:xfrm>
              <a:off x="1547664" y="4941168"/>
              <a:ext cx="1944216" cy="64807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Data Link</a:t>
              </a:r>
              <a:endParaRPr lang="en-GB" dirty="0"/>
            </a:p>
          </p:txBody>
        </p:sp>
        <p:sp>
          <p:nvSpPr>
            <p:cNvPr id="8" name="Rectangle 7"/>
            <p:cNvSpPr/>
            <p:nvPr/>
          </p:nvSpPr>
          <p:spPr>
            <a:xfrm>
              <a:off x="1547664" y="5589240"/>
              <a:ext cx="1944216" cy="64807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Physical</a:t>
              </a:r>
              <a:endParaRPr lang="en-GB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5076056" y="2204864"/>
              <a:ext cx="1944216" cy="1440160"/>
            </a:xfrm>
            <a:prstGeom prst="rect">
              <a:avLst/>
            </a:prstGeom>
          </p:spPr>
          <p:style>
            <a:lnRef idx="1">
              <a:schemeClr val="accent4"/>
            </a:lnRef>
            <a:fillRef idx="2">
              <a:schemeClr val="accent4"/>
            </a:fillRef>
            <a:effectRef idx="1">
              <a:schemeClr val="accent4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TELNET, FTP, TFTP, SMTP, DNS, HTTP, NNTP, NTP</a:t>
              </a:r>
              <a:endParaRPr lang="en-GB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5076056" y="3645024"/>
              <a:ext cx="1944216" cy="648072"/>
            </a:xfrm>
            <a:prstGeom prst="rect">
              <a:avLst/>
            </a:prstGeom>
          </p:spPr>
          <p:style>
            <a:lnRef idx="1">
              <a:schemeClr val="accent5"/>
            </a:lnRef>
            <a:fillRef idx="2">
              <a:schemeClr val="accent5"/>
            </a:fillRef>
            <a:effectRef idx="1">
              <a:schemeClr val="accent5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TCP, UDP</a:t>
              </a:r>
              <a:endParaRPr lang="en-GB" dirty="0"/>
            </a:p>
          </p:txBody>
        </p:sp>
        <p:sp>
          <p:nvSpPr>
            <p:cNvPr id="11" name="Rectangle 10"/>
            <p:cNvSpPr/>
            <p:nvPr/>
          </p:nvSpPr>
          <p:spPr>
            <a:xfrm>
              <a:off x="5076056" y="4293096"/>
              <a:ext cx="1944216" cy="648072"/>
            </a:xfrm>
            <a:prstGeom prst="rect">
              <a:avLst/>
            </a:prstGeom>
          </p:spPr>
          <p:style>
            <a:lnRef idx="1">
              <a:schemeClr val="accent6"/>
            </a:lnRef>
            <a:fillRef idx="2">
              <a:schemeClr val="accent6"/>
            </a:fillRef>
            <a:effectRef idx="1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IP, ICMP, IGMP</a:t>
              </a:r>
              <a:endParaRPr lang="en-GB" dirty="0"/>
            </a:p>
          </p:txBody>
        </p:sp>
        <p:sp>
          <p:nvSpPr>
            <p:cNvPr id="12" name="Rectangle 11"/>
            <p:cNvSpPr/>
            <p:nvPr/>
          </p:nvSpPr>
          <p:spPr>
            <a:xfrm>
              <a:off x="5076056" y="4941168"/>
              <a:ext cx="1944216" cy="648072"/>
            </a:xfrm>
            <a:prstGeom prst="rect">
              <a:avLst/>
            </a:prstGeom>
          </p:spPr>
          <p:style>
            <a:lnRef idx="1">
              <a:schemeClr val="accent2"/>
            </a:lnRef>
            <a:fillRef idx="2">
              <a:schemeClr val="accent2"/>
            </a:fillRef>
            <a:effectRef idx="1">
              <a:schemeClr val="accent2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Ethernet, Token Ring</a:t>
              </a:r>
              <a:endParaRPr lang="en-GB" dirty="0"/>
            </a:p>
          </p:txBody>
        </p:sp>
        <p:sp>
          <p:nvSpPr>
            <p:cNvPr id="13" name="Rectangle 12"/>
            <p:cNvSpPr/>
            <p:nvPr/>
          </p:nvSpPr>
          <p:spPr>
            <a:xfrm>
              <a:off x="5076056" y="5589240"/>
              <a:ext cx="1944216" cy="648072"/>
            </a:xfrm>
            <a:prstGeom prst="rect">
              <a:avLst/>
            </a:prstGeom>
          </p:spPr>
          <p:style>
            <a:lnRef idx="1">
              <a:schemeClr val="accent3"/>
            </a:lnRef>
            <a:fillRef idx="2">
              <a:schemeClr val="accent3"/>
            </a:fillRef>
            <a:effectRef idx="1">
              <a:schemeClr val="accent3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dirty="0" smtClean="0"/>
                <a:t>Physical</a:t>
              </a:r>
              <a:endParaRPr lang="en-GB" dirty="0"/>
            </a:p>
          </p:txBody>
        </p:sp>
      </p:grpSp>
      <p:sp>
        <p:nvSpPr>
          <p:cNvPr id="15" name="TextBox 14"/>
          <p:cNvSpPr txBox="1"/>
          <p:nvPr/>
        </p:nvSpPr>
        <p:spPr>
          <a:xfrm>
            <a:off x="473174" y="5373216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Mostly used: TCP &amp; UDP at transport. HTTP, FTP, DNS, RTP etc., at application Layer</a:t>
            </a: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97228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GB" dirty="0"/>
              <a:t>Mauricio </a:t>
            </a:r>
            <a:r>
              <a:rPr lang="en-GB" dirty="0" err="1"/>
              <a:t>Arregoces</a:t>
            </a:r>
            <a:r>
              <a:rPr lang="en-GB" dirty="0"/>
              <a:t>, M. P., 2004. </a:t>
            </a:r>
            <a:r>
              <a:rPr lang="en-GB" i="1" dirty="0"/>
              <a:t>Data </a:t>
            </a:r>
            <a:r>
              <a:rPr lang="en-GB" i="1" dirty="0" err="1"/>
              <a:t>Center</a:t>
            </a:r>
            <a:r>
              <a:rPr lang="en-GB" i="1" dirty="0"/>
              <a:t> Fundamentals. </a:t>
            </a:r>
            <a:r>
              <a:rPr lang="en-GB" dirty="0" err="1"/>
              <a:t>s.l.:Cisco</a:t>
            </a:r>
            <a:r>
              <a:rPr lang="en-GB" dirty="0"/>
              <a:t> Press.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2236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457</Words>
  <Application>Microsoft Office PowerPoint</Application>
  <PresentationFormat>On-screen Show (4:3)</PresentationFormat>
  <Paragraphs>73</Paragraphs>
  <Slides>10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Calibri</vt:lpstr>
      <vt:lpstr>Office Theme</vt:lpstr>
      <vt:lpstr>Server Architecture &amp; Server Farm Protocols</vt:lpstr>
      <vt:lpstr>Server Architecture</vt:lpstr>
      <vt:lpstr>Server Architecture</vt:lpstr>
      <vt:lpstr>Server Architecture</vt:lpstr>
      <vt:lpstr>Server Architecture</vt:lpstr>
      <vt:lpstr>PCI &amp; PCI – X Bus</vt:lpstr>
      <vt:lpstr>Server Availability</vt:lpstr>
      <vt:lpstr>PowerPoint Presentation</vt:lpstr>
      <vt:lpstr>Server Farm Protocols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Anly ChandraMohan</dc:creator>
  <cp:lastModifiedBy>Anly ChandraMohan</cp:lastModifiedBy>
  <cp:revision>16</cp:revision>
  <dcterms:created xsi:type="dcterms:W3CDTF">2017-04-20T16:03:32Z</dcterms:created>
  <dcterms:modified xsi:type="dcterms:W3CDTF">2017-07-28T11:21:35Z</dcterms:modified>
</cp:coreProperties>
</file>