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95" d="100"/>
          <a:sy n="95" d="100"/>
        </p:scale>
        <p:origin x="206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pestle-analysis-factsheet/" TargetMode="External"/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2048" y="1122363"/>
            <a:ext cx="890869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ELEFTERIA ALIKA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2512827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  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CHARLES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5W2H analysis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6" name="Group 345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47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8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9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0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1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2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3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4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5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6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7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8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60" name="Group 359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61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2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3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4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5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6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7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8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9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0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1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2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4" name="Rectangle 373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6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378" name="Rectangle 377">
            <a:extLst>
              <a:ext uri="{FF2B5EF4-FFF2-40B4-BE49-F238E27FC236}">
                <a16:creationId xmlns:a16="http://schemas.microsoft.com/office/drawing/2014/main" id="{CADF4631-3C8F-45EE-8D19-4D3E8426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0" name="Group 379">
            <a:extLst>
              <a:ext uri="{FF2B5EF4-FFF2-40B4-BE49-F238E27FC236}">
                <a16:creationId xmlns:a16="http://schemas.microsoft.com/office/drawing/2014/main" id="{F291099C-17EE-4E0E-B096-C7997505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381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2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3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4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5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6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7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8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9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0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1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2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529540"/>
            <a:ext cx="8915399" cy="11624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342900" indent="-342900">
              <a:lnSpc>
                <a:spcPct val="90000"/>
              </a:lnSpc>
            </a:pPr>
            <a:r>
              <a:rPr lang="en-US" sz="1400" b="1" dirty="0"/>
              <a:t> </a:t>
            </a: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br>
              <a:rPr lang="en-US" sz="1400" b="1" dirty="0"/>
            </a:br>
            <a:endParaRPr lang="en-US" sz="1400" b="1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9088F3-0596-1620-830A-6F6E2A51EE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61420" y="900215"/>
            <a:ext cx="9330306" cy="18536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is a small independent flower shop based in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Norwich, UK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recent months, the business has seen a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clear drop in customers visiting the shop.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 the same time, more people are choosing the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convenience of online flower delivery services.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situation creates a challenge for the business and highlights the need to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understand the causes of the problem.</a:t>
            </a:r>
          </a:p>
        </p:txBody>
      </p:sp>
      <p:grpSp>
        <p:nvGrpSpPr>
          <p:cNvPr id="394" name="Group 393">
            <a:extLst>
              <a:ext uri="{FF2B5EF4-FFF2-40B4-BE49-F238E27FC236}">
                <a16:creationId xmlns:a16="http://schemas.microsoft.com/office/drawing/2014/main" id="{6A54B62D-FC5C-4E1A-8D8B-279576FE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395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6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7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8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9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0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1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2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3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4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5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6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08" name="Rectangle 407">
            <a:extLst>
              <a:ext uri="{FF2B5EF4-FFF2-40B4-BE49-F238E27FC236}">
                <a16:creationId xmlns:a16="http://schemas.microsoft.com/office/drawing/2014/main" id="{46FA917F-43A3-4FA3-A085-59D0DC39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8" name="Picture 207" descr="Different coloured tulips">
            <a:extLst>
              <a:ext uri="{FF2B5EF4-FFF2-40B4-BE49-F238E27FC236}">
                <a16:creationId xmlns:a16="http://schemas.microsoft.com/office/drawing/2014/main" id="{29F835FB-A279-86B2-C50B-3E735005A51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30" r="40542" b="-1"/>
          <a:stretch>
            <a:fillRect/>
          </a:stretch>
        </p:blipFill>
        <p:spPr>
          <a:xfrm>
            <a:off x="797454" y="1179243"/>
            <a:ext cx="1598283" cy="2942628"/>
          </a:xfrm>
          <a:prstGeom prst="rect">
            <a:avLst/>
          </a:prstGeom>
        </p:spPr>
      </p:pic>
      <p:sp>
        <p:nvSpPr>
          <p:cNvPr id="410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04B616D-4EB7-B919-F57A-4D83A10C894A}"/>
              </a:ext>
            </a:extLst>
          </p:cNvPr>
          <p:cNvSpPr txBox="1"/>
          <p:nvPr/>
        </p:nvSpPr>
        <p:spPr>
          <a:xfrm>
            <a:off x="5252992" y="132908"/>
            <a:ext cx="2207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522" y="138223"/>
            <a:ext cx="7921439" cy="756339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75522" y="1538744"/>
            <a:ext cx="9090595" cy="4078224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Founded 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2016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Norwich, UK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was established by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Liam and Priya Patel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shop offers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bespoke floral arrangements and eco-friendly packaging.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Green Haven Florists serves </a:t>
            </a: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walk-in customers, corporate clients, and wedding events.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business built a strong reputation through </a:t>
            </a: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personal service and strong community connections.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8413" y="-197225"/>
            <a:ext cx="8915399" cy="713232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5W2H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4790" y="1309269"/>
            <a:ext cx="10065503" cy="4509247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:     Liam and Priya Patel and the employees of Green Haven Florists.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What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:    A significant </a:t>
            </a: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decline in in-store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sales.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Where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:  At the Green Haven Florists shop in Norwich, UK.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When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:   During the past 12 months.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Why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:     More customers prefer </a:t>
            </a: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online flower delivery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and competition has increased.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How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     Reduced foot traffic and rising operational costs are affecting the business.</a:t>
            </a:r>
          </a:p>
          <a:p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How much 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In-store sales have declined by approximately </a:t>
            </a: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30%.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E284D3-2E45-B45C-6C77-9B299A2150B9}"/>
              </a:ext>
            </a:extLst>
          </p:cNvPr>
          <p:cNvSpPr txBox="1"/>
          <p:nvPr/>
        </p:nvSpPr>
        <p:spPr>
          <a:xfrm>
            <a:off x="5130671" y="5799679"/>
            <a:ext cx="96532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Tague (2005)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940" y="331368"/>
            <a:ext cx="9988449" cy="479400"/>
          </a:xfrm>
        </p:spPr>
        <p:txBody>
          <a:bodyPr>
            <a:noAutofit/>
          </a:bodyPr>
          <a:lstStyle/>
          <a:p>
            <a:r>
              <a:rPr lang="en-GB" sz="20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  <a:r>
              <a:rPr lang="en-GB" sz="2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ANALYSIS: Green Haven Florists</a:t>
            </a:r>
            <a:br>
              <a:rPr lang="en-GB" sz="20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70094" y="1032726"/>
            <a:ext cx="7476565" cy="5067732"/>
          </a:xfrm>
        </p:spPr>
        <p:txBody>
          <a:bodyPr>
            <a:normAutofit fontScale="925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Tax policies can affect the costs of running a small business.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policies may influence how small retail businesses operate.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 increases the price of flowers and business materials.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operational costs can reduce business profitability.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customers now prefer the convenience of online shopping.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Changing consumer behaviour reduces visits to physical stores.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058464-1940-0E28-AD77-65D78F46C9AA}"/>
              </a:ext>
            </a:extLst>
          </p:cNvPr>
          <p:cNvSpPr txBox="1"/>
          <p:nvPr/>
        </p:nvSpPr>
        <p:spPr>
          <a:xfrm>
            <a:off x="5150225" y="6322416"/>
            <a:ext cx="239357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(Johnson et al.,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6890" y="143435"/>
            <a:ext cx="9921394" cy="1280890"/>
          </a:xfrm>
        </p:spPr>
        <p:txBody>
          <a:bodyPr/>
          <a:lstStyle/>
          <a:p>
            <a:r>
              <a:rPr lang="en-GB" sz="2000" b="1" u="sng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986" y="1203114"/>
            <a:ext cx="7357002" cy="464187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Competitors use strong social media and online marketing to attract customers.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The shop may need a more modern and user-friendly website.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9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Businesses must follow employment and health and safety laws.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Consumer protection regulations affect retail businesses.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sz="32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Customers are becoming more interested in environmentally friendly products.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Using eco-friendly packaging may increase business costs.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EB3AC7-BA3E-1E55-4BBF-CF924A27B737}"/>
              </a:ext>
            </a:extLst>
          </p:cNvPr>
          <p:cNvSpPr txBox="1"/>
          <p:nvPr/>
        </p:nvSpPr>
        <p:spPr>
          <a:xfrm>
            <a:off x="4477870" y="6041542"/>
            <a:ext cx="27163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(Johnson et al., 2017)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9478C6F8-8749-ADB8-4D6A-951C70200D76}"/>
              </a:ext>
            </a:extLst>
          </p:cNvPr>
          <p:cNvSpPr/>
          <p:nvPr/>
        </p:nvSpPr>
        <p:spPr>
          <a:xfrm>
            <a:off x="9403976" y="2456330"/>
            <a:ext cx="1882587" cy="1412479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30% decline in in-store sales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0770946-5458-52D0-AC29-DC89FF25AD01}"/>
              </a:ext>
            </a:extLst>
          </p:cNvPr>
          <p:cNvCxnSpPr>
            <a:cxnSpLocks/>
          </p:cNvCxnSpPr>
          <p:nvPr/>
        </p:nvCxnSpPr>
        <p:spPr>
          <a:xfrm>
            <a:off x="2572871" y="3162569"/>
            <a:ext cx="646678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lowchart: Process 9">
            <a:extLst>
              <a:ext uri="{FF2B5EF4-FFF2-40B4-BE49-F238E27FC236}">
                <a16:creationId xmlns:a16="http://schemas.microsoft.com/office/drawing/2014/main" id="{F4F4DA9B-E4F1-8335-EF86-ADACF6324E19}"/>
              </a:ext>
            </a:extLst>
          </p:cNvPr>
          <p:cNvSpPr/>
          <p:nvPr/>
        </p:nvSpPr>
        <p:spPr>
          <a:xfrm>
            <a:off x="6578778" y="1277141"/>
            <a:ext cx="1828800" cy="390794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ADE3DC-CD79-772F-DB3E-51F45EB988BE}"/>
              </a:ext>
            </a:extLst>
          </p:cNvPr>
          <p:cNvSpPr/>
          <p:nvPr/>
        </p:nvSpPr>
        <p:spPr>
          <a:xfrm>
            <a:off x="4006098" y="1312172"/>
            <a:ext cx="1815862" cy="3907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sp>
        <p:nvSpPr>
          <p:cNvPr id="13" name="Flowchart: Process 12">
            <a:extLst>
              <a:ext uri="{FF2B5EF4-FFF2-40B4-BE49-F238E27FC236}">
                <a16:creationId xmlns:a16="http://schemas.microsoft.com/office/drawing/2014/main" id="{1B6139ED-0DAE-E4F3-CF17-BA2E17FF4721}"/>
              </a:ext>
            </a:extLst>
          </p:cNvPr>
          <p:cNvSpPr/>
          <p:nvPr/>
        </p:nvSpPr>
        <p:spPr>
          <a:xfrm>
            <a:off x="1929468" y="1312173"/>
            <a:ext cx="1557803" cy="390792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</a:p>
        </p:txBody>
      </p:sp>
      <p:sp>
        <p:nvSpPr>
          <p:cNvPr id="14" name="Flowchart: Process 13">
            <a:extLst>
              <a:ext uri="{FF2B5EF4-FFF2-40B4-BE49-F238E27FC236}">
                <a16:creationId xmlns:a16="http://schemas.microsoft.com/office/drawing/2014/main" id="{FB8EEC86-15A1-0C40-858D-1323D1A64BB4}"/>
              </a:ext>
            </a:extLst>
          </p:cNvPr>
          <p:cNvSpPr/>
          <p:nvPr/>
        </p:nvSpPr>
        <p:spPr>
          <a:xfrm>
            <a:off x="6578778" y="5125674"/>
            <a:ext cx="1828800" cy="420143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15" name="Flowchart: Process 14">
            <a:extLst>
              <a:ext uri="{FF2B5EF4-FFF2-40B4-BE49-F238E27FC236}">
                <a16:creationId xmlns:a16="http://schemas.microsoft.com/office/drawing/2014/main" id="{9098F7F4-6354-F45D-89E8-10857A0940B2}"/>
              </a:ext>
            </a:extLst>
          </p:cNvPr>
          <p:cNvSpPr/>
          <p:nvPr/>
        </p:nvSpPr>
        <p:spPr>
          <a:xfrm>
            <a:off x="4006098" y="5125674"/>
            <a:ext cx="1815862" cy="420148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Mother Nature</a:t>
            </a:r>
          </a:p>
        </p:txBody>
      </p:sp>
      <p:sp>
        <p:nvSpPr>
          <p:cNvPr id="16" name="Flowchart: Process 15">
            <a:extLst>
              <a:ext uri="{FF2B5EF4-FFF2-40B4-BE49-F238E27FC236}">
                <a16:creationId xmlns:a16="http://schemas.microsoft.com/office/drawing/2014/main" id="{09F296DC-FB0B-47D1-7D86-A56804490A3B}"/>
              </a:ext>
            </a:extLst>
          </p:cNvPr>
          <p:cNvSpPr/>
          <p:nvPr/>
        </p:nvSpPr>
        <p:spPr>
          <a:xfrm>
            <a:off x="1923941" y="5125675"/>
            <a:ext cx="1557803" cy="420142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 (people)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77598B-0FB0-6528-4931-BB38BF6A81C6}"/>
              </a:ext>
            </a:extLst>
          </p:cNvPr>
          <p:cNvCxnSpPr/>
          <p:nvPr/>
        </p:nvCxnSpPr>
        <p:spPr>
          <a:xfrm>
            <a:off x="7248088" y="2004969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FFE4E98-3BDD-7BE0-E106-544DE91E8523}"/>
              </a:ext>
            </a:extLst>
          </p:cNvPr>
          <p:cNvCxnSpPr/>
          <p:nvPr/>
        </p:nvCxnSpPr>
        <p:spPr>
          <a:xfrm>
            <a:off x="4891862" y="1939153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48B6D8C-C757-CFFD-2AB5-7DEAF55FCAA0}"/>
              </a:ext>
            </a:extLst>
          </p:cNvPr>
          <p:cNvCxnSpPr/>
          <p:nvPr/>
        </p:nvCxnSpPr>
        <p:spPr>
          <a:xfrm>
            <a:off x="2535636" y="1888212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E436F4F-B663-4742-9042-81240FD4028C}"/>
              </a:ext>
            </a:extLst>
          </p:cNvPr>
          <p:cNvCxnSpPr>
            <a:cxnSpLocks/>
          </p:cNvCxnSpPr>
          <p:nvPr/>
        </p:nvCxnSpPr>
        <p:spPr>
          <a:xfrm flipV="1">
            <a:off x="2702842" y="3522527"/>
            <a:ext cx="732391" cy="13240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B09A937-76F0-F70B-9BB1-CEE65FDD15D2}"/>
              </a:ext>
            </a:extLst>
          </p:cNvPr>
          <p:cNvCxnSpPr>
            <a:cxnSpLocks/>
          </p:cNvCxnSpPr>
          <p:nvPr/>
        </p:nvCxnSpPr>
        <p:spPr>
          <a:xfrm flipV="1">
            <a:off x="4891862" y="3488007"/>
            <a:ext cx="901817" cy="1358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B8DAACDB-B369-A309-F3C4-AF4DA0EE024F}"/>
              </a:ext>
            </a:extLst>
          </p:cNvPr>
          <p:cNvCxnSpPr>
            <a:cxnSpLocks/>
          </p:cNvCxnSpPr>
          <p:nvPr/>
        </p:nvCxnSpPr>
        <p:spPr>
          <a:xfrm flipV="1">
            <a:off x="7331978" y="3429000"/>
            <a:ext cx="830510" cy="15021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4840BA0D-11AB-DF50-DC33-55C04C6A31D8}"/>
              </a:ext>
            </a:extLst>
          </p:cNvPr>
          <p:cNvCxnSpPr>
            <a:cxnSpLocks/>
          </p:cNvCxnSpPr>
          <p:nvPr/>
        </p:nvCxnSpPr>
        <p:spPr>
          <a:xfrm>
            <a:off x="2046914" y="2265028"/>
            <a:ext cx="75500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7314C81B-3C84-8C2E-69C1-273E9F7B9DD3}"/>
              </a:ext>
            </a:extLst>
          </p:cNvPr>
          <p:cNvCxnSpPr>
            <a:cxnSpLocks/>
          </p:cNvCxnSpPr>
          <p:nvPr/>
        </p:nvCxnSpPr>
        <p:spPr>
          <a:xfrm>
            <a:off x="2046914" y="2624986"/>
            <a:ext cx="108218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F29CF861-4B7B-39BF-78A8-0C6F7ABBF4D0}"/>
              </a:ext>
            </a:extLst>
          </p:cNvPr>
          <p:cNvSpPr txBox="1"/>
          <p:nvPr/>
        </p:nvSpPr>
        <p:spPr>
          <a:xfrm>
            <a:off x="720109" y="2011981"/>
            <a:ext cx="370109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Limited online ordering system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9AAE709-1316-B212-E8F4-E2B586720EF0}"/>
              </a:ext>
            </a:extLst>
          </p:cNvPr>
          <p:cNvSpPr txBox="1"/>
          <p:nvPr/>
        </p:nvSpPr>
        <p:spPr>
          <a:xfrm>
            <a:off x="1416904" y="2421064"/>
            <a:ext cx="18158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Outdated website design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717B192D-B476-42DF-2162-E78BAB025B41}"/>
              </a:ext>
            </a:extLst>
          </p:cNvPr>
          <p:cNvCxnSpPr>
            <a:cxnSpLocks/>
          </p:cNvCxnSpPr>
          <p:nvPr/>
        </p:nvCxnSpPr>
        <p:spPr>
          <a:xfrm>
            <a:off x="4006098" y="2224776"/>
            <a:ext cx="101098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A24E2700-99B8-E2EF-47F6-CFEF2F0E3010}"/>
              </a:ext>
            </a:extLst>
          </p:cNvPr>
          <p:cNvCxnSpPr>
            <a:cxnSpLocks/>
          </p:cNvCxnSpPr>
          <p:nvPr/>
        </p:nvCxnSpPr>
        <p:spPr>
          <a:xfrm flipV="1">
            <a:off x="4235492" y="2624636"/>
            <a:ext cx="1107278" cy="161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508020BF-8A80-EA49-D994-A36D2E51BDAD}"/>
              </a:ext>
            </a:extLst>
          </p:cNvPr>
          <p:cNvCxnSpPr>
            <a:cxnSpLocks/>
          </p:cNvCxnSpPr>
          <p:nvPr/>
        </p:nvCxnSpPr>
        <p:spPr>
          <a:xfrm>
            <a:off x="6276922" y="2265028"/>
            <a:ext cx="11379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A9BD7DE-CF22-3422-9FB7-586E55968992}"/>
              </a:ext>
            </a:extLst>
          </p:cNvPr>
          <p:cNvCxnSpPr>
            <a:cxnSpLocks/>
          </p:cNvCxnSpPr>
          <p:nvPr/>
        </p:nvCxnSpPr>
        <p:spPr>
          <a:xfrm>
            <a:off x="6556632" y="2640757"/>
            <a:ext cx="114865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DBD7EBF0-F0CB-4DC0-D1A1-DD3640E4DC3B}"/>
              </a:ext>
            </a:extLst>
          </p:cNvPr>
          <p:cNvCxnSpPr>
            <a:cxnSpLocks/>
          </p:cNvCxnSpPr>
          <p:nvPr/>
        </p:nvCxnSpPr>
        <p:spPr>
          <a:xfrm>
            <a:off x="1608364" y="3868809"/>
            <a:ext cx="14606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2740914C-5E39-094E-AAA2-7AD706754AE7}"/>
              </a:ext>
            </a:extLst>
          </p:cNvPr>
          <p:cNvCxnSpPr>
            <a:cxnSpLocks/>
          </p:cNvCxnSpPr>
          <p:nvPr/>
        </p:nvCxnSpPr>
        <p:spPr>
          <a:xfrm>
            <a:off x="1592036" y="4286250"/>
            <a:ext cx="130628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76E33B43-5682-254C-65EC-ED551E2C6AB3}"/>
              </a:ext>
            </a:extLst>
          </p:cNvPr>
          <p:cNvCxnSpPr>
            <a:cxnSpLocks/>
          </p:cNvCxnSpPr>
          <p:nvPr/>
        </p:nvCxnSpPr>
        <p:spPr>
          <a:xfrm>
            <a:off x="4091603" y="3984521"/>
            <a:ext cx="1107278" cy="174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A277916C-5FCC-65B9-3218-6054AEE9AD3E}"/>
              </a:ext>
            </a:extLst>
          </p:cNvPr>
          <p:cNvCxnSpPr>
            <a:cxnSpLocks/>
          </p:cNvCxnSpPr>
          <p:nvPr/>
        </p:nvCxnSpPr>
        <p:spPr>
          <a:xfrm>
            <a:off x="4091603" y="4388843"/>
            <a:ext cx="1051897" cy="205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500628E5-5D75-6583-91F4-8131800377FB}"/>
              </a:ext>
            </a:extLst>
          </p:cNvPr>
          <p:cNvCxnSpPr>
            <a:cxnSpLocks/>
          </p:cNvCxnSpPr>
          <p:nvPr/>
        </p:nvCxnSpPr>
        <p:spPr>
          <a:xfrm>
            <a:off x="6496029" y="4200731"/>
            <a:ext cx="1159710" cy="156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C0690D7C-A518-3E92-7022-5F4C9655A2A0}"/>
              </a:ext>
            </a:extLst>
          </p:cNvPr>
          <p:cNvCxnSpPr>
            <a:cxnSpLocks/>
          </p:cNvCxnSpPr>
          <p:nvPr/>
        </p:nvCxnSpPr>
        <p:spPr>
          <a:xfrm>
            <a:off x="6496029" y="4603862"/>
            <a:ext cx="942681" cy="183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Box 93">
            <a:extLst>
              <a:ext uri="{FF2B5EF4-FFF2-40B4-BE49-F238E27FC236}">
                <a16:creationId xmlns:a16="http://schemas.microsoft.com/office/drawing/2014/main" id="{F165C854-97C8-7192-6D04-F4D5418E8D7D}"/>
              </a:ext>
            </a:extLst>
          </p:cNvPr>
          <p:cNvSpPr txBox="1"/>
          <p:nvPr/>
        </p:nvSpPr>
        <p:spPr>
          <a:xfrm>
            <a:off x="3538641" y="1856029"/>
            <a:ext cx="15389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Traditional in-store sales model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E6BE71F4-807C-9EFE-6A10-078B8422C0BE}"/>
              </a:ext>
            </a:extLst>
          </p:cNvPr>
          <p:cNvSpPr txBox="1"/>
          <p:nvPr/>
        </p:nvSpPr>
        <p:spPr>
          <a:xfrm>
            <a:off x="4071319" y="2243298"/>
            <a:ext cx="12049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Limited delivery options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ABC3B234-1594-8FAF-8316-D14A7E946F35}"/>
              </a:ext>
            </a:extLst>
          </p:cNvPr>
          <p:cNvSpPr txBox="1"/>
          <p:nvPr/>
        </p:nvSpPr>
        <p:spPr>
          <a:xfrm>
            <a:off x="6219784" y="1891380"/>
            <a:ext cx="1137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Rising cost of fresh flowers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AED77103-EE10-2030-70FE-19F28D137997}"/>
              </a:ext>
            </a:extLst>
          </p:cNvPr>
          <p:cNvSpPr txBox="1"/>
          <p:nvPr/>
        </p:nvSpPr>
        <p:spPr>
          <a:xfrm>
            <a:off x="6059439" y="2279299"/>
            <a:ext cx="18158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Expensive packaging materials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3B2A9D03-8074-B436-1228-13AE090D3A5A}"/>
              </a:ext>
            </a:extLst>
          </p:cNvPr>
          <p:cNvSpPr txBox="1"/>
          <p:nvPr/>
        </p:nvSpPr>
        <p:spPr>
          <a:xfrm>
            <a:off x="1934414" y="3506107"/>
            <a:ext cx="1557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skills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F42BB75-DAB4-4C37-B192-16039CBE3022}"/>
              </a:ext>
            </a:extLst>
          </p:cNvPr>
          <p:cNvSpPr txBox="1"/>
          <p:nvPr/>
        </p:nvSpPr>
        <p:spPr>
          <a:xfrm>
            <a:off x="1645516" y="3947901"/>
            <a:ext cx="15578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Small team managing many tasks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27BF0278-5DE7-44B8-2650-F1821CDDDE95}"/>
              </a:ext>
            </a:extLst>
          </p:cNvPr>
          <p:cNvSpPr txBox="1"/>
          <p:nvPr/>
        </p:nvSpPr>
        <p:spPr>
          <a:xfrm>
            <a:off x="3752488" y="3692994"/>
            <a:ext cx="181492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Growth of online shopping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E91F45FF-BB08-BF61-0DA4-E89856CDA936}"/>
              </a:ext>
            </a:extLst>
          </p:cNvPr>
          <p:cNvSpPr txBox="1"/>
          <p:nvPr/>
        </p:nvSpPr>
        <p:spPr>
          <a:xfrm>
            <a:off x="3366303" y="4158043"/>
            <a:ext cx="195277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Increased online competition</a:t>
            </a: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B45B8327-EA53-8B41-E9EB-83BF2FDBCF7E}"/>
              </a:ext>
            </a:extLst>
          </p:cNvPr>
          <p:cNvSpPr txBox="1"/>
          <p:nvPr/>
        </p:nvSpPr>
        <p:spPr>
          <a:xfrm>
            <a:off x="5806262" y="3873206"/>
            <a:ext cx="208582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Limited customer data analysis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7BAB2DDD-A912-57B2-5404-0BBD4D8F881A}"/>
              </a:ext>
            </a:extLst>
          </p:cNvPr>
          <p:cNvSpPr txBox="1"/>
          <p:nvPr/>
        </p:nvSpPr>
        <p:spPr>
          <a:xfrm>
            <a:off x="5222367" y="4330070"/>
            <a:ext cx="266972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No clear tracking of customer trends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3B43E6A6-706C-266D-E4B0-30BBF9E8A417}"/>
              </a:ext>
            </a:extLst>
          </p:cNvPr>
          <p:cNvSpPr txBox="1"/>
          <p:nvPr/>
        </p:nvSpPr>
        <p:spPr>
          <a:xfrm>
            <a:off x="4967338" y="6348261"/>
            <a:ext cx="12763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Ishikawa, K .(1986)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8783" y="232192"/>
            <a:ext cx="8915399" cy="298486"/>
          </a:xfrm>
        </p:spPr>
        <p:txBody>
          <a:bodyPr>
            <a:normAutofit fontScale="90000"/>
          </a:bodyPr>
          <a:lstStyle/>
          <a:p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25976" y="1448018"/>
            <a:ext cx="8915399" cy="4160520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analysis shows that Green Haven Florists is experiencing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30% decline in in-store sales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Tools such as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the </a:t>
            </a:r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helped identify several causes of the problem.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factors include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growth of online shopping, increased competition and limited digital marketing presence.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improve performance, the business should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strengthen its online presence, develop more effective marketing strategies and adapt to changing customer behaviour.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These actions may help the business remain competitive in a changing retail environment.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1826" y="202801"/>
            <a:ext cx="8915399" cy="368699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7727" y="1170432"/>
            <a:ext cx="9914905" cy="451713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Aguilar, F. J. (1967)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Scanning the Business Environment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New York: Macmillan.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BGMC(2024)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Exploring the Fishbone Diagram: Types, Advantages, Drawbacks, and Revealing the Six M’s of Change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https://bgmcgroup.com/exploring-the-fishbone-diagram-types-advantages-drawbacks-and-revealing-the-six-ms-of-change/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CIPD (2025)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PESTLE ANALYSIS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https://www.cipd.org/en/knowledge/factsheets/pestle-analysis-factsheet/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</a:t>
            </a:r>
            <a:endParaRPr lang="en-GB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Arial"/>
                <a:ea typeface="Roboto"/>
                <a:cs typeface="Roboto"/>
              </a:rPr>
              <a:t>Ishikawa, K. (1986) </a:t>
            </a:r>
            <a:r>
              <a:rPr lang="en-GB" i="1" dirty="0">
                <a:latin typeface="Arial"/>
                <a:ea typeface="Roboto"/>
                <a:cs typeface="Roboto"/>
              </a:rPr>
              <a:t>Guide to Quality Control</a:t>
            </a:r>
            <a:r>
              <a:rPr lang="en-GB" dirty="0">
                <a:latin typeface="Arial"/>
                <a:ea typeface="Roboto"/>
                <a:cs typeface="Roboto"/>
              </a:rPr>
              <a:t>. Tokyo: Asian Productivity Organization.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Johnson, G., Whittington, R., Scholes, K., Angwin, D. and Regner, P.(2017) </a:t>
            </a:r>
            <a:r>
              <a:rPr lang="en-GB" i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Exploring Strategy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11</a:t>
            </a:r>
            <a:r>
              <a:rPr lang="en-GB" baseline="30000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57" name="Group 1256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58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59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0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1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2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3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4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5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6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7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8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69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70" name="Group 1269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271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2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3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4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5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6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7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8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79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0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1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82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83" name="Rectangle 1282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84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775200"/>
            <a:ext cx="8915399" cy="823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				</a:t>
            </a:r>
            <a:r>
              <a:rPr lang="en-US" sz="4400" b="1"/>
              <a:t>Questions</a:t>
            </a:r>
            <a:r>
              <a:rPr lang="en-US" sz="4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2589212" y="634963"/>
            <a:ext cx="3754199" cy="385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A241E04-FFFF-4A1A-9B44-3DA56AB820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3604FF-7186-4728-BA83-00978CDB64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2C4E43-86F1-4F1D-AB2C-00427C7CC139}">
  <ds:schemaRefs>
    <ds:schemaRef ds:uri="http://www.w3.org/XML/1998/namespace"/>
    <ds:schemaRef ds:uri="http://purl.org/dc/dcmitype/"/>
    <ds:schemaRef ds:uri="http://schemas.microsoft.com/office/infopath/2007/PartnerControls"/>
    <ds:schemaRef ds:uri="b4f9f7ee-5770-4a14-8925-17f3d16e50b7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958</TotalTime>
  <Words>748</Words>
  <Application>Microsoft Office PowerPoint</Application>
  <PresentationFormat>Widescreen</PresentationFormat>
  <Paragraphs>104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Wingdings</vt:lpstr>
      <vt:lpstr>Wingdings 3</vt:lpstr>
      <vt:lpstr>Wisp</vt:lpstr>
      <vt:lpstr>MODULE NAME :  PROBLEM SOLVING AND DECISION MAKING MODULE CODE :   LCLM4004_LON STUDENT NAME : ELEFTERIA ALIKA STUDENT ID :        2512827 LECTURER :           CHARLES OBINWA Assignment 1:      PRESENTATION</vt:lpstr>
      <vt:lpstr>OVERVIEW</vt:lpstr>
      <vt:lpstr>          </vt:lpstr>
      <vt:lpstr>Company background</vt:lpstr>
      <vt:lpstr>5W2H Analysis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Elefteria Alika (2512827)</cp:lastModifiedBy>
  <cp:revision>96</cp:revision>
  <dcterms:created xsi:type="dcterms:W3CDTF">2024-10-08T15:58:04Z</dcterms:created>
  <dcterms:modified xsi:type="dcterms:W3CDTF">2026-03-16T12:34:31Z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