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handoutMasterIdLst>
    <p:handoutMasterId r:id="rId15"/>
  </p:handoutMasterIdLst>
  <p:sldIdLst>
    <p:sldId id="258" r:id="rId2"/>
    <p:sldId id="267" r:id="rId3"/>
    <p:sldId id="261" r:id="rId4"/>
    <p:sldId id="268" r:id="rId5"/>
    <p:sldId id="265" r:id="rId6"/>
    <p:sldId id="336" r:id="rId7"/>
    <p:sldId id="323" r:id="rId8"/>
    <p:sldId id="337" r:id="rId9"/>
    <p:sldId id="326" r:id="rId10"/>
    <p:sldId id="291" r:id="rId11"/>
    <p:sldId id="338" r:id="rId12"/>
    <p:sldId id="295" r:id="rId13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41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3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44C6F3-2F9B-4857-B059-995AE85BB7D0}" type="datetimeFigureOut">
              <a:rPr lang="en-GB" smtClean="0"/>
              <a:t>18/06/2018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47CD9C-9ED0-41E9-872A-DC08B1DE1C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3179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A2FEB8-46B7-46B4-9A93-9B2E59C09D48}" type="datetimeFigureOut">
              <a:rPr lang="en-GB" smtClean="0"/>
              <a:t>18/06/2018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D45647-7E54-4B8B-948B-F021E99F53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873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An example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Let’s look at an example problem and try to describe it using the 5 Ws. 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“There’s a loud whining noise coming from my computer“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Who is experiencing the problem?-  </a:t>
            </a:r>
            <a:r>
              <a:rPr lang="en-GB" altLang="en-US" i="1"/>
              <a:t>Everyone in the room with the computer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What are the effects/symptoms - </a:t>
            </a:r>
            <a:r>
              <a:rPr lang="en-GB" altLang="en-US" i="1"/>
              <a:t>Loud high pitched whining noise even when the speakers are muted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When does the problem occur or when did it start happening? - </a:t>
            </a:r>
            <a:r>
              <a:rPr lang="en-GB" altLang="en-US" i="1"/>
              <a:t>Started happening about a week ago, for the last 2 years it was fine. It isn’t constant, it mostly happens when I’m watching movies or running certain programs with animations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Where does the problem occur? - </a:t>
            </a:r>
            <a:r>
              <a:rPr lang="en-GB" altLang="en-US" i="1"/>
              <a:t>The sound seems to be loudest above the left touchpad of the laptop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Why did the error happen? - </a:t>
            </a:r>
            <a:r>
              <a:rPr lang="en-GB" altLang="en-US" i="1"/>
              <a:t>Component failing, squeaky moving parts like fans or the Hard Drive, not enough power to certain parts, vibration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9887929-ADC6-4800-B471-35F9CD8AFC76}" type="slidenum">
              <a:rPr lang="en-GB" altLang="en-US" smtClean="0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GB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35078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806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83971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82E3246-BADC-4F7A-9562-289E9F6E10ED}" type="slidenum">
              <a:rPr lang="en-GB" alt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en-GB" alt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26401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625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921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5CA7CCF-FF00-4731-868D-9234C8D4316B}" type="slidenum">
              <a:rPr lang="en-GB" alt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en-GB" alt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24366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452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174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1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6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468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177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8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1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1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042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916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586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8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193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8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792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563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753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8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744D3E-C974-4025-9FEB-4F4D0709134C}" type="datetimeFigureOut">
              <a:rPr lang="en-US" smtClean="0"/>
              <a:t>6/18/2018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3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799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text on a black background&#10;&#10;Description generated with high confidence">
            <a:extLst>
              <a:ext uri="{FF2B5EF4-FFF2-40B4-BE49-F238E27FC236}">
                <a16:creationId xmlns="" xmlns:a16="http://schemas.microsoft.com/office/drawing/2014/main" id="{9E1F4A58-BBD1-4D3C-B973-BA7E6A68EC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1129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cell phone&#10;&#10;Description generated with very high confidence">
            <a:extLst>
              <a:ext uri="{FF2B5EF4-FFF2-40B4-BE49-F238E27FC236}">
                <a16:creationId xmlns="" xmlns:a16="http://schemas.microsoft.com/office/drawing/2014/main" id="{722AF76A-B4CF-4BAD-BE9E-385C6E4F38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1A6655BC-C3AE-440C-B30B-8255BB41CAA1}"/>
              </a:ext>
            </a:extLst>
          </p:cNvPr>
          <p:cNvSpPr txBox="1"/>
          <p:nvPr/>
        </p:nvSpPr>
        <p:spPr>
          <a:xfrm>
            <a:off x="239151" y="117790"/>
            <a:ext cx="43328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CAUSE &amp; EFFECT</a:t>
            </a:r>
            <a:endParaRPr lang="en-US" sz="3600" dirty="0"/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0A533185-D41A-4059-BBFE-16D473EA31D0}"/>
              </a:ext>
            </a:extLst>
          </p:cNvPr>
          <p:cNvSpPr txBox="1"/>
          <p:nvPr/>
        </p:nvSpPr>
        <p:spPr>
          <a:xfrm>
            <a:off x="7146388" y="6288259"/>
            <a:ext cx="1223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BMSK4004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6684292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screenshot of a cell phone&#10;&#10;Description generated with very high confidence">
            <a:extLst>
              <a:ext uri="{FF2B5EF4-FFF2-40B4-BE49-F238E27FC236}">
                <a16:creationId xmlns="" xmlns:a16="http://schemas.microsoft.com/office/drawing/2014/main" id="{965576FA-ABCD-4752-A33C-D198AD8DFA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477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generated with very high confidence">
            <a:extLst>
              <a:ext uri="{FF2B5EF4-FFF2-40B4-BE49-F238E27FC236}">
                <a16:creationId xmlns="" xmlns:a16="http://schemas.microsoft.com/office/drawing/2014/main" id="{B52E6A19-1EA2-419D-AC59-372DD4D886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74E3D345-F4C9-4CC3-AA3F-115171099701}"/>
              </a:ext>
            </a:extLst>
          </p:cNvPr>
          <p:cNvSpPr/>
          <p:nvPr/>
        </p:nvSpPr>
        <p:spPr>
          <a:xfrm>
            <a:off x="7258928" y="180459"/>
            <a:ext cx="1779568" cy="13223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2F7D4839-36BC-40E4-BB24-38D1873CDC5C}"/>
              </a:ext>
            </a:extLst>
          </p:cNvPr>
          <p:cNvSpPr txBox="1"/>
          <p:nvPr/>
        </p:nvSpPr>
        <p:spPr>
          <a:xfrm>
            <a:off x="7272996" y="56272"/>
            <a:ext cx="18569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b="1" dirty="0">
                <a:solidFill>
                  <a:schemeClr val="bg2">
                    <a:lumMod val="25000"/>
                  </a:schemeClr>
                </a:solidFill>
                <a:latin typeface="Arial Black" panose="020B0A04020102020204" pitchFamily="34" charset="0"/>
              </a:rPr>
              <a:t>06</a:t>
            </a:r>
            <a:endParaRPr lang="en-US" sz="8800" b="1" dirty="0">
              <a:solidFill>
                <a:schemeClr val="bg2">
                  <a:lumMod val="25000"/>
                </a:schemeClr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6924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generated with very high confidence">
            <a:extLst>
              <a:ext uri="{FF2B5EF4-FFF2-40B4-BE49-F238E27FC236}">
                <a16:creationId xmlns="" xmlns:a16="http://schemas.microsoft.com/office/drawing/2014/main" id="{B52E6A19-1EA2-419D-AC59-372DD4D886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74E3D345-F4C9-4CC3-AA3F-115171099701}"/>
              </a:ext>
            </a:extLst>
          </p:cNvPr>
          <p:cNvSpPr/>
          <p:nvPr/>
        </p:nvSpPr>
        <p:spPr>
          <a:xfrm>
            <a:off x="7258928" y="180459"/>
            <a:ext cx="1779568" cy="13223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2F7D4839-36BC-40E4-BB24-38D1873CDC5C}"/>
              </a:ext>
            </a:extLst>
          </p:cNvPr>
          <p:cNvSpPr txBox="1"/>
          <p:nvPr/>
        </p:nvSpPr>
        <p:spPr>
          <a:xfrm>
            <a:off x="7272996" y="56272"/>
            <a:ext cx="18569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b="1" dirty="0">
                <a:solidFill>
                  <a:schemeClr val="bg2">
                    <a:lumMod val="25000"/>
                  </a:schemeClr>
                </a:solidFill>
                <a:latin typeface="Arial Black" panose="020B0A04020102020204" pitchFamily="34" charset="0"/>
              </a:rPr>
              <a:t>07</a:t>
            </a:r>
            <a:endParaRPr lang="en-US" sz="8800" b="1" dirty="0">
              <a:solidFill>
                <a:schemeClr val="bg2">
                  <a:lumMod val="2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36166BD0-A41E-424B-B649-7F9AE42A5C99}"/>
              </a:ext>
            </a:extLst>
          </p:cNvPr>
          <p:cNvSpPr txBox="1"/>
          <p:nvPr/>
        </p:nvSpPr>
        <p:spPr>
          <a:xfrm>
            <a:off x="706055" y="1502822"/>
            <a:ext cx="1944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Not enough rooms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7CE02AFA-7332-41A9-9A86-91228FA40B29}"/>
              </a:ext>
            </a:extLst>
          </p:cNvPr>
          <p:cNvSpPr txBox="1"/>
          <p:nvPr/>
        </p:nvSpPr>
        <p:spPr>
          <a:xfrm>
            <a:off x="854439" y="2128603"/>
            <a:ext cx="2151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Inadequate buildings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B361713A-992B-4199-82BE-83110D6580B9}"/>
              </a:ext>
            </a:extLst>
          </p:cNvPr>
          <p:cNvSpPr txBox="1"/>
          <p:nvPr/>
        </p:nvSpPr>
        <p:spPr>
          <a:xfrm>
            <a:off x="4571125" y="1318156"/>
            <a:ext cx="1680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Poor scheduling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149E226D-574E-4B0E-AC2E-59168449E261}"/>
              </a:ext>
            </a:extLst>
          </p:cNvPr>
          <p:cNvSpPr txBox="1"/>
          <p:nvPr/>
        </p:nvSpPr>
        <p:spPr>
          <a:xfrm>
            <a:off x="5029861" y="1969131"/>
            <a:ext cx="1393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Bureaucracy 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084B4439-C165-41B3-835B-E353B4A25B46}"/>
              </a:ext>
            </a:extLst>
          </p:cNvPr>
          <p:cNvSpPr txBox="1"/>
          <p:nvPr/>
        </p:nvSpPr>
        <p:spPr>
          <a:xfrm>
            <a:off x="3504744" y="1759271"/>
            <a:ext cx="1204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paperwork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16D02BA0-17DB-480A-A713-1A1BFDF6587A}"/>
              </a:ext>
            </a:extLst>
          </p:cNvPr>
          <p:cNvSpPr txBox="1"/>
          <p:nvPr/>
        </p:nvSpPr>
        <p:spPr>
          <a:xfrm>
            <a:off x="3826326" y="4672820"/>
            <a:ext cx="1900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Poor maintenance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="" xmlns:a16="http://schemas.microsoft.com/office/drawing/2014/main" id="{D3C9F169-82B6-4D85-A208-F3D3352BB150}"/>
              </a:ext>
            </a:extLst>
          </p:cNvPr>
          <p:cNvSpPr txBox="1"/>
          <p:nvPr/>
        </p:nvSpPr>
        <p:spPr>
          <a:xfrm>
            <a:off x="4405060" y="3926234"/>
            <a:ext cx="1202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Availability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068275EA-85BA-48E6-BBEF-77D8D1EAADCE}"/>
              </a:ext>
            </a:extLst>
          </p:cNvPr>
          <p:cNvSpPr txBox="1"/>
          <p:nvPr/>
        </p:nvSpPr>
        <p:spPr>
          <a:xfrm>
            <a:off x="548105" y="4801181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Staff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5DC923E2-F5D2-4D33-8D38-4B43E5CECB3D}"/>
              </a:ext>
            </a:extLst>
          </p:cNvPr>
          <p:cNvSpPr txBox="1"/>
          <p:nvPr/>
        </p:nvSpPr>
        <p:spPr>
          <a:xfrm>
            <a:off x="1560914" y="4544732"/>
            <a:ext cx="17855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Aging population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EED4619B-08E8-4BBB-B927-751929D63EE9}"/>
              </a:ext>
            </a:extLst>
          </p:cNvPr>
          <p:cNvSpPr txBox="1"/>
          <p:nvPr/>
        </p:nvSpPr>
        <p:spPr>
          <a:xfrm>
            <a:off x="679711" y="3988662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Sickness</a:t>
            </a:r>
            <a:endParaRPr lang="en-US" dirty="0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="" xmlns:a16="http://schemas.microsoft.com/office/drawing/2014/main" id="{F8DFCADB-2B05-4B8C-8BD7-C1BC1D7D6BD8}"/>
              </a:ext>
            </a:extLst>
          </p:cNvPr>
          <p:cNvCxnSpPr/>
          <p:nvPr/>
        </p:nvCxnSpPr>
        <p:spPr>
          <a:xfrm>
            <a:off x="989351" y="1872154"/>
            <a:ext cx="17838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="" xmlns:a16="http://schemas.microsoft.com/office/drawing/2014/main" id="{10D5E553-FA0E-41E0-933E-87A46AFAB607}"/>
              </a:ext>
            </a:extLst>
          </p:cNvPr>
          <p:cNvCxnSpPr/>
          <p:nvPr/>
        </p:nvCxnSpPr>
        <p:spPr>
          <a:xfrm>
            <a:off x="1344118" y="2483827"/>
            <a:ext cx="17838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="" xmlns:a16="http://schemas.microsoft.com/office/drawing/2014/main" id="{6C81DB7C-8820-441F-97BF-990A86AA317E}"/>
              </a:ext>
            </a:extLst>
          </p:cNvPr>
          <p:cNvCxnSpPr>
            <a:cxnSpLocks/>
          </p:cNvCxnSpPr>
          <p:nvPr/>
        </p:nvCxnSpPr>
        <p:spPr>
          <a:xfrm>
            <a:off x="3759494" y="2099505"/>
            <a:ext cx="103051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="" xmlns:a16="http://schemas.microsoft.com/office/drawing/2014/main" id="{4E21FA42-7DA1-4CA2-8727-627D47A624F6}"/>
              </a:ext>
            </a:extLst>
          </p:cNvPr>
          <p:cNvCxnSpPr>
            <a:cxnSpLocks/>
          </p:cNvCxnSpPr>
          <p:nvPr/>
        </p:nvCxnSpPr>
        <p:spPr>
          <a:xfrm>
            <a:off x="706055" y="4304155"/>
            <a:ext cx="103530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="" xmlns:a16="http://schemas.microsoft.com/office/drawing/2014/main" id="{EC94244E-4224-4B67-9EFC-AD9F231F8E45}"/>
              </a:ext>
            </a:extLst>
          </p:cNvPr>
          <p:cNvCxnSpPr>
            <a:cxnSpLocks/>
          </p:cNvCxnSpPr>
          <p:nvPr/>
        </p:nvCxnSpPr>
        <p:spPr>
          <a:xfrm flipV="1">
            <a:off x="706055" y="5088216"/>
            <a:ext cx="454717" cy="105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="" xmlns:a16="http://schemas.microsoft.com/office/drawing/2014/main" id="{D48C5F0A-0C76-4633-89F5-58420443DF5C}"/>
              </a:ext>
            </a:extLst>
          </p:cNvPr>
          <p:cNvCxnSpPr>
            <a:cxnSpLocks/>
          </p:cNvCxnSpPr>
          <p:nvPr/>
        </p:nvCxnSpPr>
        <p:spPr>
          <a:xfrm flipH="1">
            <a:off x="4969902" y="2313269"/>
            <a:ext cx="110111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="" xmlns:a16="http://schemas.microsoft.com/office/drawing/2014/main" id="{D929D8FA-4084-4D6F-AA21-AD6DD695ED74}"/>
              </a:ext>
            </a:extLst>
          </p:cNvPr>
          <p:cNvCxnSpPr>
            <a:cxnSpLocks/>
          </p:cNvCxnSpPr>
          <p:nvPr/>
        </p:nvCxnSpPr>
        <p:spPr>
          <a:xfrm flipH="1">
            <a:off x="4625476" y="1694770"/>
            <a:ext cx="125066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="" xmlns:a16="http://schemas.microsoft.com/office/drawing/2014/main" id="{857A74C8-FA55-4903-B996-D398A5F9893E}"/>
              </a:ext>
            </a:extLst>
          </p:cNvPr>
          <p:cNvCxnSpPr>
            <a:cxnSpLocks/>
          </p:cNvCxnSpPr>
          <p:nvPr/>
        </p:nvCxnSpPr>
        <p:spPr>
          <a:xfrm flipH="1">
            <a:off x="4149696" y="4288283"/>
            <a:ext cx="110111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="" xmlns:a16="http://schemas.microsoft.com/office/drawing/2014/main" id="{036370DA-90EE-4286-91A3-12F24816284D}"/>
              </a:ext>
            </a:extLst>
          </p:cNvPr>
          <p:cNvCxnSpPr>
            <a:cxnSpLocks/>
          </p:cNvCxnSpPr>
          <p:nvPr/>
        </p:nvCxnSpPr>
        <p:spPr>
          <a:xfrm flipH="1">
            <a:off x="3608512" y="5015766"/>
            <a:ext cx="180284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="" xmlns:a16="http://schemas.microsoft.com/office/drawing/2014/main" id="{3FAC6999-073D-4854-837F-B03C282D1BC0}"/>
              </a:ext>
            </a:extLst>
          </p:cNvPr>
          <p:cNvCxnSpPr>
            <a:cxnSpLocks/>
          </p:cNvCxnSpPr>
          <p:nvPr/>
        </p:nvCxnSpPr>
        <p:spPr>
          <a:xfrm flipH="1">
            <a:off x="1325105" y="4914064"/>
            <a:ext cx="144807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="" xmlns:a16="http://schemas.microsoft.com/office/drawing/2014/main" id="{57F536DD-5FEE-45A0-BD6A-71E5DED0B053}"/>
              </a:ext>
            </a:extLst>
          </p:cNvPr>
          <p:cNvSpPr txBox="1"/>
          <p:nvPr/>
        </p:nvSpPr>
        <p:spPr>
          <a:xfrm>
            <a:off x="3490457" y="2473420"/>
            <a:ext cx="1606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Long processes</a:t>
            </a:r>
            <a:endParaRPr lang="en-US" dirty="0"/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="" xmlns:a16="http://schemas.microsoft.com/office/drawing/2014/main" id="{FFF6A8A9-A358-426E-BDB4-B83732DF6479}"/>
              </a:ext>
            </a:extLst>
          </p:cNvPr>
          <p:cNvCxnSpPr/>
          <p:nvPr/>
        </p:nvCxnSpPr>
        <p:spPr>
          <a:xfrm>
            <a:off x="3796346" y="2827762"/>
            <a:ext cx="147234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9064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1063229"/>
            <a:ext cx="2159000" cy="857250"/>
          </a:xfrm>
        </p:spPr>
        <p:txBody>
          <a:bodyPr/>
          <a:lstStyle/>
          <a:p>
            <a:pPr>
              <a:defRPr/>
            </a:pPr>
            <a:r>
              <a:rPr lang="en-GB" sz="2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Five Whys?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956376" y="5642980"/>
            <a:ext cx="730424" cy="255377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592832C-B1A4-49F6-A5B6-E4FF4715E6E7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  <p:pic>
        <p:nvPicPr>
          <p:cNvPr id="58370" name="Picture 2" descr="http://market-inc.com/wp-content/uploads/2013/05/five-why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8799" y="1266825"/>
            <a:ext cx="3866358" cy="3866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9490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Whys Technique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100" dirty="0"/>
              <a:t>The 5 why strategy is a simple, effective tool for uncovering the root of a problem. You can use it in troubleshooting, problem solving and quality improvement initiatives.</a:t>
            </a:r>
          </a:p>
          <a:p>
            <a:r>
              <a:rPr lang="en-GB" sz="2100" dirty="0"/>
              <a:t>Start with a problem and ask why is it occurring. </a:t>
            </a:r>
          </a:p>
          <a:p>
            <a:r>
              <a:rPr lang="en-GB" sz="2100" dirty="0"/>
              <a:t>Continue the process until you’ve reach the problem’s root cause, and you can identify a counter-measure that prevents it from recurring.</a:t>
            </a:r>
          </a:p>
        </p:txBody>
      </p:sp>
    </p:spTree>
    <p:extLst>
      <p:ext uri="{BB962C8B-B14F-4D97-AF65-F5344CB8AC3E}">
        <p14:creationId xmlns:p14="http://schemas.microsoft.com/office/powerpoint/2010/main" val="3641512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971550"/>
            <a:ext cx="6172200" cy="938213"/>
          </a:xfrm>
        </p:spPr>
        <p:txBody>
          <a:bodyPr/>
          <a:lstStyle/>
          <a:p>
            <a:pPr>
              <a:defRPr/>
            </a:pPr>
            <a:r>
              <a:rPr lang="en-GB" sz="2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Five W’s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5900" y="1700212"/>
            <a:ext cx="7779147" cy="536972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spcBef>
                <a:spcPct val="0"/>
              </a:spcBef>
              <a:buFont typeface="Wingdings 2" pitchFamily="18" charset="2"/>
              <a:buNone/>
            </a:pPr>
            <a:r>
              <a:rPr lang="en-GB" altLang="en-US" sz="2100" dirty="0">
                <a:latin typeface="Arial" charset="0"/>
                <a:cs typeface="Arial" charset="0"/>
              </a:rPr>
              <a:t>You can use the following questions to describe almost any problem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5900" y="2355851"/>
            <a:ext cx="8801100" cy="3302001"/>
          </a:xfrm>
        </p:spPr>
        <p:txBody>
          <a:bodyPr rtlCol="0">
            <a:normAutofit/>
          </a:bodyPr>
          <a:lstStyle/>
          <a:p>
            <a:pPr marL="329184" indent="-24003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Who is experiencing the problem?</a:t>
            </a:r>
          </a:p>
          <a:p>
            <a:pPr marL="329184" indent="-24003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impacts /effects/symptoms .What is the scope of the problem?</a:t>
            </a:r>
          </a:p>
          <a:p>
            <a:pPr marL="329184" indent="-24003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When does the problem occur or when did it start happening?</a:t>
            </a:r>
          </a:p>
          <a:p>
            <a:pPr marL="329184" indent="-24003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Where does the problem occur?</a:t>
            </a:r>
          </a:p>
          <a:p>
            <a:pPr marL="329184" indent="-24003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Why did the error happen?</a:t>
            </a:r>
          </a:p>
          <a:p>
            <a:pPr marL="89154" indent="0">
              <a:spcBef>
                <a:spcPts val="0"/>
              </a:spcBef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715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Whys… Linked to NHS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Activity</a:t>
            </a:r>
          </a:p>
          <a:p>
            <a:r>
              <a:rPr lang="en-GB" dirty="0"/>
              <a:t>More and more people are visiting Accident and Emergency departments and Minor Injury Units. This is stretching the ability of the departments to cope. Many of the visits are unavoidable.</a:t>
            </a:r>
          </a:p>
          <a:p>
            <a:r>
              <a:rPr lang="en-GB" dirty="0"/>
              <a:t>Discuss in more detail… (using the 5 why technique).</a:t>
            </a:r>
          </a:p>
        </p:txBody>
      </p:sp>
    </p:spTree>
    <p:extLst>
      <p:ext uri="{BB962C8B-B14F-4D97-AF65-F5344CB8AC3E}">
        <p14:creationId xmlns:p14="http://schemas.microsoft.com/office/powerpoint/2010/main" val="2966678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00C7FEE-B190-45D3-B6B9-EA1B3D16A821}" type="slidenum">
              <a:rPr lang="en-GB" altLang="en-US" smtClean="0">
                <a:latin typeface="Calibri" pitchFamily="34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en-GB" altLang="en-US">
              <a:latin typeface="Calibri" pitchFamily="34" charset="0"/>
              <a:cs typeface="Arial" charset="0"/>
            </a:endParaRPr>
          </a:p>
        </p:txBody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494235" y="1123950"/>
            <a:ext cx="6101953" cy="609600"/>
          </a:xfrm>
        </p:spPr>
        <p:txBody>
          <a:bodyPr/>
          <a:lstStyle/>
          <a:p>
            <a:pPr algn="l" eaLnBrk="1" hangingPunct="1">
              <a:defRPr/>
            </a:pPr>
            <a:r>
              <a:rPr lang="en-GB" altLang="en-US" sz="2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Edward de bono Six Thinking Hats</a:t>
            </a: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1782366" y="2078831"/>
            <a:ext cx="5693569" cy="22621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altLang="en-US" sz="900" dirty="0"/>
          </a:p>
          <a:p>
            <a:r>
              <a:rPr lang="en-GB" altLang="en-US" sz="2100" dirty="0"/>
              <a:t>Each “Hat” is a different style of thinking</a:t>
            </a:r>
          </a:p>
          <a:p>
            <a:endParaRPr lang="en-GB" altLang="en-US" sz="900" dirty="0"/>
          </a:p>
          <a:p>
            <a:r>
              <a:rPr lang="en-GB" altLang="en-US" sz="2100" dirty="0"/>
              <a:t>Good technique for looking at the effects of a decision from a number of different sources</a:t>
            </a:r>
          </a:p>
          <a:p>
            <a:endParaRPr lang="en-GB" altLang="en-US" sz="900" dirty="0"/>
          </a:p>
          <a:p>
            <a:endParaRPr lang="en-GB" altLang="en-US" sz="900" dirty="0"/>
          </a:p>
          <a:p>
            <a:r>
              <a:rPr lang="en-GB" altLang="en-US" sz="2100" dirty="0"/>
              <a:t>Decisions made using this principle will be safer &amp; more resilient</a:t>
            </a:r>
          </a:p>
        </p:txBody>
      </p:sp>
      <p:pic>
        <p:nvPicPr>
          <p:cNvPr id="87044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4110" y="1618060"/>
            <a:ext cx="500063" cy="460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7045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4110" y="2783682"/>
            <a:ext cx="500063" cy="460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7046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4110" y="4043363"/>
            <a:ext cx="500063" cy="460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7047" name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761685" y="1618060"/>
            <a:ext cx="500063" cy="460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7048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761685" y="2783682"/>
            <a:ext cx="500063" cy="460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7049" name="Picture 5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761685" y="4043363"/>
            <a:ext cx="500063" cy="460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41879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bldLvl="3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IL Tools | A little bit of SOLE">
            <a:extLst>
              <a:ext uri="{FF2B5EF4-FFF2-40B4-BE49-F238E27FC236}">
                <a16:creationId xmlns="" xmlns:a16="http://schemas.microsoft.com/office/drawing/2014/main" id="{28E62790-C970-48D9-AFBD-343902E025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9637" y="0"/>
            <a:ext cx="942545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22802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750E92-C2D6-4521-B995-C2F7895A1F70}" type="slidenum">
              <a:rPr lang="en-GB" altLang="en-US" smtClean="0">
                <a:latin typeface="Calibri" pitchFamily="34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en-GB" altLang="en-US">
              <a:latin typeface="Calibri" pitchFamily="34" charset="0"/>
              <a:cs typeface="Arial" charset="0"/>
            </a:endParaRPr>
          </a:p>
        </p:txBody>
      </p:sp>
      <p:pic>
        <p:nvPicPr>
          <p:cNvPr id="95234" name="Picture 2" descr="C:\Users\Bob Wilson\Desktop\6 hats.bmp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57388" y="1409701"/>
            <a:ext cx="5094685" cy="36611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547812" y="1307306"/>
            <a:ext cx="6101954" cy="609600"/>
          </a:xfrm>
          <a:solidFill>
            <a:schemeClr val="bg1"/>
          </a:solidFill>
        </p:spPr>
        <p:txBody>
          <a:bodyPr/>
          <a:lstStyle/>
          <a:p>
            <a:pPr algn="l" eaLnBrk="1" hangingPunct="1">
              <a:defRPr/>
            </a:pPr>
            <a:r>
              <a:rPr lang="en-GB" altLang="en-US" sz="2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Edward de bono Six Thinking Hats</a:t>
            </a:r>
          </a:p>
        </p:txBody>
      </p:sp>
    </p:spTree>
    <p:extLst>
      <p:ext uri="{BB962C8B-B14F-4D97-AF65-F5344CB8AC3E}">
        <p14:creationId xmlns:p14="http://schemas.microsoft.com/office/powerpoint/2010/main" val="25344838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511</TotalTime>
  <Words>418</Words>
  <Application>Microsoft Office PowerPoint</Application>
  <PresentationFormat>On-screen Show (4:3)</PresentationFormat>
  <Paragraphs>57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Arial Black</vt:lpstr>
      <vt:lpstr>Calibri</vt:lpstr>
      <vt:lpstr>Calibri Light</vt:lpstr>
      <vt:lpstr>Wingdings 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Five Whys?</vt:lpstr>
      <vt:lpstr>5 Whys Technique</vt:lpstr>
      <vt:lpstr>Five W’s</vt:lpstr>
      <vt:lpstr>5 Whys… Linked to NHS</vt:lpstr>
      <vt:lpstr>Edward de bono Six Thinking Hats</vt:lpstr>
      <vt:lpstr>PowerPoint Presentation</vt:lpstr>
      <vt:lpstr>Edward de bono Six Thinking Hats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Christian Felices (1402056)</dc:creator>
  <cp:lastModifiedBy>Maria Heffernan</cp:lastModifiedBy>
  <cp:revision>22</cp:revision>
  <cp:lastPrinted>2018-06-18T07:25:42Z</cp:lastPrinted>
  <dcterms:created xsi:type="dcterms:W3CDTF">2018-02-27T20:14:21Z</dcterms:created>
  <dcterms:modified xsi:type="dcterms:W3CDTF">2018-06-18T15:37:21Z</dcterms:modified>
</cp:coreProperties>
</file>