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2" r:id="rId4"/>
    <p:sldId id="259" r:id="rId5"/>
    <p:sldId id="260" r:id="rId6"/>
    <p:sldId id="263" r:id="rId7"/>
    <p:sldId id="264" r:id="rId8"/>
    <p:sldId id="267"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04" d="100"/>
          <a:sy n="104" d="100"/>
        </p:scale>
        <p:origin x="138" y="3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Gallagher-Read" userId="0cfbe5fb31f91273" providerId="LiveId" clId="{18B8B6B5-AF6B-452D-9306-0F3D79CAF4D4}"/>
    <pc:docChg chg="delSld">
      <pc:chgData name="Mark Gallagher-Read" userId="0cfbe5fb31f91273" providerId="LiveId" clId="{18B8B6B5-AF6B-452D-9306-0F3D79CAF4D4}" dt="2020-10-08T06:51:56.141" v="0" actId="2696"/>
      <pc:docMkLst>
        <pc:docMk/>
      </pc:docMkLst>
      <pc:sldChg chg="del">
        <pc:chgData name="Mark Gallagher-Read" userId="0cfbe5fb31f91273" providerId="LiveId" clId="{18B8B6B5-AF6B-452D-9306-0F3D79CAF4D4}" dt="2020-10-08T06:51:56.141" v="0" actId="2696"/>
        <pc:sldMkLst>
          <pc:docMk/>
          <pc:sldMk cId="1708682754" sldId="26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EC445-4576-47DE-BBE1-6E217BD30A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D5036A-83FB-4AE0-88B4-85EA676DCF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CE645E-7093-4295-9B38-7C5C5D3F520D}"/>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5" name="Footer Placeholder 4">
            <a:extLst>
              <a:ext uri="{FF2B5EF4-FFF2-40B4-BE49-F238E27FC236}">
                <a16:creationId xmlns:a16="http://schemas.microsoft.com/office/drawing/2014/main" id="{E47FA527-CB4A-4AE2-AE25-0BC1A10BE4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B084F6-4B47-4DEB-95CF-61B0F3555854}"/>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2513058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469A4-54F7-4AEB-AAA7-9F17937397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E7A254-0492-4A49-AFDC-EA2D6924E04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D4263-90FF-4D29-992C-8CD21555DB73}"/>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5" name="Footer Placeholder 4">
            <a:extLst>
              <a:ext uri="{FF2B5EF4-FFF2-40B4-BE49-F238E27FC236}">
                <a16:creationId xmlns:a16="http://schemas.microsoft.com/office/drawing/2014/main" id="{BE44B3AB-2A73-4B40-91FE-5FAA864A56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84D3DB-9F89-42C2-B3F9-3AC38B635618}"/>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2328320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0ABD7-4239-4D6F-9E0D-C352E46211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93784E-C17C-45FE-AA51-94CEEBE825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1C0CEEC-C9DD-4119-9D46-0CBE4FB5583B}"/>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5" name="Footer Placeholder 4">
            <a:extLst>
              <a:ext uri="{FF2B5EF4-FFF2-40B4-BE49-F238E27FC236}">
                <a16:creationId xmlns:a16="http://schemas.microsoft.com/office/drawing/2014/main" id="{880FA35D-E205-4056-959C-A3157CCFB8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D01540-ACDA-4D90-9BC4-0DB7E9361B4D}"/>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283351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C176D-BAA9-481A-B0DD-C3B415EFC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7B567E-8C52-4E61-A2BF-8B9F640C1A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6563619-0A28-4E9C-B17D-54FDDD0A00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AFA2BE-1310-49A3-B332-841274C48533}"/>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6" name="Footer Placeholder 5">
            <a:extLst>
              <a:ext uri="{FF2B5EF4-FFF2-40B4-BE49-F238E27FC236}">
                <a16:creationId xmlns:a16="http://schemas.microsoft.com/office/drawing/2014/main" id="{2BDE47B4-F2FA-4507-A7B6-0938E6BE6A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6E81F0-F807-4867-88CB-6CCC6F7AC4FB}"/>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1292380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5CB1F-0AF7-4928-AA6B-D25BB55C31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1CB14A-C714-474C-A0F2-AD4AA7B683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1FE3E6-BC4A-4FC9-9A56-ABCA2769590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1093F64-EF73-4A6D-AEA5-51E7822EAF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FEA514-EE87-45D9-93E6-BD3753DDCA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44E860-869E-46D4-8D08-2BA76D3D4873}"/>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8" name="Footer Placeholder 7">
            <a:extLst>
              <a:ext uri="{FF2B5EF4-FFF2-40B4-BE49-F238E27FC236}">
                <a16:creationId xmlns:a16="http://schemas.microsoft.com/office/drawing/2014/main" id="{F24223CE-4992-4142-B505-4C1F7ED21DB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E22D487-36B5-410C-8F31-21DE20403DCC}"/>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1607662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4E260-5E99-4402-9676-761543B501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3758603-F376-4C69-8D8D-E51FAECDABB7}"/>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4" name="Footer Placeholder 3">
            <a:extLst>
              <a:ext uri="{FF2B5EF4-FFF2-40B4-BE49-F238E27FC236}">
                <a16:creationId xmlns:a16="http://schemas.microsoft.com/office/drawing/2014/main" id="{21B7995F-B2E0-4BFD-B59E-45D317BB042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10F366-F5F1-423E-92B5-59F6C926DC2E}"/>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1890388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A42CB6-74E0-4269-8EE6-FA04A98156B9}"/>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3" name="Footer Placeholder 2">
            <a:extLst>
              <a:ext uri="{FF2B5EF4-FFF2-40B4-BE49-F238E27FC236}">
                <a16:creationId xmlns:a16="http://schemas.microsoft.com/office/drawing/2014/main" id="{70365CFE-9FDB-45BD-B54B-9DA9F693EB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B30B8DF-81F5-4BAF-9F34-074FDD4C1E6B}"/>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184990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F7602-DFAE-46C0-9FD2-16651A327B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DE34CF-C45E-40BE-A46C-D549399D74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8FBB85-B3AE-4B26-A79F-9105F72D49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FD9694-EF54-4FA3-9A59-7C4B064978B5}"/>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6" name="Footer Placeholder 5">
            <a:extLst>
              <a:ext uri="{FF2B5EF4-FFF2-40B4-BE49-F238E27FC236}">
                <a16:creationId xmlns:a16="http://schemas.microsoft.com/office/drawing/2014/main" id="{EB8B8AC3-25AD-4D77-B365-DED9F2B839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0F8416-6529-4677-B97C-DA885B084690}"/>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2687077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0BBBB-AA7C-4012-817C-D911B40C77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5B681C-FA1D-48C0-92E5-925E105DD5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3980723-CFB2-4AE6-B23F-29FDDB6A3E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27CAF5-AAA3-48B4-98B6-372BE16631FA}"/>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6" name="Footer Placeholder 5">
            <a:extLst>
              <a:ext uri="{FF2B5EF4-FFF2-40B4-BE49-F238E27FC236}">
                <a16:creationId xmlns:a16="http://schemas.microsoft.com/office/drawing/2014/main" id="{64E021A7-3F21-4A4D-962C-86FA7521F1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6BBF37-10E8-45C6-840B-C1A87D2D8421}"/>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3641351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3D441-3152-41D5-89EE-1BF5B795232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5504A6-533D-4BC1-8CFB-4F433A3A57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655CEE-3B8A-4C30-92FC-2ED05CA3F29E}"/>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5" name="Footer Placeholder 4">
            <a:extLst>
              <a:ext uri="{FF2B5EF4-FFF2-40B4-BE49-F238E27FC236}">
                <a16:creationId xmlns:a16="http://schemas.microsoft.com/office/drawing/2014/main" id="{F1D79F79-D6D8-474A-B64A-F82E4E9CC1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AE951C-9324-4CFA-8B64-C3FFAB95EFC4}"/>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3034463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6058F8-03C1-48EC-AD89-84D919FF31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EDC91F-8C28-44B5-87F4-EFB1C57F1C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5D3D0F-0379-4C46-A103-7C064ED91FB1}"/>
              </a:ext>
            </a:extLst>
          </p:cNvPr>
          <p:cNvSpPr>
            <a:spLocks noGrp="1"/>
          </p:cNvSpPr>
          <p:nvPr>
            <p:ph type="dt" sz="half" idx="10"/>
          </p:nvPr>
        </p:nvSpPr>
        <p:spPr/>
        <p:txBody>
          <a:bodyPr/>
          <a:lstStyle/>
          <a:p>
            <a:fld id="{B7114CE1-3D3C-497B-AF43-599422C87E43}" type="datetimeFigureOut">
              <a:rPr lang="en-GB" smtClean="0"/>
              <a:t>08/10/2020</a:t>
            </a:fld>
            <a:endParaRPr lang="en-GB"/>
          </a:p>
        </p:txBody>
      </p:sp>
      <p:sp>
        <p:nvSpPr>
          <p:cNvPr id="5" name="Footer Placeholder 4">
            <a:extLst>
              <a:ext uri="{FF2B5EF4-FFF2-40B4-BE49-F238E27FC236}">
                <a16:creationId xmlns:a16="http://schemas.microsoft.com/office/drawing/2014/main" id="{D39DEBD2-0411-4A3A-B79A-C43C63A882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F77C33-69EB-4B74-A587-8D1777B587D6}"/>
              </a:ext>
            </a:extLst>
          </p:cNvPr>
          <p:cNvSpPr>
            <a:spLocks noGrp="1"/>
          </p:cNvSpPr>
          <p:nvPr>
            <p:ph type="sldNum" sz="quarter" idx="12"/>
          </p:nvPr>
        </p:nvSpPr>
        <p:spPr/>
        <p:txBody>
          <a:bodyPr/>
          <a:lstStyle/>
          <a:p>
            <a:fld id="{1B34CC02-6846-476E-89CF-7FD7748EAB31}" type="slidenum">
              <a:rPr lang="en-GB" smtClean="0"/>
              <a:t>‹#›</a:t>
            </a:fld>
            <a:endParaRPr lang="en-GB"/>
          </a:p>
        </p:txBody>
      </p:sp>
    </p:spTree>
    <p:extLst>
      <p:ext uri="{BB962C8B-B14F-4D97-AF65-F5344CB8AC3E}">
        <p14:creationId xmlns:p14="http://schemas.microsoft.com/office/powerpoint/2010/main" val="3549247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9EC5B1-6AE3-490A-9BC0-D91E5C7A5A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579067-AA5D-4A46-B0D0-4398403176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135B21-6657-422D-9FA5-570D1E4177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14CE1-3D3C-497B-AF43-599422C87E43}" type="datetimeFigureOut">
              <a:rPr lang="en-GB" smtClean="0"/>
              <a:t>08/10/2020</a:t>
            </a:fld>
            <a:endParaRPr lang="en-GB"/>
          </a:p>
        </p:txBody>
      </p:sp>
      <p:sp>
        <p:nvSpPr>
          <p:cNvPr id="5" name="Footer Placeholder 4">
            <a:extLst>
              <a:ext uri="{FF2B5EF4-FFF2-40B4-BE49-F238E27FC236}">
                <a16:creationId xmlns:a16="http://schemas.microsoft.com/office/drawing/2014/main" id="{84174AA1-05F0-4DD1-8114-29EBA9A145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78EA82E-8A01-4B42-8A09-C3D69BFB4D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34CC02-6846-476E-89CF-7FD7748EAB31}" type="slidenum">
              <a:rPr lang="en-GB" smtClean="0"/>
              <a:t>‹#›</a:t>
            </a:fld>
            <a:endParaRPr lang="en-GB"/>
          </a:p>
        </p:txBody>
      </p:sp>
    </p:spTree>
    <p:extLst>
      <p:ext uri="{BB962C8B-B14F-4D97-AF65-F5344CB8AC3E}">
        <p14:creationId xmlns:p14="http://schemas.microsoft.com/office/powerpoint/2010/main" val="42378312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www.irishtimes.com/news/education/case-study-he-s-a-10-year-old-child-with-disabilities-i-can-t-see-how-isolating-helps-1.2331166"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31F9419-894F-42D1-A373-D51CE3DE9BD9}"/>
              </a:ext>
            </a:extLst>
          </p:cNvPr>
          <p:cNvSpPr>
            <a:spLocks noGrp="1"/>
          </p:cNvSpPr>
          <p:nvPr>
            <p:ph type="title"/>
          </p:nvPr>
        </p:nvSpPr>
        <p:spPr>
          <a:xfrm>
            <a:off x="1179074" y="3930444"/>
            <a:ext cx="9833548" cy="1325563"/>
          </a:xfrm>
        </p:spPr>
        <p:txBody>
          <a:bodyPr>
            <a:normAutofit fontScale="90000"/>
          </a:bodyPr>
          <a:lstStyle/>
          <a:p>
            <a:pPr algn="ctr"/>
            <a:r>
              <a:rPr lang="en-GB" b="1" dirty="0"/>
              <a:t>Common Developmental Disabilities:</a:t>
            </a:r>
            <a:br>
              <a:rPr lang="en-GB" b="1"/>
            </a:br>
            <a:br>
              <a:rPr lang="en-GB" b="1" dirty="0"/>
            </a:br>
            <a:endParaRPr lang="en-GB" sz="4000" dirty="0">
              <a:solidFill>
                <a:srgbClr val="FFFFFF"/>
              </a:solidFill>
            </a:endParaRPr>
          </a:p>
        </p:txBody>
      </p:sp>
    </p:spTree>
    <p:extLst>
      <p:ext uri="{BB962C8B-B14F-4D97-AF65-F5344CB8AC3E}">
        <p14:creationId xmlns:p14="http://schemas.microsoft.com/office/powerpoint/2010/main" val="2531857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7DD0FCE-A5D4-43B3-89E2-6CD0F0DE25D2}"/>
              </a:ext>
            </a:extLst>
          </p:cNvPr>
          <p:cNvSpPr>
            <a:spLocks noGrp="1"/>
          </p:cNvSpPr>
          <p:nvPr>
            <p:ph type="title"/>
          </p:nvPr>
        </p:nvSpPr>
        <p:spPr>
          <a:xfrm>
            <a:off x="640079" y="2053641"/>
            <a:ext cx="3669161" cy="2760098"/>
          </a:xfrm>
        </p:spPr>
        <p:txBody>
          <a:bodyPr>
            <a:normAutofit/>
          </a:bodyPr>
          <a:lstStyle/>
          <a:p>
            <a:r>
              <a:rPr lang="en-GB" dirty="0">
                <a:solidFill>
                  <a:srgbClr val="FFFFFF"/>
                </a:solidFill>
              </a:rPr>
              <a:t>Consolidation of learning from this module so far…</a:t>
            </a:r>
          </a:p>
        </p:txBody>
      </p:sp>
      <p:sp>
        <p:nvSpPr>
          <p:cNvPr id="3" name="Content Placeholder 2">
            <a:extLst>
              <a:ext uri="{FF2B5EF4-FFF2-40B4-BE49-F238E27FC236}">
                <a16:creationId xmlns:a16="http://schemas.microsoft.com/office/drawing/2014/main" id="{D3138AC0-047E-4747-A60A-35D46A427186}"/>
              </a:ext>
            </a:extLst>
          </p:cNvPr>
          <p:cNvSpPr>
            <a:spLocks noGrp="1"/>
          </p:cNvSpPr>
          <p:nvPr>
            <p:ph idx="1"/>
          </p:nvPr>
        </p:nvSpPr>
        <p:spPr>
          <a:xfrm>
            <a:off x="6090574" y="801866"/>
            <a:ext cx="5306084" cy="5230634"/>
          </a:xfrm>
        </p:spPr>
        <p:txBody>
          <a:bodyPr anchor="ctr">
            <a:normAutofit/>
          </a:bodyPr>
          <a:lstStyle/>
          <a:p>
            <a:pPr algn="just"/>
            <a:r>
              <a:rPr lang="en-GB" sz="2000" dirty="0">
                <a:solidFill>
                  <a:srgbClr val="000000"/>
                </a:solidFill>
              </a:rPr>
              <a:t>The following case studies will help us reflect upon the topics of child development and disability, and give us a chance to consider the impact that these conditions can have on children and their families.</a:t>
            </a:r>
          </a:p>
          <a:p>
            <a:pPr algn="just"/>
            <a:r>
              <a:rPr lang="en-GB" sz="2000" dirty="0">
                <a:solidFill>
                  <a:srgbClr val="000000"/>
                </a:solidFill>
              </a:rPr>
              <a:t>In your presentation groups you have around 40 minutes to prepare a 5 minute feedback to the main classroom regarding your case study and be prepared to answer a few questions at the end of your feedback.</a:t>
            </a:r>
          </a:p>
          <a:p>
            <a:pPr algn="just"/>
            <a:r>
              <a:rPr lang="en-GB" sz="2000" dirty="0">
                <a:solidFill>
                  <a:srgbClr val="000000"/>
                </a:solidFill>
              </a:rPr>
              <a:t>How you wish to present your case study is up to you.</a:t>
            </a:r>
          </a:p>
          <a:p>
            <a:pPr algn="just"/>
            <a:r>
              <a:rPr lang="en-GB" sz="2000" dirty="0">
                <a:solidFill>
                  <a:srgbClr val="000000"/>
                </a:solidFill>
              </a:rPr>
              <a:t>I will be offering assistance between the groups.</a:t>
            </a:r>
          </a:p>
          <a:p>
            <a:endParaRPr lang="en-GB" sz="2000" dirty="0">
              <a:solidFill>
                <a:srgbClr val="000000"/>
              </a:solidFill>
            </a:endParaRPr>
          </a:p>
          <a:p>
            <a:endParaRPr lang="en-GB" sz="2000" dirty="0">
              <a:solidFill>
                <a:srgbClr val="000000"/>
              </a:solidFill>
            </a:endParaRPr>
          </a:p>
        </p:txBody>
      </p:sp>
    </p:spTree>
    <p:extLst>
      <p:ext uri="{BB962C8B-B14F-4D97-AF65-F5344CB8AC3E}">
        <p14:creationId xmlns:p14="http://schemas.microsoft.com/office/powerpoint/2010/main" val="2208674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1761F6-5119-4A42-8A07-B6FB1187A78A}"/>
              </a:ext>
            </a:extLst>
          </p:cNvPr>
          <p:cNvSpPr>
            <a:spLocks noGrp="1"/>
          </p:cNvSpPr>
          <p:nvPr>
            <p:ph idx="1"/>
          </p:nvPr>
        </p:nvSpPr>
        <p:spPr>
          <a:xfrm>
            <a:off x="956930" y="637954"/>
            <a:ext cx="10662684" cy="5656520"/>
          </a:xfrm>
        </p:spPr>
        <p:txBody>
          <a:bodyPr>
            <a:normAutofit fontScale="85000" lnSpcReduction="20000"/>
          </a:bodyPr>
          <a:lstStyle/>
          <a:p>
            <a:pPr marL="0" indent="0">
              <a:buNone/>
            </a:pPr>
            <a:r>
              <a:rPr lang="en-GB" dirty="0"/>
              <a:t>Other things to consider is how their developmental disability might impact on their lives. Try commenting on the impact of their disability on three or four key life areas from the list below:</a:t>
            </a:r>
          </a:p>
          <a:p>
            <a:r>
              <a:rPr lang="en-GB" dirty="0"/>
              <a:t>Child development</a:t>
            </a:r>
          </a:p>
          <a:p>
            <a:r>
              <a:rPr lang="en-GB" dirty="0"/>
              <a:t>General health</a:t>
            </a:r>
          </a:p>
          <a:p>
            <a:r>
              <a:rPr lang="en-GB" dirty="0"/>
              <a:t>Quality of life</a:t>
            </a:r>
          </a:p>
          <a:p>
            <a:r>
              <a:rPr lang="en-GB" dirty="0"/>
              <a:t>Access to healthcare</a:t>
            </a:r>
          </a:p>
          <a:p>
            <a:r>
              <a:rPr lang="en-GB" dirty="0"/>
              <a:t>Access to education</a:t>
            </a:r>
          </a:p>
          <a:p>
            <a:r>
              <a:rPr lang="en-GB" dirty="0"/>
              <a:t>Social inclusion</a:t>
            </a:r>
          </a:p>
          <a:p>
            <a:r>
              <a:rPr lang="en-GB" dirty="0"/>
              <a:t>The lives of their carers</a:t>
            </a:r>
          </a:p>
          <a:p>
            <a:r>
              <a:rPr lang="en-GB" dirty="0"/>
              <a:t>The lives of their siblings</a:t>
            </a:r>
          </a:p>
          <a:p>
            <a:pPr marL="0" indent="0">
              <a:buNone/>
            </a:pPr>
            <a:r>
              <a:rPr lang="en-GB" dirty="0"/>
              <a:t>Remember to think about the background of each of the case studies. </a:t>
            </a:r>
          </a:p>
          <a:p>
            <a:pPr marL="0" indent="0">
              <a:buNone/>
            </a:pPr>
            <a:r>
              <a:rPr lang="en-GB" dirty="0"/>
              <a:t>How might their lives be different had they been born in a different country or socio-economic background?</a:t>
            </a:r>
          </a:p>
          <a:p>
            <a:pPr marL="0" indent="0">
              <a:buNone/>
            </a:pPr>
            <a:r>
              <a:rPr lang="en-GB" dirty="0"/>
              <a:t>Draw on your learning so far… be bold and reference…</a:t>
            </a:r>
          </a:p>
          <a:p>
            <a:pPr marL="0" indent="0">
              <a:buNone/>
            </a:pPr>
            <a:endParaRPr lang="en-GB" dirty="0"/>
          </a:p>
          <a:p>
            <a:endParaRPr lang="en-GB" dirty="0"/>
          </a:p>
        </p:txBody>
      </p:sp>
    </p:spTree>
    <p:extLst>
      <p:ext uri="{BB962C8B-B14F-4D97-AF65-F5344CB8AC3E}">
        <p14:creationId xmlns:p14="http://schemas.microsoft.com/office/powerpoint/2010/main" val="2090762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3">
                                            <p:txEl>
                                              <p:pRg st="10" end="10"/>
                                            </p:txEl>
                                          </p:spTgt>
                                        </p:tgtEl>
                                        <p:attrNameLst>
                                          <p:attrName>style.visibility</p:attrName>
                                        </p:attrNameLst>
                                      </p:cBhvr>
                                      <p:to>
                                        <p:strVal val="visible"/>
                                      </p:to>
                                    </p:set>
                                    <p:animEffect transition="in" filter="fade">
                                      <p:cBhvr>
                                        <p:cTn id="70" dur="1000"/>
                                        <p:tgtEl>
                                          <p:spTgt spid="3">
                                            <p:txEl>
                                              <p:pRg st="10" end="10"/>
                                            </p:txEl>
                                          </p:spTgt>
                                        </p:tgtEl>
                                      </p:cBhvr>
                                    </p:animEffect>
                                    <p:anim calcmode="lin" valueType="num">
                                      <p:cBhvr>
                                        <p:cTn id="7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3">
                                            <p:txEl>
                                              <p:pRg st="11" end="11"/>
                                            </p:txEl>
                                          </p:spTgt>
                                        </p:tgtEl>
                                        <p:attrNameLst>
                                          <p:attrName>style.visibility</p:attrName>
                                        </p:attrNameLst>
                                      </p:cBhvr>
                                      <p:to>
                                        <p:strVal val="visible"/>
                                      </p:to>
                                    </p:set>
                                    <p:animEffect transition="in" filter="fade">
                                      <p:cBhvr>
                                        <p:cTn id="77" dur="1000"/>
                                        <p:tgtEl>
                                          <p:spTgt spid="3">
                                            <p:txEl>
                                              <p:pRg st="11" end="11"/>
                                            </p:txEl>
                                          </p:spTgt>
                                        </p:tgtEl>
                                      </p:cBhvr>
                                    </p:animEffect>
                                    <p:anim calcmode="lin" valueType="num">
                                      <p:cBhvr>
                                        <p:cTn id="7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0DCDF9F-7847-4078-BC9A-13596D6A2342}"/>
              </a:ext>
            </a:extLst>
          </p:cNvPr>
          <p:cNvSpPr>
            <a:spLocks noGrp="1"/>
          </p:cNvSpPr>
          <p:nvPr>
            <p:ph type="title"/>
          </p:nvPr>
        </p:nvSpPr>
        <p:spPr>
          <a:xfrm>
            <a:off x="6094105" y="802955"/>
            <a:ext cx="4977976" cy="1454051"/>
          </a:xfrm>
        </p:spPr>
        <p:txBody>
          <a:bodyPr>
            <a:normAutofit/>
          </a:bodyPr>
          <a:lstStyle/>
          <a:p>
            <a:r>
              <a:rPr lang="en-GB" b="1" dirty="0">
                <a:solidFill>
                  <a:srgbClr val="000000"/>
                </a:solidFill>
              </a:rPr>
              <a:t>Case Study A. Justin</a:t>
            </a:r>
            <a:r>
              <a:rPr lang="en-GB" dirty="0">
                <a:solidFill>
                  <a:srgbClr val="000000"/>
                </a:solidFill>
              </a:rPr>
              <a:t>: </a:t>
            </a:r>
          </a:p>
        </p:txBody>
      </p:sp>
      <p:sp>
        <p:nvSpPr>
          <p:cNvPr id="7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Illustration of a young boy with a hearing impairment. He is dancing and holding a slice of pizza">
            <a:extLst>
              <a:ext uri="{FF2B5EF4-FFF2-40B4-BE49-F238E27FC236}">
                <a16:creationId xmlns:a16="http://schemas.microsoft.com/office/drawing/2014/main" id="{8DDCA4B1-A043-43C7-9F22-BF481AA606CF}"/>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6200" r="13131"/>
          <a:stretch/>
        </p:blipFill>
        <p:spPr bwMode="auto">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DCF3B7A-CAA5-40F0-9235-B2FBDE7D6849}"/>
              </a:ext>
            </a:extLst>
          </p:cNvPr>
          <p:cNvSpPr>
            <a:spLocks noGrp="1"/>
          </p:cNvSpPr>
          <p:nvPr>
            <p:ph idx="1"/>
          </p:nvPr>
        </p:nvSpPr>
        <p:spPr>
          <a:xfrm>
            <a:off x="5795493" y="1957590"/>
            <a:ext cx="5769735" cy="4649272"/>
          </a:xfrm>
        </p:spPr>
        <p:txBody>
          <a:bodyPr anchor="ctr">
            <a:normAutofit/>
          </a:bodyPr>
          <a:lstStyle/>
          <a:p>
            <a:pPr algn="just"/>
            <a:r>
              <a:rPr lang="en-GB" sz="2600" dirty="0">
                <a:solidFill>
                  <a:srgbClr val="000000"/>
                </a:solidFill>
              </a:rPr>
              <a:t>Justin is six years old. He lives in a suburb of Chicago in the United States (high-income country) with his parents and two older siblings. When he was a baby, he contracted rubella, causing moderate hearing loss in both ears. Justin’s family have healthcare insurance and Justin received hearing aids soon after his diagnosis. In recent years, he has been able to receive consistent speech and language therapy. He loves pizza and dancing.</a:t>
            </a:r>
          </a:p>
        </p:txBody>
      </p:sp>
    </p:spTree>
    <p:extLst>
      <p:ext uri="{BB962C8B-B14F-4D97-AF65-F5344CB8AC3E}">
        <p14:creationId xmlns:p14="http://schemas.microsoft.com/office/powerpoint/2010/main" val="1072268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A5767A6-A6F8-4BC0-89F6-856BE37CE3CA}"/>
              </a:ext>
            </a:extLst>
          </p:cNvPr>
          <p:cNvSpPr>
            <a:spLocks noGrp="1"/>
          </p:cNvSpPr>
          <p:nvPr>
            <p:ph type="title"/>
          </p:nvPr>
        </p:nvSpPr>
        <p:spPr>
          <a:xfrm>
            <a:off x="6094105" y="802955"/>
            <a:ext cx="4977976" cy="1454051"/>
          </a:xfrm>
        </p:spPr>
        <p:txBody>
          <a:bodyPr>
            <a:normAutofit/>
          </a:bodyPr>
          <a:lstStyle/>
          <a:p>
            <a:r>
              <a:rPr lang="en-GB" b="1" dirty="0">
                <a:solidFill>
                  <a:srgbClr val="000000"/>
                </a:solidFill>
              </a:rPr>
              <a:t>Case Study B. Thandi</a:t>
            </a:r>
            <a:endParaRPr lang="en-GB" dirty="0">
              <a:solidFill>
                <a:srgbClr val="000000"/>
              </a:solidFill>
            </a:endParaRPr>
          </a:p>
        </p:txBody>
      </p:sp>
      <p:sp>
        <p:nvSpPr>
          <p:cNvPr id="7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descr="Illustration of a young girl with cerebral palsy. Her aunt is singing to the girl and holding her in her arms">
            <a:extLst>
              <a:ext uri="{FF2B5EF4-FFF2-40B4-BE49-F238E27FC236}">
                <a16:creationId xmlns:a16="http://schemas.microsoft.com/office/drawing/2014/main" id="{DBB72BB1-F0F9-47BA-AA94-6378987F8EF5}"/>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0114" r="19217"/>
          <a:stretch/>
        </p:blipFill>
        <p:spPr bwMode="auto">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F0CD631-A762-4AA5-BD09-4058CDEC6E4F}"/>
              </a:ext>
            </a:extLst>
          </p:cNvPr>
          <p:cNvSpPr>
            <a:spLocks noGrp="1"/>
          </p:cNvSpPr>
          <p:nvPr>
            <p:ph idx="1"/>
          </p:nvPr>
        </p:nvSpPr>
        <p:spPr>
          <a:xfrm>
            <a:off x="5898524" y="2034862"/>
            <a:ext cx="5718220" cy="4533363"/>
          </a:xfrm>
        </p:spPr>
        <p:txBody>
          <a:bodyPr anchor="ctr">
            <a:noAutofit/>
          </a:bodyPr>
          <a:lstStyle/>
          <a:p>
            <a:pPr algn="just"/>
            <a:r>
              <a:rPr lang="en-GB" sz="2200" dirty="0">
                <a:solidFill>
                  <a:srgbClr val="000000"/>
                </a:solidFill>
              </a:rPr>
              <a:t>Thandi is three years old. She lives in rural Malawi (low-income country) with her mother, aunt, uncle and three cousins. Thandi’s mother noticed early on that she did not develop in the same way as other children, and Thandi has recently been diagnosed with cerebral palsy. Thandi’s mother stays at home and does not work. They are supported by Thandi’s aunt and uncle. Thandi’s mother was distressed when told of her daughter’s condition and when doctors explained that it could not be cured. She has been paying traditional healers to try to cure Thandi’s condition. Thandi likes music and listening to her aunt sing.</a:t>
            </a:r>
          </a:p>
        </p:txBody>
      </p:sp>
    </p:spTree>
    <p:extLst>
      <p:ext uri="{BB962C8B-B14F-4D97-AF65-F5344CB8AC3E}">
        <p14:creationId xmlns:p14="http://schemas.microsoft.com/office/powerpoint/2010/main" val="3017820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AEDC649-F2C3-456B-8B36-73B0CBBF2DF2}"/>
              </a:ext>
            </a:extLst>
          </p:cNvPr>
          <p:cNvSpPr>
            <a:spLocks noGrp="1"/>
          </p:cNvSpPr>
          <p:nvPr>
            <p:ph type="title"/>
          </p:nvPr>
        </p:nvSpPr>
        <p:spPr>
          <a:xfrm>
            <a:off x="6094105" y="802955"/>
            <a:ext cx="4977976" cy="1454051"/>
          </a:xfrm>
        </p:spPr>
        <p:txBody>
          <a:bodyPr>
            <a:normAutofit/>
          </a:bodyPr>
          <a:lstStyle/>
          <a:p>
            <a:r>
              <a:rPr lang="en-GB" b="1" dirty="0">
                <a:solidFill>
                  <a:srgbClr val="000000"/>
                </a:solidFill>
              </a:rPr>
              <a:t>Case Study C. Mai</a:t>
            </a:r>
            <a:endParaRPr lang="en-GB" dirty="0">
              <a:solidFill>
                <a:srgbClr val="000000"/>
              </a:solidFill>
            </a:endParaRPr>
          </a:p>
        </p:txBody>
      </p:sp>
      <p:sp>
        <p:nvSpPr>
          <p:cNvPr id="7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Illustration of a young girl with Down syndrome. She is playing football">
            <a:extLst>
              <a:ext uri="{FF2B5EF4-FFF2-40B4-BE49-F238E27FC236}">
                <a16:creationId xmlns:a16="http://schemas.microsoft.com/office/drawing/2014/main" id="{DCF917FA-EADE-4717-980A-D1EE4E5BC624}"/>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9322" r="20009"/>
          <a:stretch/>
        </p:blipFill>
        <p:spPr bwMode="auto">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10ADD78-BCE7-47D2-B9A8-6482C7A5899B}"/>
              </a:ext>
            </a:extLst>
          </p:cNvPr>
          <p:cNvSpPr>
            <a:spLocks noGrp="1"/>
          </p:cNvSpPr>
          <p:nvPr>
            <p:ph idx="1"/>
          </p:nvPr>
        </p:nvSpPr>
        <p:spPr>
          <a:xfrm>
            <a:off x="5924282" y="1970468"/>
            <a:ext cx="5666704" cy="4636394"/>
          </a:xfrm>
        </p:spPr>
        <p:txBody>
          <a:bodyPr anchor="ctr">
            <a:normAutofit/>
          </a:bodyPr>
          <a:lstStyle/>
          <a:p>
            <a:pPr algn="just"/>
            <a:r>
              <a:rPr lang="en-GB" sz="2400" dirty="0">
                <a:solidFill>
                  <a:srgbClr val="000000"/>
                </a:solidFill>
              </a:rPr>
              <a:t>Mai is nine years old. She was born with Down Syndrome. She lives in northern Vietnam (lower-middle income country) with her mother, father and younger sister. She lives an active life within her community and enjoys playing football. Mai’s mother and father have recently started attending a parent support group where they receive advice and support from other parents. As well as football, Mai enjoys drawing with her sister.</a:t>
            </a:r>
          </a:p>
        </p:txBody>
      </p:sp>
    </p:spTree>
    <p:extLst>
      <p:ext uri="{BB962C8B-B14F-4D97-AF65-F5344CB8AC3E}">
        <p14:creationId xmlns:p14="http://schemas.microsoft.com/office/powerpoint/2010/main" val="3225220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031A659-83D8-4D2C-BF8D-FC64D371E527}"/>
              </a:ext>
            </a:extLst>
          </p:cNvPr>
          <p:cNvSpPr>
            <a:spLocks noGrp="1"/>
          </p:cNvSpPr>
          <p:nvPr>
            <p:ph type="title"/>
          </p:nvPr>
        </p:nvSpPr>
        <p:spPr>
          <a:xfrm>
            <a:off x="6094105" y="802955"/>
            <a:ext cx="4977976" cy="1454051"/>
          </a:xfrm>
        </p:spPr>
        <p:txBody>
          <a:bodyPr>
            <a:normAutofit/>
          </a:bodyPr>
          <a:lstStyle/>
          <a:p>
            <a:r>
              <a:rPr lang="en-GB" b="1" dirty="0">
                <a:solidFill>
                  <a:srgbClr val="000000"/>
                </a:solidFill>
              </a:rPr>
              <a:t>Case Study D. Lucas</a:t>
            </a:r>
            <a:endParaRPr lang="en-GB" dirty="0">
              <a:solidFill>
                <a:srgbClr val="000000"/>
              </a:solidFill>
            </a:endParaRPr>
          </a:p>
        </p:txBody>
      </p:sp>
      <p:sp>
        <p:nvSpPr>
          <p:cNvPr id="7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098" name="Picture 2" descr="Illustration of a young man with autism. He is cooking with his grandmother">
            <a:extLst>
              <a:ext uri="{FF2B5EF4-FFF2-40B4-BE49-F238E27FC236}">
                <a16:creationId xmlns:a16="http://schemas.microsoft.com/office/drawing/2014/main" id="{1C00296D-3CD0-413E-97A1-6F7840BA4B61}"/>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0092" r="19239"/>
          <a:stretch/>
        </p:blipFill>
        <p:spPr bwMode="auto">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8CB23B0-C2B5-4187-99C7-93F7B36F703E}"/>
              </a:ext>
            </a:extLst>
          </p:cNvPr>
          <p:cNvSpPr>
            <a:spLocks noGrp="1"/>
          </p:cNvSpPr>
          <p:nvPr>
            <p:ph idx="1"/>
          </p:nvPr>
        </p:nvSpPr>
        <p:spPr>
          <a:xfrm>
            <a:off x="5937161" y="2073500"/>
            <a:ext cx="5679583" cy="4520484"/>
          </a:xfrm>
        </p:spPr>
        <p:txBody>
          <a:bodyPr anchor="ctr">
            <a:noAutofit/>
          </a:bodyPr>
          <a:lstStyle/>
          <a:p>
            <a:pPr algn="just"/>
            <a:r>
              <a:rPr lang="en-GB" sz="2200" dirty="0">
                <a:solidFill>
                  <a:srgbClr val="000000"/>
                </a:solidFill>
              </a:rPr>
              <a:t>Lucas is seventeen years old. He was diagnosed with autism as a young child after his parents noticed that he behaved differently to other children. He currently lives in Rio de Janeiro in Brazil (upper-middle income country) with his grandmother. He is a shy and quiet young man, but is prone to bouts of hyperactivity and aggression. His grandmother has relied heavily on a local None Governmental Organisation (NGO) to help support Lucas. The NGO provides a number of services for children with autism, including peer-support groups and life skills training. Lucas loves to help his grandmother knit and cook.</a:t>
            </a:r>
          </a:p>
        </p:txBody>
      </p:sp>
    </p:spTree>
    <p:extLst>
      <p:ext uri="{BB962C8B-B14F-4D97-AF65-F5344CB8AC3E}">
        <p14:creationId xmlns:p14="http://schemas.microsoft.com/office/powerpoint/2010/main" val="1924092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7" name="Picture 136">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C5E283A-AAA4-4F40-848B-7E9BF95203E8}"/>
              </a:ext>
            </a:extLst>
          </p:cNvPr>
          <p:cNvSpPr>
            <a:spLocks noGrp="1"/>
          </p:cNvSpPr>
          <p:nvPr>
            <p:ph type="title"/>
          </p:nvPr>
        </p:nvSpPr>
        <p:spPr>
          <a:xfrm>
            <a:off x="6090573" y="1080046"/>
            <a:ext cx="4977976" cy="1454051"/>
          </a:xfrm>
        </p:spPr>
        <p:txBody>
          <a:bodyPr>
            <a:normAutofit fontScale="90000"/>
          </a:bodyPr>
          <a:lstStyle/>
          <a:p>
            <a:br>
              <a:rPr lang="en-US" sz="1100" b="0" i="0" dirty="0">
                <a:solidFill>
                  <a:srgbClr val="000000"/>
                </a:solidFill>
                <a:effectLst/>
                <a:latin typeface="Georgia" panose="02040502050405020303" pitchFamily="18" charset="0"/>
              </a:rPr>
            </a:br>
            <a:br>
              <a:rPr lang="en-US" sz="1100" b="0" i="0" dirty="0">
                <a:solidFill>
                  <a:srgbClr val="000000"/>
                </a:solidFill>
                <a:effectLst/>
                <a:latin typeface="Georgia" panose="02040502050405020303" pitchFamily="18" charset="0"/>
              </a:rPr>
            </a:br>
            <a:br>
              <a:rPr lang="en-US" sz="1100" b="0" i="0" dirty="0">
                <a:solidFill>
                  <a:srgbClr val="000000"/>
                </a:solidFill>
                <a:effectLst/>
                <a:latin typeface="Georgia" panose="02040502050405020303" pitchFamily="18" charset="0"/>
              </a:rPr>
            </a:br>
            <a:r>
              <a:rPr lang="en-US" sz="4900" b="0" i="0" dirty="0">
                <a:solidFill>
                  <a:srgbClr val="000000"/>
                </a:solidFill>
                <a:effectLst/>
                <a:latin typeface="Calibri" panose="020F0502020204030204" pitchFamily="34" charset="0"/>
                <a:cs typeface="Calibri" panose="020F0502020204030204" pitchFamily="34" charset="0"/>
              </a:rPr>
              <a:t>Case study E: Dylan</a:t>
            </a:r>
            <a:br>
              <a:rPr lang="en-US" sz="2800" b="0" i="0" dirty="0">
                <a:solidFill>
                  <a:srgbClr val="000000"/>
                </a:solidFill>
                <a:effectLst/>
                <a:latin typeface="Calibri" panose="020F0502020204030204" pitchFamily="34" charset="0"/>
                <a:cs typeface="Calibri" panose="020F0502020204030204" pitchFamily="34" charset="0"/>
              </a:rPr>
            </a:br>
            <a:br>
              <a:rPr lang="en-US" sz="2800" b="0" i="0" dirty="0">
                <a:solidFill>
                  <a:srgbClr val="000000"/>
                </a:solidFill>
                <a:effectLst/>
                <a:latin typeface="Calibri" panose="020F0502020204030204" pitchFamily="34" charset="0"/>
                <a:cs typeface="Calibri" panose="020F0502020204030204" pitchFamily="34" charset="0"/>
              </a:rPr>
            </a:br>
            <a:br>
              <a:rPr lang="en-US" sz="2800" b="0" i="0" dirty="0">
                <a:solidFill>
                  <a:srgbClr val="000000"/>
                </a:solidFill>
                <a:effectLst/>
                <a:latin typeface="Calibri" panose="020F0502020204030204" pitchFamily="34" charset="0"/>
                <a:cs typeface="Calibri" panose="020F0502020204030204" pitchFamily="34" charset="0"/>
              </a:rPr>
            </a:br>
            <a:r>
              <a:rPr lang="en-US" sz="2800" b="0" i="0" dirty="0">
                <a:solidFill>
                  <a:srgbClr val="000000"/>
                </a:solidFill>
                <a:effectLst/>
                <a:latin typeface="Calibri" panose="020F0502020204030204" pitchFamily="34" charset="0"/>
                <a:cs typeface="Calibri" panose="020F0502020204030204" pitchFamily="34" charset="0"/>
              </a:rPr>
              <a:t>‘He’s a 10-year-old child with disabilities . . . I can’t see how isolating helps’</a:t>
            </a:r>
            <a:br>
              <a:rPr lang="en-US" sz="1100" b="0" i="0" dirty="0">
                <a:solidFill>
                  <a:srgbClr val="000000"/>
                </a:solidFill>
                <a:effectLst/>
                <a:latin typeface="Georgia" panose="02040502050405020303" pitchFamily="18" charset="0"/>
              </a:rPr>
            </a:br>
            <a:endParaRPr lang="en-GB" sz="1100" dirty="0">
              <a:solidFill>
                <a:srgbClr val="000000"/>
              </a:solidFill>
            </a:endParaRPr>
          </a:p>
        </p:txBody>
      </p:sp>
      <p:sp>
        <p:nvSpPr>
          <p:cNvPr id="139"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Dylan Kennedy (10) with his mother Debbie Kennedy at home in Dublin. Photograph: The Irish Times">
            <a:extLst>
              <a:ext uri="{FF2B5EF4-FFF2-40B4-BE49-F238E27FC236}">
                <a16:creationId xmlns:a16="http://schemas.microsoft.com/office/drawing/2014/main" id="{EC3ACFD7-6A96-496B-9DD5-7C5DC6EB0DF6}"/>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5815" r="33308" b="-2"/>
          <a:stretch/>
        </p:blipFill>
        <p:spPr bwMode="auto">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6CA50C2-1AD6-48A0-BFDB-0EEF332D68FB}"/>
              </a:ext>
            </a:extLst>
          </p:cNvPr>
          <p:cNvSpPr>
            <a:spLocks noGrp="1"/>
          </p:cNvSpPr>
          <p:nvPr>
            <p:ph idx="1"/>
          </p:nvPr>
        </p:nvSpPr>
        <p:spPr>
          <a:xfrm>
            <a:off x="5878137" y="2876404"/>
            <a:ext cx="5704262" cy="3639289"/>
          </a:xfrm>
        </p:spPr>
        <p:txBody>
          <a:bodyPr anchor="ctr">
            <a:normAutofit/>
          </a:bodyPr>
          <a:lstStyle/>
          <a:p>
            <a:r>
              <a:rPr lang="en-GB" dirty="0">
                <a:solidFill>
                  <a:srgbClr val="000000"/>
                </a:solidFill>
                <a:hlinkClick r:id="rId4"/>
              </a:rPr>
              <a:t>https://www.irishtimes.com/news/education/case-study-he-s-a-10-year-old-child-with-disabilities-i-can-t-see-how-isolating-helps-1.2331166</a:t>
            </a:r>
            <a:r>
              <a:rPr lang="en-GB" dirty="0">
                <a:solidFill>
                  <a:srgbClr val="000000"/>
                </a:solidFill>
              </a:rPr>
              <a:t> </a:t>
            </a:r>
          </a:p>
        </p:txBody>
      </p:sp>
    </p:spTree>
    <p:extLst>
      <p:ext uri="{BB962C8B-B14F-4D97-AF65-F5344CB8AC3E}">
        <p14:creationId xmlns:p14="http://schemas.microsoft.com/office/powerpoint/2010/main" val="21277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53E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10DCDE-2CB5-4A56-9948-CC7FB821C826}"/>
              </a:ext>
            </a:extLst>
          </p:cNvPr>
          <p:cNvSpPr>
            <a:spLocks noGrp="1"/>
          </p:cNvSpPr>
          <p:nvPr>
            <p:ph type="title"/>
          </p:nvPr>
        </p:nvSpPr>
        <p:spPr>
          <a:xfrm>
            <a:off x="9093496" y="618681"/>
            <a:ext cx="2613872" cy="4794567"/>
          </a:xfrm>
        </p:spPr>
        <p:txBody>
          <a:bodyPr vert="horz" lIns="91440" tIns="45720" rIns="91440" bIns="45720" rtlCol="0" anchor="ctr">
            <a:normAutofit/>
          </a:bodyPr>
          <a:lstStyle/>
          <a:p>
            <a:pPr algn="ctr"/>
            <a:r>
              <a:rPr lang="en-US" sz="3600" dirty="0">
                <a:solidFill>
                  <a:srgbClr val="FFFFFF"/>
                </a:solidFill>
              </a:rPr>
              <a:t>Feedback time!</a:t>
            </a:r>
          </a:p>
        </p:txBody>
      </p:sp>
      <p:sp>
        <p:nvSpPr>
          <p:cNvPr id="73"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result for presentation">
            <a:extLst>
              <a:ext uri="{FF2B5EF4-FFF2-40B4-BE49-F238E27FC236}">
                <a16:creationId xmlns:a16="http://schemas.microsoft.com/office/drawing/2014/main" id="{56B64297-DB1D-42B7-97C3-DA4F402D3B7D}"/>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667" r="10906"/>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954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146" name="Picture 2" descr="Image result for well done!">
            <a:extLst>
              <a:ext uri="{FF2B5EF4-FFF2-40B4-BE49-F238E27FC236}">
                <a16:creationId xmlns:a16="http://schemas.microsoft.com/office/drawing/2014/main" id="{BC501861-9FCC-4261-B654-9D1902B1C57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84012" y="643466"/>
            <a:ext cx="5566833" cy="5566833"/>
          </a:xfrm>
          <a:prstGeom prst="rect">
            <a:avLst/>
          </a:prstGeom>
          <a:noFill/>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a16="http://schemas.microsoft.com/office/drawing/2014/main" id="{D3706AFB-4AF0-430C-8FBE-C38C0F8396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00124"/>
            <a:chExt cx="1562267" cy="1172973"/>
          </a:xfrm>
        </p:grpSpPr>
        <p:sp>
          <p:nvSpPr>
            <p:cNvPr id="76" name="Freeform 5">
              <a:extLst>
                <a:ext uri="{FF2B5EF4-FFF2-40B4-BE49-F238E27FC236}">
                  <a16:creationId xmlns:a16="http://schemas.microsoft.com/office/drawing/2014/main" id="{8AC53B5C-1F4B-4D51-ADA0-F74EBA6A51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77" name="Freeform 5">
              <a:extLst>
                <a:ext uri="{FF2B5EF4-FFF2-40B4-BE49-F238E27FC236}">
                  <a16:creationId xmlns:a16="http://schemas.microsoft.com/office/drawing/2014/main" id="{E3BBF50A-9667-4DFA-9066-13B535B573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728008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674</Words>
  <Application>Microsoft Office PowerPoint</Application>
  <PresentationFormat>Widescreen</PresentationFormat>
  <Paragraphs>29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Georgia</vt:lpstr>
      <vt:lpstr>Office Theme</vt:lpstr>
      <vt:lpstr>Common Developmental Disabilities:  </vt:lpstr>
      <vt:lpstr>Consolidation of learning from this module so far…</vt:lpstr>
      <vt:lpstr>PowerPoint Presentation</vt:lpstr>
      <vt:lpstr>Case Study A. Justin: </vt:lpstr>
      <vt:lpstr>Case Study B. Thandi</vt:lpstr>
      <vt:lpstr>Case Study C. Mai</vt:lpstr>
      <vt:lpstr>Case Study D. Lucas</vt:lpstr>
      <vt:lpstr>   Case study E: Dylan   ‘He’s a 10-year-old child with disabilities . . . I can’t see how isolating helps’ </vt:lpstr>
      <vt:lpstr>Feedback time!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Common Developmental Disabilities:  </dc:title>
  <dc:creator>Mark Gallagher-Read</dc:creator>
  <cp:lastModifiedBy>Mark Gallagher-Read</cp:lastModifiedBy>
  <cp:revision>1</cp:revision>
  <dcterms:created xsi:type="dcterms:W3CDTF">2020-10-08T06:47:00Z</dcterms:created>
  <dcterms:modified xsi:type="dcterms:W3CDTF">2020-10-08T06:52:22Z</dcterms:modified>
</cp:coreProperties>
</file>