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9182" autoAdjust="0"/>
  </p:normalViewPr>
  <p:slideViewPr>
    <p:cSldViewPr snapToGrid="0" snapToObjects="1">
      <p:cViewPr>
        <p:scale>
          <a:sx n="79" d="100"/>
          <a:sy n="79" d="100"/>
        </p:scale>
        <p:origin x="140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4.png"/><Relationship Id="rId7" Type="http://schemas.openxmlformats.org/officeDocument/2006/relationships/image" Target="../media/image10.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1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4.png"/><Relationship Id="rId7" Type="http://schemas.openxmlformats.org/officeDocument/2006/relationships/image" Target="../media/image10.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EAB476-F62C-483A-B73E-3D88A2E93B9A}"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3A4E496D-B91F-4061-ABE3-59224A7D2C68}">
      <dgm:prSet/>
      <dgm:spPr/>
      <dgm:t>
        <a:bodyPr/>
        <a:lstStyle/>
        <a:p>
          <a:pPr>
            <a:lnSpc>
              <a:spcPct val="100000"/>
            </a:lnSpc>
            <a:defRPr cap="all"/>
          </a:pPr>
          <a:r>
            <a:rPr lang="en-US"/>
            <a:t>• Health, wellbeing, and sustainability are interlinked in modern healthcare</a:t>
          </a:r>
        </a:p>
      </dgm:t>
    </dgm:pt>
    <dgm:pt modelId="{03156E44-3125-4F4D-ADE3-68B867AB5065}" type="parTrans" cxnId="{63009784-D7CC-4C67-8944-F4D723A2CFA3}">
      <dgm:prSet/>
      <dgm:spPr/>
      <dgm:t>
        <a:bodyPr/>
        <a:lstStyle/>
        <a:p>
          <a:endParaRPr lang="en-US"/>
        </a:p>
      </dgm:t>
    </dgm:pt>
    <dgm:pt modelId="{402E64EE-1E17-43CB-AF68-9A96AD4C2884}" type="sibTrans" cxnId="{63009784-D7CC-4C67-8944-F4D723A2CFA3}">
      <dgm:prSet/>
      <dgm:spPr/>
      <dgm:t>
        <a:bodyPr/>
        <a:lstStyle/>
        <a:p>
          <a:endParaRPr lang="en-US"/>
        </a:p>
      </dgm:t>
    </dgm:pt>
    <dgm:pt modelId="{A045B638-9CFE-4B1A-8465-B2D1D269CF3A}">
      <dgm:prSet/>
      <dgm:spPr/>
      <dgm:t>
        <a:bodyPr/>
        <a:lstStyle/>
        <a:p>
          <a:pPr>
            <a:lnSpc>
              <a:spcPct val="100000"/>
            </a:lnSpc>
            <a:defRPr cap="all"/>
          </a:pPr>
          <a:r>
            <a:rPr lang="en-US"/>
            <a:t>• Shift from treating illness to promoting holistic wellbeing</a:t>
          </a:r>
        </a:p>
      </dgm:t>
    </dgm:pt>
    <dgm:pt modelId="{51E29A27-CA67-441F-887F-8C111ECC0543}" type="parTrans" cxnId="{42D95C3E-4C86-4B87-8E0A-CB475E628F96}">
      <dgm:prSet/>
      <dgm:spPr/>
      <dgm:t>
        <a:bodyPr/>
        <a:lstStyle/>
        <a:p>
          <a:endParaRPr lang="en-US"/>
        </a:p>
      </dgm:t>
    </dgm:pt>
    <dgm:pt modelId="{8097D815-4977-4AD8-AA30-84FE059C5AA9}" type="sibTrans" cxnId="{42D95C3E-4C86-4B87-8E0A-CB475E628F96}">
      <dgm:prSet/>
      <dgm:spPr/>
      <dgm:t>
        <a:bodyPr/>
        <a:lstStyle/>
        <a:p>
          <a:endParaRPr lang="en-US"/>
        </a:p>
      </dgm:t>
    </dgm:pt>
    <dgm:pt modelId="{070F08A4-B4E1-49A7-BF24-9EB06091BAA8}">
      <dgm:prSet/>
      <dgm:spPr/>
      <dgm:t>
        <a:bodyPr/>
        <a:lstStyle/>
        <a:p>
          <a:pPr>
            <a:lnSpc>
              <a:spcPct val="100000"/>
            </a:lnSpc>
            <a:defRPr cap="all"/>
          </a:pPr>
          <a:r>
            <a:rPr lang="en-US"/>
            <a:t>• Connected to WHO Sustainable Development Goal 3 (Good Health and Wellbeing)</a:t>
          </a:r>
        </a:p>
      </dgm:t>
    </dgm:pt>
    <dgm:pt modelId="{AD97A2AB-4DD2-4AB9-923D-E746E744C5D2}" type="parTrans" cxnId="{D883FA48-1AC9-4F91-8658-02736086EF52}">
      <dgm:prSet/>
      <dgm:spPr/>
      <dgm:t>
        <a:bodyPr/>
        <a:lstStyle/>
        <a:p>
          <a:endParaRPr lang="en-US"/>
        </a:p>
      </dgm:t>
    </dgm:pt>
    <dgm:pt modelId="{4919318A-CF3F-4B62-9D9C-012907241AD7}" type="sibTrans" cxnId="{D883FA48-1AC9-4F91-8658-02736086EF52}">
      <dgm:prSet/>
      <dgm:spPr/>
      <dgm:t>
        <a:bodyPr/>
        <a:lstStyle/>
        <a:p>
          <a:endParaRPr lang="en-US"/>
        </a:p>
      </dgm:t>
    </dgm:pt>
    <dgm:pt modelId="{8127826C-262F-4353-A043-2130011E97D5}">
      <dgm:prSet/>
      <dgm:spPr/>
      <dgm:t>
        <a:bodyPr/>
        <a:lstStyle/>
        <a:p>
          <a:pPr>
            <a:lnSpc>
              <a:spcPct val="100000"/>
            </a:lnSpc>
            <a:defRPr cap="all"/>
          </a:pPr>
          <a:r>
            <a:rPr lang="en-US"/>
            <a:t>• Focus on prevention, equality, and future sustainability</a:t>
          </a:r>
        </a:p>
      </dgm:t>
    </dgm:pt>
    <dgm:pt modelId="{0E26DB04-D729-42B9-AECE-2A8559F74C69}" type="parTrans" cxnId="{D71FB1A0-BEE4-415B-80AE-AE0E03D1C4DB}">
      <dgm:prSet/>
      <dgm:spPr/>
      <dgm:t>
        <a:bodyPr/>
        <a:lstStyle/>
        <a:p>
          <a:endParaRPr lang="en-US"/>
        </a:p>
      </dgm:t>
    </dgm:pt>
    <dgm:pt modelId="{4A1AA333-F1B8-43BD-BF71-F4B15E053762}" type="sibTrans" cxnId="{D71FB1A0-BEE4-415B-80AE-AE0E03D1C4DB}">
      <dgm:prSet/>
      <dgm:spPr/>
      <dgm:t>
        <a:bodyPr/>
        <a:lstStyle/>
        <a:p>
          <a:endParaRPr lang="en-US"/>
        </a:p>
      </dgm:t>
    </dgm:pt>
    <dgm:pt modelId="{2217F211-CE16-A64C-BA2D-F38D1F5381F7}" type="pres">
      <dgm:prSet presAssocID="{00EAB476-F62C-483A-B73E-3D88A2E93B9A}" presName="vert0" presStyleCnt="0">
        <dgm:presLayoutVars>
          <dgm:dir/>
          <dgm:animOne val="branch"/>
          <dgm:animLvl val="lvl"/>
        </dgm:presLayoutVars>
      </dgm:prSet>
      <dgm:spPr/>
    </dgm:pt>
    <dgm:pt modelId="{022E22C6-B31B-1A44-85EC-131973499123}" type="pres">
      <dgm:prSet presAssocID="{3A4E496D-B91F-4061-ABE3-59224A7D2C68}" presName="thickLine" presStyleLbl="alignNode1" presStyleIdx="0" presStyleCnt="4"/>
      <dgm:spPr/>
    </dgm:pt>
    <dgm:pt modelId="{5C789E8B-6DA6-B748-AA0D-6EF4F807967B}" type="pres">
      <dgm:prSet presAssocID="{3A4E496D-B91F-4061-ABE3-59224A7D2C68}" presName="horz1" presStyleCnt="0"/>
      <dgm:spPr/>
    </dgm:pt>
    <dgm:pt modelId="{B944F6EB-7441-E34A-8784-BC7EBE522F4B}" type="pres">
      <dgm:prSet presAssocID="{3A4E496D-B91F-4061-ABE3-59224A7D2C68}" presName="tx1" presStyleLbl="revTx" presStyleIdx="0" presStyleCnt="4"/>
      <dgm:spPr/>
    </dgm:pt>
    <dgm:pt modelId="{D86BDCA0-2D0E-6546-BF44-CA76BD6C920F}" type="pres">
      <dgm:prSet presAssocID="{3A4E496D-B91F-4061-ABE3-59224A7D2C68}" presName="vert1" presStyleCnt="0"/>
      <dgm:spPr/>
    </dgm:pt>
    <dgm:pt modelId="{0CFB7BD9-B8ED-214F-9378-AA225A6E20B1}" type="pres">
      <dgm:prSet presAssocID="{A045B638-9CFE-4B1A-8465-B2D1D269CF3A}" presName="thickLine" presStyleLbl="alignNode1" presStyleIdx="1" presStyleCnt="4"/>
      <dgm:spPr/>
    </dgm:pt>
    <dgm:pt modelId="{A421FE7D-D4D4-E646-931D-694A755B1E1A}" type="pres">
      <dgm:prSet presAssocID="{A045B638-9CFE-4B1A-8465-B2D1D269CF3A}" presName="horz1" presStyleCnt="0"/>
      <dgm:spPr/>
    </dgm:pt>
    <dgm:pt modelId="{F3BEC379-C253-BF4E-98B1-F196C854C2CB}" type="pres">
      <dgm:prSet presAssocID="{A045B638-9CFE-4B1A-8465-B2D1D269CF3A}" presName="tx1" presStyleLbl="revTx" presStyleIdx="1" presStyleCnt="4"/>
      <dgm:spPr/>
    </dgm:pt>
    <dgm:pt modelId="{99800F39-5091-044E-ACB6-6EEDF0C224F0}" type="pres">
      <dgm:prSet presAssocID="{A045B638-9CFE-4B1A-8465-B2D1D269CF3A}" presName="vert1" presStyleCnt="0"/>
      <dgm:spPr/>
    </dgm:pt>
    <dgm:pt modelId="{BC5FE57E-6FE4-0D49-BC11-D6EB03EDD1CB}" type="pres">
      <dgm:prSet presAssocID="{070F08A4-B4E1-49A7-BF24-9EB06091BAA8}" presName="thickLine" presStyleLbl="alignNode1" presStyleIdx="2" presStyleCnt="4"/>
      <dgm:spPr/>
    </dgm:pt>
    <dgm:pt modelId="{ECC550E5-3A4A-E241-A313-FE4CCF5BAF87}" type="pres">
      <dgm:prSet presAssocID="{070F08A4-B4E1-49A7-BF24-9EB06091BAA8}" presName="horz1" presStyleCnt="0"/>
      <dgm:spPr/>
    </dgm:pt>
    <dgm:pt modelId="{8297D345-5B89-B74A-90E4-5D3976688219}" type="pres">
      <dgm:prSet presAssocID="{070F08A4-B4E1-49A7-BF24-9EB06091BAA8}" presName="tx1" presStyleLbl="revTx" presStyleIdx="2" presStyleCnt="4"/>
      <dgm:spPr/>
    </dgm:pt>
    <dgm:pt modelId="{3AF3D815-0CFF-E246-8E10-27BBBED68899}" type="pres">
      <dgm:prSet presAssocID="{070F08A4-B4E1-49A7-BF24-9EB06091BAA8}" presName="vert1" presStyleCnt="0"/>
      <dgm:spPr/>
    </dgm:pt>
    <dgm:pt modelId="{A96D6A71-6958-4E48-A40E-CF2A1B33021A}" type="pres">
      <dgm:prSet presAssocID="{8127826C-262F-4353-A043-2130011E97D5}" presName="thickLine" presStyleLbl="alignNode1" presStyleIdx="3" presStyleCnt="4"/>
      <dgm:spPr/>
    </dgm:pt>
    <dgm:pt modelId="{FA46AD24-72DF-2547-8419-95ECFE752FA6}" type="pres">
      <dgm:prSet presAssocID="{8127826C-262F-4353-A043-2130011E97D5}" presName="horz1" presStyleCnt="0"/>
      <dgm:spPr/>
    </dgm:pt>
    <dgm:pt modelId="{AF62FD9C-3503-8D44-802D-B78E166C7C22}" type="pres">
      <dgm:prSet presAssocID="{8127826C-262F-4353-A043-2130011E97D5}" presName="tx1" presStyleLbl="revTx" presStyleIdx="3" presStyleCnt="4"/>
      <dgm:spPr/>
    </dgm:pt>
    <dgm:pt modelId="{2C730DD9-4092-9845-B796-8137EB8B276F}" type="pres">
      <dgm:prSet presAssocID="{8127826C-262F-4353-A043-2130011E97D5}" presName="vert1" presStyleCnt="0"/>
      <dgm:spPr/>
    </dgm:pt>
  </dgm:ptLst>
  <dgm:cxnLst>
    <dgm:cxn modelId="{24EEDC18-B02E-624B-8C17-E209C2DF45DE}" type="presOf" srcId="{3A4E496D-B91F-4061-ABE3-59224A7D2C68}" destId="{B944F6EB-7441-E34A-8784-BC7EBE522F4B}" srcOrd="0" destOrd="0" presId="urn:microsoft.com/office/officeart/2008/layout/LinedList"/>
    <dgm:cxn modelId="{42D95C3E-4C86-4B87-8E0A-CB475E628F96}" srcId="{00EAB476-F62C-483A-B73E-3D88A2E93B9A}" destId="{A045B638-9CFE-4B1A-8465-B2D1D269CF3A}" srcOrd="1" destOrd="0" parTransId="{51E29A27-CA67-441F-887F-8C111ECC0543}" sibTransId="{8097D815-4977-4AD8-AA30-84FE059C5AA9}"/>
    <dgm:cxn modelId="{D883FA48-1AC9-4F91-8658-02736086EF52}" srcId="{00EAB476-F62C-483A-B73E-3D88A2E93B9A}" destId="{070F08A4-B4E1-49A7-BF24-9EB06091BAA8}" srcOrd="2" destOrd="0" parTransId="{AD97A2AB-4DD2-4AB9-923D-E746E744C5D2}" sibTransId="{4919318A-CF3F-4B62-9D9C-012907241AD7}"/>
    <dgm:cxn modelId="{D2EB2469-9CBC-EF4E-93E8-C29E4A5E9641}" type="presOf" srcId="{8127826C-262F-4353-A043-2130011E97D5}" destId="{AF62FD9C-3503-8D44-802D-B78E166C7C22}" srcOrd="0" destOrd="0" presId="urn:microsoft.com/office/officeart/2008/layout/LinedList"/>
    <dgm:cxn modelId="{65BE7C7C-E574-404A-809A-692DE5FFD7D7}" type="presOf" srcId="{070F08A4-B4E1-49A7-BF24-9EB06091BAA8}" destId="{8297D345-5B89-B74A-90E4-5D3976688219}" srcOrd="0" destOrd="0" presId="urn:microsoft.com/office/officeart/2008/layout/LinedList"/>
    <dgm:cxn modelId="{63009784-D7CC-4C67-8944-F4D723A2CFA3}" srcId="{00EAB476-F62C-483A-B73E-3D88A2E93B9A}" destId="{3A4E496D-B91F-4061-ABE3-59224A7D2C68}" srcOrd="0" destOrd="0" parTransId="{03156E44-3125-4F4D-ADE3-68B867AB5065}" sibTransId="{402E64EE-1E17-43CB-AF68-9A96AD4C2884}"/>
    <dgm:cxn modelId="{D71FB1A0-BEE4-415B-80AE-AE0E03D1C4DB}" srcId="{00EAB476-F62C-483A-B73E-3D88A2E93B9A}" destId="{8127826C-262F-4353-A043-2130011E97D5}" srcOrd="3" destOrd="0" parTransId="{0E26DB04-D729-42B9-AECE-2A8559F74C69}" sibTransId="{4A1AA333-F1B8-43BD-BF71-F4B15E053762}"/>
    <dgm:cxn modelId="{E7D36AC0-46CF-8742-AFD2-FE92CE0E92F6}" type="presOf" srcId="{00EAB476-F62C-483A-B73E-3D88A2E93B9A}" destId="{2217F211-CE16-A64C-BA2D-F38D1F5381F7}" srcOrd="0" destOrd="0" presId="urn:microsoft.com/office/officeart/2008/layout/LinedList"/>
    <dgm:cxn modelId="{471181F4-3D01-B547-82FC-4CF083C4AAC9}" type="presOf" srcId="{A045B638-9CFE-4B1A-8465-B2D1D269CF3A}" destId="{F3BEC379-C253-BF4E-98B1-F196C854C2CB}" srcOrd="0" destOrd="0" presId="urn:microsoft.com/office/officeart/2008/layout/LinedList"/>
    <dgm:cxn modelId="{1327C351-7FE3-2948-BDF4-8E8306E79B73}" type="presParOf" srcId="{2217F211-CE16-A64C-BA2D-F38D1F5381F7}" destId="{022E22C6-B31B-1A44-85EC-131973499123}" srcOrd="0" destOrd="0" presId="urn:microsoft.com/office/officeart/2008/layout/LinedList"/>
    <dgm:cxn modelId="{5A74C9F3-0993-BE4F-9E31-D4C7F87F9FE4}" type="presParOf" srcId="{2217F211-CE16-A64C-BA2D-F38D1F5381F7}" destId="{5C789E8B-6DA6-B748-AA0D-6EF4F807967B}" srcOrd="1" destOrd="0" presId="urn:microsoft.com/office/officeart/2008/layout/LinedList"/>
    <dgm:cxn modelId="{D53CD90C-733B-794E-BD93-3A6A9B2068EE}" type="presParOf" srcId="{5C789E8B-6DA6-B748-AA0D-6EF4F807967B}" destId="{B944F6EB-7441-E34A-8784-BC7EBE522F4B}" srcOrd="0" destOrd="0" presId="urn:microsoft.com/office/officeart/2008/layout/LinedList"/>
    <dgm:cxn modelId="{8520B879-5200-7344-84E2-C981E0F95E66}" type="presParOf" srcId="{5C789E8B-6DA6-B748-AA0D-6EF4F807967B}" destId="{D86BDCA0-2D0E-6546-BF44-CA76BD6C920F}" srcOrd="1" destOrd="0" presId="urn:microsoft.com/office/officeart/2008/layout/LinedList"/>
    <dgm:cxn modelId="{49ADF83A-584A-F94C-8745-1300E6FAA616}" type="presParOf" srcId="{2217F211-CE16-A64C-BA2D-F38D1F5381F7}" destId="{0CFB7BD9-B8ED-214F-9378-AA225A6E20B1}" srcOrd="2" destOrd="0" presId="urn:microsoft.com/office/officeart/2008/layout/LinedList"/>
    <dgm:cxn modelId="{CCDFC6D2-83F2-E048-978D-E758884846E2}" type="presParOf" srcId="{2217F211-CE16-A64C-BA2D-F38D1F5381F7}" destId="{A421FE7D-D4D4-E646-931D-694A755B1E1A}" srcOrd="3" destOrd="0" presId="urn:microsoft.com/office/officeart/2008/layout/LinedList"/>
    <dgm:cxn modelId="{5EBA8936-B9F3-6344-BF26-1CCFD8144F1D}" type="presParOf" srcId="{A421FE7D-D4D4-E646-931D-694A755B1E1A}" destId="{F3BEC379-C253-BF4E-98B1-F196C854C2CB}" srcOrd="0" destOrd="0" presId="urn:microsoft.com/office/officeart/2008/layout/LinedList"/>
    <dgm:cxn modelId="{159B2B5B-27A6-0F43-93F7-742BA2D907BE}" type="presParOf" srcId="{A421FE7D-D4D4-E646-931D-694A755B1E1A}" destId="{99800F39-5091-044E-ACB6-6EEDF0C224F0}" srcOrd="1" destOrd="0" presId="urn:microsoft.com/office/officeart/2008/layout/LinedList"/>
    <dgm:cxn modelId="{30F014A2-7F8C-E949-9658-69198C758C11}" type="presParOf" srcId="{2217F211-CE16-A64C-BA2D-F38D1F5381F7}" destId="{BC5FE57E-6FE4-0D49-BC11-D6EB03EDD1CB}" srcOrd="4" destOrd="0" presId="urn:microsoft.com/office/officeart/2008/layout/LinedList"/>
    <dgm:cxn modelId="{FD1268E8-2494-C141-B6CB-982839AF6F01}" type="presParOf" srcId="{2217F211-CE16-A64C-BA2D-F38D1F5381F7}" destId="{ECC550E5-3A4A-E241-A313-FE4CCF5BAF87}" srcOrd="5" destOrd="0" presId="urn:microsoft.com/office/officeart/2008/layout/LinedList"/>
    <dgm:cxn modelId="{DB14895B-0047-E243-9B76-AB51DCBE9EBD}" type="presParOf" srcId="{ECC550E5-3A4A-E241-A313-FE4CCF5BAF87}" destId="{8297D345-5B89-B74A-90E4-5D3976688219}" srcOrd="0" destOrd="0" presId="urn:microsoft.com/office/officeart/2008/layout/LinedList"/>
    <dgm:cxn modelId="{104C3D70-9452-C640-BA6F-15607753801F}" type="presParOf" srcId="{ECC550E5-3A4A-E241-A313-FE4CCF5BAF87}" destId="{3AF3D815-0CFF-E246-8E10-27BBBED68899}" srcOrd="1" destOrd="0" presId="urn:microsoft.com/office/officeart/2008/layout/LinedList"/>
    <dgm:cxn modelId="{31B0F50C-2077-334A-80EC-A4405901B106}" type="presParOf" srcId="{2217F211-CE16-A64C-BA2D-F38D1F5381F7}" destId="{A96D6A71-6958-4E48-A40E-CF2A1B33021A}" srcOrd="6" destOrd="0" presId="urn:microsoft.com/office/officeart/2008/layout/LinedList"/>
    <dgm:cxn modelId="{44E57800-A505-4440-A732-3A1699EA577B}" type="presParOf" srcId="{2217F211-CE16-A64C-BA2D-F38D1F5381F7}" destId="{FA46AD24-72DF-2547-8419-95ECFE752FA6}" srcOrd="7" destOrd="0" presId="urn:microsoft.com/office/officeart/2008/layout/LinedList"/>
    <dgm:cxn modelId="{78FB7E6C-5C7D-DD47-8C9D-A42BC0C01231}" type="presParOf" srcId="{FA46AD24-72DF-2547-8419-95ECFE752FA6}" destId="{AF62FD9C-3503-8D44-802D-B78E166C7C22}" srcOrd="0" destOrd="0" presId="urn:microsoft.com/office/officeart/2008/layout/LinedList"/>
    <dgm:cxn modelId="{C2555C17-7551-7149-91BA-DE5AEC649403}" type="presParOf" srcId="{FA46AD24-72DF-2547-8419-95ECFE752FA6}" destId="{2C730DD9-4092-9845-B796-8137EB8B276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7D634A-CEEF-4749-A8A5-0C902A00F5C2}"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D908C394-5128-43B1-80D0-4AFED85DF86A}">
      <dgm:prSet/>
      <dgm:spPr/>
      <dgm:t>
        <a:bodyPr/>
        <a:lstStyle/>
        <a:p>
          <a:pPr>
            <a:lnSpc>
              <a:spcPct val="100000"/>
            </a:lnSpc>
            <a:defRPr cap="all"/>
          </a:pPr>
          <a:r>
            <a:rPr lang="en-US"/>
            <a:t>• WHO: Health = physical, mental, and social wellbeing</a:t>
          </a:r>
        </a:p>
      </dgm:t>
    </dgm:pt>
    <dgm:pt modelId="{929C5807-9343-4CE7-9960-36EA3D44AC51}" type="parTrans" cxnId="{B79EBC70-4672-48C2-A89D-3326D618CA31}">
      <dgm:prSet/>
      <dgm:spPr/>
      <dgm:t>
        <a:bodyPr/>
        <a:lstStyle/>
        <a:p>
          <a:endParaRPr lang="en-US"/>
        </a:p>
      </dgm:t>
    </dgm:pt>
    <dgm:pt modelId="{8432742A-908F-4843-B1DF-F589B4800D39}" type="sibTrans" cxnId="{B79EBC70-4672-48C2-A89D-3326D618CA31}">
      <dgm:prSet/>
      <dgm:spPr/>
      <dgm:t>
        <a:bodyPr/>
        <a:lstStyle/>
        <a:p>
          <a:endParaRPr lang="en-US"/>
        </a:p>
      </dgm:t>
    </dgm:pt>
    <dgm:pt modelId="{BEFB3D2A-CC92-462E-BAB9-E85E74FC97A9}">
      <dgm:prSet/>
      <dgm:spPr/>
      <dgm:t>
        <a:bodyPr/>
        <a:lstStyle/>
        <a:p>
          <a:pPr>
            <a:lnSpc>
              <a:spcPct val="100000"/>
            </a:lnSpc>
            <a:defRPr cap="all"/>
          </a:pPr>
          <a:r>
            <a:rPr lang="en-US"/>
            <a:t>• Beyond absence of disease</a:t>
          </a:r>
        </a:p>
      </dgm:t>
    </dgm:pt>
    <dgm:pt modelId="{D2D88D75-AF9E-4451-91D1-F7E9664D320A}" type="parTrans" cxnId="{EEDE704F-B6E6-4D76-A127-667CD00D6D07}">
      <dgm:prSet/>
      <dgm:spPr/>
      <dgm:t>
        <a:bodyPr/>
        <a:lstStyle/>
        <a:p>
          <a:endParaRPr lang="en-US"/>
        </a:p>
      </dgm:t>
    </dgm:pt>
    <dgm:pt modelId="{D0EFBFDB-8FC0-41A2-96DC-9C9BB770E011}" type="sibTrans" cxnId="{EEDE704F-B6E6-4D76-A127-667CD00D6D07}">
      <dgm:prSet/>
      <dgm:spPr/>
      <dgm:t>
        <a:bodyPr/>
        <a:lstStyle/>
        <a:p>
          <a:endParaRPr lang="en-US"/>
        </a:p>
      </dgm:t>
    </dgm:pt>
    <dgm:pt modelId="{58476409-142B-4044-94CB-5AC419D0DA85}">
      <dgm:prSet/>
      <dgm:spPr/>
      <dgm:t>
        <a:bodyPr/>
        <a:lstStyle/>
        <a:p>
          <a:pPr>
            <a:lnSpc>
              <a:spcPct val="100000"/>
            </a:lnSpc>
            <a:defRPr cap="all"/>
          </a:pPr>
          <a:r>
            <a:rPr lang="en-US"/>
            <a:t>• Biopsychosocial approach (body + mind + society)</a:t>
          </a:r>
        </a:p>
      </dgm:t>
    </dgm:pt>
    <dgm:pt modelId="{CA064FB1-FA9E-425B-A68B-079DF418525A}" type="parTrans" cxnId="{1D5DF70A-CC50-4DB9-8BDD-48B2CB9FE3B1}">
      <dgm:prSet/>
      <dgm:spPr/>
      <dgm:t>
        <a:bodyPr/>
        <a:lstStyle/>
        <a:p>
          <a:endParaRPr lang="en-US"/>
        </a:p>
      </dgm:t>
    </dgm:pt>
    <dgm:pt modelId="{44316FCB-ECB5-4D32-83C8-06C0DA11FDE6}" type="sibTrans" cxnId="{1D5DF70A-CC50-4DB9-8BDD-48B2CB9FE3B1}">
      <dgm:prSet/>
      <dgm:spPr/>
      <dgm:t>
        <a:bodyPr/>
        <a:lstStyle/>
        <a:p>
          <a:endParaRPr lang="en-US"/>
        </a:p>
      </dgm:t>
    </dgm:pt>
    <dgm:pt modelId="{06A345C3-22B9-4DB5-8025-39572B58AE1A}">
      <dgm:prSet/>
      <dgm:spPr/>
      <dgm:t>
        <a:bodyPr/>
        <a:lstStyle/>
        <a:p>
          <a:pPr>
            <a:lnSpc>
              <a:spcPct val="100000"/>
            </a:lnSpc>
            <a:defRPr cap="all"/>
          </a:pPr>
          <a:r>
            <a:rPr lang="en-US"/>
            <a:t>• Patient-centred, holistic care</a:t>
          </a:r>
        </a:p>
      </dgm:t>
    </dgm:pt>
    <dgm:pt modelId="{22369156-4DF0-490D-90BE-05216883CBAF}" type="parTrans" cxnId="{2D078B1A-F5C0-425C-96C6-775083463C49}">
      <dgm:prSet/>
      <dgm:spPr/>
      <dgm:t>
        <a:bodyPr/>
        <a:lstStyle/>
        <a:p>
          <a:endParaRPr lang="en-US"/>
        </a:p>
      </dgm:t>
    </dgm:pt>
    <dgm:pt modelId="{17A48139-8EDB-41B7-BD69-5F1832924A66}" type="sibTrans" cxnId="{2D078B1A-F5C0-425C-96C6-775083463C49}">
      <dgm:prSet/>
      <dgm:spPr/>
      <dgm:t>
        <a:bodyPr/>
        <a:lstStyle/>
        <a:p>
          <a:endParaRPr lang="en-US"/>
        </a:p>
      </dgm:t>
    </dgm:pt>
    <dgm:pt modelId="{6460173A-B567-D741-AB1B-8A25578AE407}" type="pres">
      <dgm:prSet presAssocID="{9C7D634A-CEEF-4749-A8A5-0C902A00F5C2}" presName="vert0" presStyleCnt="0">
        <dgm:presLayoutVars>
          <dgm:dir/>
          <dgm:animOne val="branch"/>
          <dgm:animLvl val="lvl"/>
        </dgm:presLayoutVars>
      </dgm:prSet>
      <dgm:spPr/>
    </dgm:pt>
    <dgm:pt modelId="{2C671090-5EEA-8343-A872-E2B22DE7BAA1}" type="pres">
      <dgm:prSet presAssocID="{D908C394-5128-43B1-80D0-4AFED85DF86A}" presName="thickLine" presStyleLbl="alignNode1" presStyleIdx="0" presStyleCnt="4"/>
      <dgm:spPr/>
    </dgm:pt>
    <dgm:pt modelId="{D470028C-6D30-5A42-B733-4DC6680C254B}" type="pres">
      <dgm:prSet presAssocID="{D908C394-5128-43B1-80D0-4AFED85DF86A}" presName="horz1" presStyleCnt="0"/>
      <dgm:spPr/>
    </dgm:pt>
    <dgm:pt modelId="{E0B65427-3096-0C4D-BA43-A6AD4E27D95C}" type="pres">
      <dgm:prSet presAssocID="{D908C394-5128-43B1-80D0-4AFED85DF86A}" presName="tx1" presStyleLbl="revTx" presStyleIdx="0" presStyleCnt="4"/>
      <dgm:spPr/>
    </dgm:pt>
    <dgm:pt modelId="{8AC2E441-A061-164A-8457-B0CEA8759715}" type="pres">
      <dgm:prSet presAssocID="{D908C394-5128-43B1-80D0-4AFED85DF86A}" presName="vert1" presStyleCnt="0"/>
      <dgm:spPr/>
    </dgm:pt>
    <dgm:pt modelId="{3D7E90D5-2A2D-704D-BD86-A89E848B84CB}" type="pres">
      <dgm:prSet presAssocID="{BEFB3D2A-CC92-462E-BAB9-E85E74FC97A9}" presName="thickLine" presStyleLbl="alignNode1" presStyleIdx="1" presStyleCnt="4"/>
      <dgm:spPr/>
    </dgm:pt>
    <dgm:pt modelId="{EAC9BB8F-56A6-4E4B-8EB5-F484DFB43EC9}" type="pres">
      <dgm:prSet presAssocID="{BEFB3D2A-CC92-462E-BAB9-E85E74FC97A9}" presName="horz1" presStyleCnt="0"/>
      <dgm:spPr/>
    </dgm:pt>
    <dgm:pt modelId="{40348D68-9BCB-244E-87D6-DDC4A6563007}" type="pres">
      <dgm:prSet presAssocID="{BEFB3D2A-CC92-462E-BAB9-E85E74FC97A9}" presName="tx1" presStyleLbl="revTx" presStyleIdx="1" presStyleCnt="4"/>
      <dgm:spPr/>
    </dgm:pt>
    <dgm:pt modelId="{39658FDD-6491-A647-BB3A-A8B9FC95F16A}" type="pres">
      <dgm:prSet presAssocID="{BEFB3D2A-CC92-462E-BAB9-E85E74FC97A9}" presName="vert1" presStyleCnt="0"/>
      <dgm:spPr/>
    </dgm:pt>
    <dgm:pt modelId="{CE026EE8-56B0-6740-8D25-A016624ACEFA}" type="pres">
      <dgm:prSet presAssocID="{58476409-142B-4044-94CB-5AC419D0DA85}" presName="thickLine" presStyleLbl="alignNode1" presStyleIdx="2" presStyleCnt="4"/>
      <dgm:spPr/>
    </dgm:pt>
    <dgm:pt modelId="{CA44FCF7-8CF6-5640-9CAB-66713D3C194B}" type="pres">
      <dgm:prSet presAssocID="{58476409-142B-4044-94CB-5AC419D0DA85}" presName="horz1" presStyleCnt="0"/>
      <dgm:spPr/>
    </dgm:pt>
    <dgm:pt modelId="{00B696E4-1C2A-6848-A2E2-6846068EA850}" type="pres">
      <dgm:prSet presAssocID="{58476409-142B-4044-94CB-5AC419D0DA85}" presName="tx1" presStyleLbl="revTx" presStyleIdx="2" presStyleCnt="4"/>
      <dgm:spPr/>
    </dgm:pt>
    <dgm:pt modelId="{E37F5F22-383B-C149-9146-044900229512}" type="pres">
      <dgm:prSet presAssocID="{58476409-142B-4044-94CB-5AC419D0DA85}" presName="vert1" presStyleCnt="0"/>
      <dgm:spPr/>
    </dgm:pt>
    <dgm:pt modelId="{E07AC6A2-8088-984A-93C4-BBCD676438EF}" type="pres">
      <dgm:prSet presAssocID="{06A345C3-22B9-4DB5-8025-39572B58AE1A}" presName="thickLine" presStyleLbl="alignNode1" presStyleIdx="3" presStyleCnt="4"/>
      <dgm:spPr/>
    </dgm:pt>
    <dgm:pt modelId="{BBE0AD8A-E973-B648-84AE-4D0426C772E6}" type="pres">
      <dgm:prSet presAssocID="{06A345C3-22B9-4DB5-8025-39572B58AE1A}" presName="horz1" presStyleCnt="0"/>
      <dgm:spPr/>
    </dgm:pt>
    <dgm:pt modelId="{351767B8-8D27-1648-8AB7-9173A5E2FDDD}" type="pres">
      <dgm:prSet presAssocID="{06A345C3-22B9-4DB5-8025-39572B58AE1A}" presName="tx1" presStyleLbl="revTx" presStyleIdx="3" presStyleCnt="4"/>
      <dgm:spPr/>
    </dgm:pt>
    <dgm:pt modelId="{74CC8332-FA5A-F445-995D-3576E553774E}" type="pres">
      <dgm:prSet presAssocID="{06A345C3-22B9-4DB5-8025-39572B58AE1A}" presName="vert1" presStyleCnt="0"/>
      <dgm:spPr/>
    </dgm:pt>
  </dgm:ptLst>
  <dgm:cxnLst>
    <dgm:cxn modelId="{1D5DF70A-CC50-4DB9-8BDD-48B2CB9FE3B1}" srcId="{9C7D634A-CEEF-4749-A8A5-0C902A00F5C2}" destId="{58476409-142B-4044-94CB-5AC419D0DA85}" srcOrd="2" destOrd="0" parTransId="{CA064FB1-FA9E-425B-A68B-079DF418525A}" sibTransId="{44316FCB-ECB5-4D32-83C8-06C0DA11FDE6}"/>
    <dgm:cxn modelId="{2D078B1A-F5C0-425C-96C6-775083463C49}" srcId="{9C7D634A-CEEF-4749-A8A5-0C902A00F5C2}" destId="{06A345C3-22B9-4DB5-8025-39572B58AE1A}" srcOrd="3" destOrd="0" parTransId="{22369156-4DF0-490D-90BE-05216883CBAF}" sibTransId="{17A48139-8EDB-41B7-BD69-5F1832924A66}"/>
    <dgm:cxn modelId="{AFE2E03C-1794-904F-842E-D54845903C46}" type="presOf" srcId="{BEFB3D2A-CC92-462E-BAB9-E85E74FC97A9}" destId="{40348D68-9BCB-244E-87D6-DDC4A6563007}" srcOrd="0" destOrd="0" presId="urn:microsoft.com/office/officeart/2008/layout/LinedList"/>
    <dgm:cxn modelId="{EEDE704F-B6E6-4D76-A127-667CD00D6D07}" srcId="{9C7D634A-CEEF-4749-A8A5-0C902A00F5C2}" destId="{BEFB3D2A-CC92-462E-BAB9-E85E74FC97A9}" srcOrd="1" destOrd="0" parTransId="{D2D88D75-AF9E-4451-91D1-F7E9664D320A}" sibTransId="{D0EFBFDB-8FC0-41A2-96DC-9C9BB770E011}"/>
    <dgm:cxn modelId="{661FCF6B-A12C-9841-B5B1-32D3DCE46A0D}" type="presOf" srcId="{58476409-142B-4044-94CB-5AC419D0DA85}" destId="{00B696E4-1C2A-6848-A2E2-6846068EA850}" srcOrd="0" destOrd="0" presId="urn:microsoft.com/office/officeart/2008/layout/LinedList"/>
    <dgm:cxn modelId="{B79EBC70-4672-48C2-A89D-3326D618CA31}" srcId="{9C7D634A-CEEF-4749-A8A5-0C902A00F5C2}" destId="{D908C394-5128-43B1-80D0-4AFED85DF86A}" srcOrd="0" destOrd="0" parTransId="{929C5807-9343-4CE7-9960-36EA3D44AC51}" sibTransId="{8432742A-908F-4843-B1DF-F589B4800D39}"/>
    <dgm:cxn modelId="{A82DD772-CA99-AD4B-9827-A2E1AF5A35BB}" type="presOf" srcId="{06A345C3-22B9-4DB5-8025-39572B58AE1A}" destId="{351767B8-8D27-1648-8AB7-9173A5E2FDDD}" srcOrd="0" destOrd="0" presId="urn:microsoft.com/office/officeart/2008/layout/LinedList"/>
    <dgm:cxn modelId="{DE4BB3B0-5C30-A043-ACE2-A53D986460BD}" type="presOf" srcId="{9C7D634A-CEEF-4749-A8A5-0C902A00F5C2}" destId="{6460173A-B567-D741-AB1B-8A25578AE407}" srcOrd="0" destOrd="0" presId="urn:microsoft.com/office/officeart/2008/layout/LinedList"/>
    <dgm:cxn modelId="{8C4FB5FA-5ECE-4A4B-BB7D-8D343DFDC9CB}" type="presOf" srcId="{D908C394-5128-43B1-80D0-4AFED85DF86A}" destId="{E0B65427-3096-0C4D-BA43-A6AD4E27D95C}" srcOrd="0" destOrd="0" presId="urn:microsoft.com/office/officeart/2008/layout/LinedList"/>
    <dgm:cxn modelId="{1812D524-717C-7F44-84C6-8372018937C9}" type="presParOf" srcId="{6460173A-B567-D741-AB1B-8A25578AE407}" destId="{2C671090-5EEA-8343-A872-E2B22DE7BAA1}" srcOrd="0" destOrd="0" presId="urn:microsoft.com/office/officeart/2008/layout/LinedList"/>
    <dgm:cxn modelId="{399C86E7-9147-7548-A672-738472B536D0}" type="presParOf" srcId="{6460173A-B567-D741-AB1B-8A25578AE407}" destId="{D470028C-6D30-5A42-B733-4DC6680C254B}" srcOrd="1" destOrd="0" presId="urn:microsoft.com/office/officeart/2008/layout/LinedList"/>
    <dgm:cxn modelId="{C5C1D104-7885-A548-9CC8-71B724D2CCC7}" type="presParOf" srcId="{D470028C-6D30-5A42-B733-4DC6680C254B}" destId="{E0B65427-3096-0C4D-BA43-A6AD4E27D95C}" srcOrd="0" destOrd="0" presId="urn:microsoft.com/office/officeart/2008/layout/LinedList"/>
    <dgm:cxn modelId="{12CE7786-3BE2-8E41-B84A-E4EE0135CF54}" type="presParOf" srcId="{D470028C-6D30-5A42-B733-4DC6680C254B}" destId="{8AC2E441-A061-164A-8457-B0CEA8759715}" srcOrd="1" destOrd="0" presId="urn:microsoft.com/office/officeart/2008/layout/LinedList"/>
    <dgm:cxn modelId="{2F099440-7474-5741-A759-400FEC828F11}" type="presParOf" srcId="{6460173A-B567-D741-AB1B-8A25578AE407}" destId="{3D7E90D5-2A2D-704D-BD86-A89E848B84CB}" srcOrd="2" destOrd="0" presId="urn:microsoft.com/office/officeart/2008/layout/LinedList"/>
    <dgm:cxn modelId="{9144C7F6-4AFD-C24B-9A6F-9E00E8E4C61C}" type="presParOf" srcId="{6460173A-B567-D741-AB1B-8A25578AE407}" destId="{EAC9BB8F-56A6-4E4B-8EB5-F484DFB43EC9}" srcOrd="3" destOrd="0" presId="urn:microsoft.com/office/officeart/2008/layout/LinedList"/>
    <dgm:cxn modelId="{35CB5656-DD66-684D-B710-5C5F4EB36B86}" type="presParOf" srcId="{EAC9BB8F-56A6-4E4B-8EB5-F484DFB43EC9}" destId="{40348D68-9BCB-244E-87D6-DDC4A6563007}" srcOrd="0" destOrd="0" presId="urn:microsoft.com/office/officeart/2008/layout/LinedList"/>
    <dgm:cxn modelId="{75881442-0DE7-0047-9A46-F2BAE4477FDE}" type="presParOf" srcId="{EAC9BB8F-56A6-4E4B-8EB5-F484DFB43EC9}" destId="{39658FDD-6491-A647-BB3A-A8B9FC95F16A}" srcOrd="1" destOrd="0" presId="urn:microsoft.com/office/officeart/2008/layout/LinedList"/>
    <dgm:cxn modelId="{47B62DA3-DD05-6A4C-BD33-0616466BE1C8}" type="presParOf" srcId="{6460173A-B567-D741-AB1B-8A25578AE407}" destId="{CE026EE8-56B0-6740-8D25-A016624ACEFA}" srcOrd="4" destOrd="0" presId="urn:microsoft.com/office/officeart/2008/layout/LinedList"/>
    <dgm:cxn modelId="{F275E330-1DFA-BF43-8009-126017BC2C59}" type="presParOf" srcId="{6460173A-B567-D741-AB1B-8A25578AE407}" destId="{CA44FCF7-8CF6-5640-9CAB-66713D3C194B}" srcOrd="5" destOrd="0" presId="urn:microsoft.com/office/officeart/2008/layout/LinedList"/>
    <dgm:cxn modelId="{C1B51AA9-2FAB-694D-B562-E9BB67E547A0}" type="presParOf" srcId="{CA44FCF7-8CF6-5640-9CAB-66713D3C194B}" destId="{00B696E4-1C2A-6848-A2E2-6846068EA850}" srcOrd="0" destOrd="0" presId="urn:microsoft.com/office/officeart/2008/layout/LinedList"/>
    <dgm:cxn modelId="{ED1EEB84-8531-664B-9E71-C98F622A5C17}" type="presParOf" srcId="{CA44FCF7-8CF6-5640-9CAB-66713D3C194B}" destId="{E37F5F22-383B-C149-9146-044900229512}" srcOrd="1" destOrd="0" presId="urn:microsoft.com/office/officeart/2008/layout/LinedList"/>
    <dgm:cxn modelId="{83139A03-9586-554C-B2E1-4B781E4D19DD}" type="presParOf" srcId="{6460173A-B567-D741-AB1B-8A25578AE407}" destId="{E07AC6A2-8088-984A-93C4-BBCD676438EF}" srcOrd="6" destOrd="0" presId="urn:microsoft.com/office/officeart/2008/layout/LinedList"/>
    <dgm:cxn modelId="{F7A65CAB-9DBE-7F4D-8ACA-5DEE691DBACD}" type="presParOf" srcId="{6460173A-B567-D741-AB1B-8A25578AE407}" destId="{BBE0AD8A-E973-B648-84AE-4D0426C772E6}" srcOrd="7" destOrd="0" presId="urn:microsoft.com/office/officeart/2008/layout/LinedList"/>
    <dgm:cxn modelId="{5CB029F7-C78D-0B44-B2B1-9C9CECA2B52E}" type="presParOf" srcId="{BBE0AD8A-E973-B648-84AE-4D0426C772E6}" destId="{351767B8-8D27-1648-8AB7-9173A5E2FDDD}" srcOrd="0" destOrd="0" presId="urn:microsoft.com/office/officeart/2008/layout/LinedList"/>
    <dgm:cxn modelId="{5DC3455D-4E37-D74A-8249-D61702D495CC}" type="presParOf" srcId="{BBE0AD8A-E973-B648-84AE-4D0426C772E6}" destId="{74CC8332-FA5A-F445-995D-3576E553774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6E9F28-5728-4801-84D1-BA9A1957665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CA3CA8-20E1-4A06-9B41-4F16E84D10A8}">
      <dgm:prSet/>
      <dgm:spPr/>
      <dgm:t>
        <a:bodyPr/>
        <a:lstStyle/>
        <a:p>
          <a:pPr>
            <a:lnSpc>
              <a:spcPct val="100000"/>
            </a:lnSpc>
          </a:pPr>
          <a:r>
            <a:rPr lang="en-US"/>
            <a:t>• Broader than health: happiness, purpose, emotional balance</a:t>
          </a:r>
        </a:p>
      </dgm:t>
    </dgm:pt>
    <dgm:pt modelId="{B1F18F5A-9B4B-4DA0-82BF-B59C23F8F1EC}" type="parTrans" cxnId="{D765FC0C-2F9D-4304-831C-2B4C48B52AF3}">
      <dgm:prSet/>
      <dgm:spPr/>
      <dgm:t>
        <a:bodyPr/>
        <a:lstStyle/>
        <a:p>
          <a:endParaRPr lang="en-US"/>
        </a:p>
      </dgm:t>
    </dgm:pt>
    <dgm:pt modelId="{7A30CEFA-AE0C-48D3-8F0A-07BB702331FF}" type="sibTrans" cxnId="{D765FC0C-2F9D-4304-831C-2B4C48B52AF3}">
      <dgm:prSet/>
      <dgm:spPr/>
      <dgm:t>
        <a:bodyPr/>
        <a:lstStyle/>
        <a:p>
          <a:endParaRPr lang="en-US"/>
        </a:p>
      </dgm:t>
    </dgm:pt>
    <dgm:pt modelId="{E13A6C39-F0E0-483E-9586-464CED7ED39A}">
      <dgm:prSet/>
      <dgm:spPr/>
      <dgm:t>
        <a:bodyPr/>
        <a:lstStyle/>
        <a:p>
          <a:pPr>
            <a:lnSpc>
              <a:spcPct val="100000"/>
            </a:lnSpc>
          </a:pPr>
          <a:r>
            <a:rPr lang="en-US"/>
            <a:t>• Includes physical, mental, emotional, and social stability</a:t>
          </a:r>
        </a:p>
      </dgm:t>
    </dgm:pt>
    <dgm:pt modelId="{46E14525-E658-467C-8DBD-BD347FA0DC22}" type="parTrans" cxnId="{166F5BB7-4B39-4486-B139-751D7556FDEB}">
      <dgm:prSet/>
      <dgm:spPr/>
      <dgm:t>
        <a:bodyPr/>
        <a:lstStyle/>
        <a:p>
          <a:endParaRPr lang="en-US"/>
        </a:p>
      </dgm:t>
    </dgm:pt>
    <dgm:pt modelId="{6CE91775-5EE1-43DB-91E7-706E5458B5E8}" type="sibTrans" cxnId="{166F5BB7-4B39-4486-B139-751D7556FDEB}">
      <dgm:prSet/>
      <dgm:spPr/>
      <dgm:t>
        <a:bodyPr/>
        <a:lstStyle/>
        <a:p>
          <a:endParaRPr lang="en-US"/>
        </a:p>
      </dgm:t>
    </dgm:pt>
    <dgm:pt modelId="{6FC795AE-BE95-44E6-AE17-01B53A94A671}">
      <dgm:prSet/>
      <dgm:spPr/>
      <dgm:t>
        <a:bodyPr/>
        <a:lstStyle/>
        <a:p>
          <a:pPr>
            <a:lnSpc>
              <a:spcPct val="100000"/>
            </a:lnSpc>
          </a:pPr>
          <a:r>
            <a:rPr lang="en-US"/>
            <a:t>• Recovery depends on social support, lifestyle, and mental health</a:t>
          </a:r>
        </a:p>
      </dgm:t>
    </dgm:pt>
    <dgm:pt modelId="{6D225341-742A-44A6-A1D8-41D4DC9BC823}" type="parTrans" cxnId="{B0063A11-E341-4FCC-A85A-A2091F7A6C16}">
      <dgm:prSet/>
      <dgm:spPr/>
      <dgm:t>
        <a:bodyPr/>
        <a:lstStyle/>
        <a:p>
          <a:endParaRPr lang="en-US"/>
        </a:p>
      </dgm:t>
    </dgm:pt>
    <dgm:pt modelId="{B2048BF8-2AAA-4840-B1C1-C16AC5A88504}" type="sibTrans" cxnId="{B0063A11-E341-4FCC-A85A-A2091F7A6C16}">
      <dgm:prSet/>
      <dgm:spPr/>
      <dgm:t>
        <a:bodyPr/>
        <a:lstStyle/>
        <a:p>
          <a:endParaRPr lang="en-US"/>
        </a:p>
      </dgm:t>
    </dgm:pt>
    <dgm:pt modelId="{28A6C711-DAD2-466A-ACF6-1D0625CF0037}">
      <dgm:prSet/>
      <dgm:spPr/>
      <dgm:t>
        <a:bodyPr/>
        <a:lstStyle/>
        <a:p>
          <a:pPr>
            <a:lnSpc>
              <a:spcPct val="100000"/>
            </a:lnSpc>
          </a:pPr>
          <a:r>
            <a:rPr lang="en-US"/>
            <a:t>• Widely used in hospitals, community health and social care</a:t>
          </a:r>
        </a:p>
      </dgm:t>
    </dgm:pt>
    <dgm:pt modelId="{C03C19EA-401B-4F7B-81F9-AFAEBD778EAB}" type="parTrans" cxnId="{7E0A0E48-F79D-4890-B89E-A2309BC68D14}">
      <dgm:prSet/>
      <dgm:spPr/>
      <dgm:t>
        <a:bodyPr/>
        <a:lstStyle/>
        <a:p>
          <a:endParaRPr lang="en-US"/>
        </a:p>
      </dgm:t>
    </dgm:pt>
    <dgm:pt modelId="{AD2BB562-5938-4373-B274-DFA85C62FA4C}" type="sibTrans" cxnId="{7E0A0E48-F79D-4890-B89E-A2309BC68D14}">
      <dgm:prSet/>
      <dgm:spPr/>
      <dgm:t>
        <a:bodyPr/>
        <a:lstStyle/>
        <a:p>
          <a:endParaRPr lang="en-US"/>
        </a:p>
      </dgm:t>
    </dgm:pt>
    <dgm:pt modelId="{55E240D5-1EA6-4D92-9DAF-732BE1E3C603}" type="pres">
      <dgm:prSet presAssocID="{E76E9F28-5728-4801-84D1-BA9A1957665D}" presName="root" presStyleCnt="0">
        <dgm:presLayoutVars>
          <dgm:dir/>
          <dgm:resizeHandles val="exact"/>
        </dgm:presLayoutVars>
      </dgm:prSet>
      <dgm:spPr/>
    </dgm:pt>
    <dgm:pt modelId="{338B0DB7-E1F1-4607-B306-B4EC0E563FFE}" type="pres">
      <dgm:prSet presAssocID="{B2CA3CA8-20E1-4A06-9B41-4F16E84D10A8}" presName="compNode" presStyleCnt="0"/>
      <dgm:spPr/>
    </dgm:pt>
    <dgm:pt modelId="{E5A87DA9-0269-4CA4-AD38-B5F4E4DF17DB}" type="pres">
      <dgm:prSet presAssocID="{B2CA3CA8-20E1-4A06-9B41-4F16E84D10A8}" presName="bgRect" presStyleLbl="bgShp" presStyleIdx="0" presStyleCnt="4"/>
      <dgm:spPr/>
    </dgm:pt>
    <dgm:pt modelId="{729DAE9C-ADCC-43D5-A036-52F28E288B42}" type="pres">
      <dgm:prSet presAssocID="{B2CA3CA8-20E1-4A06-9B41-4F16E84D10A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76C6C784-DC06-457F-922B-11C509D3CFDB}" type="pres">
      <dgm:prSet presAssocID="{B2CA3CA8-20E1-4A06-9B41-4F16E84D10A8}" presName="spaceRect" presStyleCnt="0"/>
      <dgm:spPr/>
    </dgm:pt>
    <dgm:pt modelId="{671A9103-A71E-4003-80BB-FB380A651909}" type="pres">
      <dgm:prSet presAssocID="{B2CA3CA8-20E1-4A06-9B41-4F16E84D10A8}" presName="parTx" presStyleLbl="revTx" presStyleIdx="0" presStyleCnt="4">
        <dgm:presLayoutVars>
          <dgm:chMax val="0"/>
          <dgm:chPref val="0"/>
        </dgm:presLayoutVars>
      </dgm:prSet>
      <dgm:spPr/>
    </dgm:pt>
    <dgm:pt modelId="{BAA9C44E-3C75-4310-BE0D-8C7953CBB67B}" type="pres">
      <dgm:prSet presAssocID="{7A30CEFA-AE0C-48D3-8F0A-07BB702331FF}" presName="sibTrans" presStyleCnt="0"/>
      <dgm:spPr/>
    </dgm:pt>
    <dgm:pt modelId="{6DD0B114-04E3-40E0-8734-803E745AA641}" type="pres">
      <dgm:prSet presAssocID="{E13A6C39-F0E0-483E-9586-464CED7ED39A}" presName="compNode" presStyleCnt="0"/>
      <dgm:spPr/>
    </dgm:pt>
    <dgm:pt modelId="{F7135EB6-5D7B-44C2-9F16-AD1D1A5C27C0}" type="pres">
      <dgm:prSet presAssocID="{E13A6C39-F0E0-483E-9586-464CED7ED39A}" presName="bgRect" presStyleLbl="bgShp" presStyleIdx="1" presStyleCnt="4"/>
      <dgm:spPr/>
    </dgm:pt>
    <dgm:pt modelId="{9A779C9B-4DC4-4D08-8FD7-9BCD82902285}" type="pres">
      <dgm:prSet presAssocID="{E13A6C39-F0E0-483E-9586-464CED7ED3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el Face Outline"/>
        </a:ext>
      </dgm:extLst>
    </dgm:pt>
    <dgm:pt modelId="{4D0BF06E-D27A-4C58-B8A4-A0C408C52CA4}" type="pres">
      <dgm:prSet presAssocID="{E13A6C39-F0E0-483E-9586-464CED7ED39A}" presName="spaceRect" presStyleCnt="0"/>
      <dgm:spPr/>
    </dgm:pt>
    <dgm:pt modelId="{1C61F642-F205-4BA7-AA1A-9E4DF3CA1C67}" type="pres">
      <dgm:prSet presAssocID="{E13A6C39-F0E0-483E-9586-464CED7ED39A}" presName="parTx" presStyleLbl="revTx" presStyleIdx="1" presStyleCnt="4">
        <dgm:presLayoutVars>
          <dgm:chMax val="0"/>
          <dgm:chPref val="0"/>
        </dgm:presLayoutVars>
      </dgm:prSet>
      <dgm:spPr/>
    </dgm:pt>
    <dgm:pt modelId="{5A403E04-4370-4244-8DCB-5BF9FDAF0E03}" type="pres">
      <dgm:prSet presAssocID="{6CE91775-5EE1-43DB-91E7-706E5458B5E8}" presName="sibTrans" presStyleCnt="0"/>
      <dgm:spPr/>
    </dgm:pt>
    <dgm:pt modelId="{2F74B92B-56B2-4154-BE87-FA8F64748F6D}" type="pres">
      <dgm:prSet presAssocID="{6FC795AE-BE95-44E6-AE17-01B53A94A671}" presName="compNode" presStyleCnt="0"/>
      <dgm:spPr/>
    </dgm:pt>
    <dgm:pt modelId="{547C300D-5CF3-4A0C-97D0-4028BDBF0B99}" type="pres">
      <dgm:prSet presAssocID="{6FC795AE-BE95-44E6-AE17-01B53A94A671}" presName="bgRect" presStyleLbl="bgShp" presStyleIdx="2" presStyleCnt="4"/>
      <dgm:spPr/>
    </dgm:pt>
    <dgm:pt modelId="{43A41C24-0B8B-4FD7-B5CF-01B4DD6F718F}" type="pres">
      <dgm:prSet presAssocID="{6FC795AE-BE95-44E6-AE17-01B53A94A67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C0E0EF51-13EE-444F-A8BE-0AFBAA5A4A0F}" type="pres">
      <dgm:prSet presAssocID="{6FC795AE-BE95-44E6-AE17-01B53A94A671}" presName="spaceRect" presStyleCnt="0"/>
      <dgm:spPr/>
    </dgm:pt>
    <dgm:pt modelId="{D6C14C7E-7BD7-4CDD-A7D7-9EA7078D3364}" type="pres">
      <dgm:prSet presAssocID="{6FC795AE-BE95-44E6-AE17-01B53A94A671}" presName="parTx" presStyleLbl="revTx" presStyleIdx="2" presStyleCnt="4">
        <dgm:presLayoutVars>
          <dgm:chMax val="0"/>
          <dgm:chPref val="0"/>
        </dgm:presLayoutVars>
      </dgm:prSet>
      <dgm:spPr/>
    </dgm:pt>
    <dgm:pt modelId="{722CA7D4-A562-4D2B-A15D-D79035175A78}" type="pres">
      <dgm:prSet presAssocID="{B2048BF8-2AAA-4840-B1C1-C16AC5A88504}" presName="sibTrans" presStyleCnt="0"/>
      <dgm:spPr/>
    </dgm:pt>
    <dgm:pt modelId="{C23B7F4C-96AA-4B25-A085-ACFAD7D84D00}" type="pres">
      <dgm:prSet presAssocID="{28A6C711-DAD2-466A-ACF6-1D0625CF0037}" presName="compNode" presStyleCnt="0"/>
      <dgm:spPr/>
    </dgm:pt>
    <dgm:pt modelId="{7007C81E-99B4-43B4-A190-27BB122139DC}" type="pres">
      <dgm:prSet presAssocID="{28A6C711-DAD2-466A-ACF6-1D0625CF0037}" presName="bgRect" presStyleLbl="bgShp" presStyleIdx="3" presStyleCnt="4"/>
      <dgm:spPr/>
    </dgm:pt>
    <dgm:pt modelId="{0D4E5C88-B351-4F5D-AC71-64023949F085}" type="pres">
      <dgm:prSet presAssocID="{28A6C711-DAD2-466A-ACF6-1D0625CF00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98056FE9-BABD-41C7-992C-FBE09602D5DF}" type="pres">
      <dgm:prSet presAssocID="{28A6C711-DAD2-466A-ACF6-1D0625CF0037}" presName="spaceRect" presStyleCnt="0"/>
      <dgm:spPr/>
    </dgm:pt>
    <dgm:pt modelId="{63A0A36B-1044-433C-8DF6-347F6F8C88CB}" type="pres">
      <dgm:prSet presAssocID="{28A6C711-DAD2-466A-ACF6-1D0625CF0037}" presName="parTx" presStyleLbl="revTx" presStyleIdx="3" presStyleCnt="4">
        <dgm:presLayoutVars>
          <dgm:chMax val="0"/>
          <dgm:chPref val="0"/>
        </dgm:presLayoutVars>
      </dgm:prSet>
      <dgm:spPr/>
    </dgm:pt>
  </dgm:ptLst>
  <dgm:cxnLst>
    <dgm:cxn modelId="{D765FC0C-2F9D-4304-831C-2B4C48B52AF3}" srcId="{E76E9F28-5728-4801-84D1-BA9A1957665D}" destId="{B2CA3CA8-20E1-4A06-9B41-4F16E84D10A8}" srcOrd="0" destOrd="0" parTransId="{B1F18F5A-9B4B-4DA0-82BF-B59C23F8F1EC}" sibTransId="{7A30CEFA-AE0C-48D3-8F0A-07BB702331FF}"/>
    <dgm:cxn modelId="{B0063A11-E341-4FCC-A85A-A2091F7A6C16}" srcId="{E76E9F28-5728-4801-84D1-BA9A1957665D}" destId="{6FC795AE-BE95-44E6-AE17-01B53A94A671}" srcOrd="2" destOrd="0" parTransId="{6D225341-742A-44A6-A1D8-41D4DC9BC823}" sibTransId="{B2048BF8-2AAA-4840-B1C1-C16AC5A88504}"/>
    <dgm:cxn modelId="{0F4FA511-92C7-8049-A3DB-428556224548}" type="presOf" srcId="{28A6C711-DAD2-466A-ACF6-1D0625CF0037}" destId="{63A0A36B-1044-433C-8DF6-347F6F8C88CB}" srcOrd="0" destOrd="0" presId="urn:microsoft.com/office/officeart/2018/2/layout/IconVerticalSolidList"/>
    <dgm:cxn modelId="{7E0A0E48-F79D-4890-B89E-A2309BC68D14}" srcId="{E76E9F28-5728-4801-84D1-BA9A1957665D}" destId="{28A6C711-DAD2-466A-ACF6-1D0625CF0037}" srcOrd="3" destOrd="0" parTransId="{C03C19EA-401B-4F7B-81F9-AFAEBD778EAB}" sibTransId="{AD2BB562-5938-4373-B274-DFA85C62FA4C}"/>
    <dgm:cxn modelId="{BD2CF46A-3C98-9344-ABCD-C842A1BCEA3E}" type="presOf" srcId="{B2CA3CA8-20E1-4A06-9B41-4F16E84D10A8}" destId="{671A9103-A71E-4003-80BB-FB380A651909}" srcOrd="0" destOrd="0" presId="urn:microsoft.com/office/officeart/2018/2/layout/IconVerticalSolidList"/>
    <dgm:cxn modelId="{715BB39E-1364-7C48-B22F-8144963CF910}" type="presOf" srcId="{E76E9F28-5728-4801-84D1-BA9A1957665D}" destId="{55E240D5-1EA6-4D92-9DAF-732BE1E3C603}" srcOrd="0" destOrd="0" presId="urn:microsoft.com/office/officeart/2018/2/layout/IconVerticalSolidList"/>
    <dgm:cxn modelId="{166F5BB7-4B39-4486-B139-751D7556FDEB}" srcId="{E76E9F28-5728-4801-84D1-BA9A1957665D}" destId="{E13A6C39-F0E0-483E-9586-464CED7ED39A}" srcOrd="1" destOrd="0" parTransId="{46E14525-E658-467C-8DBD-BD347FA0DC22}" sibTransId="{6CE91775-5EE1-43DB-91E7-706E5458B5E8}"/>
    <dgm:cxn modelId="{50E3F1D9-D821-A34A-8701-F023E4794E0B}" type="presOf" srcId="{E13A6C39-F0E0-483E-9586-464CED7ED39A}" destId="{1C61F642-F205-4BA7-AA1A-9E4DF3CA1C67}" srcOrd="0" destOrd="0" presId="urn:microsoft.com/office/officeart/2018/2/layout/IconVerticalSolidList"/>
    <dgm:cxn modelId="{A0A3A3E8-AB32-2F49-8CC0-9A5563D3AC81}" type="presOf" srcId="{6FC795AE-BE95-44E6-AE17-01B53A94A671}" destId="{D6C14C7E-7BD7-4CDD-A7D7-9EA7078D3364}" srcOrd="0" destOrd="0" presId="urn:microsoft.com/office/officeart/2018/2/layout/IconVerticalSolidList"/>
    <dgm:cxn modelId="{3418D324-822D-304F-A4C1-5D57D77C2147}" type="presParOf" srcId="{55E240D5-1EA6-4D92-9DAF-732BE1E3C603}" destId="{338B0DB7-E1F1-4607-B306-B4EC0E563FFE}" srcOrd="0" destOrd="0" presId="urn:microsoft.com/office/officeart/2018/2/layout/IconVerticalSolidList"/>
    <dgm:cxn modelId="{79D82FAC-85A5-3F40-AFC2-5A6508831A5E}" type="presParOf" srcId="{338B0DB7-E1F1-4607-B306-B4EC0E563FFE}" destId="{E5A87DA9-0269-4CA4-AD38-B5F4E4DF17DB}" srcOrd="0" destOrd="0" presId="urn:microsoft.com/office/officeart/2018/2/layout/IconVerticalSolidList"/>
    <dgm:cxn modelId="{13270098-C6D8-C444-82E2-7E857C75B343}" type="presParOf" srcId="{338B0DB7-E1F1-4607-B306-B4EC0E563FFE}" destId="{729DAE9C-ADCC-43D5-A036-52F28E288B42}" srcOrd="1" destOrd="0" presId="urn:microsoft.com/office/officeart/2018/2/layout/IconVerticalSolidList"/>
    <dgm:cxn modelId="{0EAAE13F-1848-A446-9FF5-317FA6CC33BE}" type="presParOf" srcId="{338B0DB7-E1F1-4607-B306-B4EC0E563FFE}" destId="{76C6C784-DC06-457F-922B-11C509D3CFDB}" srcOrd="2" destOrd="0" presId="urn:microsoft.com/office/officeart/2018/2/layout/IconVerticalSolidList"/>
    <dgm:cxn modelId="{089E24AC-59F3-6A43-AA9E-11070D7F11DF}" type="presParOf" srcId="{338B0DB7-E1F1-4607-B306-B4EC0E563FFE}" destId="{671A9103-A71E-4003-80BB-FB380A651909}" srcOrd="3" destOrd="0" presId="urn:microsoft.com/office/officeart/2018/2/layout/IconVerticalSolidList"/>
    <dgm:cxn modelId="{9E04D1BA-E7D1-7E40-8ADD-96A71690EC0E}" type="presParOf" srcId="{55E240D5-1EA6-4D92-9DAF-732BE1E3C603}" destId="{BAA9C44E-3C75-4310-BE0D-8C7953CBB67B}" srcOrd="1" destOrd="0" presId="urn:microsoft.com/office/officeart/2018/2/layout/IconVerticalSolidList"/>
    <dgm:cxn modelId="{073085E1-B51C-4A46-8831-DA395A363172}" type="presParOf" srcId="{55E240D5-1EA6-4D92-9DAF-732BE1E3C603}" destId="{6DD0B114-04E3-40E0-8734-803E745AA641}" srcOrd="2" destOrd="0" presId="urn:microsoft.com/office/officeart/2018/2/layout/IconVerticalSolidList"/>
    <dgm:cxn modelId="{8C002ABC-7714-994D-99B2-A1E942DF5208}" type="presParOf" srcId="{6DD0B114-04E3-40E0-8734-803E745AA641}" destId="{F7135EB6-5D7B-44C2-9F16-AD1D1A5C27C0}" srcOrd="0" destOrd="0" presId="urn:microsoft.com/office/officeart/2018/2/layout/IconVerticalSolidList"/>
    <dgm:cxn modelId="{7D828A51-4292-6F44-934F-A23C3D4A43D2}" type="presParOf" srcId="{6DD0B114-04E3-40E0-8734-803E745AA641}" destId="{9A779C9B-4DC4-4D08-8FD7-9BCD82902285}" srcOrd="1" destOrd="0" presId="urn:microsoft.com/office/officeart/2018/2/layout/IconVerticalSolidList"/>
    <dgm:cxn modelId="{94EDD164-623D-2540-923D-4072A4D5E8E8}" type="presParOf" srcId="{6DD0B114-04E3-40E0-8734-803E745AA641}" destId="{4D0BF06E-D27A-4C58-B8A4-A0C408C52CA4}" srcOrd="2" destOrd="0" presId="urn:microsoft.com/office/officeart/2018/2/layout/IconVerticalSolidList"/>
    <dgm:cxn modelId="{216B467A-DF06-0C4A-AE95-5713899031B2}" type="presParOf" srcId="{6DD0B114-04E3-40E0-8734-803E745AA641}" destId="{1C61F642-F205-4BA7-AA1A-9E4DF3CA1C67}" srcOrd="3" destOrd="0" presId="urn:microsoft.com/office/officeart/2018/2/layout/IconVerticalSolidList"/>
    <dgm:cxn modelId="{8F8AC20A-D584-1948-BF21-EA77812EC584}" type="presParOf" srcId="{55E240D5-1EA6-4D92-9DAF-732BE1E3C603}" destId="{5A403E04-4370-4244-8DCB-5BF9FDAF0E03}" srcOrd="3" destOrd="0" presId="urn:microsoft.com/office/officeart/2018/2/layout/IconVerticalSolidList"/>
    <dgm:cxn modelId="{A29E8E58-51B3-7E4B-9B55-2E990E0D263A}" type="presParOf" srcId="{55E240D5-1EA6-4D92-9DAF-732BE1E3C603}" destId="{2F74B92B-56B2-4154-BE87-FA8F64748F6D}" srcOrd="4" destOrd="0" presId="urn:microsoft.com/office/officeart/2018/2/layout/IconVerticalSolidList"/>
    <dgm:cxn modelId="{7250950A-CBC8-FD4D-AA1C-DCE6A03C4471}" type="presParOf" srcId="{2F74B92B-56B2-4154-BE87-FA8F64748F6D}" destId="{547C300D-5CF3-4A0C-97D0-4028BDBF0B99}" srcOrd="0" destOrd="0" presId="urn:microsoft.com/office/officeart/2018/2/layout/IconVerticalSolidList"/>
    <dgm:cxn modelId="{865925E5-2561-644D-9A07-16506AD7B054}" type="presParOf" srcId="{2F74B92B-56B2-4154-BE87-FA8F64748F6D}" destId="{43A41C24-0B8B-4FD7-B5CF-01B4DD6F718F}" srcOrd="1" destOrd="0" presId="urn:microsoft.com/office/officeart/2018/2/layout/IconVerticalSolidList"/>
    <dgm:cxn modelId="{2263C7A4-0110-014B-8755-0097B3851621}" type="presParOf" srcId="{2F74B92B-56B2-4154-BE87-FA8F64748F6D}" destId="{C0E0EF51-13EE-444F-A8BE-0AFBAA5A4A0F}" srcOrd="2" destOrd="0" presId="urn:microsoft.com/office/officeart/2018/2/layout/IconVerticalSolidList"/>
    <dgm:cxn modelId="{6773F2E2-74C6-F442-ADCD-23A70E3EF67F}" type="presParOf" srcId="{2F74B92B-56B2-4154-BE87-FA8F64748F6D}" destId="{D6C14C7E-7BD7-4CDD-A7D7-9EA7078D3364}" srcOrd="3" destOrd="0" presId="urn:microsoft.com/office/officeart/2018/2/layout/IconVerticalSolidList"/>
    <dgm:cxn modelId="{9D720005-F927-1949-9366-2C220776106C}" type="presParOf" srcId="{55E240D5-1EA6-4D92-9DAF-732BE1E3C603}" destId="{722CA7D4-A562-4D2B-A15D-D79035175A78}" srcOrd="5" destOrd="0" presId="urn:microsoft.com/office/officeart/2018/2/layout/IconVerticalSolidList"/>
    <dgm:cxn modelId="{59427372-A2DA-5747-B010-0C081B0A3861}" type="presParOf" srcId="{55E240D5-1EA6-4D92-9DAF-732BE1E3C603}" destId="{C23B7F4C-96AA-4B25-A085-ACFAD7D84D00}" srcOrd="6" destOrd="0" presId="urn:microsoft.com/office/officeart/2018/2/layout/IconVerticalSolidList"/>
    <dgm:cxn modelId="{6DE0408A-B0BC-D047-87F5-2962E499D408}" type="presParOf" srcId="{C23B7F4C-96AA-4B25-A085-ACFAD7D84D00}" destId="{7007C81E-99B4-43B4-A190-27BB122139DC}" srcOrd="0" destOrd="0" presId="urn:microsoft.com/office/officeart/2018/2/layout/IconVerticalSolidList"/>
    <dgm:cxn modelId="{3DCF257F-2859-D84C-B733-E879380F3A92}" type="presParOf" srcId="{C23B7F4C-96AA-4B25-A085-ACFAD7D84D00}" destId="{0D4E5C88-B351-4F5D-AC71-64023949F085}" srcOrd="1" destOrd="0" presId="urn:microsoft.com/office/officeart/2018/2/layout/IconVerticalSolidList"/>
    <dgm:cxn modelId="{DD77FDC0-0FA2-F14F-8D77-5ECE6B56EEAB}" type="presParOf" srcId="{C23B7F4C-96AA-4B25-A085-ACFAD7D84D00}" destId="{98056FE9-BABD-41C7-992C-FBE09602D5DF}" srcOrd="2" destOrd="0" presId="urn:microsoft.com/office/officeart/2018/2/layout/IconVerticalSolidList"/>
    <dgm:cxn modelId="{151D750C-C558-C44D-867B-29427FA8361E}" type="presParOf" srcId="{C23B7F4C-96AA-4B25-A085-ACFAD7D84D00}" destId="{63A0A36B-1044-433C-8DF6-347F6F8C88C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0EF963-EA6F-4A96-99FC-2E1A46060710}"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EDBA51C1-8947-494A-8FA1-0725AB1AE160}">
      <dgm:prSet/>
      <dgm:spPr/>
      <dgm:t>
        <a:bodyPr/>
        <a:lstStyle/>
        <a:p>
          <a:r>
            <a:rPr lang="en-US"/>
            <a:t>Meeting current needs without harming future generations</a:t>
          </a:r>
        </a:p>
      </dgm:t>
    </dgm:pt>
    <dgm:pt modelId="{3D42188B-0B2A-426E-A435-1B0FB8B2BCD6}" type="parTrans" cxnId="{369B07E8-E68D-4149-96C1-0AB92265691B}">
      <dgm:prSet/>
      <dgm:spPr/>
      <dgm:t>
        <a:bodyPr/>
        <a:lstStyle/>
        <a:p>
          <a:endParaRPr lang="en-US" sz="2400"/>
        </a:p>
      </dgm:t>
    </dgm:pt>
    <dgm:pt modelId="{7678161B-DD62-4119-B2A2-B59B93A0B20A}" type="sibTrans" cxnId="{369B07E8-E68D-4149-96C1-0AB92265691B}">
      <dgm:prSet/>
      <dgm:spPr/>
      <dgm:t>
        <a:bodyPr/>
        <a:lstStyle/>
        <a:p>
          <a:endParaRPr lang="en-US"/>
        </a:p>
      </dgm:t>
    </dgm:pt>
    <dgm:pt modelId="{9CA916D0-248E-4B29-9A1B-DFFDEB51877C}">
      <dgm:prSet/>
      <dgm:spPr/>
      <dgm:t>
        <a:bodyPr/>
        <a:lstStyle/>
        <a:p>
          <a:r>
            <a:rPr lang="en-US"/>
            <a:t>WHO’s “Health in All Policies” approach</a:t>
          </a:r>
        </a:p>
      </dgm:t>
    </dgm:pt>
    <dgm:pt modelId="{BD34270E-F88B-4192-B0FA-8EFE41853530}" type="parTrans" cxnId="{7A94E689-EA07-4ABF-BF97-20D55B525351}">
      <dgm:prSet/>
      <dgm:spPr/>
      <dgm:t>
        <a:bodyPr/>
        <a:lstStyle/>
        <a:p>
          <a:endParaRPr lang="en-US" sz="2400"/>
        </a:p>
      </dgm:t>
    </dgm:pt>
    <dgm:pt modelId="{E31D6E94-63B4-44F2-A836-3904D8D52DF1}" type="sibTrans" cxnId="{7A94E689-EA07-4ABF-BF97-20D55B525351}">
      <dgm:prSet/>
      <dgm:spPr/>
      <dgm:t>
        <a:bodyPr/>
        <a:lstStyle/>
        <a:p>
          <a:endParaRPr lang="en-US"/>
        </a:p>
      </dgm:t>
    </dgm:pt>
    <dgm:pt modelId="{8AA7B9FC-9F5B-4CD6-83C3-FD7FDE8BFF24}">
      <dgm:prSet/>
      <dgm:spPr/>
      <dgm:t>
        <a:bodyPr/>
        <a:lstStyle/>
        <a:p>
          <a:r>
            <a:rPr lang="en-US"/>
            <a:t>Eco-friendly healthcare: waste reduction, green hospitals, clean energy</a:t>
          </a:r>
        </a:p>
      </dgm:t>
    </dgm:pt>
    <dgm:pt modelId="{AEC7F069-D555-40A2-AD85-8605D9202DB3}" type="parTrans" cxnId="{6A6887FE-AB83-4B07-8D39-4515EA071AE7}">
      <dgm:prSet/>
      <dgm:spPr/>
      <dgm:t>
        <a:bodyPr/>
        <a:lstStyle/>
        <a:p>
          <a:endParaRPr lang="en-US" sz="2400"/>
        </a:p>
      </dgm:t>
    </dgm:pt>
    <dgm:pt modelId="{4AE5FA72-A4A7-46BB-A4BB-0F15CED3355C}" type="sibTrans" cxnId="{6A6887FE-AB83-4B07-8D39-4515EA071AE7}">
      <dgm:prSet/>
      <dgm:spPr/>
      <dgm:t>
        <a:bodyPr/>
        <a:lstStyle/>
        <a:p>
          <a:endParaRPr lang="en-US"/>
        </a:p>
      </dgm:t>
    </dgm:pt>
    <dgm:pt modelId="{4EAD9FDE-C41B-4937-9FB4-2160C6946611}">
      <dgm:prSet/>
      <dgm:spPr/>
      <dgm:t>
        <a:bodyPr/>
        <a:lstStyle/>
        <a:p>
          <a:r>
            <a:rPr lang="en-US"/>
            <a:t>Linked to SDGs 3, 12 and 13</a:t>
          </a:r>
        </a:p>
      </dgm:t>
    </dgm:pt>
    <dgm:pt modelId="{23331F51-C6D6-4A4A-986E-9703751A7031}" type="parTrans" cxnId="{7AF2141B-EE6C-4EF4-B3FC-1AEDCC65C5F5}">
      <dgm:prSet/>
      <dgm:spPr/>
      <dgm:t>
        <a:bodyPr/>
        <a:lstStyle/>
        <a:p>
          <a:endParaRPr lang="en-US" sz="2400"/>
        </a:p>
      </dgm:t>
    </dgm:pt>
    <dgm:pt modelId="{A59058F1-0747-4DC6-A433-90918E4513F9}" type="sibTrans" cxnId="{7AF2141B-EE6C-4EF4-B3FC-1AEDCC65C5F5}">
      <dgm:prSet/>
      <dgm:spPr/>
      <dgm:t>
        <a:bodyPr/>
        <a:lstStyle/>
        <a:p>
          <a:endParaRPr lang="en-US"/>
        </a:p>
      </dgm:t>
    </dgm:pt>
    <dgm:pt modelId="{8E2CE871-1F8B-EF49-B28B-95599B9C3722}" type="pres">
      <dgm:prSet presAssocID="{C60EF963-EA6F-4A96-99FC-2E1A46060710}" presName="outerComposite" presStyleCnt="0">
        <dgm:presLayoutVars>
          <dgm:chMax val="5"/>
          <dgm:dir/>
          <dgm:resizeHandles val="exact"/>
        </dgm:presLayoutVars>
      </dgm:prSet>
      <dgm:spPr/>
    </dgm:pt>
    <dgm:pt modelId="{E40D1FC4-674D-844C-ACE5-42D4B867F779}" type="pres">
      <dgm:prSet presAssocID="{C60EF963-EA6F-4A96-99FC-2E1A46060710}" presName="dummyMaxCanvas" presStyleCnt="0">
        <dgm:presLayoutVars/>
      </dgm:prSet>
      <dgm:spPr/>
    </dgm:pt>
    <dgm:pt modelId="{13449621-3668-E247-9C57-292B57B00B65}" type="pres">
      <dgm:prSet presAssocID="{C60EF963-EA6F-4A96-99FC-2E1A46060710}" presName="FourNodes_1" presStyleLbl="node1" presStyleIdx="0" presStyleCnt="4">
        <dgm:presLayoutVars>
          <dgm:bulletEnabled val="1"/>
        </dgm:presLayoutVars>
      </dgm:prSet>
      <dgm:spPr/>
    </dgm:pt>
    <dgm:pt modelId="{B22B403F-B078-3D49-97FF-7CBC0C8AA84C}" type="pres">
      <dgm:prSet presAssocID="{C60EF963-EA6F-4A96-99FC-2E1A46060710}" presName="FourNodes_2" presStyleLbl="node1" presStyleIdx="1" presStyleCnt="4">
        <dgm:presLayoutVars>
          <dgm:bulletEnabled val="1"/>
        </dgm:presLayoutVars>
      </dgm:prSet>
      <dgm:spPr/>
    </dgm:pt>
    <dgm:pt modelId="{1D5432D0-6403-A34E-9148-96775AB54F04}" type="pres">
      <dgm:prSet presAssocID="{C60EF963-EA6F-4A96-99FC-2E1A46060710}" presName="FourNodes_3" presStyleLbl="node1" presStyleIdx="2" presStyleCnt="4">
        <dgm:presLayoutVars>
          <dgm:bulletEnabled val="1"/>
        </dgm:presLayoutVars>
      </dgm:prSet>
      <dgm:spPr/>
    </dgm:pt>
    <dgm:pt modelId="{D2EDCCDA-421F-2A49-B97F-23FC1813199B}" type="pres">
      <dgm:prSet presAssocID="{C60EF963-EA6F-4A96-99FC-2E1A46060710}" presName="FourNodes_4" presStyleLbl="node1" presStyleIdx="3" presStyleCnt="4">
        <dgm:presLayoutVars>
          <dgm:bulletEnabled val="1"/>
        </dgm:presLayoutVars>
      </dgm:prSet>
      <dgm:spPr/>
    </dgm:pt>
    <dgm:pt modelId="{04AF3747-6CA8-5E46-B407-1D51EBF60327}" type="pres">
      <dgm:prSet presAssocID="{C60EF963-EA6F-4A96-99FC-2E1A46060710}" presName="FourConn_1-2" presStyleLbl="fgAccFollowNode1" presStyleIdx="0" presStyleCnt="3">
        <dgm:presLayoutVars>
          <dgm:bulletEnabled val="1"/>
        </dgm:presLayoutVars>
      </dgm:prSet>
      <dgm:spPr/>
    </dgm:pt>
    <dgm:pt modelId="{39D99E82-641C-794A-88C9-04505E1B3694}" type="pres">
      <dgm:prSet presAssocID="{C60EF963-EA6F-4A96-99FC-2E1A46060710}" presName="FourConn_2-3" presStyleLbl="fgAccFollowNode1" presStyleIdx="1" presStyleCnt="3">
        <dgm:presLayoutVars>
          <dgm:bulletEnabled val="1"/>
        </dgm:presLayoutVars>
      </dgm:prSet>
      <dgm:spPr/>
    </dgm:pt>
    <dgm:pt modelId="{81DE01D8-891F-AC47-B5AD-8B493B1D20E4}" type="pres">
      <dgm:prSet presAssocID="{C60EF963-EA6F-4A96-99FC-2E1A46060710}" presName="FourConn_3-4" presStyleLbl="fgAccFollowNode1" presStyleIdx="2" presStyleCnt="3">
        <dgm:presLayoutVars>
          <dgm:bulletEnabled val="1"/>
        </dgm:presLayoutVars>
      </dgm:prSet>
      <dgm:spPr/>
    </dgm:pt>
    <dgm:pt modelId="{DB0E3EE1-FE67-3E4E-B637-BEB79072EDC6}" type="pres">
      <dgm:prSet presAssocID="{C60EF963-EA6F-4A96-99FC-2E1A46060710}" presName="FourNodes_1_text" presStyleLbl="node1" presStyleIdx="3" presStyleCnt="4">
        <dgm:presLayoutVars>
          <dgm:bulletEnabled val="1"/>
        </dgm:presLayoutVars>
      </dgm:prSet>
      <dgm:spPr/>
    </dgm:pt>
    <dgm:pt modelId="{C4F3DDE3-E510-A64A-AD7E-4D9C1AE62218}" type="pres">
      <dgm:prSet presAssocID="{C60EF963-EA6F-4A96-99FC-2E1A46060710}" presName="FourNodes_2_text" presStyleLbl="node1" presStyleIdx="3" presStyleCnt="4">
        <dgm:presLayoutVars>
          <dgm:bulletEnabled val="1"/>
        </dgm:presLayoutVars>
      </dgm:prSet>
      <dgm:spPr/>
    </dgm:pt>
    <dgm:pt modelId="{5145D242-7B92-A94C-AD0B-F24CEEA1F425}" type="pres">
      <dgm:prSet presAssocID="{C60EF963-EA6F-4A96-99FC-2E1A46060710}" presName="FourNodes_3_text" presStyleLbl="node1" presStyleIdx="3" presStyleCnt="4">
        <dgm:presLayoutVars>
          <dgm:bulletEnabled val="1"/>
        </dgm:presLayoutVars>
      </dgm:prSet>
      <dgm:spPr/>
    </dgm:pt>
    <dgm:pt modelId="{8CA7BA3F-7475-DD4B-BD34-ED8E33C0D48C}" type="pres">
      <dgm:prSet presAssocID="{C60EF963-EA6F-4A96-99FC-2E1A46060710}" presName="FourNodes_4_text" presStyleLbl="node1" presStyleIdx="3" presStyleCnt="4">
        <dgm:presLayoutVars>
          <dgm:bulletEnabled val="1"/>
        </dgm:presLayoutVars>
      </dgm:prSet>
      <dgm:spPr/>
    </dgm:pt>
  </dgm:ptLst>
  <dgm:cxnLst>
    <dgm:cxn modelId="{8341C10B-636A-7642-9AA5-37421F73D032}" type="presOf" srcId="{8AA7B9FC-9F5B-4CD6-83C3-FD7FDE8BFF24}" destId="{5145D242-7B92-A94C-AD0B-F24CEEA1F425}" srcOrd="1" destOrd="0" presId="urn:microsoft.com/office/officeart/2005/8/layout/vProcess5"/>
    <dgm:cxn modelId="{7AF2141B-EE6C-4EF4-B3FC-1AEDCC65C5F5}" srcId="{C60EF963-EA6F-4A96-99FC-2E1A46060710}" destId="{4EAD9FDE-C41B-4937-9FB4-2160C6946611}" srcOrd="3" destOrd="0" parTransId="{23331F51-C6D6-4A4A-986E-9703751A7031}" sibTransId="{A59058F1-0747-4DC6-A433-90918E4513F9}"/>
    <dgm:cxn modelId="{6C28F03F-AD62-6E4D-9BC5-76FAC4D59BDF}" type="presOf" srcId="{E31D6E94-63B4-44F2-A836-3904D8D52DF1}" destId="{39D99E82-641C-794A-88C9-04505E1B3694}" srcOrd="0" destOrd="0" presId="urn:microsoft.com/office/officeart/2005/8/layout/vProcess5"/>
    <dgm:cxn modelId="{3A711642-46EB-6B45-9BEF-EAD97570452E}" type="presOf" srcId="{EDBA51C1-8947-494A-8FA1-0725AB1AE160}" destId="{13449621-3668-E247-9C57-292B57B00B65}" srcOrd="0" destOrd="0" presId="urn:microsoft.com/office/officeart/2005/8/layout/vProcess5"/>
    <dgm:cxn modelId="{EC747546-87F7-8B4B-8DF2-94044159BA98}" type="presOf" srcId="{7678161B-DD62-4119-B2A2-B59B93A0B20A}" destId="{04AF3747-6CA8-5E46-B407-1D51EBF60327}" srcOrd="0" destOrd="0" presId="urn:microsoft.com/office/officeart/2005/8/layout/vProcess5"/>
    <dgm:cxn modelId="{E1A3A75D-73C1-6048-85BB-3F859FF4608A}" type="presOf" srcId="{9CA916D0-248E-4B29-9A1B-DFFDEB51877C}" destId="{B22B403F-B078-3D49-97FF-7CBC0C8AA84C}" srcOrd="0" destOrd="0" presId="urn:microsoft.com/office/officeart/2005/8/layout/vProcess5"/>
    <dgm:cxn modelId="{B10DB965-755F-2D4F-89CF-95B2DB4FC18C}" type="presOf" srcId="{4EAD9FDE-C41B-4937-9FB4-2160C6946611}" destId="{8CA7BA3F-7475-DD4B-BD34-ED8E33C0D48C}" srcOrd="1" destOrd="0" presId="urn:microsoft.com/office/officeart/2005/8/layout/vProcess5"/>
    <dgm:cxn modelId="{43F95570-E389-9C4B-AEEA-1CFB29E43C2D}" type="presOf" srcId="{8AA7B9FC-9F5B-4CD6-83C3-FD7FDE8BFF24}" destId="{1D5432D0-6403-A34E-9148-96775AB54F04}" srcOrd="0" destOrd="0" presId="urn:microsoft.com/office/officeart/2005/8/layout/vProcess5"/>
    <dgm:cxn modelId="{7A94E689-EA07-4ABF-BF97-20D55B525351}" srcId="{C60EF963-EA6F-4A96-99FC-2E1A46060710}" destId="{9CA916D0-248E-4B29-9A1B-DFFDEB51877C}" srcOrd="1" destOrd="0" parTransId="{BD34270E-F88B-4192-B0FA-8EFE41853530}" sibTransId="{E31D6E94-63B4-44F2-A836-3904D8D52DF1}"/>
    <dgm:cxn modelId="{DC8EE9A3-5CE8-B24D-BDDF-81F71D2ECB12}" type="presOf" srcId="{C60EF963-EA6F-4A96-99FC-2E1A46060710}" destId="{8E2CE871-1F8B-EF49-B28B-95599B9C3722}" srcOrd="0" destOrd="0" presId="urn:microsoft.com/office/officeart/2005/8/layout/vProcess5"/>
    <dgm:cxn modelId="{F15BABAB-FE5F-DE40-AACC-62ED7BA48C25}" type="presOf" srcId="{4AE5FA72-A4A7-46BB-A4BB-0F15CED3355C}" destId="{81DE01D8-891F-AC47-B5AD-8B493B1D20E4}" srcOrd="0" destOrd="0" presId="urn:microsoft.com/office/officeart/2005/8/layout/vProcess5"/>
    <dgm:cxn modelId="{554AD7C0-F477-804D-BED1-D1FA888695CA}" type="presOf" srcId="{4EAD9FDE-C41B-4937-9FB4-2160C6946611}" destId="{D2EDCCDA-421F-2A49-B97F-23FC1813199B}" srcOrd="0" destOrd="0" presId="urn:microsoft.com/office/officeart/2005/8/layout/vProcess5"/>
    <dgm:cxn modelId="{C4F8ECC8-D8E0-3248-A7D7-7AB4CF0429E5}" type="presOf" srcId="{9CA916D0-248E-4B29-9A1B-DFFDEB51877C}" destId="{C4F3DDE3-E510-A64A-AD7E-4D9C1AE62218}" srcOrd="1" destOrd="0" presId="urn:microsoft.com/office/officeart/2005/8/layout/vProcess5"/>
    <dgm:cxn modelId="{369B07E8-E68D-4149-96C1-0AB92265691B}" srcId="{C60EF963-EA6F-4A96-99FC-2E1A46060710}" destId="{EDBA51C1-8947-494A-8FA1-0725AB1AE160}" srcOrd="0" destOrd="0" parTransId="{3D42188B-0B2A-426E-A435-1B0FB8B2BCD6}" sibTransId="{7678161B-DD62-4119-B2A2-B59B93A0B20A}"/>
    <dgm:cxn modelId="{6E6AA8F6-8141-5D45-83DE-1AFA10226859}" type="presOf" srcId="{EDBA51C1-8947-494A-8FA1-0725AB1AE160}" destId="{DB0E3EE1-FE67-3E4E-B637-BEB79072EDC6}" srcOrd="1" destOrd="0" presId="urn:microsoft.com/office/officeart/2005/8/layout/vProcess5"/>
    <dgm:cxn modelId="{6A6887FE-AB83-4B07-8D39-4515EA071AE7}" srcId="{C60EF963-EA6F-4A96-99FC-2E1A46060710}" destId="{8AA7B9FC-9F5B-4CD6-83C3-FD7FDE8BFF24}" srcOrd="2" destOrd="0" parTransId="{AEC7F069-D555-40A2-AD85-8605D9202DB3}" sibTransId="{4AE5FA72-A4A7-46BB-A4BB-0F15CED3355C}"/>
    <dgm:cxn modelId="{B21F47A4-2486-C54C-BEC6-766F7B0D0A19}" type="presParOf" srcId="{8E2CE871-1F8B-EF49-B28B-95599B9C3722}" destId="{E40D1FC4-674D-844C-ACE5-42D4B867F779}" srcOrd="0" destOrd="0" presId="urn:microsoft.com/office/officeart/2005/8/layout/vProcess5"/>
    <dgm:cxn modelId="{9C273E3F-2D85-0E45-88A1-B048461611DA}" type="presParOf" srcId="{8E2CE871-1F8B-EF49-B28B-95599B9C3722}" destId="{13449621-3668-E247-9C57-292B57B00B65}" srcOrd="1" destOrd="0" presId="urn:microsoft.com/office/officeart/2005/8/layout/vProcess5"/>
    <dgm:cxn modelId="{B4F5D9EA-2619-E84F-AE96-BE9BBD44B6F8}" type="presParOf" srcId="{8E2CE871-1F8B-EF49-B28B-95599B9C3722}" destId="{B22B403F-B078-3D49-97FF-7CBC0C8AA84C}" srcOrd="2" destOrd="0" presId="urn:microsoft.com/office/officeart/2005/8/layout/vProcess5"/>
    <dgm:cxn modelId="{85B85867-CC0A-BF47-8B93-BE7CF17304DB}" type="presParOf" srcId="{8E2CE871-1F8B-EF49-B28B-95599B9C3722}" destId="{1D5432D0-6403-A34E-9148-96775AB54F04}" srcOrd="3" destOrd="0" presId="urn:microsoft.com/office/officeart/2005/8/layout/vProcess5"/>
    <dgm:cxn modelId="{00CADD84-8960-5E49-8E75-B02B53B1C066}" type="presParOf" srcId="{8E2CE871-1F8B-EF49-B28B-95599B9C3722}" destId="{D2EDCCDA-421F-2A49-B97F-23FC1813199B}" srcOrd="4" destOrd="0" presId="urn:microsoft.com/office/officeart/2005/8/layout/vProcess5"/>
    <dgm:cxn modelId="{5B920ADB-E708-5048-A310-3F185354F9CA}" type="presParOf" srcId="{8E2CE871-1F8B-EF49-B28B-95599B9C3722}" destId="{04AF3747-6CA8-5E46-B407-1D51EBF60327}" srcOrd="5" destOrd="0" presId="urn:microsoft.com/office/officeart/2005/8/layout/vProcess5"/>
    <dgm:cxn modelId="{B09DD9CB-98B4-D94F-AA4B-83E1EDFE8203}" type="presParOf" srcId="{8E2CE871-1F8B-EF49-B28B-95599B9C3722}" destId="{39D99E82-641C-794A-88C9-04505E1B3694}" srcOrd="6" destOrd="0" presId="urn:microsoft.com/office/officeart/2005/8/layout/vProcess5"/>
    <dgm:cxn modelId="{134A6AD4-BE57-A241-98D8-A172019AB181}" type="presParOf" srcId="{8E2CE871-1F8B-EF49-B28B-95599B9C3722}" destId="{81DE01D8-891F-AC47-B5AD-8B493B1D20E4}" srcOrd="7" destOrd="0" presId="urn:microsoft.com/office/officeart/2005/8/layout/vProcess5"/>
    <dgm:cxn modelId="{81B37FBD-977A-3C41-ADC0-F7AC7C77D1BE}" type="presParOf" srcId="{8E2CE871-1F8B-EF49-B28B-95599B9C3722}" destId="{DB0E3EE1-FE67-3E4E-B637-BEB79072EDC6}" srcOrd="8" destOrd="0" presId="urn:microsoft.com/office/officeart/2005/8/layout/vProcess5"/>
    <dgm:cxn modelId="{D1C51672-51AA-884D-99E5-F684D13CCE50}" type="presParOf" srcId="{8E2CE871-1F8B-EF49-B28B-95599B9C3722}" destId="{C4F3DDE3-E510-A64A-AD7E-4D9C1AE62218}" srcOrd="9" destOrd="0" presId="urn:microsoft.com/office/officeart/2005/8/layout/vProcess5"/>
    <dgm:cxn modelId="{58D9F61D-0C7B-E044-8C16-EB226786C896}" type="presParOf" srcId="{8E2CE871-1F8B-EF49-B28B-95599B9C3722}" destId="{5145D242-7B92-A94C-AD0B-F24CEEA1F425}" srcOrd="10" destOrd="0" presId="urn:microsoft.com/office/officeart/2005/8/layout/vProcess5"/>
    <dgm:cxn modelId="{7959DF53-35B2-4245-993D-57864F1ABB4C}" type="presParOf" srcId="{8E2CE871-1F8B-EF49-B28B-95599B9C3722}" destId="{8CA7BA3F-7475-DD4B-BD34-ED8E33C0D48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C311B5-EB77-4641-9018-1C7BBC2C4DE9}"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826310C3-5839-43A7-8F4E-A035A642ED1B}">
      <dgm:prSet/>
      <dgm:spPr/>
      <dgm:t>
        <a:bodyPr/>
        <a:lstStyle/>
        <a:p>
          <a:r>
            <a:rPr lang="en-US" dirty="0"/>
            <a:t>Holistic and preventive healthcare models</a:t>
          </a:r>
        </a:p>
      </dgm:t>
    </dgm:pt>
    <dgm:pt modelId="{34332DB9-589A-430E-8357-0C514B51D02B}" type="parTrans" cxnId="{CFC5856C-CA2E-4F11-8973-5214E333D33F}">
      <dgm:prSet/>
      <dgm:spPr/>
      <dgm:t>
        <a:bodyPr/>
        <a:lstStyle/>
        <a:p>
          <a:endParaRPr lang="en-US" sz="2800"/>
        </a:p>
      </dgm:t>
    </dgm:pt>
    <dgm:pt modelId="{8189195F-9EF3-4972-A47D-EDE438C4C5C0}" type="sibTrans" cxnId="{CFC5856C-CA2E-4F11-8973-5214E333D33F}">
      <dgm:prSet/>
      <dgm:spPr/>
      <dgm:t>
        <a:bodyPr/>
        <a:lstStyle/>
        <a:p>
          <a:endParaRPr lang="en-US"/>
        </a:p>
      </dgm:t>
    </dgm:pt>
    <dgm:pt modelId="{9793C029-2CED-43D9-A8DD-E33D82D2E152}">
      <dgm:prSet/>
      <dgm:spPr/>
      <dgm:t>
        <a:bodyPr/>
        <a:lstStyle/>
        <a:p>
          <a:r>
            <a:rPr lang="en-US"/>
            <a:t>Mental health integrated with physical care</a:t>
          </a:r>
        </a:p>
      </dgm:t>
    </dgm:pt>
    <dgm:pt modelId="{8E6E43F8-0E14-42F4-A160-908ECCBFBDD4}" type="parTrans" cxnId="{6F191B81-96B8-4176-A5D1-9A2B6DE79823}">
      <dgm:prSet/>
      <dgm:spPr/>
      <dgm:t>
        <a:bodyPr/>
        <a:lstStyle/>
        <a:p>
          <a:endParaRPr lang="en-US" sz="2800"/>
        </a:p>
      </dgm:t>
    </dgm:pt>
    <dgm:pt modelId="{D8E370D3-02BA-4A96-BB73-223FCAE73BF9}" type="sibTrans" cxnId="{6F191B81-96B8-4176-A5D1-9A2B6DE79823}">
      <dgm:prSet/>
      <dgm:spPr/>
      <dgm:t>
        <a:bodyPr/>
        <a:lstStyle/>
        <a:p>
          <a:endParaRPr lang="en-US"/>
        </a:p>
      </dgm:t>
    </dgm:pt>
    <dgm:pt modelId="{268EED13-EB12-4650-86B2-EC2BDD669ED0}">
      <dgm:prSet/>
      <dgm:spPr/>
      <dgm:t>
        <a:bodyPr/>
        <a:lstStyle/>
        <a:p>
          <a:r>
            <a:rPr lang="en-US"/>
            <a:t>Social prescribing and community programmes</a:t>
          </a:r>
        </a:p>
      </dgm:t>
    </dgm:pt>
    <dgm:pt modelId="{FBB45E8E-24BB-4F3A-BB58-FB7143B7275C}" type="parTrans" cxnId="{51A1ED2B-3C1D-4F89-9615-7B2BB4DA9A7F}">
      <dgm:prSet/>
      <dgm:spPr/>
      <dgm:t>
        <a:bodyPr/>
        <a:lstStyle/>
        <a:p>
          <a:endParaRPr lang="en-US" sz="2800"/>
        </a:p>
      </dgm:t>
    </dgm:pt>
    <dgm:pt modelId="{540C8051-4872-4F22-8AA4-5F70968C3380}" type="sibTrans" cxnId="{51A1ED2B-3C1D-4F89-9615-7B2BB4DA9A7F}">
      <dgm:prSet/>
      <dgm:spPr/>
      <dgm:t>
        <a:bodyPr/>
        <a:lstStyle/>
        <a:p>
          <a:endParaRPr lang="en-US"/>
        </a:p>
      </dgm:t>
    </dgm:pt>
    <dgm:pt modelId="{46EF4A5E-F2F1-4DBA-A888-DEE80BD9580A}">
      <dgm:prSet/>
      <dgm:spPr/>
      <dgm:t>
        <a:bodyPr/>
        <a:lstStyle/>
        <a:p>
          <a:r>
            <a:rPr lang="en-US"/>
            <a:t>Person-centred approach to treatment and recovery</a:t>
          </a:r>
        </a:p>
      </dgm:t>
    </dgm:pt>
    <dgm:pt modelId="{E7C07D7B-0B52-417B-973A-AA70B7941AB3}" type="parTrans" cxnId="{57C8A2F4-3B22-4E65-9ABB-C10FA9C2D294}">
      <dgm:prSet/>
      <dgm:spPr/>
      <dgm:t>
        <a:bodyPr/>
        <a:lstStyle/>
        <a:p>
          <a:endParaRPr lang="en-US" sz="2800"/>
        </a:p>
      </dgm:t>
    </dgm:pt>
    <dgm:pt modelId="{3D22FFF1-1FB5-4491-B058-380A3F9EFB9E}" type="sibTrans" cxnId="{57C8A2F4-3B22-4E65-9ABB-C10FA9C2D294}">
      <dgm:prSet/>
      <dgm:spPr/>
      <dgm:t>
        <a:bodyPr/>
        <a:lstStyle/>
        <a:p>
          <a:endParaRPr lang="en-US"/>
        </a:p>
      </dgm:t>
    </dgm:pt>
    <dgm:pt modelId="{AFC70EF9-F0ED-AE47-BF39-0559223C7931}" type="pres">
      <dgm:prSet presAssocID="{EBC311B5-EB77-4641-9018-1C7BBC2C4DE9}" presName="hierChild1" presStyleCnt="0">
        <dgm:presLayoutVars>
          <dgm:chPref val="1"/>
          <dgm:dir/>
          <dgm:animOne val="branch"/>
          <dgm:animLvl val="lvl"/>
          <dgm:resizeHandles/>
        </dgm:presLayoutVars>
      </dgm:prSet>
      <dgm:spPr/>
    </dgm:pt>
    <dgm:pt modelId="{3E53AED9-8F6F-8540-8323-1F86850A1D87}" type="pres">
      <dgm:prSet presAssocID="{826310C3-5839-43A7-8F4E-A035A642ED1B}" presName="hierRoot1" presStyleCnt="0"/>
      <dgm:spPr/>
    </dgm:pt>
    <dgm:pt modelId="{BDDA9310-37C1-5440-A26B-7299BBF4FD3F}" type="pres">
      <dgm:prSet presAssocID="{826310C3-5839-43A7-8F4E-A035A642ED1B}" presName="composite" presStyleCnt="0"/>
      <dgm:spPr/>
    </dgm:pt>
    <dgm:pt modelId="{6A9AF195-5CE5-204C-86BA-D73F399E8587}" type="pres">
      <dgm:prSet presAssocID="{826310C3-5839-43A7-8F4E-A035A642ED1B}" presName="background" presStyleLbl="node0" presStyleIdx="0" presStyleCnt="4"/>
      <dgm:spPr/>
    </dgm:pt>
    <dgm:pt modelId="{4FEF94A6-4529-6744-A4ED-FE034CAA97D8}" type="pres">
      <dgm:prSet presAssocID="{826310C3-5839-43A7-8F4E-A035A642ED1B}" presName="text" presStyleLbl="fgAcc0" presStyleIdx="0" presStyleCnt="4">
        <dgm:presLayoutVars>
          <dgm:chPref val="3"/>
        </dgm:presLayoutVars>
      </dgm:prSet>
      <dgm:spPr/>
    </dgm:pt>
    <dgm:pt modelId="{A202556A-F092-7E44-968A-12DB51E653B6}" type="pres">
      <dgm:prSet presAssocID="{826310C3-5839-43A7-8F4E-A035A642ED1B}" presName="hierChild2" presStyleCnt="0"/>
      <dgm:spPr/>
    </dgm:pt>
    <dgm:pt modelId="{890FC8D3-AFEF-2C49-BE28-40DEE2F149B6}" type="pres">
      <dgm:prSet presAssocID="{9793C029-2CED-43D9-A8DD-E33D82D2E152}" presName="hierRoot1" presStyleCnt="0"/>
      <dgm:spPr/>
    </dgm:pt>
    <dgm:pt modelId="{DA070135-3DD2-F64C-A38B-14C7B8260A7B}" type="pres">
      <dgm:prSet presAssocID="{9793C029-2CED-43D9-A8DD-E33D82D2E152}" presName="composite" presStyleCnt="0"/>
      <dgm:spPr/>
    </dgm:pt>
    <dgm:pt modelId="{AB1B0DF8-3A5D-9F42-B51B-F7C7FE8BB8EE}" type="pres">
      <dgm:prSet presAssocID="{9793C029-2CED-43D9-A8DD-E33D82D2E152}" presName="background" presStyleLbl="node0" presStyleIdx="1" presStyleCnt="4"/>
      <dgm:spPr/>
    </dgm:pt>
    <dgm:pt modelId="{AF47C12E-BB76-1C40-B12C-39505646BE10}" type="pres">
      <dgm:prSet presAssocID="{9793C029-2CED-43D9-A8DD-E33D82D2E152}" presName="text" presStyleLbl="fgAcc0" presStyleIdx="1" presStyleCnt="4">
        <dgm:presLayoutVars>
          <dgm:chPref val="3"/>
        </dgm:presLayoutVars>
      </dgm:prSet>
      <dgm:spPr/>
    </dgm:pt>
    <dgm:pt modelId="{4E6102FE-BDB4-7846-AA97-322915734A5C}" type="pres">
      <dgm:prSet presAssocID="{9793C029-2CED-43D9-A8DD-E33D82D2E152}" presName="hierChild2" presStyleCnt="0"/>
      <dgm:spPr/>
    </dgm:pt>
    <dgm:pt modelId="{AE6D2AC2-9FAD-AA45-892E-CCE30FE3DDF2}" type="pres">
      <dgm:prSet presAssocID="{268EED13-EB12-4650-86B2-EC2BDD669ED0}" presName="hierRoot1" presStyleCnt="0"/>
      <dgm:spPr/>
    </dgm:pt>
    <dgm:pt modelId="{70CB0B31-6D7C-8544-BFAA-D65279C93077}" type="pres">
      <dgm:prSet presAssocID="{268EED13-EB12-4650-86B2-EC2BDD669ED0}" presName="composite" presStyleCnt="0"/>
      <dgm:spPr/>
    </dgm:pt>
    <dgm:pt modelId="{3C1B4A0B-8438-0145-826E-709A6493A475}" type="pres">
      <dgm:prSet presAssocID="{268EED13-EB12-4650-86B2-EC2BDD669ED0}" presName="background" presStyleLbl="node0" presStyleIdx="2" presStyleCnt="4"/>
      <dgm:spPr/>
    </dgm:pt>
    <dgm:pt modelId="{F4C6C383-101D-5847-B415-280F24C1F27D}" type="pres">
      <dgm:prSet presAssocID="{268EED13-EB12-4650-86B2-EC2BDD669ED0}" presName="text" presStyleLbl="fgAcc0" presStyleIdx="2" presStyleCnt="4">
        <dgm:presLayoutVars>
          <dgm:chPref val="3"/>
        </dgm:presLayoutVars>
      </dgm:prSet>
      <dgm:spPr/>
    </dgm:pt>
    <dgm:pt modelId="{89B0C3E9-74AF-7C4F-9300-E06BD5C734C3}" type="pres">
      <dgm:prSet presAssocID="{268EED13-EB12-4650-86B2-EC2BDD669ED0}" presName="hierChild2" presStyleCnt="0"/>
      <dgm:spPr/>
    </dgm:pt>
    <dgm:pt modelId="{959273C4-D864-4648-9831-A80DD74CD1E5}" type="pres">
      <dgm:prSet presAssocID="{46EF4A5E-F2F1-4DBA-A888-DEE80BD9580A}" presName="hierRoot1" presStyleCnt="0"/>
      <dgm:spPr/>
    </dgm:pt>
    <dgm:pt modelId="{0A52E5F4-90D2-6442-A8ED-3F66070F2A51}" type="pres">
      <dgm:prSet presAssocID="{46EF4A5E-F2F1-4DBA-A888-DEE80BD9580A}" presName="composite" presStyleCnt="0"/>
      <dgm:spPr/>
    </dgm:pt>
    <dgm:pt modelId="{5811BD31-F702-E545-B1FF-A1D0E5BD3D71}" type="pres">
      <dgm:prSet presAssocID="{46EF4A5E-F2F1-4DBA-A888-DEE80BD9580A}" presName="background" presStyleLbl="node0" presStyleIdx="3" presStyleCnt="4"/>
      <dgm:spPr/>
    </dgm:pt>
    <dgm:pt modelId="{6705FDD8-2D86-D14B-B73C-32D5E2CD4937}" type="pres">
      <dgm:prSet presAssocID="{46EF4A5E-F2F1-4DBA-A888-DEE80BD9580A}" presName="text" presStyleLbl="fgAcc0" presStyleIdx="3" presStyleCnt="4">
        <dgm:presLayoutVars>
          <dgm:chPref val="3"/>
        </dgm:presLayoutVars>
      </dgm:prSet>
      <dgm:spPr/>
    </dgm:pt>
    <dgm:pt modelId="{F893C09C-C702-534A-A601-6B2383C9F87F}" type="pres">
      <dgm:prSet presAssocID="{46EF4A5E-F2F1-4DBA-A888-DEE80BD9580A}" presName="hierChild2" presStyleCnt="0"/>
      <dgm:spPr/>
    </dgm:pt>
  </dgm:ptLst>
  <dgm:cxnLst>
    <dgm:cxn modelId="{233E3306-9205-1241-82E2-736D80446DE7}" type="presOf" srcId="{9793C029-2CED-43D9-A8DD-E33D82D2E152}" destId="{AF47C12E-BB76-1C40-B12C-39505646BE10}" srcOrd="0" destOrd="0" presId="urn:microsoft.com/office/officeart/2005/8/layout/hierarchy1"/>
    <dgm:cxn modelId="{C7173F1C-88BB-354A-B98E-9EA1F3E8F040}" type="presOf" srcId="{268EED13-EB12-4650-86B2-EC2BDD669ED0}" destId="{F4C6C383-101D-5847-B415-280F24C1F27D}" srcOrd="0" destOrd="0" presId="urn:microsoft.com/office/officeart/2005/8/layout/hierarchy1"/>
    <dgm:cxn modelId="{A26BD01F-E867-C140-855E-C55E64F5E87C}" type="presOf" srcId="{EBC311B5-EB77-4641-9018-1C7BBC2C4DE9}" destId="{AFC70EF9-F0ED-AE47-BF39-0559223C7931}" srcOrd="0" destOrd="0" presId="urn:microsoft.com/office/officeart/2005/8/layout/hierarchy1"/>
    <dgm:cxn modelId="{51A1ED2B-3C1D-4F89-9615-7B2BB4DA9A7F}" srcId="{EBC311B5-EB77-4641-9018-1C7BBC2C4DE9}" destId="{268EED13-EB12-4650-86B2-EC2BDD669ED0}" srcOrd="2" destOrd="0" parTransId="{FBB45E8E-24BB-4F3A-BB58-FB7143B7275C}" sibTransId="{540C8051-4872-4F22-8AA4-5F70968C3380}"/>
    <dgm:cxn modelId="{CFC5856C-CA2E-4F11-8973-5214E333D33F}" srcId="{EBC311B5-EB77-4641-9018-1C7BBC2C4DE9}" destId="{826310C3-5839-43A7-8F4E-A035A642ED1B}" srcOrd="0" destOrd="0" parTransId="{34332DB9-589A-430E-8357-0C514B51D02B}" sibTransId="{8189195F-9EF3-4972-A47D-EDE438C4C5C0}"/>
    <dgm:cxn modelId="{6F191B81-96B8-4176-A5D1-9A2B6DE79823}" srcId="{EBC311B5-EB77-4641-9018-1C7BBC2C4DE9}" destId="{9793C029-2CED-43D9-A8DD-E33D82D2E152}" srcOrd="1" destOrd="0" parTransId="{8E6E43F8-0E14-42F4-A160-908ECCBFBDD4}" sibTransId="{D8E370D3-02BA-4A96-BB73-223FCAE73BF9}"/>
    <dgm:cxn modelId="{492054A0-90C4-9C4C-8F20-AA0AD39BAA25}" type="presOf" srcId="{46EF4A5E-F2F1-4DBA-A888-DEE80BD9580A}" destId="{6705FDD8-2D86-D14B-B73C-32D5E2CD4937}" srcOrd="0" destOrd="0" presId="urn:microsoft.com/office/officeart/2005/8/layout/hierarchy1"/>
    <dgm:cxn modelId="{489A6DCE-44C7-5043-BE02-75CDDB820E47}" type="presOf" srcId="{826310C3-5839-43A7-8F4E-A035A642ED1B}" destId="{4FEF94A6-4529-6744-A4ED-FE034CAA97D8}" srcOrd="0" destOrd="0" presId="urn:microsoft.com/office/officeart/2005/8/layout/hierarchy1"/>
    <dgm:cxn modelId="{57C8A2F4-3B22-4E65-9ABB-C10FA9C2D294}" srcId="{EBC311B5-EB77-4641-9018-1C7BBC2C4DE9}" destId="{46EF4A5E-F2F1-4DBA-A888-DEE80BD9580A}" srcOrd="3" destOrd="0" parTransId="{E7C07D7B-0B52-417B-973A-AA70B7941AB3}" sibTransId="{3D22FFF1-1FB5-4491-B058-380A3F9EFB9E}"/>
    <dgm:cxn modelId="{B887FB3B-3503-BA42-AD67-33BF910D8DBA}" type="presParOf" srcId="{AFC70EF9-F0ED-AE47-BF39-0559223C7931}" destId="{3E53AED9-8F6F-8540-8323-1F86850A1D87}" srcOrd="0" destOrd="0" presId="urn:microsoft.com/office/officeart/2005/8/layout/hierarchy1"/>
    <dgm:cxn modelId="{4808D427-23C0-C945-A3BD-58F252467DD4}" type="presParOf" srcId="{3E53AED9-8F6F-8540-8323-1F86850A1D87}" destId="{BDDA9310-37C1-5440-A26B-7299BBF4FD3F}" srcOrd="0" destOrd="0" presId="urn:microsoft.com/office/officeart/2005/8/layout/hierarchy1"/>
    <dgm:cxn modelId="{62ADACE2-E61D-5F4D-82F3-7AB3A5E721C2}" type="presParOf" srcId="{BDDA9310-37C1-5440-A26B-7299BBF4FD3F}" destId="{6A9AF195-5CE5-204C-86BA-D73F399E8587}" srcOrd="0" destOrd="0" presId="urn:microsoft.com/office/officeart/2005/8/layout/hierarchy1"/>
    <dgm:cxn modelId="{6B848BD9-A99E-774E-AAED-34FCF8DBACC0}" type="presParOf" srcId="{BDDA9310-37C1-5440-A26B-7299BBF4FD3F}" destId="{4FEF94A6-4529-6744-A4ED-FE034CAA97D8}" srcOrd="1" destOrd="0" presId="urn:microsoft.com/office/officeart/2005/8/layout/hierarchy1"/>
    <dgm:cxn modelId="{4B24F0B6-1ABB-5A43-BC1F-E012430141EE}" type="presParOf" srcId="{3E53AED9-8F6F-8540-8323-1F86850A1D87}" destId="{A202556A-F092-7E44-968A-12DB51E653B6}" srcOrd="1" destOrd="0" presId="urn:microsoft.com/office/officeart/2005/8/layout/hierarchy1"/>
    <dgm:cxn modelId="{F2131045-9F80-1C4E-BD10-B157EAB26549}" type="presParOf" srcId="{AFC70EF9-F0ED-AE47-BF39-0559223C7931}" destId="{890FC8D3-AFEF-2C49-BE28-40DEE2F149B6}" srcOrd="1" destOrd="0" presId="urn:microsoft.com/office/officeart/2005/8/layout/hierarchy1"/>
    <dgm:cxn modelId="{87CD5CD8-2479-5446-B218-19BC834E64F2}" type="presParOf" srcId="{890FC8D3-AFEF-2C49-BE28-40DEE2F149B6}" destId="{DA070135-3DD2-F64C-A38B-14C7B8260A7B}" srcOrd="0" destOrd="0" presId="urn:microsoft.com/office/officeart/2005/8/layout/hierarchy1"/>
    <dgm:cxn modelId="{3474F371-39DF-7849-A1B7-317AC7D1BEB4}" type="presParOf" srcId="{DA070135-3DD2-F64C-A38B-14C7B8260A7B}" destId="{AB1B0DF8-3A5D-9F42-B51B-F7C7FE8BB8EE}" srcOrd="0" destOrd="0" presId="urn:microsoft.com/office/officeart/2005/8/layout/hierarchy1"/>
    <dgm:cxn modelId="{9F3EE02A-705D-D741-A67D-256DBABFAB1D}" type="presParOf" srcId="{DA070135-3DD2-F64C-A38B-14C7B8260A7B}" destId="{AF47C12E-BB76-1C40-B12C-39505646BE10}" srcOrd="1" destOrd="0" presId="urn:microsoft.com/office/officeart/2005/8/layout/hierarchy1"/>
    <dgm:cxn modelId="{A03B1160-3C9D-5E47-A7C7-CE16960355FD}" type="presParOf" srcId="{890FC8D3-AFEF-2C49-BE28-40DEE2F149B6}" destId="{4E6102FE-BDB4-7846-AA97-322915734A5C}" srcOrd="1" destOrd="0" presId="urn:microsoft.com/office/officeart/2005/8/layout/hierarchy1"/>
    <dgm:cxn modelId="{593D00A1-99C8-0340-BCF2-4374C701425A}" type="presParOf" srcId="{AFC70EF9-F0ED-AE47-BF39-0559223C7931}" destId="{AE6D2AC2-9FAD-AA45-892E-CCE30FE3DDF2}" srcOrd="2" destOrd="0" presId="urn:microsoft.com/office/officeart/2005/8/layout/hierarchy1"/>
    <dgm:cxn modelId="{AE65A28C-7776-7243-926E-94625399942B}" type="presParOf" srcId="{AE6D2AC2-9FAD-AA45-892E-CCE30FE3DDF2}" destId="{70CB0B31-6D7C-8544-BFAA-D65279C93077}" srcOrd="0" destOrd="0" presId="urn:microsoft.com/office/officeart/2005/8/layout/hierarchy1"/>
    <dgm:cxn modelId="{664D0C7B-221E-8942-A9AC-108E2AF5D919}" type="presParOf" srcId="{70CB0B31-6D7C-8544-BFAA-D65279C93077}" destId="{3C1B4A0B-8438-0145-826E-709A6493A475}" srcOrd="0" destOrd="0" presId="urn:microsoft.com/office/officeart/2005/8/layout/hierarchy1"/>
    <dgm:cxn modelId="{7EAFD748-A143-204D-B26F-2BF461BA665D}" type="presParOf" srcId="{70CB0B31-6D7C-8544-BFAA-D65279C93077}" destId="{F4C6C383-101D-5847-B415-280F24C1F27D}" srcOrd="1" destOrd="0" presId="urn:microsoft.com/office/officeart/2005/8/layout/hierarchy1"/>
    <dgm:cxn modelId="{794BE37C-62CA-EC4C-B278-979D5A3B171F}" type="presParOf" srcId="{AE6D2AC2-9FAD-AA45-892E-CCE30FE3DDF2}" destId="{89B0C3E9-74AF-7C4F-9300-E06BD5C734C3}" srcOrd="1" destOrd="0" presId="urn:microsoft.com/office/officeart/2005/8/layout/hierarchy1"/>
    <dgm:cxn modelId="{2B1CBA3E-AA43-E94B-B205-E99B3CFD21E4}" type="presParOf" srcId="{AFC70EF9-F0ED-AE47-BF39-0559223C7931}" destId="{959273C4-D864-4648-9831-A80DD74CD1E5}" srcOrd="3" destOrd="0" presId="urn:microsoft.com/office/officeart/2005/8/layout/hierarchy1"/>
    <dgm:cxn modelId="{C8E274A9-7D78-404F-ABA9-7BC4721E4348}" type="presParOf" srcId="{959273C4-D864-4648-9831-A80DD74CD1E5}" destId="{0A52E5F4-90D2-6442-A8ED-3F66070F2A51}" srcOrd="0" destOrd="0" presId="urn:microsoft.com/office/officeart/2005/8/layout/hierarchy1"/>
    <dgm:cxn modelId="{23ACB6A3-68E9-B549-AB68-6964DE24A522}" type="presParOf" srcId="{0A52E5F4-90D2-6442-A8ED-3F66070F2A51}" destId="{5811BD31-F702-E545-B1FF-A1D0E5BD3D71}" srcOrd="0" destOrd="0" presId="urn:microsoft.com/office/officeart/2005/8/layout/hierarchy1"/>
    <dgm:cxn modelId="{D01D3C79-771F-1548-8C47-8149FE3ACAE2}" type="presParOf" srcId="{0A52E5F4-90D2-6442-A8ED-3F66070F2A51}" destId="{6705FDD8-2D86-D14B-B73C-32D5E2CD4937}" srcOrd="1" destOrd="0" presId="urn:microsoft.com/office/officeart/2005/8/layout/hierarchy1"/>
    <dgm:cxn modelId="{2EDDB8CE-AF24-BA4B-ADAC-FA3AE9EF30A0}" type="presParOf" srcId="{959273C4-D864-4648-9831-A80DD74CD1E5}" destId="{F893C09C-C702-534A-A601-6B2383C9F87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4C532CB-E363-457A-AE26-E07A96914B73}"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712E775E-9E26-453E-ADD8-08C0675FEA34}">
      <dgm:prSet/>
      <dgm:spPr/>
      <dgm:t>
        <a:bodyPr/>
        <a:lstStyle/>
        <a:p>
          <a:pPr>
            <a:lnSpc>
              <a:spcPct val="100000"/>
            </a:lnSpc>
          </a:pPr>
          <a:r>
            <a:rPr lang="en-US"/>
            <a:t>• Adoption of WHO sustainable frameworks</a:t>
          </a:r>
        </a:p>
      </dgm:t>
    </dgm:pt>
    <dgm:pt modelId="{F67112F0-7DF1-4F5C-954E-1B1A92F2D89E}" type="parTrans" cxnId="{6C789BFE-F7D1-4F5D-BD63-47A9297D350F}">
      <dgm:prSet/>
      <dgm:spPr/>
      <dgm:t>
        <a:bodyPr/>
        <a:lstStyle/>
        <a:p>
          <a:endParaRPr lang="en-US"/>
        </a:p>
      </dgm:t>
    </dgm:pt>
    <dgm:pt modelId="{A28DAD2A-247B-40E1-9379-1F3133AAEF77}" type="sibTrans" cxnId="{6C789BFE-F7D1-4F5D-BD63-47A9297D350F}">
      <dgm:prSet/>
      <dgm:spPr/>
      <dgm:t>
        <a:bodyPr/>
        <a:lstStyle/>
        <a:p>
          <a:endParaRPr lang="en-US"/>
        </a:p>
      </dgm:t>
    </dgm:pt>
    <dgm:pt modelId="{CCB7603D-668A-426F-B5D7-8BF41ABCCA8D}">
      <dgm:prSet/>
      <dgm:spPr/>
      <dgm:t>
        <a:bodyPr/>
        <a:lstStyle/>
        <a:p>
          <a:pPr>
            <a:lnSpc>
              <a:spcPct val="100000"/>
            </a:lnSpc>
          </a:pPr>
          <a:r>
            <a:rPr lang="en-US"/>
            <a:t>• Example: NHS Net Zero Strategy</a:t>
          </a:r>
        </a:p>
      </dgm:t>
    </dgm:pt>
    <dgm:pt modelId="{D21C3049-C12D-4976-8318-C072970086BF}" type="parTrans" cxnId="{94767BCC-A3B0-4744-82BC-A622ADD33E2A}">
      <dgm:prSet/>
      <dgm:spPr/>
      <dgm:t>
        <a:bodyPr/>
        <a:lstStyle/>
        <a:p>
          <a:endParaRPr lang="en-US"/>
        </a:p>
      </dgm:t>
    </dgm:pt>
    <dgm:pt modelId="{75179A5F-3533-493C-BB8F-95112E6EC07A}" type="sibTrans" cxnId="{94767BCC-A3B0-4744-82BC-A622ADD33E2A}">
      <dgm:prSet/>
      <dgm:spPr/>
      <dgm:t>
        <a:bodyPr/>
        <a:lstStyle/>
        <a:p>
          <a:endParaRPr lang="en-US"/>
        </a:p>
      </dgm:t>
    </dgm:pt>
    <dgm:pt modelId="{8FF3BDC6-E948-4A23-9C79-4845365818A1}">
      <dgm:prSet/>
      <dgm:spPr/>
      <dgm:t>
        <a:bodyPr/>
        <a:lstStyle/>
        <a:p>
          <a:pPr>
            <a:lnSpc>
              <a:spcPct val="100000"/>
            </a:lnSpc>
          </a:pPr>
          <a:r>
            <a:rPr lang="en-US"/>
            <a:t>• Renewable energy, waste management, digital records</a:t>
          </a:r>
        </a:p>
      </dgm:t>
    </dgm:pt>
    <dgm:pt modelId="{A152459C-529D-425A-954C-13CF58881D03}" type="parTrans" cxnId="{00E04174-39D1-4FAE-A610-E6F96FF1E9D4}">
      <dgm:prSet/>
      <dgm:spPr/>
      <dgm:t>
        <a:bodyPr/>
        <a:lstStyle/>
        <a:p>
          <a:endParaRPr lang="en-US"/>
        </a:p>
      </dgm:t>
    </dgm:pt>
    <dgm:pt modelId="{993C21D5-5860-4B54-A93E-D37BA2BDD0D6}" type="sibTrans" cxnId="{00E04174-39D1-4FAE-A610-E6F96FF1E9D4}">
      <dgm:prSet/>
      <dgm:spPr/>
      <dgm:t>
        <a:bodyPr/>
        <a:lstStyle/>
        <a:p>
          <a:endParaRPr lang="en-US"/>
        </a:p>
      </dgm:t>
    </dgm:pt>
    <dgm:pt modelId="{173E8832-957E-4650-904F-B78239F01C2F}">
      <dgm:prSet/>
      <dgm:spPr/>
      <dgm:t>
        <a:bodyPr/>
        <a:lstStyle/>
        <a:p>
          <a:pPr>
            <a:lnSpc>
              <a:spcPct val="100000"/>
            </a:lnSpc>
          </a:pPr>
          <a:r>
            <a:rPr lang="en-US"/>
            <a:t>• Promoting long-term health and environmental protection</a:t>
          </a:r>
        </a:p>
      </dgm:t>
    </dgm:pt>
    <dgm:pt modelId="{60C51080-20D1-4B1F-A23B-5A409A082F03}" type="parTrans" cxnId="{1A5C668B-8430-49B0-B969-B9F74DC834BB}">
      <dgm:prSet/>
      <dgm:spPr/>
      <dgm:t>
        <a:bodyPr/>
        <a:lstStyle/>
        <a:p>
          <a:endParaRPr lang="en-US"/>
        </a:p>
      </dgm:t>
    </dgm:pt>
    <dgm:pt modelId="{20129736-8FB3-45C6-AF80-8210B9B52426}" type="sibTrans" cxnId="{1A5C668B-8430-49B0-B969-B9F74DC834BB}">
      <dgm:prSet/>
      <dgm:spPr/>
      <dgm:t>
        <a:bodyPr/>
        <a:lstStyle/>
        <a:p>
          <a:endParaRPr lang="en-US"/>
        </a:p>
      </dgm:t>
    </dgm:pt>
    <dgm:pt modelId="{5D9D72C4-DEBC-46D3-B059-EEA0A2410650}" type="pres">
      <dgm:prSet presAssocID="{64C532CB-E363-457A-AE26-E07A96914B73}" presName="root" presStyleCnt="0">
        <dgm:presLayoutVars>
          <dgm:dir/>
          <dgm:resizeHandles val="exact"/>
        </dgm:presLayoutVars>
      </dgm:prSet>
      <dgm:spPr/>
    </dgm:pt>
    <dgm:pt modelId="{C8EC40A1-545E-44A3-B3CB-9F890E5C3002}" type="pres">
      <dgm:prSet presAssocID="{712E775E-9E26-453E-ADD8-08C0675FEA34}" presName="compNode" presStyleCnt="0"/>
      <dgm:spPr/>
    </dgm:pt>
    <dgm:pt modelId="{55A971C5-EB75-4F38-B521-F1149A2727C2}" type="pres">
      <dgm:prSet presAssocID="{712E775E-9E26-453E-ADD8-08C0675FEA34}" presName="bgRect" presStyleLbl="bgShp" presStyleIdx="0" presStyleCnt="4"/>
      <dgm:spPr/>
    </dgm:pt>
    <dgm:pt modelId="{A23BE1BC-2269-4098-AD5D-0A0F45AF7681}" type="pres">
      <dgm:prSet presAssocID="{712E775E-9E26-453E-ADD8-08C0675FEA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F5C57804-B273-4C36-B6D0-32B3465C63BC}" type="pres">
      <dgm:prSet presAssocID="{712E775E-9E26-453E-ADD8-08C0675FEA34}" presName="spaceRect" presStyleCnt="0"/>
      <dgm:spPr/>
    </dgm:pt>
    <dgm:pt modelId="{4984866D-66FC-48A0-B25D-3843905036D1}" type="pres">
      <dgm:prSet presAssocID="{712E775E-9E26-453E-ADD8-08C0675FEA34}" presName="parTx" presStyleLbl="revTx" presStyleIdx="0" presStyleCnt="4">
        <dgm:presLayoutVars>
          <dgm:chMax val="0"/>
          <dgm:chPref val="0"/>
        </dgm:presLayoutVars>
      </dgm:prSet>
      <dgm:spPr/>
    </dgm:pt>
    <dgm:pt modelId="{1395B6C4-DF25-4692-84BC-FB7FB99F1D6C}" type="pres">
      <dgm:prSet presAssocID="{A28DAD2A-247B-40E1-9379-1F3133AAEF77}" presName="sibTrans" presStyleCnt="0"/>
      <dgm:spPr/>
    </dgm:pt>
    <dgm:pt modelId="{11DCAEF5-0DCD-498D-BE67-66A837A6C2B0}" type="pres">
      <dgm:prSet presAssocID="{CCB7603D-668A-426F-B5D7-8BF41ABCCA8D}" presName="compNode" presStyleCnt="0"/>
      <dgm:spPr/>
    </dgm:pt>
    <dgm:pt modelId="{D8D481A2-B87D-4E47-A7AC-E3153E579EA0}" type="pres">
      <dgm:prSet presAssocID="{CCB7603D-668A-426F-B5D7-8BF41ABCCA8D}" presName="bgRect" presStyleLbl="bgShp" presStyleIdx="1" presStyleCnt="4"/>
      <dgm:spPr/>
    </dgm:pt>
    <dgm:pt modelId="{3C1AEC1A-31ED-4296-A8FD-09F7D390D2ED}" type="pres">
      <dgm:prSet presAssocID="{CCB7603D-668A-426F-B5D7-8BF41ABCCA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88B7C912-C34D-41AC-AF63-1C153C8FAF0B}" type="pres">
      <dgm:prSet presAssocID="{CCB7603D-668A-426F-B5D7-8BF41ABCCA8D}" presName="spaceRect" presStyleCnt="0"/>
      <dgm:spPr/>
    </dgm:pt>
    <dgm:pt modelId="{7FE5886B-3E4E-46E2-9012-79A94D00DECF}" type="pres">
      <dgm:prSet presAssocID="{CCB7603D-668A-426F-B5D7-8BF41ABCCA8D}" presName="parTx" presStyleLbl="revTx" presStyleIdx="1" presStyleCnt="4">
        <dgm:presLayoutVars>
          <dgm:chMax val="0"/>
          <dgm:chPref val="0"/>
        </dgm:presLayoutVars>
      </dgm:prSet>
      <dgm:spPr/>
    </dgm:pt>
    <dgm:pt modelId="{425972D3-0725-42BD-96D1-FB234ABB34E5}" type="pres">
      <dgm:prSet presAssocID="{75179A5F-3533-493C-BB8F-95112E6EC07A}" presName="sibTrans" presStyleCnt="0"/>
      <dgm:spPr/>
    </dgm:pt>
    <dgm:pt modelId="{C1647687-8823-4E44-91A9-4B55B881A2CC}" type="pres">
      <dgm:prSet presAssocID="{8FF3BDC6-E948-4A23-9C79-4845365818A1}" presName="compNode" presStyleCnt="0"/>
      <dgm:spPr/>
    </dgm:pt>
    <dgm:pt modelId="{1DE123AE-45CE-4351-A1A7-A33E048429AD}" type="pres">
      <dgm:prSet presAssocID="{8FF3BDC6-E948-4A23-9C79-4845365818A1}" presName="bgRect" presStyleLbl="bgShp" presStyleIdx="2" presStyleCnt="4"/>
      <dgm:spPr/>
    </dgm:pt>
    <dgm:pt modelId="{E81C0D84-87BE-466C-86BF-A652A2A62B75}" type="pres">
      <dgm:prSet presAssocID="{8FF3BDC6-E948-4A23-9C79-4845365818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5A71BFD5-CB73-4210-AE65-F182BB23D40E}" type="pres">
      <dgm:prSet presAssocID="{8FF3BDC6-E948-4A23-9C79-4845365818A1}" presName="spaceRect" presStyleCnt="0"/>
      <dgm:spPr/>
    </dgm:pt>
    <dgm:pt modelId="{EC8D97AF-291B-4504-9CC3-2377B43FC30E}" type="pres">
      <dgm:prSet presAssocID="{8FF3BDC6-E948-4A23-9C79-4845365818A1}" presName="parTx" presStyleLbl="revTx" presStyleIdx="2" presStyleCnt="4">
        <dgm:presLayoutVars>
          <dgm:chMax val="0"/>
          <dgm:chPref val="0"/>
        </dgm:presLayoutVars>
      </dgm:prSet>
      <dgm:spPr/>
    </dgm:pt>
    <dgm:pt modelId="{3620ADB2-AA61-45B9-8BC5-9A0D7DCE3A36}" type="pres">
      <dgm:prSet presAssocID="{993C21D5-5860-4B54-A93E-D37BA2BDD0D6}" presName="sibTrans" presStyleCnt="0"/>
      <dgm:spPr/>
    </dgm:pt>
    <dgm:pt modelId="{98D2B39E-CD5A-4DB4-B30F-43DFEEBC3B8F}" type="pres">
      <dgm:prSet presAssocID="{173E8832-957E-4650-904F-B78239F01C2F}" presName="compNode" presStyleCnt="0"/>
      <dgm:spPr/>
    </dgm:pt>
    <dgm:pt modelId="{ECB3D144-F82F-43DF-9CD2-FD8A59F5DB8E}" type="pres">
      <dgm:prSet presAssocID="{173E8832-957E-4650-904F-B78239F01C2F}" presName="bgRect" presStyleLbl="bgShp" presStyleIdx="3" presStyleCnt="4"/>
      <dgm:spPr/>
    </dgm:pt>
    <dgm:pt modelId="{EA1E5099-EBC7-4B4F-92A0-CF9A1EE8BD55}" type="pres">
      <dgm:prSet presAssocID="{173E8832-957E-4650-904F-B78239F01C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nt"/>
        </a:ext>
      </dgm:extLst>
    </dgm:pt>
    <dgm:pt modelId="{19535737-DED4-4A1A-B54E-17DD2C2644E5}" type="pres">
      <dgm:prSet presAssocID="{173E8832-957E-4650-904F-B78239F01C2F}" presName="spaceRect" presStyleCnt="0"/>
      <dgm:spPr/>
    </dgm:pt>
    <dgm:pt modelId="{9C681DFD-91C6-4B87-918C-1E2DE025A1D9}" type="pres">
      <dgm:prSet presAssocID="{173E8832-957E-4650-904F-B78239F01C2F}" presName="parTx" presStyleLbl="revTx" presStyleIdx="3" presStyleCnt="4">
        <dgm:presLayoutVars>
          <dgm:chMax val="0"/>
          <dgm:chPref val="0"/>
        </dgm:presLayoutVars>
      </dgm:prSet>
      <dgm:spPr/>
    </dgm:pt>
  </dgm:ptLst>
  <dgm:cxnLst>
    <dgm:cxn modelId="{4C0AF51C-DF20-DB41-A578-7562DABB252C}" type="presOf" srcId="{712E775E-9E26-453E-ADD8-08C0675FEA34}" destId="{4984866D-66FC-48A0-B25D-3843905036D1}" srcOrd="0" destOrd="0" presId="urn:microsoft.com/office/officeart/2018/2/layout/IconVerticalSolidList"/>
    <dgm:cxn modelId="{938CE22D-18AA-0C49-B4C3-18B9586F6C11}" type="presOf" srcId="{173E8832-957E-4650-904F-B78239F01C2F}" destId="{9C681DFD-91C6-4B87-918C-1E2DE025A1D9}" srcOrd="0" destOrd="0" presId="urn:microsoft.com/office/officeart/2018/2/layout/IconVerticalSolidList"/>
    <dgm:cxn modelId="{BED3E769-44E2-4248-8783-C2899FF69F3B}" type="presOf" srcId="{CCB7603D-668A-426F-B5D7-8BF41ABCCA8D}" destId="{7FE5886B-3E4E-46E2-9012-79A94D00DECF}" srcOrd="0" destOrd="0" presId="urn:microsoft.com/office/officeart/2018/2/layout/IconVerticalSolidList"/>
    <dgm:cxn modelId="{00E04174-39D1-4FAE-A610-E6F96FF1E9D4}" srcId="{64C532CB-E363-457A-AE26-E07A96914B73}" destId="{8FF3BDC6-E948-4A23-9C79-4845365818A1}" srcOrd="2" destOrd="0" parTransId="{A152459C-529D-425A-954C-13CF58881D03}" sibTransId="{993C21D5-5860-4B54-A93E-D37BA2BDD0D6}"/>
    <dgm:cxn modelId="{1A5C668B-8430-49B0-B969-B9F74DC834BB}" srcId="{64C532CB-E363-457A-AE26-E07A96914B73}" destId="{173E8832-957E-4650-904F-B78239F01C2F}" srcOrd="3" destOrd="0" parTransId="{60C51080-20D1-4B1F-A23B-5A409A082F03}" sibTransId="{20129736-8FB3-45C6-AF80-8210B9B52426}"/>
    <dgm:cxn modelId="{06078FA2-468F-0B49-B6AD-B71DCC9618BD}" type="presOf" srcId="{8FF3BDC6-E948-4A23-9C79-4845365818A1}" destId="{EC8D97AF-291B-4504-9CC3-2377B43FC30E}" srcOrd="0" destOrd="0" presId="urn:microsoft.com/office/officeart/2018/2/layout/IconVerticalSolidList"/>
    <dgm:cxn modelId="{94767BCC-A3B0-4744-82BC-A622ADD33E2A}" srcId="{64C532CB-E363-457A-AE26-E07A96914B73}" destId="{CCB7603D-668A-426F-B5D7-8BF41ABCCA8D}" srcOrd="1" destOrd="0" parTransId="{D21C3049-C12D-4976-8318-C072970086BF}" sibTransId="{75179A5F-3533-493C-BB8F-95112E6EC07A}"/>
    <dgm:cxn modelId="{30C829EA-261C-6B41-9924-0771A3CED2CB}" type="presOf" srcId="{64C532CB-E363-457A-AE26-E07A96914B73}" destId="{5D9D72C4-DEBC-46D3-B059-EEA0A2410650}" srcOrd="0" destOrd="0" presId="urn:microsoft.com/office/officeart/2018/2/layout/IconVerticalSolidList"/>
    <dgm:cxn modelId="{6C789BFE-F7D1-4F5D-BD63-47A9297D350F}" srcId="{64C532CB-E363-457A-AE26-E07A96914B73}" destId="{712E775E-9E26-453E-ADD8-08C0675FEA34}" srcOrd="0" destOrd="0" parTransId="{F67112F0-7DF1-4F5C-954E-1B1A92F2D89E}" sibTransId="{A28DAD2A-247B-40E1-9379-1F3133AAEF77}"/>
    <dgm:cxn modelId="{15A7CA63-8031-AF46-AB47-60827A076600}" type="presParOf" srcId="{5D9D72C4-DEBC-46D3-B059-EEA0A2410650}" destId="{C8EC40A1-545E-44A3-B3CB-9F890E5C3002}" srcOrd="0" destOrd="0" presId="urn:microsoft.com/office/officeart/2018/2/layout/IconVerticalSolidList"/>
    <dgm:cxn modelId="{FC79C4C6-6147-6A40-8E99-D8D70669788C}" type="presParOf" srcId="{C8EC40A1-545E-44A3-B3CB-9F890E5C3002}" destId="{55A971C5-EB75-4F38-B521-F1149A2727C2}" srcOrd="0" destOrd="0" presId="urn:microsoft.com/office/officeart/2018/2/layout/IconVerticalSolidList"/>
    <dgm:cxn modelId="{530362C1-0F09-3045-89E5-2381BEA45796}" type="presParOf" srcId="{C8EC40A1-545E-44A3-B3CB-9F890E5C3002}" destId="{A23BE1BC-2269-4098-AD5D-0A0F45AF7681}" srcOrd="1" destOrd="0" presId="urn:microsoft.com/office/officeart/2018/2/layout/IconVerticalSolidList"/>
    <dgm:cxn modelId="{1B045011-956B-C842-A7F6-387F6E880385}" type="presParOf" srcId="{C8EC40A1-545E-44A3-B3CB-9F890E5C3002}" destId="{F5C57804-B273-4C36-B6D0-32B3465C63BC}" srcOrd="2" destOrd="0" presId="urn:microsoft.com/office/officeart/2018/2/layout/IconVerticalSolidList"/>
    <dgm:cxn modelId="{B18D51E1-8D47-CE43-9204-DC672F30E94E}" type="presParOf" srcId="{C8EC40A1-545E-44A3-B3CB-9F890E5C3002}" destId="{4984866D-66FC-48A0-B25D-3843905036D1}" srcOrd="3" destOrd="0" presId="urn:microsoft.com/office/officeart/2018/2/layout/IconVerticalSolidList"/>
    <dgm:cxn modelId="{7A90552B-B884-8C40-81B8-2F392AC67AAB}" type="presParOf" srcId="{5D9D72C4-DEBC-46D3-B059-EEA0A2410650}" destId="{1395B6C4-DF25-4692-84BC-FB7FB99F1D6C}" srcOrd="1" destOrd="0" presId="urn:microsoft.com/office/officeart/2018/2/layout/IconVerticalSolidList"/>
    <dgm:cxn modelId="{134D6A93-BB05-8541-A6BB-ECDA18062169}" type="presParOf" srcId="{5D9D72C4-DEBC-46D3-B059-EEA0A2410650}" destId="{11DCAEF5-0DCD-498D-BE67-66A837A6C2B0}" srcOrd="2" destOrd="0" presId="urn:microsoft.com/office/officeart/2018/2/layout/IconVerticalSolidList"/>
    <dgm:cxn modelId="{DCED3608-1678-F447-9B0D-5684FDE678EC}" type="presParOf" srcId="{11DCAEF5-0DCD-498D-BE67-66A837A6C2B0}" destId="{D8D481A2-B87D-4E47-A7AC-E3153E579EA0}" srcOrd="0" destOrd="0" presId="urn:microsoft.com/office/officeart/2018/2/layout/IconVerticalSolidList"/>
    <dgm:cxn modelId="{A88AE084-09EA-5142-A6A0-EBD0F297EEE4}" type="presParOf" srcId="{11DCAEF5-0DCD-498D-BE67-66A837A6C2B0}" destId="{3C1AEC1A-31ED-4296-A8FD-09F7D390D2ED}" srcOrd="1" destOrd="0" presId="urn:microsoft.com/office/officeart/2018/2/layout/IconVerticalSolidList"/>
    <dgm:cxn modelId="{1632D151-298E-F944-A507-77AD0DB8ABD4}" type="presParOf" srcId="{11DCAEF5-0DCD-498D-BE67-66A837A6C2B0}" destId="{88B7C912-C34D-41AC-AF63-1C153C8FAF0B}" srcOrd="2" destOrd="0" presId="urn:microsoft.com/office/officeart/2018/2/layout/IconVerticalSolidList"/>
    <dgm:cxn modelId="{20A40F2D-DB86-2449-8308-BC600670B74B}" type="presParOf" srcId="{11DCAEF5-0DCD-498D-BE67-66A837A6C2B0}" destId="{7FE5886B-3E4E-46E2-9012-79A94D00DECF}" srcOrd="3" destOrd="0" presId="urn:microsoft.com/office/officeart/2018/2/layout/IconVerticalSolidList"/>
    <dgm:cxn modelId="{AD1D33E2-4985-2A42-9F51-3144BB8C0BE7}" type="presParOf" srcId="{5D9D72C4-DEBC-46D3-B059-EEA0A2410650}" destId="{425972D3-0725-42BD-96D1-FB234ABB34E5}" srcOrd="3" destOrd="0" presId="urn:microsoft.com/office/officeart/2018/2/layout/IconVerticalSolidList"/>
    <dgm:cxn modelId="{0320CA06-1BA1-0E4B-A9D5-B5D2548720B4}" type="presParOf" srcId="{5D9D72C4-DEBC-46D3-B059-EEA0A2410650}" destId="{C1647687-8823-4E44-91A9-4B55B881A2CC}" srcOrd="4" destOrd="0" presId="urn:microsoft.com/office/officeart/2018/2/layout/IconVerticalSolidList"/>
    <dgm:cxn modelId="{9569DF89-80DE-B441-B59D-0292AC413D84}" type="presParOf" srcId="{C1647687-8823-4E44-91A9-4B55B881A2CC}" destId="{1DE123AE-45CE-4351-A1A7-A33E048429AD}" srcOrd="0" destOrd="0" presId="urn:microsoft.com/office/officeart/2018/2/layout/IconVerticalSolidList"/>
    <dgm:cxn modelId="{51602F7C-9462-1741-90B0-7C5298D38869}" type="presParOf" srcId="{C1647687-8823-4E44-91A9-4B55B881A2CC}" destId="{E81C0D84-87BE-466C-86BF-A652A2A62B75}" srcOrd="1" destOrd="0" presId="urn:microsoft.com/office/officeart/2018/2/layout/IconVerticalSolidList"/>
    <dgm:cxn modelId="{33E209F3-8968-0B44-82EC-7BD08071D93B}" type="presParOf" srcId="{C1647687-8823-4E44-91A9-4B55B881A2CC}" destId="{5A71BFD5-CB73-4210-AE65-F182BB23D40E}" srcOrd="2" destOrd="0" presId="urn:microsoft.com/office/officeart/2018/2/layout/IconVerticalSolidList"/>
    <dgm:cxn modelId="{CE1AD643-56A2-4345-A72A-8781B1FA5F96}" type="presParOf" srcId="{C1647687-8823-4E44-91A9-4B55B881A2CC}" destId="{EC8D97AF-291B-4504-9CC3-2377B43FC30E}" srcOrd="3" destOrd="0" presId="urn:microsoft.com/office/officeart/2018/2/layout/IconVerticalSolidList"/>
    <dgm:cxn modelId="{CDB4B1D1-39DB-5242-B87F-C52F6A67FEBC}" type="presParOf" srcId="{5D9D72C4-DEBC-46D3-B059-EEA0A2410650}" destId="{3620ADB2-AA61-45B9-8BC5-9A0D7DCE3A36}" srcOrd="5" destOrd="0" presId="urn:microsoft.com/office/officeart/2018/2/layout/IconVerticalSolidList"/>
    <dgm:cxn modelId="{8CF0108F-0636-4B40-8E42-DDA65B5BC860}" type="presParOf" srcId="{5D9D72C4-DEBC-46D3-B059-EEA0A2410650}" destId="{98D2B39E-CD5A-4DB4-B30F-43DFEEBC3B8F}" srcOrd="6" destOrd="0" presId="urn:microsoft.com/office/officeart/2018/2/layout/IconVerticalSolidList"/>
    <dgm:cxn modelId="{6A38C903-638D-594D-9DAC-E2D991037340}" type="presParOf" srcId="{98D2B39E-CD5A-4DB4-B30F-43DFEEBC3B8F}" destId="{ECB3D144-F82F-43DF-9CD2-FD8A59F5DB8E}" srcOrd="0" destOrd="0" presId="urn:microsoft.com/office/officeart/2018/2/layout/IconVerticalSolidList"/>
    <dgm:cxn modelId="{6865B539-E5FF-A04E-92C4-046790193ADC}" type="presParOf" srcId="{98D2B39E-CD5A-4DB4-B30F-43DFEEBC3B8F}" destId="{EA1E5099-EBC7-4B4F-92A0-CF9A1EE8BD55}" srcOrd="1" destOrd="0" presId="urn:microsoft.com/office/officeart/2018/2/layout/IconVerticalSolidList"/>
    <dgm:cxn modelId="{74857D01-3059-C640-A4CC-7173B2AE3BE9}" type="presParOf" srcId="{98D2B39E-CD5A-4DB4-B30F-43DFEEBC3B8F}" destId="{19535737-DED4-4A1A-B54E-17DD2C2644E5}" srcOrd="2" destOrd="0" presId="urn:microsoft.com/office/officeart/2018/2/layout/IconVerticalSolidList"/>
    <dgm:cxn modelId="{A9FF6D97-2710-3648-A6ED-938877D9A7F3}" type="presParOf" srcId="{98D2B39E-CD5A-4DB4-B30F-43DFEEBC3B8F}" destId="{9C681DFD-91C6-4B87-918C-1E2DE025A1D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F2FF87-2BFC-493D-8F8B-B08D054E6C0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525DE7-0076-443F-9A7C-C69EB2D8B71D}">
      <dgm:prSet/>
      <dgm:spPr/>
      <dgm:t>
        <a:bodyPr/>
        <a:lstStyle/>
        <a:p>
          <a:pPr>
            <a:lnSpc>
              <a:spcPct val="100000"/>
            </a:lnSpc>
            <a:defRPr cap="all"/>
          </a:pPr>
          <a:r>
            <a:rPr lang="en-US"/>
            <a:t>• Biopsychosocial Model: Health = biological + psychological + social factors</a:t>
          </a:r>
        </a:p>
      </dgm:t>
    </dgm:pt>
    <dgm:pt modelId="{D6E95C2D-9AF8-4F72-BFE0-F04AB59F7AF7}" type="parTrans" cxnId="{B4F681E8-DF5B-412C-B70B-9BC65B1EA470}">
      <dgm:prSet/>
      <dgm:spPr/>
      <dgm:t>
        <a:bodyPr/>
        <a:lstStyle/>
        <a:p>
          <a:endParaRPr lang="en-US"/>
        </a:p>
      </dgm:t>
    </dgm:pt>
    <dgm:pt modelId="{5CAA9CA3-EA17-444D-8271-8A234BF9EE6A}" type="sibTrans" cxnId="{B4F681E8-DF5B-412C-B70B-9BC65B1EA470}">
      <dgm:prSet/>
      <dgm:spPr/>
      <dgm:t>
        <a:bodyPr/>
        <a:lstStyle/>
        <a:p>
          <a:endParaRPr lang="en-US"/>
        </a:p>
      </dgm:t>
    </dgm:pt>
    <dgm:pt modelId="{E048BA20-9239-42CE-8F92-AA39F697FCDA}">
      <dgm:prSet/>
      <dgm:spPr/>
      <dgm:t>
        <a:bodyPr/>
        <a:lstStyle/>
        <a:p>
          <a:pPr>
            <a:lnSpc>
              <a:spcPct val="100000"/>
            </a:lnSpc>
            <a:defRPr cap="all"/>
          </a:pPr>
          <a:r>
            <a:rPr lang="en-US"/>
            <a:t>• Social Determinants Model: Income, housing, education, and environment affect health</a:t>
          </a:r>
        </a:p>
      </dgm:t>
    </dgm:pt>
    <dgm:pt modelId="{D73E4638-4E69-4E83-A0BA-30FC6566134C}" type="parTrans" cxnId="{49397859-33B5-4D76-AF95-11F8D394AF69}">
      <dgm:prSet/>
      <dgm:spPr/>
      <dgm:t>
        <a:bodyPr/>
        <a:lstStyle/>
        <a:p>
          <a:endParaRPr lang="en-US"/>
        </a:p>
      </dgm:t>
    </dgm:pt>
    <dgm:pt modelId="{ACEE8A8A-09C3-4688-86B6-799CDC0F22AB}" type="sibTrans" cxnId="{49397859-33B5-4D76-AF95-11F8D394AF69}">
      <dgm:prSet/>
      <dgm:spPr/>
      <dgm:t>
        <a:bodyPr/>
        <a:lstStyle/>
        <a:p>
          <a:endParaRPr lang="en-US"/>
        </a:p>
      </dgm:t>
    </dgm:pt>
    <dgm:pt modelId="{F1C2A4A0-AFC7-444D-A52D-A5C8ADD0E33F}">
      <dgm:prSet/>
      <dgm:spPr/>
      <dgm:t>
        <a:bodyPr/>
        <a:lstStyle/>
        <a:p>
          <a:pPr>
            <a:lnSpc>
              <a:spcPct val="100000"/>
            </a:lnSpc>
            <a:defRPr cap="all"/>
          </a:pPr>
          <a:r>
            <a:rPr lang="en-US"/>
            <a:t>• Public Health Model: Focus on prevention, promotion, and protection</a:t>
          </a:r>
        </a:p>
      </dgm:t>
    </dgm:pt>
    <dgm:pt modelId="{4BFC7155-33C1-404B-B7E1-452894786474}" type="parTrans" cxnId="{3578A9D1-4FFA-42D2-AE78-18E8ADB31BCB}">
      <dgm:prSet/>
      <dgm:spPr/>
      <dgm:t>
        <a:bodyPr/>
        <a:lstStyle/>
        <a:p>
          <a:endParaRPr lang="en-US"/>
        </a:p>
      </dgm:t>
    </dgm:pt>
    <dgm:pt modelId="{7314D7F7-8B97-417F-9EA9-EEF3250D87B7}" type="sibTrans" cxnId="{3578A9D1-4FFA-42D2-AE78-18E8ADB31BCB}">
      <dgm:prSet/>
      <dgm:spPr/>
      <dgm:t>
        <a:bodyPr/>
        <a:lstStyle/>
        <a:p>
          <a:endParaRPr lang="en-US"/>
        </a:p>
      </dgm:t>
    </dgm:pt>
    <dgm:pt modelId="{CEAB7F2E-5467-4FDD-B051-EBEA4ECAB99E}">
      <dgm:prSet/>
      <dgm:spPr/>
      <dgm:t>
        <a:bodyPr/>
        <a:lstStyle/>
        <a:p>
          <a:pPr>
            <a:lnSpc>
              <a:spcPct val="100000"/>
            </a:lnSpc>
            <a:defRPr cap="all"/>
          </a:pPr>
          <a:r>
            <a:rPr lang="en-US"/>
            <a:t>• Shows health needs more than hospitals – requires societal support</a:t>
          </a:r>
        </a:p>
      </dgm:t>
    </dgm:pt>
    <dgm:pt modelId="{9760F3A5-0C14-4BB7-B4E8-A8F1581D88A4}" type="parTrans" cxnId="{158A6278-FD57-4093-8384-B323E633C1B2}">
      <dgm:prSet/>
      <dgm:spPr/>
      <dgm:t>
        <a:bodyPr/>
        <a:lstStyle/>
        <a:p>
          <a:endParaRPr lang="en-US"/>
        </a:p>
      </dgm:t>
    </dgm:pt>
    <dgm:pt modelId="{2005308D-1EB1-45E5-B3C1-9E2A0B446F6A}" type="sibTrans" cxnId="{158A6278-FD57-4093-8384-B323E633C1B2}">
      <dgm:prSet/>
      <dgm:spPr/>
      <dgm:t>
        <a:bodyPr/>
        <a:lstStyle/>
        <a:p>
          <a:endParaRPr lang="en-US"/>
        </a:p>
      </dgm:t>
    </dgm:pt>
    <dgm:pt modelId="{B6B14C39-087F-4A54-8931-0D97EE440379}" type="pres">
      <dgm:prSet presAssocID="{BAF2FF87-2BFC-493D-8F8B-B08D054E6C09}" presName="root" presStyleCnt="0">
        <dgm:presLayoutVars>
          <dgm:dir/>
          <dgm:resizeHandles val="exact"/>
        </dgm:presLayoutVars>
      </dgm:prSet>
      <dgm:spPr/>
    </dgm:pt>
    <dgm:pt modelId="{6A5A66FE-78C5-4AE8-A176-8176148AC53B}" type="pres">
      <dgm:prSet presAssocID="{D4525DE7-0076-443F-9A7C-C69EB2D8B71D}" presName="compNode" presStyleCnt="0"/>
      <dgm:spPr/>
    </dgm:pt>
    <dgm:pt modelId="{13BF95FD-9DF8-430E-BB20-0543AA8E6B64}" type="pres">
      <dgm:prSet presAssocID="{D4525DE7-0076-443F-9A7C-C69EB2D8B71D}" presName="iconBgRect" presStyleLbl="bgShp" presStyleIdx="0" presStyleCnt="4"/>
      <dgm:spPr/>
    </dgm:pt>
    <dgm:pt modelId="{14726119-A4A3-4E97-9B49-E2695D2D842C}" type="pres">
      <dgm:prSet presAssocID="{D4525DE7-0076-443F-9A7C-C69EB2D8B7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F46D1F4B-36A2-4040-84A5-B43F42B66FCC}" type="pres">
      <dgm:prSet presAssocID="{D4525DE7-0076-443F-9A7C-C69EB2D8B71D}" presName="spaceRect" presStyleCnt="0"/>
      <dgm:spPr/>
    </dgm:pt>
    <dgm:pt modelId="{F9195152-EC45-4859-8051-2CC749646990}" type="pres">
      <dgm:prSet presAssocID="{D4525DE7-0076-443F-9A7C-C69EB2D8B71D}" presName="textRect" presStyleLbl="revTx" presStyleIdx="0" presStyleCnt="4">
        <dgm:presLayoutVars>
          <dgm:chMax val="1"/>
          <dgm:chPref val="1"/>
        </dgm:presLayoutVars>
      </dgm:prSet>
      <dgm:spPr/>
    </dgm:pt>
    <dgm:pt modelId="{E0AB2299-3FF1-4AA0-B952-1C3877844455}" type="pres">
      <dgm:prSet presAssocID="{5CAA9CA3-EA17-444D-8271-8A234BF9EE6A}" presName="sibTrans" presStyleCnt="0"/>
      <dgm:spPr/>
    </dgm:pt>
    <dgm:pt modelId="{017F1F96-3FBA-48C1-94C2-6F415BB9D9CA}" type="pres">
      <dgm:prSet presAssocID="{E048BA20-9239-42CE-8F92-AA39F697FCDA}" presName="compNode" presStyleCnt="0"/>
      <dgm:spPr/>
    </dgm:pt>
    <dgm:pt modelId="{0996408B-D5D7-4BCC-8B26-F95A352CF22B}" type="pres">
      <dgm:prSet presAssocID="{E048BA20-9239-42CE-8F92-AA39F697FCDA}" presName="iconBgRect" presStyleLbl="bgShp" presStyleIdx="1" presStyleCnt="4"/>
      <dgm:spPr/>
    </dgm:pt>
    <dgm:pt modelId="{0AA4F156-BA52-4B82-B317-9030DE1DD77D}" type="pres">
      <dgm:prSet presAssocID="{E048BA20-9239-42CE-8F92-AA39F697FCD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E647275B-DEF7-4B82-8975-EA69535553ED}" type="pres">
      <dgm:prSet presAssocID="{E048BA20-9239-42CE-8F92-AA39F697FCDA}" presName="spaceRect" presStyleCnt="0"/>
      <dgm:spPr/>
    </dgm:pt>
    <dgm:pt modelId="{54A4074B-CB34-4244-B1A7-2A7D24C9AF68}" type="pres">
      <dgm:prSet presAssocID="{E048BA20-9239-42CE-8F92-AA39F697FCDA}" presName="textRect" presStyleLbl="revTx" presStyleIdx="1" presStyleCnt="4">
        <dgm:presLayoutVars>
          <dgm:chMax val="1"/>
          <dgm:chPref val="1"/>
        </dgm:presLayoutVars>
      </dgm:prSet>
      <dgm:spPr/>
    </dgm:pt>
    <dgm:pt modelId="{2A85B059-F61E-4D1E-8695-2D005112D4DA}" type="pres">
      <dgm:prSet presAssocID="{ACEE8A8A-09C3-4688-86B6-799CDC0F22AB}" presName="sibTrans" presStyleCnt="0"/>
      <dgm:spPr/>
    </dgm:pt>
    <dgm:pt modelId="{55BDEFF2-537A-40D3-9989-FCF016ACB534}" type="pres">
      <dgm:prSet presAssocID="{F1C2A4A0-AFC7-444D-A52D-A5C8ADD0E33F}" presName="compNode" presStyleCnt="0"/>
      <dgm:spPr/>
    </dgm:pt>
    <dgm:pt modelId="{B1D3D7F7-4845-4454-9FA5-D7753CF2DF34}" type="pres">
      <dgm:prSet presAssocID="{F1C2A4A0-AFC7-444D-A52D-A5C8ADD0E33F}" presName="iconBgRect" presStyleLbl="bgShp" presStyleIdx="2" presStyleCnt="4"/>
      <dgm:spPr/>
    </dgm:pt>
    <dgm:pt modelId="{A0A53F4A-9154-4F76-B4CD-5DA4DB2D8A86}" type="pres">
      <dgm:prSet presAssocID="{F1C2A4A0-AFC7-444D-A52D-A5C8ADD0E3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44EF330A-481F-42B0-A20F-7763B9A87AB7}" type="pres">
      <dgm:prSet presAssocID="{F1C2A4A0-AFC7-444D-A52D-A5C8ADD0E33F}" presName="spaceRect" presStyleCnt="0"/>
      <dgm:spPr/>
    </dgm:pt>
    <dgm:pt modelId="{0DF3D96C-3CF4-4CD8-A149-1361DF233FC5}" type="pres">
      <dgm:prSet presAssocID="{F1C2A4A0-AFC7-444D-A52D-A5C8ADD0E33F}" presName="textRect" presStyleLbl="revTx" presStyleIdx="2" presStyleCnt="4">
        <dgm:presLayoutVars>
          <dgm:chMax val="1"/>
          <dgm:chPref val="1"/>
        </dgm:presLayoutVars>
      </dgm:prSet>
      <dgm:spPr/>
    </dgm:pt>
    <dgm:pt modelId="{1D1B3464-BA6D-4521-A2FF-58ED1FC85D74}" type="pres">
      <dgm:prSet presAssocID="{7314D7F7-8B97-417F-9EA9-EEF3250D87B7}" presName="sibTrans" presStyleCnt="0"/>
      <dgm:spPr/>
    </dgm:pt>
    <dgm:pt modelId="{07A52C37-C3C8-4614-8707-9565AAA2DFFF}" type="pres">
      <dgm:prSet presAssocID="{CEAB7F2E-5467-4FDD-B051-EBEA4ECAB99E}" presName="compNode" presStyleCnt="0"/>
      <dgm:spPr/>
    </dgm:pt>
    <dgm:pt modelId="{00675D17-EA17-4846-A926-2B53A866E23C}" type="pres">
      <dgm:prSet presAssocID="{CEAB7F2E-5467-4FDD-B051-EBEA4ECAB99E}" presName="iconBgRect" presStyleLbl="bgShp" presStyleIdx="3" presStyleCnt="4"/>
      <dgm:spPr/>
    </dgm:pt>
    <dgm:pt modelId="{7C1F0A9B-9DA1-40F3-8A73-B364C831DD2E}" type="pres">
      <dgm:prSet presAssocID="{CEAB7F2E-5467-4FDD-B051-EBEA4ECAB9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D2E73C42-901E-4CA6-B6E1-E3A76A8FC3F8}" type="pres">
      <dgm:prSet presAssocID="{CEAB7F2E-5467-4FDD-B051-EBEA4ECAB99E}" presName="spaceRect" presStyleCnt="0"/>
      <dgm:spPr/>
    </dgm:pt>
    <dgm:pt modelId="{AF7FD66C-DC02-459A-A2B6-AAA385C75015}" type="pres">
      <dgm:prSet presAssocID="{CEAB7F2E-5467-4FDD-B051-EBEA4ECAB99E}" presName="textRect" presStyleLbl="revTx" presStyleIdx="3" presStyleCnt="4">
        <dgm:presLayoutVars>
          <dgm:chMax val="1"/>
          <dgm:chPref val="1"/>
        </dgm:presLayoutVars>
      </dgm:prSet>
      <dgm:spPr/>
    </dgm:pt>
  </dgm:ptLst>
  <dgm:cxnLst>
    <dgm:cxn modelId="{E92AF338-DF61-4914-AD77-578060F368D8}" type="presOf" srcId="{CEAB7F2E-5467-4FDD-B051-EBEA4ECAB99E}" destId="{AF7FD66C-DC02-459A-A2B6-AAA385C75015}" srcOrd="0" destOrd="0" presId="urn:microsoft.com/office/officeart/2018/5/layout/IconCircleLabelList"/>
    <dgm:cxn modelId="{48E0E34A-4486-40A2-825B-FED678BCEDE8}" type="presOf" srcId="{F1C2A4A0-AFC7-444D-A52D-A5C8ADD0E33F}" destId="{0DF3D96C-3CF4-4CD8-A149-1361DF233FC5}" srcOrd="0" destOrd="0" presId="urn:microsoft.com/office/officeart/2018/5/layout/IconCircleLabelList"/>
    <dgm:cxn modelId="{49397859-33B5-4D76-AF95-11F8D394AF69}" srcId="{BAF2FF87-2BFC-493D-8F8B-B08D054E6C09}" destId="{E048BA20-9239-42CE-8F92-AA39F697FCDA}" srcOrd="1" destOrd="0" parTransId="{D73E4638-4E69-4E83-A0BA-30FC6566134C}" sibTransId="{ACEE8A8A-09C3-4688-86B6-799CDC0F22AB}"/>
    <dgm:cxn modelId="{158A6278-FD57-4093-8384-B323E633C1B2}" srcId="{BAF2FF87-2BFC-493D-8F8B-B08D054E6C09}" destId="{CEAB7F2E-5467-4FDD-B051-EBEA4ECAB99E}" srcOrd="3" destOrd="0" parTransId="{9760F3A5-0C14-4BB7-B4E8-A8F1581D88A4}" sibTransId="{2005308D-1EB1-45E5-B3C1-9E2A0B446F6A}"/>
    <dgm:cxn modelId="{CDB932A9-5BF7-4D82-B837-B20A67BEB2A2}" type="presOf" srcId="{D4525DE7-0076-443F-9A7C-C69EB2D8B71D}" destId="{F9195152-EC45-4859-8051-2CC749646990}" srcOrd="0" destOrd="0" presId="urn:microsoft.com/office/officeart/2018/5/layout/IconCircleLabelList"/>
    <dgm:cxn modelId="{3578A9D1-4FFA-42D2-AE78-18E8ADB31BCB}" srcId="{BAF2FF87-2BFC-493D-8F8B-B08D054E6C09}" destId="{F1C2A4A0-AFC7-444D-A52D-A5C8ADD0E33F}" srcOrd="2" destOrd="0" parTransId="{4BFC7155-33C1-404B-B7E1-452894786474}" sibTransId="{7314D7F7-8B97-417F-9EA9-EEF3250D87B7}"/>
    <dgm:cxn modelId="{B4F681E8-DF5B-412C-B70B-9BC65B1EA470}" srcId="{BAF2FF87-2BFC-493D-8F8B-B08D054E6C09}" destId="{D4525DE7-0076-443F-9A7C-C69EB2D8B71D}" srcOrd="0" destOrd="0" parTransId="{D6E95C2D-9AF8-4F72-BFE0-F04AB59F7AF7}" sibTransId="{5CAA9CA3-EA17-444D-8271-8A234BF9EE6A}"/>
    <dgm:cxn modelId="{7817D0F0-31E1-4CB1-B99A-4C4769B2B0D4}" type="presOf" srcId="{BAF2FF87-2BFC-493D-8F8B-B08D054E6C09}" destId="{B6B14C39-087F-4A54-8931-0D97EE440379}" srcOrd="0" destOrd="0" presId="urn:microsoft.com/office/officeart/2018/5/layout/IconCircleLabelList"/>
    <dgm:cxn modelId="{6420FBFE-C9F7-4733-9935-754A84F50F40}" type="presOf" srcId="{E048BA20-9239-42CE-8F92-AA39F697FCDA}" destId="{54A4074B-CB34-4244-B1A7-2A7D24C9AF68}" srcOrd="0" destOrd="0" presId="urn:microsoft.com/office/officeart/2018/5/layout/IconCircleLabelList"/>
    <dgm:cxn modelId="{E9B61417-B408-4E71-A40E-984B5273E213}" type="presParOf" srcId="{B6B14C39-087F-4A54-8931-0D97EE440379}" destId="{6A5A66FE-78C5-4AE8-A176-8176148AC53B}" srcOrd="0" destOrd="0" presId="urn:microsoft.com/office/officeart/2018/5/layout/IconCircleLabelList"/>
    <dgm:cxn modelId="{6994A2AF-33AD-4C47-9C92-7FCB95A5DB82}" type="presParOf" srcId="{6A5A66FE-78C5-4AE8-A176-8176148AC53B}" destId="{13BF95FD-9DF8-430E-BB20-0543AA8E6B64}" srcOrd="0" destOrd="0" presId="urn:microsoft.com/office/officeart/2018/5/layout/IconCircleLabelList"/>
    <dgm:cxn modelId="{09256F42-CCA6-42AA-B9AA-0FB91295A6B6}" type="presParOf" srcId="{6A5A66FE-78C5-4AE8-A176-8176148AC53B}" destId="{14726119-A4A3-4E97-9B49-E2695D2D842C}" srcOrd="1" destOrd="0" presId="urn:microsoft.com/office/officeart/2018/5/layout/IconCircleLabelList"/>
    <dgm:cxn modelId="{3432D6A6-6E40-43E5-9A4D-81CA45598D23}" type="presParOf" srcId="{6A5A66FE-78C5-4AE8-A176-8176148AC53B}" destId="{F46D1F4B-36A2-4040-84A5-B43F42B66FCC}" srcOrd="2" destOrd="0" presId="urn:microsoft.com/office/officeart/2018/5/layout/IconCircleLabelList"/>
    <dgm:cxn modelId="{3A966E89-65A6-4D39-B909-A8BC194C4505}" type="presParOf" srcId="{6A5A66FE-78C5-4AE8-A176-8176148AC53B}" destId="{F9195152-EC45-4859-8051-2CC749646990}" srcOrd="3" destOrd="0" presId="urn:microsoft.com/office/officeart/2018/5/layout/IconCircleLabelList"/>
    <dgm:cxn modelId="{CFC86CBC-603D-48B0-B2A6-6CDDAEC3C884}" type="presParOf" srcId="{B6B14C39-087F-4A54-8931-0D97EE440379}" destId="{E0AB2299-3FF1-4AA0-B952-1C3877844455}" srcOrd="1" destOrd="0" presId="urn:microsoft.com/office/officeart/2018/5/layout/IconCircleLabelList"/>
    <dgm:cxn modelId="{27391A7A-C57A-4729-860B-71EB8A094FBE}" type="presParOf" srcId="{B6B14C39-087F-4A54-8931-0D97EE440379}" destId="{017F1F96-3FBA-48C1-94C2-6F415BB9D9CA}" srcOrd="2" destOrd="0" presId="urn:microsoft.com/office/officeart/2018/5/layout/IconCircleLabelList"/>
    <dgm:cxn modelId="{43569A79-61BF-4622-B99B-96ECF5AF9905}" type="presParOf" srcId="{017F1F96-3FBA-48C1-94C2-6F415BB9D9CA}" destId="{0996408B-D5D7-4BCC-8B26-F95A352CF22B}" srcOrd="0" destOrd="0" presId="urn:microsoft.com/office/officeart/2018/5/layout/IconCircleLabelList"/>
    <dgm:cxn modelId="{378A017A-2B2C-47BF-A459-3E7699E82E6E}" type="presParOf" srcId="{017F1F96-3FBA-48C1-94C2-6F415BB9D9CA}" destId="{0AA4F156-BA52-4B82-B317-9030DE1DD77D}" srcOrd="1" destOrd="0" presId="urn:microsoft.com/office/officeart/2018/5/layout/IconCircleLabelList"/>
    <dgm:cxn modelId="{3D07C7E5-70C8-49FF-BE94-FEAD72849298}" type="presParOf" srcId="{017F1F96-3FBA-48C1-94C2-6F415BB9D9CA}" destId="{E647275B-DEF7-4B82-8975-EA69535553ED}" srcOrd="2" destOrd="0" presId="urn:microsoft.com/office/officeart/2018/5/layout/IconCircleLabelList"/>
    <dgm:cxn modelId="{397DF855-5977-405A-9A13-63F3DFB00FFF}" type="presParOf" srcId="{017F1F96-3FBA-48C1-94C2-6F415BB9D9CA}" destId="{54A4074B-CB34-4244-B1A7-2A7D24C9AF68}" srcOrd="3" destOrd="0" presId="urn:microsoft.com/office/officeart/2018/5/layout/IconCircleLabelList"/>
    <dgm:cxn modelId="{4E6FCDAE-0DEE-46F4-900D-55A26E9A3735}" type="presParOf" srcId="{B6B14C39-087F-4A54-8931-0D97EE440379}" destId="{2A85B059-F61E-4D1E-8695-2D005112D4DA}" srcOrd="3" destOrd="0" presId="urn:microsoft.com/office/officeart/2018/5/layout/IconCircleLabelList"/>
    <dgm:cxn modelId="{2CE612C2-079A-40DE-AD0D-61E6E7BEA16E}" type="presParOf" srcId="{B6B14C39-087F-4A54-8931-0D97EE440379}" destId="{55BDEFF2-537A-40D3-9989-FCF016ACB534}" srcOrd="4" destOrd="0" presId="urn:microsoft.com/office/officeart/2018/5/layout/IconCircleLabelList"/>
    <dgm:cxn modelId="{6DC6CA16-2427-4533-B2FF-A1C776FF30A6}" type="presParOf" srcId="{55BDEFF2-537A-40D3-9989-FCF016ACB534}" destId="{B1D3D7F7-4845-4454-9FA5-D7753CF2DF34}" srcOrd="0" destOrd="0" presId="urn:microsoft.com/office/officeart/2018/5/layout/IconCircleLabelList"/>
    <dgm:cxn modelId="{BE9E4862-5AB5-4DC5-8602-8B0EC3B1CA95}" type="presParOf" srcId="{55BDEFF2-537A-40D3-9989-FCF016ACB534}" destId="{A0A53F4A-9154-4F76-B4CD-5DA4DB2D8A86}" srcOrd="1" destOrd="0" presId="urn:microsoft.com/office/officeart/2018/5/layout/IconCircleLabelList"/>
    <dgm:cxn modelId="{C7B9DB45-08E7-4DAB-AF85-24B7B8613102}" type="presParOf" srcId="{55BDEFF2-537A-40D3-9989-FCF016ACB534}" destId="{44EF330A-481F-42B0-A20F-7763B9A87AB7}" srcOrd="2" destOrd="0" presId="urn:microsoft.com/office/officeart/2018/5/layout/IconCircleLabelList"/>
    <dgm:cxn modelId="{7ED0B011-B07B-40BE-A66F-2D856AC29F27}" type="presParOf" srcId="{55BDEFF2-537A-40D3-9989-FCF016ACB534}" destId="{0DF3D96C-3CF4-4CD8-A149-1361DF233FC5}" srcOrd="3" destOrd="0" presId="urn:microsoft.com/office/officeart/2018/5/layout/IconCircleLabelList"/>
    <dgm:cxn modelId="{22D2D821-B4D2-4D45-8D7B-EA09546D1A7C}" type="presParOf" srcId="{B6B14C39-087F-4A54-8931-0D97EE440379}" destId="{1D1B3464-BA6D-4521-A2FF-58ED1FC85D74}" srcOrd="5" destOrd="0" presId="urn:microsoft.com/office/officeart/2018/5/layout/IconCircleLabelList"/>
    <dgm:cxn modelId="{46DD8360-D505-4F67-8241-ED0252398AF4}" type="presParOf" srcId="{B6B14C39-087F-4A54-8931-0D97EE440379}" destId="{07A52C37-C3C8-4614-8707-9565AAA2DFFF}" srcOrd="6" destOrd="0" presId="urn:microsoft.com/office/officeart/2018/5/layout/IconCircleLabelList"/>
    <dgm:cxn modelId="{E3F41DF5-C06A-4E79-94E1-4500C7F0A48B}" type="presParOf" srcId="{07A52C37-C3C8-4614-8707-9565AAA2DFFF}" destId="{00675D17-EA17-4846-A926-2B53A866E23C}" srcOrd="0" destOrd="0" presId="urn:microsoft.com/office/officeart/2018/5/layout/IconCircleLabelList"/>
    <dgm:cxn modelId="{508EF582-BE17-4E2F-AC28-A040BAA4A6F5}" type="presParOf" srcId="{07A52C37-C3C8-4614-8707-9565AAA2DFFF}" destId="{7C1F0A9B-9DA1-40F3-8A73-B364C831DD2E}" srcOrd="1" destOrd="0" presId="urn:microsoft.com/office/officeart/2018/5/layout/IconCircleLabelList"/>
    <dgm:cxn modelId="{C84A781E-1CF8-421A-B767-86DFA5DE194D}" type="presParOf" srcId="{07A52C37-C3C8-4614-8707-9565AAA2DFFF}" destId="{D2E73C42-901E-4CA6-B6E1-E3A76A8FC3F8}" srcOrd="2" destOrd="0" presId="urn:microsoft.com/office/officeart/2018/5/layout/IconCircleLabelList"/>
    <dgm:cxn modelId="{129E552F-65A3-432B-991C-447DA4CBCE4E}" type="presParOf" srcId="{07A52C37-C3C8-4614-8707-9565AAA2DFFF}" destId="{AF7FD66C-DC02-459A-A2B6-AAA385C7501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90B113-BA6C-496F-AFA4-626F4B7C94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FAF083F-0A6B-436A-A334-89CADBF39C79}">
      <dgm:prSet/>
      <dgm:spPr/>
      <dgm:t>
        <a:bodyPr/>
        <a:lstStyle/>
        <a:p>
          <a:r>
            <a:rPr lang="en-US"/>
            <a:t>• Policies for mental health, vaccination, preventive care</a:t>
          </a:r>
        </a:p>
      </dgm:t>
    </dgm:pt>
    <dgm:pt modelId="{9431289C-AE77-4486-A214-C27692FBCF08}" type="parTrans" cxnId="{45A43FF2-5AB2-4D7D-AD0C-11D820305A4C}">
      <dgm:prSet/>
      <dgm:spPr/>
      <dgm:t>
        <a:bodyPr/>
        <a:lstStyle/>
        <a:p>
          <a:endParaRPr lang="en-US"/>
        </a:p>
      </dgm:t>
    </dgm:pt>
    <dgm:pt modelId="{0CCE7F73-8333-47FB-B25F-FF8A30191879}" type="sibTrans" cxnId="{45A43FF2-5AB2-4D7D-AD0C-11D820305A4C}">
      <dgm:prSet/>
      <dgm:spPr/>
      <dgm:t>
        <a:bodyPr/>
        <a:lstStyle/>
        <a:p>
          <a:endParaRPr lang="en-US"/>
        </a:p>
      </dgm:t>
    </dgm:pt>
    <dgm:pt modelId="{AA8F0753-2ED9-4C86-A1BD-89E8077F4A47}">
      <dgm:prSet/>
      <dgm:spPr/>
      <dgm:t>
        <a:bodyPr/>
        <a:lstStyle/>
        <a:p>
          <a:r>
            <a:rPr lang="en-US"/>
            <a:t>• “Health in All Policies” – all sectors consider health impact</a:t>
          </a:r>
        </a:p>
      </dgm:t>
    </dgm:pt>
    <dgm:pt modelId="{9A60DCD0-6A89-4449-87E9-BDE81E66F9A6}" type="parTrans" cxnId="{1EB33D44-0A33-4D44-8592-B8F87511D670}">
      <dgm:prSet/>
      <dgm:spPr/>
      <dgm:t>
        <a:bodyPr/>
        <a:lstStyle/>
        <a:p>
          <a:endParaRPr lang="en-US"/>
        </a:p>
      </dgm:t>
    </dgm:pt>
    <dgm:pt modelId="{BF1DE0D5-0620-4EA4-BD17-8297B9D04915}" type="sibTrans" cxnId="{1EB33D44-0A33-4D44-8592-B8F87511D670}">
      <dgm:prSet/>
      <dgm:spPr/>
      <dgm:t>
        <a:bodyPr/>
        <a:lstStyle/>
        <a:p>
          <a:endParaRPr lang="en-US"/>
        </a:p>
      </dgm:t>
    </dgm:pt>
    <dgm:pt modelId="{811C0B47-095D-44EF-91F9-752C65AEF36B}">
      <dgm:prSet/>
      <dgm:spPr/>
      <dgm:t>
        <a:bodyPr/>
        <a:lstStyle/>
        <a:p>
          <a:r>
            <a:rPr lang="en-US"/>
            <a:t>• Challenges: Limited funding, bureaucracy, political barriers</a:t>
          </a:r>
        </a:p>
      </dgm:t>
    </dgm:pt>
    <dgm:pt modelId="{725A7910-0E77-402E-91CA-591324485FBB}" type="parTrans" cxnId="{1D8696CE-295E-452D-94A1-2745B8C52520}">
      <dgm:prSet/>
      <dgm:spPr/>
      <dgm:t>
        <a:bodyPr/>
        <a:lstStyle/>
        <a:p>
          <a:endParaRPr lang="en-US"/>
        </a:p>
      </dgm:t>
    </dgm:pt>
    <dgm:pt modelId="{15441266-7DD2-4818-8F27-5E945152B439}" type="sibTrans" cxnId="{1D8696CE-295E-452D-94A1-2745B8C52520}">
      <dgm:prSet/>
      <dgm:spPr/>
      <dgm:t>
        <a:bodyPr/>
        <a:lstStyle/>
        <a:p>
          <a:endParaRPr lang="en-US"/>
        </a:p>
      </dgm:t>
    </dgm:pt>
    <dgm:pt modelId="{C77EBEB0-D701-426D-8B33-0D80DC430E0C}">
      <dgm:prSet/>
      <dgm:spPr/>
      <dgm:t>
        <a:bodyPr/>
        <a:lstStyle/>
        <a:p>
          <a:r>
            <a:rPr lang="en-US"/>
            <a:t>• Role of WHO, NHS, UNICEF, NGOs</a:t>
          </a:r>
        </a:p>
      </dgm:t>
    </dgm:pt>
    <dgm:pt modelId="{9F09F6AE-A00D-4F08-9A00-FFCB5BD624E2}" type="parTrans" cxnId="{B4A0A16F-3DE5-411C-91F4-314561523D7E}">
      <dgm:prSet/>
      <dgm:spPr/>
      <dgm:t>
        <a:bodyPr/>
        <a:lstStyle/>
        <a:p>
          <a:endParaRPr lang="en-US"/>
        </a:p>
      </dgm:t>
    </dgm:pt>
    <dgm:pt modelId="{1D01E29F-A757-478A-8A34-9EC24C9FCEED}" type="sibTrans" cxnId="{B4A0A16F-3DE5-411C-91F4-314561523D7E}">
      <dgm:prSet/>
      <dgm:spPr/>
      <dgm:t>
        <a:bodyPr/>
        <a:lstStyle/>
        <a:p>
          <a:endParaRPr lang="en-US"/>
        </a:p>
      </dgm:t>
    </dgm:pt>
    <dgm:pt modelId="{944F1ADF-84D7-4134-80A5-6E3D2ACFB4E0}" type="pres">
      <dgm:prSet presAssocID="{6F90B113-BA6C-496F-AFA4-626F4B7C9496}" presName="linear" presStyleCnt="0">
        <dgm:presLayoutVars>
          <dgm:animLvl val="lvl"/>
          <dgm:resizeHandles val="exact"/>
        </dgm:presLayoutVars>
      </dgm:prSet>
      <dgm:spPr/>
    </dgm:pt>
    <dgm:pt modelId="{9C033158-8870-4DEE-9E2B-22B8D405E1EF}" type="pres">
      <dgm:prSet presAssocID="{DFAF083F-0A6B-436A-A334-89CADBF39C79}" presName="parentText" presStyleLbl="node1" presStyleIdx="0" presStyleCnt="4">
        <dgm:presLayoutVars>
          <dgm:chMax val="0"/>
          <dgm:bulletEnabled val="1"/>
        </dgm:presLayoutVars>
      </dgm:prSet>
      <dgm:spPr/>
    </dgm:pt>
    <dgm:pt modelId="{9403496E-04BC-46E2-B1F9-5AE8B2494147}" type="pres">
      <dgm:prSet presAssocID="{0CCE7F73-8333-47FB-B25F-FF8A30191879}" presName="spacer" presStyleCnt="0"/>
      <dgm:spPr/>
    </dgm:pt>
    <dgm:pt modelId="{ADAA2A17-E26C-4555-9D16-C7C56472D20C}" type="pres">
      <dgm:prSet presAssocID="{AA8F0753-2ED9-4C86-A1BD-89E8077F4A47}" presName="parentText" presStyleLbl="node1" presStyleIdx="1" presStyleCnt="4">
        <dgm:presLayoutVars>
          <dgm:chMax val="0"/>
          <dgm:bulletEnabled val="1"/>
        </dgm:presLayoutVars>
      </dgm:prSet>
      <dgm:spPr/>
    </dgm:pt>
    <dgm:pt modelId="{09D6726F-55CC-4A29-B51C-CE6399DB4D43}" type="pres">
      <dgm:prSet presAssocID="{BF1DE0D5-0620-4EA4-BD17-8297B9D04915}" presName="spacer" presStyleCnt="0"/>
      <dgm:spPr/>
    </dgm:pt>
    <dgm:pt modelId="{82346BE9-1025-4749-BCD3-AAFFAB803655}" type="pres">
      <dgm:prSet presAssocID="{811C0B47-095D-44EF-91F9-752C65AEF36B}" presName="parentText" presStyleLbl="node1" presStyleIdx="2" presStyleCnt="4">
        <dgm:presLayoutVars>
          <dgm:chMax val="0"/>
          <dgm:bulletEnabled val="1"/>
        </dgm:presLayoutVars>
      </dgm:prSet>
      <dgm:spPr/>
    </dgm:pt>
    <dgm:pt modelId="{E6D322D6-D6A3-47A3-BDF2-6BCB055067D9}" type="pres">
      <dgm:prSet presAssocID="{15441266-7DD2-4818-8F27-5E945152B439}" presName="spacer" presStyleCnt="0"/>
      <dgm:spPr/>
    </dgm:pt>
    <dgm:pt modelId="{BD65AD09-EF90-4C1A-9AEF-55095644ABAC}" type="pres">
      <dgm:prSet presAssocID="{C77EBEB0-D701-426D-8B33-0D80DC430E0C}" presName="parentText" presStyleLbl="node1" presStyleIdx="3" presStyleCnt="4">
        <dgm:presLayoutVars>
          <dgm:chMax val="0"/>
          <dgm:bulletEnabled val="1"/>
        </dgm:presLayoutVars>
      </dgm:prSet>
      <dgm:spPr/>
    </dgm:pt>
  </dgm:ptLst>
  <dgm:cxnLst>
    <dgm:cxn modelId="{B591D11C-E666-4F70-9066-5890D00DDC90}" type="presOf" srcId="{C77EBEB0-D701-426D-8B33-0D80DC430E0C}" destId="{BD65AD09-EF90-4C1A-9AEF-55095644ABAC}" srcOrd="0" destOrd="0" presId="urn:microsoft.com/office/officeart/2005/8/layout/vList2"/>
    <dgm:cxn modelId="{1EB33D44-0A33-4D44-8592-B8F87511D670}" srcId="{6F90B113-BA6C-496F-AFA4-626F4B7C9496}" destId="{AA8F0753-2ED9-4C86-A1BD-89E8077F4A47}" srcOrd="1" destOrd="0" parTransId="{9A60DCD0-6A89-4449-87E9-BDE81E66F9A6}" sibTransId="{BF1DE0D5-0620-4EA4-BD17-8297B9D04915}"/>
    <dgm:cxn modelId="{4BAACF47-BAB0-4984-95F2-91DD115C2203}" type="presOf" srcId="{811C0B47-095D-44EF-91F9-752C65AEF36B}" destId="{82346BE9-1025-4749-BCD3-AAFFAB803655}" srcOrd="0" destOrd="0" presId="urn:microsoft.com/office/officeart/2005/8/layout/vList2"/>
    <dgm:cxn modelId="{B4A0A16F-3DE5-411C-91F4-314561523D7E}" srcId="{6F90B113-BA6C-496F-AFA4-626F4B7C9496}" destId="{C77EBEB0-D701-426D-8B33-0D80DC430E0C}" srcOrd="3" destOrd="0" parTransId="{9F09F6AE-A00D-4F08-9A00-FFCB5BD624E2}" sibTransId="{1D01E29F-A757-478A-8A34-9EC24C9FCEED}"/>
    <dgm:cxn modelId="{8F4DC8AD-4711-44BE-9A23-35EA270D9AD2}" type="presOf" srcId="{AA8F0753-2ED9-4C86-A1BD-89E8077F4A47}" destId="{ADAA2A17-E26C-4555-9D16-C7C56472D20C}" srcOrd="0" destOrd="0" presId="urn:microsoft.com/office/officeart/2005/8/layout/vList2"/>
    <dgm:cxn modelId="{E397AFCA-37E0-4647-AE86-942EF1DFC4C9}" type="presOf" srcId="{6F90B113-BA6C-496F-AFA4-626F4B7C9496}" destId="{944F1ADF-84D7-4134-80A5-6E3D2ACFB4E0}" srcOrd="0" destOrd="0" presId="urn:microsoft.com/office/officeart/2005/8/layout/vList2"/>
    <dgm:cxn modelId="{1D8696CE-295E-452D-94A1-2745B8C52520}" srcId="{6F90B113-BA6C-496F-AFA4-626F4B7C9496}" destId="{811C0B47-095D-44EF-91F9-752C65AEF36B}" srcOrd="2" destOrd="0" parTransId="{725A7910-0E77-402E-91CA-591324485FBB}" sibTransId="{15441266-7DD2-4818-8F27-5E945152B439}"/>
    <dgm:cxn modelId="{A73CC4E8-BA31-4468-999D-513183D6FE93}" type="presOf" srcId="{DFAF083F-0A6B-436A-A334-89CADBF39C79}" destId="{9C033158-8870-4DEE-9E2B-22B8D405E1EF}" srcOrd="0" destOrd="0" presId="urn:microsoft.com/office/officeart/2005/8/layout/vList2"/>
    <dgm:cxn modelId="{45A43FF2-5AB2-4D7D-AD0C-11D820305A4C}" srcId="{6F90B113-BA6C-496F-AFA4-626F4B7C9496}" destId="{DFAF083F-0A6B-436A-A334-89CADBF39C79}" srcOrd="0" destOrd="0" parTransId="{9431289C-AE77-4486-A214-C27692FBCF08}" sibTransId="{0CCE7F73-8333-47FB-B25F-FF8A30191879}"/>
    <dgm:cxn modelId="{37BC2A83-B5C6-4F2C-8FF5-14BFA9498670}" type="presParOf" srcId="{944F1ADF-84D7-4134-80A5-6E3D2ACFB4E0}" destId="{9C033158-8870-4DEE-9E2B-22B8D405E1EF}" srcOrd="0" destOrd="0" presId="urn:microsoft.com/office/officeart/2005/8/layout/vList2"/>
    <dgm:cxn modelId="{518D465B-FA5B-4586-A06F-6E824173E142}" type="presParOf" srcId="{944F1ADF-84D7-4134-80A5-6E3D2ACFB4E0}" destId="{9403496E-04BC-46E2-B1F9-5AE8B2494147}" srcOrd="1" destOrd="0" presId="urn:microsoft.com/office/officeart/2005/8/layout/vList2"/>
    <dgm:cxn modelId="{1368B76B-019E-4F12-8243-CD6975BEBC07}" type="presParOf" srcId="{944F1ADF-84D7-4134-80A5-6E3D2ACFB4E0}" destId="{ADAA2A17-E26C-4555-9D16-C7C56472D20C}" srcOrd="2" destOrd="0" presId="urn:microsoft.com/office/officeart/2005/8/layout/vList2"/>
    <dgm:cxn modelId="{8034D921-CA3C-4FAB-A587-83DE3AFA2BAF}" type="presParOf" srcId="{944F1ADF-84D7-4134-80A5-6E3D2ACFB4E0}" destId="{09D6726F-55CC-4A29-B51C-CE6399DB4D43}" srcOrd="3" destOrd="0" presId="urn:microsoft.com/office/officeart/2005/8/layout/vList2"/>
    <dgm:cxn modelId="{33F6052C-6D6D-49DA-A6CC-3CABF09A89C5}" type="presParOf" srcId="{944F1ADF-84D7-4134-80A5-6E3D2ACFB4E0}" destId="{82346BE9-1025-4749-BCD3-AAFFAB803655}" srcOrd="4" destOrd="0" presId="urn:microsoft.com/office/officeart/2005/8/layout/vList2"/>
    <dgm:cxn modelId="{728593ED-1CDD-4A41-B6EA-40794C76066D}" type="presParOf" srcId="{944F1ADF-84D7-4134-80A5-6E3D2ACFB4E0}" destId="{E6D322D6-D6A3-47A3-BDF2-6BCB055067D9}" srcOrd="5" destOrd="0" presId="urn:microsoft.com/office/officeart/2005/8/layout/vList2"/>
    <dgm:cxn modelId="{FF5566D6-47C0-43DA-9CB6-097813325632}" type="presParOf" srcId="{944F1ADF-84D7-4134-80A5-6E3D2ACFB4E0}" destId="{BD65AD09-EF90-4C1A-9AEF-55095644ABA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F33366-B67C-4A08-B3B3-615410BC480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9D8E627-9C11-4274-9FE7-2446D54468D5}">
      <dgm:prSet/>
      <dgm:spPr/>
      <dgm:t>
        <a:bodyPr/>
        <a:lstStyle/>
        <a:p>
          <a:r>
            <a:rPr lang="en-US"/>
            <a:t>• Wellness programmes in hospitals</a:t>
          </a:r>
        </a:p>
      </dgm:t>
    </dgm:pt>
    <dgm:pt modelId="{713A9467-7A7C-41A6-B978-77AD9A82F7A2}" type="parTrans" cxnId="{846384C1-3563-4FBA-9863-FDEB6FA518A7}">
      <dgm:prSet/>
      <dgm:spPr/>
      <dgm:t>
        <a:bodyPr/>
        <a:lstStyle/>
        <a:p>
          <a:endParaRPr lang="en-US"/>
        </a:p>
      </dgm:t>
    </dgm:pt>
    <dgm:pt modelId="{BC3D9A09-8D3E-4A8B-A456-29BA340D2EF7}" type="sibTrans" cxnId="{846384C1-3563-4FBA-9863-FDEB6FA518A7}">
      <dgm:prSet/>
      <dgm:spPr/>
      <dgm:t>
        <a:bodyPr/>
        <a:lstStyle/>
        <a:p>
          <a:endParaRPr lang="en-US"/>
        </a:p>
      </dgm:t>
    </dgm:pt>
    <dgm:pt modelId="{9A8CB80C-50A1-42CF-8E40-AE1B7CA04D45}">
      <dgm:prSet/>
      <dgm:spPr/>
      <dgm:t>
        <a:bodyPr/>
        <a:lstStyle/>
        <a:p>
          <a:r>
            <a:rPr lang="en-US" dirty="0"/>
            <a:t>• Telehealth and virtual consultations </a:t>
          </a:r>
          <a:r>
            <a:rPr lang="en-GB" dirty="0"/>
            <a:t>(World Health Organization, 2021)</a:t>
          </a:r>
          <a:endParaRPr lang="en-US" dirty="0"/>
        </a:p>
      </dgm:t>
    </dgm:pt>
    <dgm:pt modelId="{4C21F304-9AC4-4BE6-B16B-2E221DEC9099}" type="parTrans" cxnId="{AF56891F-5AF4-4278-9793-1144B6AB88F3}">
      <dgm:prSet/>
      <dgm:spPr/>
      <dgm:t>
        <a:bodyPr/>
        <a:lstStyle/>
        <a:p>
          <a:endParaRPr lang="en-US"/>
        </a:p>
      </dgm:t>
    </dgm:pt>
    <dgm:pt modelId="{944513CD-8E97-4C3C-AC81-9EAD4389E486}" type="sibTrans" cxnId="{AF56891F-5AF4-4278-9793-1144B6AB88F3}">
      <dgm:prSet/>
      <dgm:spPr/>
      <dgm:t>
        <a:bodyPr/>
        <a:lstStyle/>
        <a:p>
          <a:endParaRPr lang="en-US"/>
        </a:p>
      </dgm:t>
    </dgm:pt>
    <dgm:pt modelId="{815BB9F2-6AE1-4AA9-BF40-EB6B38C5DB31}">
      <dgm:prSet/>
      <dgm:spPr/>
      <dgm:t>
        <a:bodyPr/>
        <a:lstStyle/>
        <a:p>
          <a:r>
            <a:rPr lang="en-US"/>
            <a:t>• Community health workers and outreach services</a:t>
          </a:r>
        </a:p>
      </dgm:t>
    </dgm:pt>
    <dgm:pt modelId="{600423B1-EE35-4476-9E18-7A824D7BBBCA}" type="parTrans" cxnId="{BB3CFED3-E0A0-4943-91F5-D68A31586CC3}">
      <dgm:prSet/>
      <dgm:spPr/>
      <dgm:t>
        <a:bodyPr/>
        <a:lstStyle/>
        <a:p>
          <a:endParaRPr lang="en-US"/>
        </a:p>
      </dgm:t>
    </dgm:pt>
    <dgm:pt modelId="{4EE70702-48B9-4614-9EB1-D758248246A0}" type="sibTrans" cxnId="{BB3CFED3-E0A0-4943-91F5-D68A31586CC3}">
      <dgm:prSet/>
      <dgm:spPr/>
      <dgm:t>
        <a:bodyPr/>
        <a:lstStyle/>
        <a:p>
          <a:endParaRPr lang="en-US"/>
        </a:p>
      </dgm:t>
    </dgm:pt>
    <dgm:pt modelId="{F2C1090D-B4FA-4A42-A7A6-4E392203F485}">
      <dgm:prSet/>
      <dgm:spPr/>
      <dgm:t>
        <a:bodyPr/>
        <a:lstStyle/>
        <a:p>
          <a:r>
            <a:rPr lang="en-US"/>
            <a:t>• Integrated care: physical, mental, and social support together</a:t>
          </a:r>
        </a:p>
      </dgm:t>
    </dgm:pt>
    <dgm:pt modelId="{12A16D02-EA4D-4C63-8DCE-2208798ADE20}" type="parTrans" cxnId="{A1AB87C2-D56A-414E-9764-E50017E8735E}">
      <dgm:prSet/>
      <dgm:spPr/>
      <dgm:t>
        <a:bodyPr/>
        <a:lstStyle/>
        <a:p>
          <a:endParaRPr lang="en-US"/>
        </a:p>
      </dgm:t>
    </dgm:pt>
    <dgm:pt modelId="{E137F53C-90D4-4E5D-BC7A-645656B0699C}" type="sibTrans" cxnId="{A1AB87C2-D56A-414E-9764-E50017E8735E}">
      <dgm:prSet/>
      <dgm:spPr/>
      <dgm:t>
        <a:bodyPr/>
        <a:lstStyle/>
        <a:p>
          <a:endParaRPr lang="en-US"/>
        </a:p>
      </dgm:t>
    </dgm:pt>
    <dgm:pt modelId="{2F235520-3767-4C86-B99F-476AD0097AB0}" type="pres">
      <dgm:prSet presAssocID="{FCF33366-B67C-4A08-B3B3-615410BC4802}" presName="linear" presStyleCnt="0">
        <dgm:presLayoutVars>
          <dgm:animLvl val="lvl"/>
          <dgm:resizeHandles val="exact"/>
        </dgm:presLayoutVars>
      </dgm:prSet>
      <dgm:spPr/>
    </dgm:pt>
    <dgm:pt modelId="{69FECA80-659F-46E5-AD27-92F7D5C23E79}" type="pres">
      <dgm:prSet presAssocID="{19D8E627-9C11-4274-9FE7-2446D54468D5}" presName="parentText" presStyleLbl="node1" presStyleIdx="0" presStyleCnt="4">
        <dgm:presLayoutVars>
          <dgm:chMax val="0"/>
          <dgm:bulletEnabled val="1"/>
        </dgm:presLayoutVars>
      </dgm:prSet>
      <dgm:spPr/>
    </dgm:pt>
    <dgm:pt modelId="{1C4C9332-D441-462D-A806-EA34BC146B9F}" type="pres">
      <dgm:prSet presAssocID="{BC3D9A09-8D3E-4A8B-A456-29BA340D2EF7}" presName="spacer" presStyleCnt="0"/>
      <dgm:spPr/>
    </dgm:pt>
    <dgm:pt modelId="{951F2550-00B7-4A13-A36F-A06B405A73B5}" type="pres">
      <dgm:prSet presAssocID="{9A8CB80C-50A1-42CF-8E40-AE1B7CA04D45}" presName="parentText" presStyleLbl="node1" presStyleIdx="1" presStyleCnt="4">
        <dgm:presLayoutVars>
          <dgm:chMax val="0"/>
          <dgm:bulletEnabled val="1"/>
        </dgm:presLayoutVars>
      </dgm:prSet>
      <dgm:spPr/>
    </dgm:pt>
    <dgm:pt modelId="{D79B8A1E-6065-4EE0-B350-48DC69B16745}" type="pres">
      <dgm:prSet presAssocID="{944513CD-8E97-4C3C-AC81-9EAD4389E486}" presName="spacer" presStyleCnt="0"/>
      <dgm:spPr/>
    </dgm:pt>
    <dgm:pt modelId="{C46618E4-9CFF-4DB9-A5A7-F920D97765C4}" type="pres">
      <dgm:prSet presAssocID="{815BB9F2-6AE1-4AA9-BF40-EB6B38C5DB31}" presName="parentText" presStyleLbl="node1" presStyleIdx="2" presStyleCnt="4">
        <dgm:presLayoutVars>
          <dgm:chMax val="0"/>
          <dgm:bulletEnabled val="1"/>
        </dgm:presLayoutVars>
      </dgm:prSet>
      <dgm:spPr/>
    </dgm:pt>
    <dgm:pt modelId="{A1CF0593-5454-4902-81F9-5776308527F1}" type="pres">
      <dgm:prSet presAssocID="{4EE70702-48B9-4614-9EB1-D758248246A0}" presName="spacer" presStyleCnt="0"/>
      <dgm:spPr/>
    </dgm:pt>
    <dgm:pt modelId="{7EE7B119-ADDD-4C88-9533-B20BED2C590C}" type="pres">
      <dgm:prSet presAssocID="{F2C1090D-B4FA-4A42-A7A6-4E392203F485}" presName="parentText" presStyleLbl="node1" presStyleIdx="3" presStyleCnt="4">
        <dgm:presLayoutVars>
          <dgm:chMax val="0"/>
          <dgm:bulletEnabled val="1"/>
        </dgm:presLayoutVars>
      </dgm:prSet>
      <dgm:spPr/>
    </dgm:pt>
  </dgm:ptLst>
  <dgm:cxnLst>
    <dgm:cxn modelId="{AF56891F-5AF4-4278-9793-1144B6AB88F3}" srcId="{FCF33366-B67C-4A08-B3B3-615410BC4802}" destId="{9A8CB80C-50A1-42CF-8E40-AE1B7CA04D45}" srcOrd="1" destOrd="0" parTransId="{4C21F304-9AC4-4BE6-B16B-2E221DEC9099}" sibTransId="{944513CD-8E97-4C3C-AC81-9EAD4389E486}"/>
    <dgm:cxn modelId="{4A3F3E4A-A826-4B2A-B6B1-B94701894649}" type="presOf" srcId="{815BB9F2-6AE1-4AA9-BF40-EB6B38C5DB31}" destId="{C46618E4-9CFF-4DB9-A5A7-F920D97765C4}" srcOrd="0" destOrd="0" presId="urn:microsoft.com/office/officeart/2005/8/layout/vList2"/>
    <dgm:cxn modelId="{C38F5B63-3EE1-4FEE-81A9-E13A622109AC}" type="presOf" srcId="{F2C1090D-B4FA-4A42-A7A6-4E392203F485}" destId="{7EE7B119-ADDD-4C88-9533-B20BED2C590C}" srcOrd="0" destOrd="0" presId="urn:microsoft.com/office/officeart/2005/8/layout/vList2"/>
    <dgm:cxn modelId="{6041F574-CBEB-4226-8591-11C9063A8418}" type="presOf" srcId="{FCF33366-B67C-4A08-B3B3-615410BC4802}" destId="{2F235520-3767-4C86-B99F-476AD0097AB0}" srcOrd="0" destOrd="0" presId="urn:microsoft.com/office/officeart/2005/8/layout/vList2"/>
    <dgm:cxn modelId="{5AFC1677-A2BD-4E1D-92E0-48664FD12165}" type="presOf" srcId="{19D8E627-9C11-4274-9FE7-2446D54468D5}" destId="{69FECA80-659F-46E5-AD27-92F7D5C23E79}" srcOrd="0" destOrd="0" presId="urn:microsoft.com/office/officeart/2005/8/layout/vList2"/>
    <dgm:cxn modelId="{3A219D9E-5BD1-46F4-AE25-14E1B0D7AF4F}" type="presOf" srcId="{9A8CB80C-50A1-42CF-8E40-AE1B7CA04D45}" destId="{951F2550-00B7-4A13-A36F-A06B405A73B5}" srcOrd="0" destOrd="0" presId="urn:microsoft.com/office/officeart/2005/8/layout/vList2"/>
    <dgm:cxn modelId="{846384C1-3563-4FBA-9863-FDEB6FA518A7}" srcId="{FCF33366-B67C-4A08-B3B3-615410BC4802}" destId="{19D8E627-9C11-4274-9FE7-2446D54468D5}" srcOrd="0" destOrd="0" parTransId="{713A9467-7A7C-41A6-B978-77AD9A82F7A2}" sibTransId="{BC3D9A09-8D3E-4A8B-A456-29BA340D2EF7}"/>
    <dgm:cxn modelId="{A1AB87C2-D56A-414E-9764-E50017E8735E}" srcId="{FCF33366-B67C-4A08-B3B3-615410BC4802}" destId="{F2C1090D-B4FA-4A42-A7A6-4E392203F485}" srcOrd="3" destOrd="0" parTransId="{12A16D02-EA4D-4C63-8DCE-2208798ADE20}" sibTransId="{E137F53C-90D4-4E5D-BC7A-645656B0699C}"/>
    <dgm:cxn modelId="{BB3CFED3-E0A0-4943-91F5-D68A31586CC3}" srcId="{FCF33366-B67C-4A08-B3B3-615410BC4802}" destId="{815BB9F2-6AE1-4AA9-BF40-EB6B38C5DB31}" srcOrd="2" destOrd="0" parTransId="{600423B1-EE35-4476-9E18-7A824D7BBBCA}" sibTransId="{4EE70702-48B9-4614-9EB1-D758248246A0}"/>
    <dgm:cxn modelId="{6C6CF93C-61F5-4113-9FAD-0E3892502D9A}" type="presParOf" srcId="{2F235520-3767-4C86-B99F-476AD0097AB0}" destId="{69FECA80-659F-46E5-AD27-92F7D5C23E79}" srcOrd="0" destOrd="0" presId="urn:microsoft.com/office/officeart/2005/8/layout/vList2"/>
    <dgm:cxn modelId="{00EDDD7C-03F0-4F3D-87DB-2B58C80B09E7}" type="presParOf" srcId="{2F235520-3767-4C86-B99F-476AD0097AB0}" destId="{1C4C9332-D441-462D-A806-EA34BC146B9F}" srcOrd="1" destOrd="0" presId="urn:microsoft.com/office/officeart/2005/8/layout/vList2"/>
    <dgm:cxn modelId="{C95CB4F7-870B-4D31-9294-80BAA2B3BA76}" type="presParOf" srcId="{2F235520-3767-4C86-B99F-476AD0097AB0}" destId="{951F2550-00B7-4A13-A36F-A06B405A73B5}" srcOrd="2" destOrd="0" presId="urn:microsoft.com/office/officeart/2005/8/layout/vList2"/>
    <dgm:cxn modelId="{D6C99F1C-E870-4179-A1E7-FC1C61BC595D}" type="presParOf" srcId="{2F235520-3767-4C86-B99F-476AD0097AB0}" destId="{D79B8A1E-6065-4EE0-B350-48DC69B16745}" srcOrd="3" destOrd="0" presId="urn:microsoft.com/office/officeart/2005/8/layout/vList2"/>
    <dgm:cxn modelId="{F0A1A1F1-3D7D-44D0-A690-F19E1E4FE6AE}" type="presParOf" srcId="{2F235520-3767-4C86-B99F-476AD0097AB0}" destId="{C46618E4-9CFF-4DB9-A5A7-F920D97765C4}" srcOrd="4" destOrd="0" presId="urn:microsoft.com/office/officeart/2005/8/layout/vList2"/>
    <dgm:cxn modelId="{A6D971C7-1121-49A8-A4D8-9F9774C2C5BD}" type="presParOf" srcId="{2F235520-3767-4C86-B99F-476AD0097AB0}" destId="{A1CF0593-5454-4902-81F9-5776308527F1}" srcOrd="5" destOrd="0" presId="urn:microsoft.com/office/officeart/2005/8/layout/vList2"/>
    <dgm:cxn modelId="{02615408-CBD3-4157-B310-7B4506D87687}" type="presParOf" srcId="{2F235520-3767-4C86-B99F-476AD0097AB0}" destId="{7EE7B119-ADDD-4C88-9533-B20BED2C590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FB29082-E8E7-47E7-AB89-5FBC7154AF4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6570F834-A959-44C9-B2FF-8C976D78FF84}">
      <dgm:prSet/>
      <dgm:spPr/>
      <dgm:t>
        <a:bodyPr/>
        <a:lstStyle/>
        <a:p>
          <a:r>
            <a:rPr lang="en-US"/>
            <a:t>• Campaigns: vaccination, healthy eating, smoking cessation</a:t>
          </a:r>
        </a:p>
      </dgm:t>
    </dgm:pt>
    <dgm:pt modelId="{C4FAB6DD-B608-4ACD-B5EF-B369D362D5CF}" type="parTrans" cxnId="{0C5CEF9B-32FA-447A-A814-DB29DC563B1D}">
      <dgm:prSet/>
      <dgm:spPr/>
      <dgm:t>
        <a:bodyPr/>
        <a:lstStyle/>
        <a:p>
          <a:endParaRPr lang="en-US"/>
        </a:p>
      </dgm:t>
    </dgm:pt>
    <dgm:pt modelId="{679EC30D-2629-4F4E-A55E-9035A1A1C0F3}" type="sibTrans" cxnId="{0C5CEF9B-32FA-447A-A814-DB29DC563B1D}">
      <dgm:prSet/>
      <dgm:spPr/>
      <dgm:t>
        <a:bodyPr/>
        <a:lstStyle/>
        <a:p>
          <a:endParaRPr lang="en-US"/>
        </a:p>
      </dgm:t>
    </dgm:pt>
    <dgm:pt modelId="{B5F4012E-E3D9-48B7-B02D-70ACBB75AE39}">
      <dgm:prSet/>
      <dgm:spPr/>
      <dgm:t>
        <a:bodyPr/>
        <a:lstStyle/>
        <a:p>
          <a:r>
            <a:rPr lang="en-US"/>
            <a:t>• Promotes active lifestyles and disease prevention</a:t>
          </a:r>
        </a:p>
      </dgm:t>
    </dgm:pt>
    <dgm:pt modelId="{0A96A99A-6D4B-4277-9DDE-A3314254AD26}" type="parTrans" cxnId="{CAAC8668-AFCE-44C9-AD33-51A74BA842A3}">
      <dgm:prSet/>
      <dgm:spPr/>
      <dgm:t>
        <a:bodyPr/>
        <a:lstStyle/>
        <a:p>
          <a:endParaRPr lang="en-US"/>
        </a:p>
      </dgm:t>
    </dgm:pt>
    <dgm:pt modelId="{44077864-4A5B-4B4B-9575-1DE9A5C5E436}" type="sibTrans" cxnId="{CAAC8668-AFCE-44C9-AD33-51A74BA842A3}">
      <dgm:prSet/>
      <dgm:spPr/>
      <dgm:t>
        <a:bodyPr/>
        <a:lstStyle/>
        <a:p>
          <a:endParaRPr lang="en-US"/>
        </a:p>
      </dgm:t>
    </dgm:pt>
    <dgm:pt modelId="{3CA4D899-BD65-46A1-8286-B8AE72D70AD9}">
      <dgm:prSet/>
      <dgm:spPr/>
      <dgm:t>
        <a:bodyPr/>
        <a:lstStyle/>
        <a:p>
          <a:r>
            <a:rPr lang="en-US" dirty="0"/>
            <a:t>• Clean water, sanitation, and hygiene education </a:t>
          </a:r>
          <a:r>
            <a:rPr lang="en-GB" dirty="0"/>
            <a:t>(Acheson, 2018)</a:t>
          </a:r>
          <a:endParaRPr lang="en-US" dirty="0"/>
        </a:p>
      </dgm:t>
    </dgm:pt>
    <dgm:pt modelId="{017EA940-E48D-4627-BFF9-91C530F44C01}" type="parTrans" cxnId="{9A002E0F-5F06-47B4-BA58-F61DE2DD9F19}">
      <dgm:prSet/>
      <dgm:spPr/>
      <dgm:t>
        <a:bodyPr/>
        <a:lstStyle/>
        <a:p>
          <a:endParaRPr lang="en-US"/>
        </a:p>
      </dgm:t>
    </dgm:pt>
    <dgm:pt modelId="{3BD839A1-45D8-49A5-B773-800C7BE38568}" type="sibTrans" cxnId="{9A002E0F-5F06-47B4-BA58-F61DE2DD9F19}">
      <dgm:prSet/>
      <dgm:spPr/>
      <dgm:t>
        <a:bodyPr/>
        <a:lstStyle/>
        <a:p>
          <a:endParaRPr lang="en-US"/>
        </a:p>
      </dgm:t>
    </dgm:pt>
    <dgm:pt modelId="{F53AD30D-2551-4032-A81D-C67E833C7D69}">
      <dgm:prSet/>
      <dgm:spPr/>
      <dgm:t>
        <a:bodyPr/>
        <a:lstStyle/>
        <a:p>
          <a:r>
            <a:rPr lang="en-US"/>
            <a:t>• Improves population health and reduces healthcare cost</a:t>
          </a:r>
        </a:p>
      </dgm:t>
    </dgm:pt>
    <dgm:pt modelId="{E17D7DA7-02E8-4E77-80A8-738E0ECA67B5}" type="parTrans" cxnId="{D8754302-B5D4-410B-94C4-1B87F0772E92}">
      <dgm:prSet/>
      <dgm:spPr/>
      <dgm:t>
        <a:bodyPr/>
        <a:lstStyle/>
        <a:p>
          <a:endParaRPr lang="en-US"/>
        </a:p>
      </dgm:t>
    </dgm:pt>
    <dgm:pt modelId="{4680043B-B0D7-4E0C-983C-29BEAB8E7776}" type="sibTrans" cxnId="{D8754302-B5D4-410B-94C4-1B87F0772E92}">
      <dgm:prSet/>
      <dgm:spPr/>
      <dgm:t>
        <a:bodyPr/>
        <a:lstStyle/>
        <a:p>
          <a:endParaRPr lang="en-US"/>
        </a:p>
      </dgm:t>
    </dgm:pt>
    <dgm:pt modelId="{544F8FDD-86C6-48CF-ACFD-7DE9A2EFE534}" type="pres">
      <dgm:prSet presAssocID="{7FB29082-E8E7-47E7-AB89-5FBC7154AF48}" presName="diagram" presStyleCnt="0">
        <dgm:presLayoutVars>
          <dgm:dir/>
          <dgm:resizeHandles val="exact"/>
        </dgm:presLayoutVars>
      </dgm:prSet>
      <dgm:spPr/>
    </dgm:pt>
    <dgm:pt modelId="{D38AEBAD-7325-4EBD-90B4-550740EAD920}" type="pres">
      <dgm:prSet presAssocID="{6570F834-A959-44C9-B2FF-8C976D78FF84}" presName="node" presStyleLbl="node1" presStyleIdx="0" presStyleCnt="4">
        <dgm:presLayoutVars>
          <dgm:bulletEnabled val="1"/>
        </dgm:presLayoutVars>
      </dgm:prSet>
      <dgm:spPr/>
    </dgm:pt>
    <dgm:pt modelId="{6854C98C-4B0B-4910-9F7B-DFF75C098805}" type="pres">
      <dgm:prSet presAssocID="{679EC30D-2629-4F4E-A55E-9035A1A1C0F3}" presName="sibTrans" presStyleCnt="0"/>
      <dgm:spPr/>
    </dgm:pt>
    <dgm:pt modelId="{34659F35-F918-4E0E-95AE-9E55795238B0}" type="pres">
      <dgm:prSet presAssocID="{B5F4012E-E3D9-48B7-B02D-70ACBB75AE39}" presName="node" presStyleLbl="node1" presStyleIdx="1" presStyleCnt="4">
        <dgm:presLayoutVars>
          <dgm:bulletEnabled val="1"/>
        </dgm:presLayoutVars>
      </dgm:prSet>
      <dgm:spPr/>
    </dgm:pt>
    <dgm:pt modelId="{37CC618C-A1BB-4FB9-8C1F-D19EC739557D}" type="pres">
      <dgm:prSet presAssocID="{44077864-4A5B-4B4B-9575-1DE9A5C5E436}" presName="sibTrans" presStyleCnt="0"/>
      <dgm:spPr/>
    </dgm:pt>
    <dgm:pt modelId="{4FE00670-89AB-43F8-A340-4D0E9C4E36A3}" type="pres">
      <dgm:prSet presAssocID="{3CA4D899-BD65-46A1-8286-B8AE72D70AD9}" presName="node" presStyleLbl="node1" presStyleIdx="2" presStyleCnt="4">
        <dgm:presLayoutVars>
          <dgm:bulletEnabled val="1"/>
        </dgm:presLayoutVars>
      </dgm:prSet>
      <dgm:spPr/>
    </dgm:pt>
    <dgm:pt modelId="{EEC40081-52E5-4AB2-80ED-64ADCB347612}" type="pres">
      <dgm:prSet presAssocID="{3BD839A1-45D8-49A5-B773-800C7BE38568}" presName="sibTrans" presStyleCnt="0"/>
      <dgm:spPr/>
    </dgm:pt>
    <dgm:pt modelId="{050D9B9A-F26A-43B6-B1CB-A10875B83F6C}" type="pres">
      <dgm:prSet presAssocID="{F53AD30D-2551-4032-A81D-C67E833C7D69}" presName="node" presStyleLbl="node1" presStyleIdx="3" presStyleCnt="4">
        <dgm:presLayoutVars>
          <dgm:bulletEnabled val="1"/>
        </dgm:presLayoutVars>
      </dgm:prSet>
      <dgm:spPr/>
    </dgm:pt>
  </dgm:ptLst>
  <dgm:cxnLst>
    <dgm:cxn modelId="{D8754302-B5D4-410B-94C4-1B87F0772E92}" srcId="{7FB29082-E8E7-47E7-AB89-5FBC7154AF48}" destId="{F53AD30D-2551-4032-A81D-C67E833C7D69}" srcOrd="3" destOrd="0" parTransId="{E17D7DA7-02E8-4E77-80A8-738E0ECA67B5}" sibTransId="{4680043B-B0D7-4E0C-983C-29BEAB8E7776}"/>
    <dgm:cxn modelId="{9A002E0F-5F06-47B4-BA58-F61DE2DD9F19}" srcId="{7FB29082-E8E7-47E7-AB89-5FBC7154AF48}" destId="{3CA4D899-BD65-46A1-8286-B8AE72D70AD9}" srcOrd="2" destOrd="0" parTransId="{017EA940-E48D-4627-BFF9-91C530F44C01}" sibTransId="{3BD839A1-45D8-49A5-B773-800C7BE38568}"/>
    <dgm:cxn modelId="{A1DB7312-2990-463C-A4DA-4B06EF3E8BC2}" type="presOf" srcId="{7FB29082-E8E7-47E7-AB89-5FBC7154AF48}" destId="{544F8FDD-86C6-48CF-ACFD-7DE9A2EFE534}" srcOrd="0" destOrd="0" presId="urn:microsoft.com/office/officeart/2005/8/layout/default"/>
    <dgm:cxn modelId="{5FE7CE21-E170-4B40-BEF6-DC1CB8847B01}" type="presOf" srcId="{3CA4D899-BD65-46A1-8286-B8AE72D70AD9}" destId="{4FE00670-89AB-43F8-A340-4D0E9C4E36A3}" srcOrd="0" destOrd="0" presId="urn:microsoft.com/office/officeart/2005/8/layout/default"/>
    <dgm:cxn modelId="{E8C9A542-01D5-4441-96F0-F5664F857061}" type="presOf" srcId="{F53AD30D-2551-4032-A81D-C67E833C7D69}" destId="{050D9B9A-F26A-43B6-B1CB-A10875B83F6C}" srcOrd="0" destOrd="0" presId="urn:microsoft.com/office/officeart/2005/8/layout/default"/>
    <dgm:cxn modelId="{CAAC8668-AFCE-44C9-AD33-51A74BA842A3}" srcId="{7FB29082-E8E7-47E7-AB89-5FBC7154AF48}" destId="{B5F4012E-E3D9-48B7-B02D-70ACBB75AE39}" srcOrd="1" destOrd="0" parTransId="{0A96A99A-6D4B-4277-9DDE-A3314254AD26}" sibTransId="{44077864-4A5B-4B4B-9575-1DE9A5C5E436}"/>
    <dgm:cxn modelId="{9CEA8C77-4365-412B-9D8E-C650D94A8F24}" type="presOf" srcId="{B5F4012E-E3D9-48B7-B02D-70ACBB75AE39}" destId="{34659F35-F918-4E0E-95AE-9E55795238B0}" srcOrd="0" destOrd="0" presId="urn:microsoft.com/office/officeart/2005/8/layout/default"/>
    <dgm:cxn modelId="{0C5CEF9B-32FA-447A-A814-DB29DC563B1D}" srcId="{7FB29082-E8E7-47E7-AB89-5FBC7154AF48}" destId="{6570F834-A959-44C9-B2FF-8C976D78FF84}" srcOrd="0" destOrd="0" parTransId="{C4FAB6DD-B608-4ACD-B5EF-B369D362D5CF}" sibTransId="{679EC30D-2629-4F4E-A55E-9035A1A1C0F3}"/>
    <dgm:cxn modelId="{C4EA01DC-4768-455C-9AE0-6C0B3CA8638B}" type="presOf" srcId="{6570F834-A959-44C9-B2FF-8C976D78FF84}" destId="{D38AEBAD-7325-4EBD-90B4-550740EAD920}" srcOrd="0" destOrd="0" presId="urn:microsoft.com/office/officeart/2005/8/layout/default"/>
    <dgm:cxn modelId="{61B68AE8-730C-4493-A7A0-FDB8CC8720F1}" type="presParOf" srcId="{544F8FDD-86C6-48CF-ACFD-7DE9A2EFE534}" destId="{D38AEBAD-7325-4EBD-90B4-550740EAD920}" srcOrd="0" destOrd="0" presId="urn:microsoft.com/office/officeart/2005/8/layout/default"/>
    <dgm:cxn modelId="{38D0A73B-168C-4E98-AECC-9742E14C4AE9}" type="presParOf" srcId="{544F8FDD-86C6-48CF-ACFD-7DE9A2EFE534}" destId="{6854C98C-4B0B-4910-9F7B-DFF75C098805}" srcOrd="1" destOrd="0" presId="urn:microsoft.com/office/officeart/2005/8/layout/default"/>
    <dgm:cxn modelId="{8698F35C-843A-4E8F-B0EC-6EF957B7573D}" type="presParOf" srcId="{544F8FDD-86C6-48CF-ACFD-7DE9A2EFE534}" destId="{34659F35-F918-4E0E-95AE-9E55795238B0}" srcOrd="2" destOrd="0" presId="urn:microsoft.com/office/officeart/2005/8/layout/default"/>
    <dgm:cxn modelId="{48536BCD-A4BE-4B69-A200-22FF9CAFC5AA}" type="presParOf" srcId="{544F8FDD-86C6-48CF-ACFD-7DE9A2EFE534}" destId="{37CC618C-A1BB-4FB9-8C1F-D19EC739557D}" srcOrd="3" destOrd="0" presId="urn:microsoft.com/office/officeart/2005/8/layout/default"/>
    <dgm:cxn modelId="{B9C0EA16-9EC3-4FC5-8F97-892FC6B57346}" type="presParOf" srcId="{544F8FDD-86C6-48CF-ACFD-7DE9A2EFE534}" destId="{4FE00670-89AB-43F8-A340-4D0E9C4E36A3}" srcOrd="4" destOrd="0" presId="urn:microsoft.com/office/officeart/2005/8/layout/default"/>
    <dgm:cxn modelId="{E11FD815-9BA8-4091-A790-BDD0FD23B328}" type="presParOf" srcId="{544F8FDD-86C6-48CF-ACFD-7DE9A2EFE534}" destId="{EEC40081-52E5-4AB2-80ED-64ADCB347612}" srcOrd="5" destOrd="0" presId="urn:microsoft.com/office/officeart/2005/8/layout/default"/>
    <dgm:cxn modelId="{9A9D4084-0EB7-4A7E-8021-9C54F9CD1B9A}" type="presParOf" srcId="{544F8FDD-86C6-48CF-ACFD-7DE9A2EFE534}" destId="{050D9B9A-F26A-43B6-B1CB-A10875B83F6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EF24346-A2A2-4501-8531-91EB826491A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FA0294-87C8-43A8-8402-DFE418AE801E}">
      <dgm:prSet/>
      <dgm:spPr/>
      <dgm:t>
        <a:bodyPr/>
        <a:lstStyle/>
        <a:p>
          <a:r>
            <a:rPr lang="en-US"/>
            <a:t>• Inequalities based on income, gender, location, ethnicity</a:t>
          </a:r>
        </a:p>
      </dgm:t>
    </dgm:pt>
    <dgm:pt modelId="{8C4BC2AC-EDF4-425F-B354-05F790BFC45B}" type="parTrans" cxnId="{BE0EB783-26F2-40C5-A220-D9F35235AE35}">
      <dgm:prSet/>
      <dgm:spPr/>
      <dgm:t>
        <a:bodyPr/>
        <a:lstStyle/>
        <a:p>
          <a:endParaRPr lang="en-US"/>
        </a:p>
      </dgm:t>
    </dgm:pt>
    <dgm:pt modelId="{9091B219-3F1B-480E-8782-157D85280B5D}" type="sibTrans" cxnId="{BE0EB783-26F2-40C5-A220-D9F35235AE35}">
      <dgm:prSet/>
      <dgm:spPr/>
      <dgm:t>
        <a:bodyPr/>
        <a:lstStyle/>
        <a:p>
          <a:endParaRPr lang="en-US"/>
        </a:p>
      </dgm:t>
    </dgm:pt>
    <dgm:pt modelId="{DB2A5856-57A9-4250-9159-18870F8F8233}">
      <dgm:prSet/>
      <dgm:spPr/>
      <dgm:t>
        <a:bodyPr/>
        <a:lstStyle/>
        <a:p>
          <a:r>
            <a:rPr lang="en-US"/>
            <a:t>• Universal healthcare systems (e.g. NHS)</a:t>
          </a:r>
        </a:p>
      </dgm:t>
    </dgm:pt>
    <dgm:pt modelId="{0FAA561E-2420-4432-8FDA-4A6D7FC79096}" type="parTrans" cxnId="{1A9FC47B-EFB8-42E8-BCD2-6837D4D84E58}">
      <dgm:prSet/>
      <dgm:spPr/>
      <dgm:t>
        <a:bodyPr/>
        <a:lstStyle/>
        <a:p>
          <a:endParaRPr lang="en-US"/>
        </a:p>
      </dgm:t>
    </dgm:pt>
    <dgm:pt modelId="{68F21E0E-F3A7-436F-BEBE-208E07B39444}" type="sibTrans" cxnId="{1A9FC47B-EFB8-42E8-BCD2-6837D4D84E58}">
      <dgm:prSet/>
      <dgm:spPr/>
      <dgm:t>
        <a:bodyPr/>
        <a:lstStyle/>
        <a:p>
          <a:endParaRPr lang="en-US"/>
        </a:p>
      </dgm:t>
    </dgm:pt>
    <dgm:pt modelId="{16025B89-37FF-40A3-B474-BE8FC6B8D806}">
      <dgm:prSet/>
      <dgm:spPr/>
      <dgm:t>
        <a:bodyPr/>
        <a:lstStyle/>
        <a:p>
          <a:r>
            <a:rPr lang="en-US" dirty="0"/>
            <a:t>• Mobile clinics and targeted services for vulnerable groups</a:t>
          </a:r>
        </a:p>
      </dgm:t>
    </dgm:pt>
    <dgm:pt modelId="{75CCECB6-6036-44E9-A4C3-7CE18835CD7F}" type="parTrans" cxnId="{90099039-DB07-4A41-AAF6-E9EC15BCAB6C}">
      <dgm:prSet/>
      <dgm:spPr/>
      <dgm:t>
        <a:bodyPr/>
        <a:lstStyle/>
        <a:p>
          <a:endParaRPr lang="en-US"/>
        </a:p>
      </dgm:t>
    </dgm:pt>
    <dgm:pt modelId="{AB09EE74-2960-4C0C-8192-5511889E61E3}" type="sibTrans" cxnId="{90099039-DB07-4A41-AAF6-E9EC15BCAB6C}">
      <dgm:prSet/>
      <dgm:spPr/>
      <dgm:t>
        <a:bodyPr/>
        <a:lstStyle/>
        <a:p>
          <a:endParaRPr lang="en-US"/>
        </a:p>
      </dgm:t>
    </dgm:pt>
    <dgm:pt modelId="{FFE41E09-66E1-4FB9-B9A4-5F1D81B33152}">
      <dgm:prSet/>
      <dgm:spPr/>
      <dgm:t>
        <a:bodyPr/>
        <a:lstStyle/>
        <a:p>
          <a:r>
            <a:rPr lang="en-US"/>
            <a:t>• Aim: Fair access for all</a:t>
          </a:r>
        </a:p>
      </dgm:t>
    </dgm:pt>
    <dgm:pt modelId="{AA23760D-5B5D-466B-8198-F91A3158BE0A}" type="parTrans" cxnId="{FBF307DC-1B89-4D32-8C3A-B2105EAC87F8}">
      <dgm:prSet/>
      <dgm:spPr/>
      <dgm:t>
        <a:bodyPr/>
        <a:lstStyle/>
        <a:p>
          <a:endParaRPr lang="en-US"/>
        </a:p>
      </dgm:t>
    </dgm:pt>
    <dgm:pt modelId="{027A2A95-90FC-4D5A-A9D1-66389DB2B4D9}" type="sibTrans" cxnId="{FBF307DC-1B89-4D32-8C3A-B2105EAC87F8}">
      <dgm:prSet/>
      <dgm:spPr/>
      <dgm:t>
        <a:bodyPr/>
        <a:lstStyle/>
        <a:p>
          <a:endParaRPr lang="en-US"/>
        </a:p>
      </dgm:t>
    </dgm:pt>
    <dgm:pt modelId="{4A63E850-F924-4A62-BAAC-13F5976B1737}" type="pres">
      <dgm:prSet presAssocID="{BEF24346-A2A2-4501-8531-91EB826491AA}" presName="linear" presStyleCnt="0">
        <dgm:presLayoutVars>
          <dgm:animLvl val="lvl"/>
          <dgm:resizeHandles val="exact"/>
        </dgm:presLayoutVars>
      </dgm:prSet>
      <dgm:spPr/>
    </dgm:pt>
    <dgm:pt modelId="{2ABF9FC8-3464-4B42-9FF5-41E36E69BDDC}" type="pres">
      <dgm:prSet presAssocID="{BEFA0294-87C8-43A8-8402-DFE418AE801E}" presName="parentText" presStyleLbl="node1" presStyleIdx="0" presStyleCnt="4">
        <dgm:presLayoutVars>
          <dgm:chMax val="0"/>
          <dgm:bulletEnabled val="1"/>
        </dgm:presLayoutVars>
      </dgm:prSet>
      <dgm:spPr/>
    </dgm:pt>
    <dgm:pt modelId="{5FDC4B1E-B16E-47DE-9404-64BD2680DEA6}" type="pres">
      <dgm:prSet presAssocID="{9091B219-3F1B-480E-8782-157D85280B5D}" presName="spacer" presStyleCnt="0"/>
      <dgm:spPr/>
    </dgm:pt>
    <dgm:pt modelId="{3FF3EC6C-7229-4DA3-B039-A8EC5F461780}" type="pres">
      <dgm:prSet presAssocID="{DB2A5856-57A9-4250-9159-18870F8F8233}" presName="parentText" presStyleLbl="node1" presStyleIdx="1" presStyleCnt="4">
        <dgm:presLayoutVars>
          <dgm:chMax val="0"/>
          <dgm:bulletEnabled val="1"/>
        </dgm:presLayoutVars>
      </dgm:prSet>
      <dgm:spPr/>
    </dgm:pt>
    <dgm:pt modelId="{227ED343-D495-406D-9CE1-E00EDF1F8E45}" type="pres">
      <dgm:prSet presAssocID="{68F21E0E-F3A7-436F-BEBE-208E07B39444}" presName="spacer" presStyleCnt="0"/>
      <dgm:spPr/>
    </dgm:pt>
    <dgm:pt modelId="{7219B1BF-738E-4F10-9D64-7D3C6466CF69}" type="pres">
      <dgm:prSet presAssocID="{16025B89-37FF-40A3-B474-BE8FC6B8D806}" presName="parentText" presStyleLbl="node1" presStyleIdx="2" presStyleCnt="4">
        <dgm:presLayoutVars>
          <dgm:chMax val="0"/>
          <dgm:bulletEnabled val="1"/>
        </dgm:presLayoutVars>
      </dgm:prSet>
      <dgm:spPr/>
    </dgm:pt>
    <dgm:pt modelId="{BF33E67C-CD92-4243-8023-3E6BED5890F9}" type="pres">
      <dgm:prSet presAssocID="{AB09EE74-2960-4C0C-8192-5511889E61E3}" presName="spacer" presStyleCnt="0"/>
      <dgm:spPr/>
    </dgm:pt>
    <dgm:pt modelId="{1CCE5B64-519B-4E56-AD74-D04B154D42DE}" type="pres">
      <dgm:prSet presAssocID="{FFE41E09-66E1-4FB9-B9A4-5F1D81B33152}" presName="parentText" presStyleLbl="node1" presStyleIdx="3" presStyleCnt="4">
        <dgm:presLayoutVars>
          <dgm:chMax val="0"/>
          <dgm:bulletEnabled val="1"/>
        </dgm:presLayoutVars>
      </dgm:prSet>
      <dgm:spPr/>
    </dgm:pt>
  </dgm:ptLst>
  <dgm:cxnLst>
    <dgm:cxn modelId="{C791FF11-B7C5-40DC-B319-CECE3DAA755D}" type="presOf" srcId="{16025B89-37FF-40A3-B474-BE8FC6B8D806}" destId="{7219B1BF-738E-4F10-9D64-7D3C6466CF69}" srcOrd="0" destOrd="0" presId="urn:microsoft.com/office/officeart/2005/8/layout/vList2"/>
    <dgm:cxn modelId="{90099039-DB07-4A41-AAF6-E9EC15BCAB6C}" srcId="{BEF24346-A2A2-4501-8531-91EB826491AA}" destId="{16025B89-37FF-40A3-B474-BE8FC6B8D806}" srcOrd="2" destOrd="0" parTransId="{75CCECB6-6036-44E9-A4C3-7CE18835CD7F}" sibTransId="{AB09EE74-2960-4C0C-8192-5511889E61E3}"/>
    <dgm:cxn modelId="{891A236C-E9F0-44BB-8D5B-194C40DF6822}" type="presOf" srcId="{BEFA0294-87C8-43A8-8402-DFE418AE801E}" destId="{2ABF9FC8-3464-4B42-9FF5-41E36E69BDDC}" srcOrd="0" destOrd="0" presId="urn:microsoft.com/office/officeart/2005/8/layout/vList2"/>
    <dgm:cxn modelId="{B02D5779-3795-420C-8613-01586BF50832}" type="presOf" srcId="{BEF24346-A2A2-4501-8531-91EB826491AA}" destId="{4A63E850-F924-4A62-BAAC-13F5976B1737}" srcOrd="0" destOrd="0" presId="urn:microsoft.com/office/officeart/2005/8/layout/vList2"/>
    <dgm:cxn modelId="{1A9FC47B-EFB8-42E8-BCD2-6837D4D84E58}" srcId="{BEF24346-A2A2-4501-8531-91EB826491AA}" destId="{DB2A5856-57A9-4250-9159-18870F8F8233}" srcOrd="1" destOrd="0" parTransId="{0FAA561E-2420-4432-8FDA-4A6D7FC79096}" sibTransId="{68F21E0E-F3A7-436F-BEBE-208E07B39444}"/>
    <dgm:cxn modelId="{BE0EB783-26F2-40C5-A220-D9F35235AE35}" srcId="{BEF24346-A2A2-4501-8531-91EB826491AA}" destId="{BEFA0294-87C8-43A8-8402-DFE418AE801E}" srcOrd="0" destOrd="0" parTransId="{8C4BC2AC-EDF4-425F-B354-05F790BFC45B}" sibTransId="{9091B219-3F1B-480E-8782-157D85280B5D}"/>
    <dgm:cxn modelId="{4DE79C84-1C9F-4AB7-8D1B-EB95162FAC56}" type="presOf" srcId="{DB2A5856-57A9-4250-9159-18870F8F8233}" destId="{3FF3EC6C-7229-4DA3-B039-A8EC5F461780}" srcOrd="0" destOrd="0" presId="urn:microsoft.com/office/officeart/2005/8/layout/vList2"/>
    <dgm:cxn modelId="{FBF307DC-1B89-4D32-8C3A-B2105EAC87F8}" srcId="{BEF24346-A2A2-4501-8531-91EB826491AA}" destId="{FFE41E09-66E1-4FB9-B9A4-5F1D81B33152}" srcOrd="3" destOrd="0" parTransId="{AA23760D-5B5D-466B-8198-F91A3158BE0A}" sibTransId="{027A2A95-90FC-4D5A-A9D1-66389DB2B4D9}"/>
    <dgm:cxn modelId="{589454EF-6592-4FC4-9FE8-0A2E852FF823}" type="presOf" srcId="{FFE41E09-66E1-4FB9-B9A4-5F1D81B33152}" destId="{1CCE5B64-519B-4E56-AD74-D04B154D42DE}" srcOrd="0" destOrd="0" presId="urn:microsoft.com/office/officeart/2005/8/layout/vList2"/>
    <dgm:cxn modelId="{3DFEB6C1-4E0F-4AF9-BC69-08BE0ED91FBA}" type="presParOf" srcId="{4A63E850-F924-4A62-BAAC-13F5976B1737}" destId="{2ABF9FC8-3464-4B42-9FF5-41E36E69BDDC}" srcOrd="0" destOrd="0" presId="urn:microsoft.com/office/officeart/2005/8/layout/vList2"/>
    <dgm:cxn modelId="{534B5019-211E-4E76-BB10-1F9FB04979B2}" type="presParOf" srcId="{4A63E850-F924-4A62-BAAC-13F5976B1737}" destId="{5FDC4B1E-B16E-47DE-9404-64BD2680DEA6}" srcOrd="1" destOrd="0" presId="urn:microsoft.com/office/officeart/2005/8/layout/vList2"/>
    <dgm:cxn modelId="{65FF6B33-E540-4A19-8ADC-FF32C6412C90}" type="presParOf" srcId="{4A63E850-F924-4A62-BAAC-13F5976B1737}" destId="{3FF3EC6C-7229-4DA3-B039-A8EC5F461780}" srcOrd="2" destOrd="0" presId="urn:microsoft.com/office/officeart/2005/8/layout/vList2"/>
    <dgm:cxn modelId="{3C4356DC-038E-4DBA-9D7D-A69CAEF8A749}" type="presParOf" srcId="{4A63E850-F924-4A62-BAAC-13F5976B1737}" destId="{227ED343-D495-406D-9CE1-E00EDF1F8E45}" srcOrd="3" destOrd="0" presId="urn:microsoft.com/office/officeart/2005/8/layout/vList2"/>
    <dgm:cxn modelId="{5BC0AC13-A70E-42B0-A8BA-DA00ACA74C0F}" type="presParOf" srcId="{4A63E850-F924-4A62-BAAC-13F5976B1737}" destId="{7219B1BF-738E-4F10-9D64-7D3C6466CF69}" srcOrd="4" destOrd="0" presId="urn:microsoft.com/office/officeart/2005/8/layout/vList2"/>
    <dgm:cxn modelId="{9448E82F-DFE8-4348-8225-7E554B044A19}" type="presParOf" srcId="{4A63E850-F924-4A62-BAAC-13F5976B1737}" destId="{BF33E67C-CD92-4243-8023-3E6BED5890F9}" srcOrd="5" destOrd="0" presId="urn:microsoft.com/office/officeart/2005/8/layout/vList2"/>
    <dgm:cxn modelId="{0B16BCF4-AB01-4DC2-AFD0-88975C6E0470}" type="presParOf" srcId="{4A63E850-F924-4A62-BAAC-13F5976B1737}" destId="{1CCE5B64-519B-4E56-AD74-D04B154D42D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C2D2AD-FC22-4D1C-8455-A48378FC1F3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AFF9EF-DD12-4B9F-BF6E-B83FDB3CF67D}">
      <dgm:prSet custT="1"/>
      <dgm:spPr/>
      <dgm:t>
        <a:bodyPr/>
        <a:lstStyle/>
        <a:p>
          <a:r>
            <a:rPr lang="en-US" sz="1800"/>
            <a:t>• Limited funding and overstressed healthcare systems</a:t>
          </a:r>
        </a:p>
      </dgm:t>
    </dgm:pt>
    <dgm:pt modelId="{42EE751E-3E7D-4BC7-BC34-1B91287A28AE}" type="parTrans" cxnId="{74E765AF-A06D-421C-9579-330E25A7ACB2}">
      <dgm:prSet/>
      <dgm:spPr/>
      <dgm:t>
        <a:bodyPr/>
        <a:lstStyle/>
        <a:p>
          <a:endParaRPr lang="en-US" sz="2000"/>
        </a:p>
      </dgm:t>
    </dgm:pt>
    <dgm:pt modelId="{99F60E4D-8744-456D-9075-673FFC2FD763}" type="sibTrans" cxnId="{74E765AF-A06D-421C-9579-330E25A7ACB2}">
      <dgm:prSet/>
      <dgm:spPr/>
      <dgm:t>
        <a:bodyPr/>
        <a:lstStyle/>
        <a:p>
          <a:endParaRPr lang="en-US" sz="2000"/>
        </a:p>
      </dgm:t>
    </dgm:pt>
    <dgm:pt modelId="{1E892B58-AC11-4C91-BE4C-9020C32B8616}">
      <dgm:prSet custT="1"/>
      <dgm:spPr/>
      <dgm:t>
        <a:bodyPr/>
        <a:lstStyle/>
        <a:p>
          <a:r>
            <a:rPr lang="en-US" sz="1800"/>
            <a:t>• Staff shortages and workload pressures</a:t>
          </a:r>
        </a:p>
      </dgm:t>
    </dgm:pt>
    <dgm:pt modelId="{23367776-28D0-4548-926D-7DF5FF4A95A8}" type="parTrans" cxnId="{BEB31A37-3112-454E-968C-DD09D95601D9}">
      <dgm:prSet/>
      <dgm:spPr/>
      <dgm:t>
        <a:bodyPr/>
        <a:lstStyle/>
        <a:p>
          <a:endParaRPr lang="en-US" sz="2000"/>
        </a:p>
      </dgm:t>
    </dgm:pt>
    <dgm:pt modelId="{180DA7F7-E3B0-4ECD-BF7D-6800F4092E4B}" type="sibTrans" cxnId="{BEB31A37-3112-454E-968C-DD09D95601D9}">
      <dgm:prSet/>
      <dgm:spPr/>
      <dgm:t>
        <a:bodyPr/>
        <a:lstStyle/>
        <a:p>
          <a:endParaRPr lang="en-US" sz="2000"/>
        </a:p>
      </dgm:t>
    </dgm:pt>
    <dgm:pt modelId="{94418FC6-AEE8-41FD-8DBB-05B028AD61F3}">
      <dgm:prSet custT="1"/>
      <dgm:spPr/>
      <dgm:t>
        <a:bodyPr/>
        <a:lstStyle/>
        <a:p>
          <a:r>
            <a:rPr lang="en-US" sz="1800"/>
            <a:t>• Threats: climate change, pollution, pandemics</a:t>
          </a:r>
        </a:p>
      </dgm:t>
    </dgm:pt>
    <dgm:pt modelId="{1BC431B8-33CC-4CE7-8E0D-AA474B39070D}" type="parTrans" cxnId="{11A1241A-B9F0-47AA-A7B6-2285F98C86E8}">
      <dgm:prSet/>
      <dgm:spPr/>
      <dgm:t>
        <a:bodyPr/>
        <a:lstStyle/>
        <a:p>
          <a:endParaRPr lang="en-US" sz="2000"/>
        </a:p>
      </dgm:t>
    </dgm:pt>
    <dgm:pt modelId="{D2832A8F-334C-4CA9-AD89-09F74CCA254F}" type="sibTrans" cxnId="{11A1241A-B9F0-47AA-A7B6-2285F98C86E8}">
      <dgm:prSet/>
      <dgm:spPr/>
      <dgm:t>
        <a:bodyPr/>
        <a:lstStyle/>
        <a:p>
          <a:endParaRPr lang="en-US" sz="2000"/>
        </a:p>
      </dgm:t>
    </dgm:pt>
    <dgm:pt modelId="{EFAB7C6C-9FE6-41A6-A70F-CF90A78831A3}">
      <dgm:prSet custT="1"/>
      <dgm:spPr/>
      <dgm:t>
        <a:bodyPr/>
        <a:lstStyle/>
        <a:p>
          <a:r>
            <a:rPr lang="en-US" sz="1800"/>
            <a:t>• Balancing economy with environmental protection</a:t>
          </a:r>
        </a:p>
      </dgm:t>
    </dgm:pt>
    <dgm:pt modelId="{009BD750-62E8-437B-94DB-D4BEDCE91B43}" type="parTrans" cxnId="{243DBE3A-365F-4240-8FF7-222DC7E4C13B}">
      <dgm:prSet/>
      <dgm:spPr/>
      <dgm:t>
        <a:bodyPr/>
        <a:lstStyle/>
        <a:p>
          <a:endParaRPr lang="en-US" sz="2000"/>
        </a:p>
      </dgm:t>
    </dgm:pt>
    <dgm:pt modelId="{A2D20F80-6E4B-4880-AA9B-C9B13100A2DD}" type="sibTrans" cxnId="{243DBE3A-365F-4240-8FF7-222DC7E4C13B}">
      <dgm:prSet/>
      <dgm:spPr/>
      <dgm:t>
        <a:bodyPr/>
        <a:lstStyle/>
        <a:p>
          <a:endParaRPr lang="en-US" sz="2000"/>
        </a:p>
      </dgm:t>
    </dgm:pt>
    <dgm:pt modelId="{F085FE30-5107-4734-819B-DCDC9A76EF20}">
      <dgm:prSet custT="1"/>
      <dgm:spPr/>
      <dgm:t>
        <a:bodyPr/>
        <a:lstStyle/>
        <a:p>
          <a:r>
            <a:rPr lang="en-US" sz="1800" dirty="0"/>
            <a:t>• Resistance to change and policy gaps </a:t>
          </a:r>
          <a:r>
            <a:rPr lang="en-GB" sz="1800" dirty="0"/>
            <a:t>(Dahlgren and Whitehead, 2021)</a:t>
          </a:r>
          <a:endParaRPr lang="en-US" sz="1800" dirty="0"/>
        </a:p>
      </dgm:t>
    </dgm:pt>
    <dgm:pt modelId="{A71BBC39-8B7B-4A59-B368-93AA3A249754}" type="parTrans" cxnId="{D758ADF9-A8DC-4B82-BE07-78E2DF6550DA}">
      <dgm:prSet/>
      <dgm:spPr/>
      <dgm:t>
        <a:bodyPr/>
        <a:lstStyle/>
        <a:p>
          <a:endParaRPr lang="en-US" sz="2000"/>
        </a:p>
      </dgm:t>
    </dgm:pt>
    <dgm:pt modelId="{0A711B19-6AAC-4295-B8BA-78A0A3F51302}" type="sibTrans" cxnId="{D758ADF9-A8DC-4B82-BE07-78E2DF6550DA}">
      <dgm:prSet/>
      <dgm:spPr/>
      <dgm:t>
        <a:bodyPr/>
        <a:lstStyle/>
        <a:p>
          <a:endParaRPr lang="en-US" sz="2000"/>
        </a:p>
      </dgm:t>
    </dgm:pt>
    <dgm:pt modelId="{A4B4D183-DAA1-4143-8170-189E8FFE6C2E}" type="pres">
      <dgm:prSet presAssocID="{A0C2D2AD-FC22-4D1C-8455-A48378FC1F3B}" presName="root" presStyleCnt="0">
        <dgm:presLayoutVars>
          <dgm:dir/>
          <dgm:resizeHandles val="exact"/>
        </dgm:presLayoutVars>
      </dgm:prSet>
      <dgm:spPr/>
    </dgm:pt>
    <dgm:pt modelId="{27387F11-82DC-4455-97C0-5A97E9C49259}" type="pres">
      <dgm:prSet presAssocID="{A0C2D2AD-FC22-4D1C-8455-A48378FC1F3B}" presName="container" presStyleCnt="0">
        <dgm:presLayoutVars>
          <dgm:dir/>
          <dgm:resizeHandles val="exact"/>
        </dgm:presLayoutVars>
      </dgm:prSet>
      <dgm:spPr/>
    </dgm:pt>
    <dgm:pt modelId="{3D0CD787-D5F9-4562-82A8-D29D390275D7}" type="pres">
      <dgm:prSet presAssocID="{A3AFF9EF-DD12-4B9F-BF6E-B83FDB3CF67D}" presName="compNode" presStyleCnt="0"/>
      <dgm:spPr/>
    </dgm:pt>
    <dgm:pt modelId="{5D789F58-0E60-4F44-9930-26F97304F3CC}" type="pres">
      <dgm:prSet presAssocID="{A3AFF9EF-DD12-4B9F-BF6E-B83FDB3CF67D}" presName="iconBgRect" presStyleLbl="bgShp" presStyleIdx="0" presStyleCnt="5"/>
      <dgm:spPr/>
    </dgm:pt>
    <dgm:pt modelId="{9B641DB6-81FD-441B-B297-F7626440329B}" type="pres">
      <dgm:prSet presAssocID="{A3AFF9EF-DD12-4B9F-BF6E-B83FDB3CF67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30683F8-39E0-4D17-9A01-A70287E833EA}" type="pres">
      <dgm:prSet presAssocID="{A3AFF9EF-DD12-4B9F-BF6E-B83FDB3CF67D}" presName="spaceRect" presStyleCnt="0"/>
      <dgm:spPr/>
    </dgm:pt>
    <dgm:pt modelId="{E1FE5424-1436-4168-A1D8-44CDCDE04A51}" type="pres">
      <dgm:prSet presAssocID="{A3AFF9EF-DD12-4B9F-BF6E-B83FDB3CF67D}" presName="textRect" presStyleLbl="revTx" presStyleIdx="0" presStyleCnt="5">
        <dgm:presLayoutVars>
          <dgm:chMax val="1"/>
          <dgm:chPref val="1"/>
        </dgm:presLayoutVars>
      </dgm:prSet>
      <dgm:spPr/>
    </dgm:pt>
    <dgm:pt modelId="{70F5BF79-F29A-48B8-9009-2871DC57D528}" type="pres">
      <dgm:prSet presAssocID="{99F60E4D-8744-456D-9075-673FFC2FD763}" presName="sibTrans" presStyleLbl="sibTrans2D1" presStyleIdx="0" presStyleCnt="0"/>
      <dgm:spPr/>
    </dgm:pt>
    <dgm:pt modelId="{4F379DA4-3CBE-4256-8D00-2C7B0C414EFC}" type="pres">
      <dgm:prSet presAssocID="{1E892B58-AC11-4C91-BE4C-9020C32B8616}" presName="compNode" presStyleCnt="0"/>
      <dgm:spPr/>
    </dgm:pt>
    <dgm:pt modelId="{F7B42037-9C67-4DCE-BF01-B6126495FB69}" type="pres">
      <dgm:prSet presAssocID="{1E892B58-AC11-4C91-BE4C-9020C32B8616}" presName="iconBgRect" presStyleLbl="bgShp" presStyleIdx="1" presStyleCnt="5"/>
      <dgm:spPr/>
    </dgm:pt>
    <dgm:pt modelId="{F001DF63-2CF4-4E26-B070-4FC2BE8D87DE}" type="pres">
      <dgm:prSet presAssocID="{1E892B58-AC11-4C91-BE4C-9020C32B861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A28C76A2-9F50-47BA-9A80-361EC041D4B2}" type="pres">
      <dgm:prSet presAssocID="{1E892B58-AC11-4C91-BE4C-9020C32B8616}" presName="spaceRect" presStyleCnt="0"/>
      <dgm:spPr/>
    </dgm:pt>
    <dgm:pt modelId="{6A7649FA-F266-43AB-89CD-15F8809CAA6F}" type="pres">
      <dgm:prSet presAssocID="{1E892B58-AC11-4C91-BE4C-9020C32B8616}" presName="textRect" presStyleLbl="revTx" presStyleIdx="1" presStyleCnt="5">
        <dgm:presLayoutVars>
          <dgm:chMax val="1"/>
          <dgm:chPref val="1"/>
        </dgm:presLayoutVars>
      </dgm:prSet>
      <dgm:spPr/>
    </dgm:pt>
    <dgm:pt modelId="{619DECDC-011F-4FFB-90A4-3EFFAFE634E8}" type="pres">
      <dgm:prSet presAssocID="{180DA7F7-E3B0-4ECD-BF7D-6800F4092E4B}" presName="sibTrans" presStyleLbl="sibTrans2D1" presStyleIdx="0" presStyleCnt="0"/>
      <dgm:spPr/>
    </dgm:pt>
    <dgm:pt modelId="{61DFC3DC-0EC4-4A88-8C20-0D3C1EFE7B31}" type="pres">
      <dgm:prSet presAssocID="{94418FC6-AEE8-41FD-8DBB-05B028AD61F3}" presName="compNode" presStyleCnt="0"/>
      <dgm:spPr/>
    </dgm:pt>
    <dgm:pt modelId="{512DBCC4-CDFC-4FC8-AC8F-E6F655375649}" type="pres">
      <dgm:prSet presAssocID="{94418FC6-AEE8-41FD-8DBB-05B028AD61F3}" presName="iconBgRect" presStyleLbl="bgShp" presStyleIdx="2" presStyleCnt="5"/>
      <dgm:spPr/>
    </dgm:pt>
    <dgm:pt modelId="{EF007B16-01C3-46F3-8539-4C1FFD4DC275}" type="pres">
      <dgm:prSet presAssocID="{94418FC6-AEE8-41FD-8DBB-05B028AD61F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
        </a:ext>
      </dgm:extLst>
    </dgm:pt>
    <dgm:pt modelId="{23960E57-0C75-4B8D-9607-E43F0F48A1EE}" type="pres">
      <dgm:prSet presAssocID="{94418FC6-AEE8-41FD-8DBB-05B028AD61F3}" presName="spaceRect" presStyleCnt="0"/>
      <dgm:spPr/>
    </dgm:pt>
    <dgm:pt modelId="{06827A36-98CE-4B1D-AC28-D2F370573F1A}" type="pres">
      <dgm:prSet presAssocID="{94418FC6-AEE8-41FD-8DBB-05B028AD61F3}" presName="textRect" presStyleLbl="revTx" presStyleIdx="2" presStyleCnt="5">
        <dgm:presLayoutVars>
          <dgm:chMax val="1"/>
          <dgm:chPref val="1"/>
        </dgm:presLayoutVars>
      </dgm:prSet>
      <dgm:spPr/>
    </dgm:pt>
    <dgm:pt modelId="{8E502B34-2531-40E1-BE0A-EFDDC4A2FF8D}" type="pres">
      <dgm:prSet presAssocID="{D2832A8F-334C-4CA9-AD89-09F74CCA254F}" presName="sibTrans" presStyleLbl="sibTrans2D1" presStyleIdx="0" presStyleCnt="0"/>
      <dgm:spPr/>
    </dgm:pt>
    <dgm:pt modelId="{78332542-2FBB-4575-9D5D-6010BC103A5D}" type="pres">
      <dgm:prSet presAssocID="{EFAB7C6C-9FE6-41A6-A70F-CF90A78831A3}" presName="compNode" presStyleCnt="0"/>
      <dgm:spPr/>
    </dgm:pt>
    <dgm:pt modelId="{C5C6F0B0-3E45-4275-8C70-B9C81B16F95A}" type="pres">
      <dgm:prSet presAssocID="{EFAB7C6C-9FE6-41A6-A70F-CF90A78831A3}" presName="iconBgRect" presStyleLbl="bgShp" presStyleIdx="3" presStyleCnt="5"/>
      <dgm:spPr/>
    </dgm:pt>
    <dgm:pt modelId="{3F6BFF48-D648-4CA0-9FA4-7EFC19E93F0B}" type="pres">
      <dgm:prSet presAssocID="{EFAB7C6C-9FE6-41A6-A70F-CF90A78831A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AEF8E87A-E13A-4C36-9DBD-F565CAA21EB4}" type="pres">
      <dgm:prSet presAssocID="{EFAB7C6C-9FE6-41A6-A70F-CF90A78831A3}" presName="spaceRect" presStyleCnt="0"/>
      <dgm:spPr/>
    </dgm:pt>
    <dgm:pt modelId="{FF636C24-A4A7-4774-997F-96B0296CCFC0}" type="pres">
      <dgm:prSet presAssocID="{EFAB7C6C-9FE6-41A6-A70F-CF90A78831A3}" presName="textRect" presStyleLbl="revTx" presStyleIdx="3" presStyleCnt="5">
        <dgm:presLayoutVars>
          <dgm:chMax val="1"/>
          <dgm:chPref val="1"/>
        </dgm:presLayoutVars>
      </dgm:prSet>
      <dgm:spPr/>
    </dgm:pt>
    <dgm:pt modelId="{EE23EC3A-0F58-4570-B5F0-CE47E2A2A92E}" type="pres">
      <dgm:prSet presAssocID="{A2D20F80-6E4B-4880-AA9B-C9B13100A2DD}" presName="sibTrans" presStyleLbl="sibTrans2D1" presStyleIdx="0" presStyleCnt="0"/>
      <dgm:spPr/>
    </dgm:pt>
    <dgm:pt modelId="{4697EFE0-1F1D-4BAA-BA9D-F5818382F160}" type="pres">
      <dgm:prSet presAssocID="{F085FE30-5107-4734-819B-DCDC9A76EF20}" presName="compNode" presStyleCnt="0"/>
      <dgm:spPr/>
    </dgm:pt>
    <dgm:pt modelId="{FF7A1B78-A048-4C70-8066-00B82582AE85}" type="pres">
      <dgm:prSet presAssocID="{F085FE30-5107-4734-819B-DCDC9A76EF20}" presName="iconBgRect" presStyleLbl="bgShp" presStyleIdx="4" presStyleCnt="5"/>
      <dgm:spPr/>
    </dgm:pt>
    <dgm:pt modelId="{E0EA1B29-DEF6-4F93-B831-6D824B98BB48}" type="pres">
      <dgm:prSet presAssocID="{F085FE30-5107-4734-819B-DCDC9A76EF2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37AC0219-BC8F-4840-B8B7-ADE051F38DDC}" type="pres">
      <dgm:prSet presAssocID="{F085FE30-5107-4734-819B-DCDC9A76EF20}" presName="spaceRect" presStyleCnt="0"/>
      <dgm:spPr/>
    </dgm:pt>
    <dgm:pt modelId="{AB054A20-A2D1-4852-A7E9-F346571D313D}" type="pres">
      <dgm:prSet presAssocID="{F085FE30-5107-4734-819B-DCDC9A76EF20}" presName="textRect" presStyleLbl="revTx" presStyleIdx="4" presStyleCnt="5">
        <dgm:presLayoutVars>
          <dgm:chMax val="1"/>
          <dgm:chPref val="1"/>
        </dgm:presLayoutVars>
      </dgm:prSet>
      <dgm:spPr/>
    </dgm:pt>
  </dgm:ptLst>
  <dgm:cxnLst>
    <dgm:cxn modelId="{11A1241A-B9F0-47AA-A7B6-2285F98C86E8}" srcId="{A0C2D2AD-FC22-4D1C-8455-A48378FC1F3B}" destId="{94418FC6-AEE8-41FD-8DBB-05B028AD61F3}" srcOrd="2" destOrd="0" parTransId="{1BC431B8-33CC-4CE7-8E0D-AA474B39070D}" sibTransId="{D2832A8F-334C-4CA9-AD89-09F74CCA254F}"/>
    <dgm:cxn modelId="{EF17871E-3464-42FD-8CB7-223DE51992D8}" type="presOf" srcId="{94418FC6-AEE8-41FD-8DBB-05B028AD61F3}" destId="{06827A36-98CE-4B1D-AC28-D2F370573F1A}" srcOrd="0" destOrd="0" presId="urn:microsoft.com/office/officeart/2018/2/layout/IconCircleList"/>
    <dgm:cxn modelId="{28EFF52C-30B9-4CC6-824D-F6C4E4A86199}" type="presOf" srcId="{EFAB7C6C-9FE6-41A6-A70F-CF90A78831A3}" destId="{FF636C24-A4A7-4774-997F-96B0296CCFC0}" srcOrd="0" destOrd="0" presId="urn:microsoft.com/office/officeart/2018/2/layout/IconCircleList"/>
    <dgm:cxn modelId="{BEB31A37-3112-454E-968C-DD09D95601D9}" srcId="{A0C2D2AD-FC22-4D1C-8455-A48378FC1F3B}" destId="{1E892B58-AC11-4C91-BE4C-9020C32B8616}" srcOrd="1" destOrd="0" parTransId="{23367776-28D0-4548-926D-7DF5FF4A95A8}" sibTransId="{180DA7F7-E3B0-4ECD-BF7D-6800F4092E4B}"/>
    <dgm:cxn modelId="{243DBE3A-365F-4240-8FF7-222DC7E4C13B}" srcId="{A0C2D2AD-FC22-4D1C-8455-A48378FC1F3B}" destId="{EFAB7C6C-9FE6-41A6-A70F-CF90A78831A3}" srcOrd="3" destOrd="0" parTransId="{009BD750-62E8-437B-94DB-D4BEDCE91B43}" sibTransId="{A2D20F80-6E4B-4880-AA9B-C9B13100A2DD}"/>
    <dgm:cxn modelId="{A76AC23B-46BF-436D-BF01-F63FCFF95148}" type="presOf" srcId="{A3AFF9EF-DD12-4B9F-BF6E-B83FDB3CF67D}" destId="{E1FE5424-1436-4168-A1D8-44CDCDE04A51}" srcOrd="0" destOrd="0" presId="urn:microsoft.com/office/officeart/2018/2/layout/IconCircleList"/>
    <dgm:cxn modelId="{FE5FC04D-88B8-48CC-85E6-72F5C9678EE1}" type="presOf" srcId="{99F60E4D-8744-456D-9075-673FFC2FD763}" destId="{70F5BF79-F29A-48B8-9009-2871DC57D528}" srcOrd="0" destOrd="0" presId="urn:microsoft.com/office/officeart/2018/2/layout/IconCircleList"/>
    <dgm:cxn modelId="{6900A965-B03E-472C-919D-420C1F3E85B3}" type="presOf" srcId="{A0C2D2AD-FC22-4D1C-8455-A48378FC1F3B}" destId="{A4B4D183-DAA1-4143-8170-189E8FFE6C2E}" srcOrd="0" destOrd="0" presId="urn:microsoft.com/office/officeart/2018/2/layout/IconCircleList"/>
    <dgm:cxn modelId="{7082777E-6D32-4BED-8E0C-EBC6F761A22C}" type="presOf" srcId="{A2D20F80-6E4B-4880-AA9B-C9B13100A2DD}" destId="{EE23EC3A-0F58-4570-B5F0-CE47E2A2A92E}" srcOrd="0" destOrd="0" presId="urn:microsoft.com/office/officeart/2018/2/layout/IconCircleList"/>
    <dgm:cxn modelId="{74E765AF-A06D-421C-9579-330E25A7ACB2}" srcId="{A0C2D2AD-FC22-4D1C-8455-A48378FC1F3B}" destId="{A3AFF9EF-DD12-4B9F-BF6E-B83FDB3CF67D}" srcOrd="0" destOrd="0" parTransId="{42EE751E-3E7D-4BC7-BC34-1B91287A28AE}" sibTransId="{99F60E4D-8744-456D-9075-673FFC2FD763}"/>
    <dgm:cxn modelId="{B9A280B1-5C74-4E63-9E5A-0BF1B5A03622}" type="presOf" srcId="{180DA7F7-E3B0-4ECD-BF7D-6800F4092E4B}" destId="{619DECDC-011F-4FFB-90A4-3EFFAFE634E8}" srcOrd="0" destOrd="0" presId="urn:microsoft.com/office/officeart/2018/2/layout/IconCircleList"/>
    <dgm:cxn modelId="{E71FC3B3-1DC0-4D28-BE8B-48163E22EB3E}" type="presOf" srcId="{D2832A8F-334C-4CA9-AD89-09F74CCA254F}" destId="{8E502B34-2531-40E1-BE0A-EFDDC4A2FF8D}" srcOrd="0" destOrd="0" presId="urn:microsoft.com/office/officeart/2018/2/layout/IconCircleList"/>
    <dgm:cxn modelId="{847F15C3-CFAB-40FF-911F-BF6863983FED}" type="presOf" srcId="{1E892B58-AC11-4C91-BE4C-9020C32B8616}" destId="{6A7649FA-F266-43AB-89CD-15F8809CAA6F}" srcOrd="0" destOrd="0" presId="urn:microsoft.com/office/officeart/2018/2/layout/IconCircleList"/>
    <dgm:cxn modelId="{A8B79AD4-88EA-4462-9EF4-71A40B218F24}" type="presOf" srcId="{F085FE30-5107-4734-819B-DCDC9A76EF20}" destId="{AB054A20-A2D1-4852-A7E9-F346571D313D}" srcOrd="0" destOrd="0" presId="urn:microsoft.com/office/officeart/2018/2/layout/IconCircleList"/>
    <dgm:cxn modelId="{D758ADF9-A8DC-4B82-BE07-78E2DF6550DA}" srcId="{A0C2D2AD-FC22-4D1C-8455-A48378FC1F3B}" destId="{F085FE30-5107-4734-819B-DCDC9A76EF20}" srcOrd="4" destOrd="0" parTransId="{A71BBC39-8B7B-4A59-B368-93AA3A249754}" sibTransId="{0A711B19-6AAC-4295-B8BA-78A0A3F51302}"/>
    <dgm:cxn modelId="{CBB6B13D-11BB-4058-8360-1626F373822D}" type="presParOf" srcId="{A4B4D183-DAA1-4143-8170-189E8FFE6C2E}" destId="{27387F11-82DC-4455-97C0-5A97E9C49259}" srcOrd="0" destOrd="0" presId="urn:microsoft.com/office/officeart/2018/2/layout/IconCircleList"/>
    <dgm:cxn modelId="{08A702C2-B2BF-4B0F-8402-8C34B6F438FD}" type="presParOf" srcId="{27387F11-82DC-4455-97C0-5A97E9C49259}" destId="{3D0CD787-D5F9-4562-82A8-D29D390275D7}" srcOrd="0" destOrd="0" presId="urn:microsoft.com/office/officeart/2018/2/layout/IconCircleList"/>
    <dgm:cxn modelId="{70B8689D-3906-4FF9-9AE1-C1E00E9FB9AF}" type="presParOf" srcId="{3D0CD787-D5F9-4562-82A8-D29D390275D7}" destId="{5D789F58-0E60-4F44-9930-26F97304F3CC}" srcOrd="0" destOrd="0" presId="urn:microsoft.com/office/officeart/2018/2/layout/IconCircleList"/>
    <dgm:cxn modelId="{B34B41DA-21B1-4EE9-BB4E-6FA2EEECB0C0}" type="presParOf" srcId="{3D0CD787-D5F9-4562-82A8-D29D390275D7}" destId="{9B641DB6-81FD-441B-B297-F7626440329B}" srcOrd="1" destOrd="0" presId="urn:microsoft.com/office/officeart/2018/2/layout/IconCircleList"/>
    <dgm:cxn modelId="{682165AD-C83D-4C2C-B73F-04B56DC4AB6C}" type="presParOf" srcId="{3D0CD787-D5F9-4562-82A8-D29D390275D7}" destId="{730683F8-39E0-4D17-9A01-A70287E833EA}" srcOrd="2" destOrd="0" presId="urn:microsoft.com/office/officeart/2018/2/layout/IconCircleList"/>
    <dgm:cxn modelId="{4480878A-D43E-4AF3-99B7-283DA11C1B7F}" type="presParOf" srcId="{3D0CD787-D5F9-4562-82A8-D29D390275D7}" destId="{E1FE5424-1436-4168-A1D8-44CDCDE04A51}" srcOrd="3" destOrd="0" presId="urn:microsoft.com/office/officeart/2018/2/layout/IconCircleList"/>
    <dgm:cxn modelId="{D8757D92-1238-4D6E-9C2A-09290CEB5370}" type="presParOf" srcId="{27387F11-82DC-4455-97C0-5A97E9C49259}" destId="{70F5BF79-F29A-48B8-9009-2871DC57D528}" srcOrd="1" destOrd="0" presId="urn:microsoft.com/office/officeart/2018/2/layout/IconCircleList"/>
    <dgm:cxn modelId="{3D3F4B39-0774-4233-943F-D8C37274581F}" type="presParOf" srcId="{27387F11-82DC-4455-97C0-5A97E9C49259}" destId="{4F379DA4-3CBE-4256-8D00-2C7B0C414EFC}" srcOrd="2" destOrd="0" presId="urn:microsoft.com/office/officeart/2018/2/layout/IconCircleList"/>
    <dgm:cxn modelId="{0E2E344A-23F1-42AD-86BD-62D50C0A47A9}" type="presParOf" srcId="{4F379DA4-3CBE-4256-8D00-2C7B0C414EFC}" destId="{F7B42037-9C67-4DCE-BF01-B6126495FB69}" srcOrd="0" destOrd="0" presId="urn:microsoft.com/office/officeart/2018/2/layout/IconCircleList"/>
    <dgm:cxn modelId="{1ACD48D1-AD5B-4DDC-B6BF-6DF952C1E759}" type="presParOf" srcId="{4F379DA4-3CBE-4256-8D00-2C7B0C414EFC}" destId="{F001DF63-2CF4-4E26-B070-4FC2BE8D87DE}" srcOrd="1" destOrd="0" presId="urn:microsoft.com/office/officeart/2018/2/layout/IconCircleList"/>
    <dgm:cxn modelId="{0C7C465C-73F1-4DEE-ABCC-F2B969C7FC56}" type="presParOf" srcId="{4F379DA4-3CBE-4256-8D00-2C7B0C414EFC}" destId="{A28C76A2-9F50-47BA-9A80-361EC041D4B2}" srcOrd="2" destOrd="0" presId="urn:microsoft.com/office/officeart/2018/2/layout/IconCircleList"/>
    <dgm:cxn modelId="{6BB8DC3F-9A1F-431A-8988-CCC1A4D12C55}" type="presParOf" srcId="{4F379DA4-3CBE-4256-8D00-2C7B0C414EFC}" destId="{6A7649FA-F266-43AB-89CD-15F8809CAA6F}" srcOrd="3" destOrd="0" presId="urn:microsoft.com/office/officeart/2018/2/layout/IconCircleList"/>
    <dgm:cxn modelId="{60486DFC-B8D4-4E77-8724-8D0ED54353DB}" type="presParOf" srcId="{27387F11-82DC-4455-97C0-5A97E9C49259}" destId="{619DECDC-011F-4FFB-90A4-3EFFAFE634E8}" srcOrd="3" destOrd="0" presId="urn:microsoft.com/office/officeart/2018/2/layout/IconCircleList"/>
    <dgm:cxn modelId="{CC4EDAB4-EF4E-4972-8A65-79BBA0315F35}" type="presParOf" srcId="{27387F11-82DC-4455-97C0-5A97E9C49259}" destId="{61DFC3DC-0EC4-4A88-8C20-0D3C1EFE7B31}" srcOrd="4" destOrd="0" presId="urn:microsoft.com/office/officeart/2018/2/layout/IconCircleList"/>
    <dgm:cxn modelId="{B4C02BFA-A5DA-40D8-9BE9-2E2BCC4F8A44}" type="presParOf" srcId="{61DFC3DC-0EC4-4A88-8C20-0D3C1EFE7B31}" destId="{512DBCC4-CDFC-4FC8-AC8F-E6F655375649}" srcOrd="0" destOrd="0" presId="urn:microsoft.com/office/officeart/2018/2/layout/IconCircleList"/>
    <dgm:cxn modelId="{5A97220C-B55E-4F30-8F92-169023D412E3}" type="presParOf" srcId="{61DFC3DC-0EC4-4A88-8C20-0D3C1EFE7B31}" destId="{EF007B16-01C3-46F3-8539-4C1FFD4DC275}" srcOrd="1" destOrd="0" presId="urn:microsoft.com/office/officeart/2018/2/layout/IconCircleList"/>
    <dgm:cxn modelId="{B308DD92-9689-44C6-AB62-BA103ECC0F35}" type="presParOf" srcId="{61DFC3DC-0EC4-4A88-8C20-0D3C1EFE7B31}" destId="{23960E57-0C75-4B8D-9607-E43F0F48A1EE}" srcOrd="2" destOrd="0" presId="urn:microsoft.com/office/officeart/2018/2/layout/IconCircleList"/>
    <dgm:cxn modelId="{D980755A-54E9-45E4-962D-B36F2DFE6C2F}" type="presParOf" srcId="{61DFC3DC-0EC4-4A88-8C20-0D3C1EFE7B31}" destId="{06827A36-98CE-4B1D-AC28-D2F370573F1A}" srcOrd="3" destOrd="0" presId="urn:microsoft.com/office/officeart/2018/2/layout/IconCircleList"/>
    <dgm:cxn modelId="{28E9DAEA-6961-4D85-96C3-E3B642CF4F33}" type="presParOf" srcId="{27387F11-82DC-4455-97C0-5A97E9C49259}" destId="{8E502B34-2531-40E1-BE0A-EFDDC4A2FF8D}" srcOrd="5" destOrd="0" presId="urn:microsoft.com/office/officeart/2018/2/layout/IconCircleList"/>
    <dgm:cxn modelId="{027824A9-29E9-443C-8F38-7B82E4ECB5B9}" type="presParOf" srcId="{27387F11-82DC-4455-97C0-5A97E9C49259}" destId="{78332542-2FBB-4575-9D5D-6010BC103A5D}" srcOrd="6" destOrd="0" presId="urn:microsoft.com/office/officeart/2018/2/layout/IconCircleList"/>
    <dgm:cxn modelId="{94AC41F4-56F9-419D-B0C3-44728D582429}" type="presParOf" srcId="{78332542-2FBB-4575-9D5D-6010BC103A5D}" destId="{C5C6F0B0-3E45-4275-8C70-B9C81B16F95A}" srcOrd="0" destOrd="0" presId="urn:microsoft.com/office/officeart/2018/2/layout/IconCircleList"/>
    <dgm:cxn modelId="{6176F77F-4FA9-4B47-B8DC-1B98BCFE1E1B}" type="presParOf" srcId="{78332542-2FBB-4575-9D5D-6010BC103A5D}" destId="{3F6BFF48-D648-4CA0-9FA4-7EFC19E93F0B}" srcOrd="1" destOrd="0" presId="urn:microsoft.com/office/officeart/2018/2/layout/IconCircleList"/>
    <dgm:cxn modelId="{E6D2D869-2C62-4458-8916-4233EC390B06}" type="presParOf" srcId="{78332542-2FBB-4575-9D5D-6010BC103A5D}" destId="{AEF8E87A-E13A-4C36-9DBD-F565CAA21EB4}" srcOrd="2" destOrd="0" presId="urn:microsoft.com/office/officeart/2018/2/layout/IconCircleList"/>
    <dgm:cxn modelId="{61137EBF-579B-4E1E-847A-7F5D0137902A}" type="presParOf" srcId="{78332542-2FBB-4575-9D5D-6010BC103A5D}" destId="{FF636C24-A4A7-4774-997F-96B0296CCFC0}" srcOrd="3" destOrd="0" presId="urn:microsoft.com/office/officeart/2018/2/layout/IconCircleList"/>
    <dgm:cxn modelId="{CB44B6E8-20B6-446C-BEE8-F81920923AAC}" type="presParOf" srcId="{27387F11-82DC-4455-97C0-5A97E9C49259}" destId="{EE23EC3A-0F58-4570-B5F0-CE47E2A2A92E}" srcOrd="7" destOrd="0" presId="urn:microsoft.com/office/officeart/2018/2/layout/IconCircleList"/>
    <dgm:cxn modelId="{E056A60B-F1F4-4E8C-83D9-E8104DF91E9C}" type="presParOf" srcId="{27387F11-82DC-4455-97C0-5A97E9C49259}" destId="{4697EFE0-1F1D-4BAA-BA9D-F5818382F160}" srcOrd="8" destOrd="0" presId="urn:microsoft.com/office/officeart/2018/2/layout/IconCircleList"/>
    <dgm:cxn modelId="{8BE6FCF5-B845-4CC5-A52D-8B191AF9C29D}" type="presParOf" srcId="{4697EFE0-1F1D-4BAA-BA9D-F5818382F160}" destId="{FF7A1B78-A048-4C70-8066-00B82582AE85}" srcOrd="0" destOrd="0" presId="urn:microsoft.com/office/officeart/2018/2/layout/IconCircleList"/>
    <dgm:cxn modelId="{09015264-A961-485F-AE1E-B9BB66DEECB1}" type="presParOf" srcId="{4697EFE0-1F1D-4BAA-BA9D-F5818382F160}" destId="{E0EA1B29-DEF6-4F93-B831-6D824B98BB48}" srcOrd="1" destOrd="0" presId="urn:microsoft.com/office/officeart/2018/2/layout/IconCircleList"/>
    <dgm:cxn modelId="{F0BEE659-AE61-4183-BC5B-3333D9365660}" type="presParOf" srcId="{4697EFE0-1F1D-4BAA-BA9D-F5818382F160}" destId="{37AC0219-BC8F-4840-B8B7-ADE051F38DDC}" srcOrd="2" destOrd="0" presId="urn:microsoft.com/office/officeart/2018/2/layout/IconCircleList"/>
    <dgm:cxn modelId="{FB98BAA2-01ED-4097-895E-3EE00EECAA22}" type="presParOf" srcId="{4697EFE0-1F1D-4BAA-BA9D-F5818382F160}" destId="{AB054A20-A2D1-4852-A7E9-F346571D313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14DD92D-F3A8-4217-8FBD-C96DF5911D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8D92E0-1B03-4BC9-9578-0623584B6DEE}">
      <dgm:prSet/>
      <dgm:spPr/>
      <dgm:t>
        <a:bodyPr/>
        <a:lstStyle/>
        <a:p>
          <a:r>
            <a:rPr lang="en-US"/>
            <a:t>• Health, wellbeing and sustainability are interconnected</a:t>
          </a:r>
        </a:p>
      </dgm:t>
    </dgm:pt>
    <dgm:pt modelId="{D4253CAE-96A6-49CF-8F3E-55B94B784B7C}" type="parTrans" cxnId="{213CCCEB-6C4D-48E9-A1EF-03A808E5EFA4}">
      <dgm:prSet/>
      <dgm:spPr/>
      <dgm:t>
        <a:bodyPr/>
        <a:lstStyle/>
        <a:p>
          <a:endParaRPr lang="en-US"/>
        </a:p>
      </dgm:t>
    </dgm:pt>
    <dgm:pt modelId="{2888C839-6F86-452B-B316-D898949B7259}" type="sibTrans" cxnId="{213CCCEB-6C4D-48E9-A1EF-03A808E5EFA4}">
      <dgm:prSet/>
      <dgm:spPr/>
      <dgm:t>
        <a:bodyPr/>
        <a:lstStyle/>
        <a:p>
          <a:endParaRPr lang="en-US"/>
        </a:p>
      </dgm:t>
    </dgm:pt>
    <dgm:pt modelId="{8BAC098A-5540-4BCB-BA6D-FC98CB7F7D82}">
      <dgm:prSet/>
      <dgm:spPr/>
      <dgm:t>
        <a:bodyPr/>
        <a:lstStyle/>
        <a:p>
          <a:r>
            <a:rPr lang="en-US"/>
            <a:t>• Holistic approach improves quality, equity, and long-term outcomes</a:t>
          </a:r>
        </a:p>
      </dgm:t>
    </dgm:pt>
    <dgm:pt modelId="{7C4E5251-F741-46CA-823E-1B619986BD2F}" type="parTrans" cxnId="{89C4C2A3-6825-4A02-8D72-DAFDD1647908}">
      <dgm:prSet/>
      <dgm:spPr/>
      <dgm:t>
        <a:bodyPr/>
        <a:lstStyle/>
        <a:p>
          <a:endParaRPr lang="en-US"/>
        </a:p>
      </dgm:t>
    </dgm:pt>
    <dgm:pt modelId="{E60A1D09-A564-4079-AA5E-F8CDADF815C5}" type="sibTrans" cxnId="{89C4C2A3-6825-4A02-8D72-DAFDD1647908}">
      <dgm:prSet/>
      <dgm:spPr/>
      <dgm:t>
        <a:bodyPr/>
        <a:lstStyle/>
        <a:p>
          <a:endParaRPr lang="en-US"/>
        </a:p>
      </dgm:t>
    </dgm:pt>
    <dgm:pt modelId="{A430A209-A3FE-4062-9FEB-6980BD6B2548}">
      <dgm:prSet/>
      <dgm:spPr/>
      <dgm:t>
        <a:bodyPr/>
        <a:lstStyle/>
        <a:p>
          <a:r>
            <a:rPr lang="en-US"/>
            <a:t>• Future healthcare must focus on prevention and environmental responsibility</a:t>
          </a:r>
        </a:p>
      </dgm:t>
    </dgm:pt>
    <dgm:pt modelId="{1AA0A807-5268-4B47-A0FF-A0E0ED3CFC8B}" type="parTrans" cxnId="{E2A88669-5C4E-4728-BBDC-17D2274AEB0B}">
      <dgm:prSet/>
      <dgm:spPr/>
      <dgm:t>
        <a:bodyPr/>
        <a:lstStyle/>
        <a:p>
          <a:endParaRPr lang="en-US"/>
        </a:p>
      </dgm:t>
    </dgm:pt>
    <dgm:pt modelId="{443B3065-84C7-4465-AD70-52572B1B564D}" type="sibTrans" cxnId="{E2A88669-5C4E-4728-BBDC-17D2274AEB0B}">
      <dgm:prSet/>
      <dgm:spPr/>
      <dgm:t>
        <a:bodyPr/>
        <a:lstStyle/>
        <a:p>
          <a:endParaRPr lang="en-US"/>
        </a:p>
      </dgm:t>
    </dgm:pt>
    <dgm:pt modelId="{E070B19F-0615-4F2F-B8A2-5D054C759C48}">
      <dgm:prSet/>
      <dgm:spPr/>
      <dgm:t>
        <a:bodyPr/>
        <a:lstStyle/>
        <a:p>
          <a:r>
            <a:rPr lang="en-US"/>
            <a:t>• Supports WHO SDGs and builds healthier societies</a:t>
          </a:r>
        </a:p>
      </dgm:t>
    </dgm:pt>
    <dgm:pt modelId="{54A94729-A96B-4116-9CC3-49534AB78493}" type="parTrans" cxnId="{F9DBE7F5-A696-457A-B9B1-2D7598F8750D}">
      <dgm:prSet/>
      <dgm:spPr/>
      <dgm:t>
        <a:bodyPr/>
        <a:lstStyle/>
        <a:p>
          <a:endParaRPr lang="en-US"/>
        </a:p>
      </dgm:t>
    </dgm:pt>
    <dgm:pt modelId="{66955B00-13F8-4ECB-81B7-E812C5DFC988}" type="sibTrans" cxnId="{F9DBE7F5-A696-457A-B9B1-2D7598F8750D}">
      <dgm:prSet/>
      <dgm:spPr/>
      <dgm:t>
        <a:bodyPr/>
        <a:lstStyle/>
        <a:p>
          <a:endParaRPr lang="en-US"/>
        </a:p>
      </dgm:t>
    </dgm:pt>
    <dgm:pt modelId="{51F7E7F9-9572-4A36-9535-04516E4A867E}" type="pres">
      <dgm:prSet presAssocID="{314DD92D-F3A8-4217-8FBD-C96DF5911DEA}" presName="linear" presStyleCnt="0">
        <dgm:presLayoutVars>
          <dgm:animLvl val="lvl"/>
          <dgm:resizeHandles val="exact"/>
        </dgm:presLayoutVars>
      </dgm:prSet>
      <dgm:spPr/>
    </dgm:pt>
    <dgm:pt modelId="{EE6EB695-85BD-4C89-88CE-D1901A7A8D5C}" type="pres">
      <dgm:prSet presAssocID="{B78D92E0-1B03-4BC9-9578-0623584B6DEE}" presName="parentText" presStyleLbl="node1" presStyleIdx="0" presStyleCnt="4">
        <dgm:presLayoutVars>
          <dgm:chMax val="0"/>
          <dgm:bulletEnabled val="1"/>
        </dgm:presLayoutVars>
      </dgm:prSet>
      <dgm:spPr/>
    </dgm:pt>
    <dgm:pt modelId="{4DDEF641-2234-4357-9EA8-0F96CCDE3957}" type="pres">
      <dgm:prSet presAssocID="{2888C839-6F86-452B-B316-D898949B7259}" presName="spacer" presStyleCnt="0"/>
      <dgm:spPr/>
    </dgm:pt>
    <dgm:pt modelId="{21B4B2C7-66E7-4BB4-A9FD-0002D1BBC6BE}" type="pres">
      <dgm:prSet presAssocID="{8BAC098A-5540-4BCB-BA6D-FC98CB7F7D82}" presName="parentText" presStyleLbl="node1" presStyleIdx="1" presStyleCnt="4">
        <dgm:presLayoutVars>
          <dgm:chMax val="0"/>
          <dgm:bulletEnabled val="1"/>
        </dgm:presLayoutVars>
      </dgm:prSet>
      <dgm:spPr/>
    </dgm:pt>
    <dgm:pt modelId="{23E52026-E7E7-4793-857D-0958732728D6}" type="pres">
      <dgm:prSet presAssocID="{E60A1D09-A564-4079-AA5E-F8CDADF815C5}" presName="spacer" presStyleCnt="0"/>
      <dgm:spPr/>
    </dgm:pt>
    <dgm:pt modelId="{35A8DEE9-8DEB-4665-8AB7-56537235C889}" type="pres">
      <dgm:prSet presAssocID="{A430A209-A3FE-4062-9FEB-6980BD6B2548}" presName="parentText" presStyleLbl="node1" presStyleIdx="2" presStyleCnt="4">
        <dgm:presLayoutVars>
          <dgm:chMax val="0"/>
          <dgm:bulletEnabled val="1"/>
        </dgm:presLayoutVars>
      </dgm:prSet>
      <dgm:spPr/>
    </dgm:pt>
    <dgm:pt modelId="{9748974F-6827-4B33-A01B-0A4B9737EFBD}" type="pres">
      <dgm:prSet presAssocID="{443B3065-84C7-4465-AD70-52572B1B564D}" presName="spacer" presStyleCnt="0"/>
      <dgm:spPr/>
    </dgm:pt>
    <dgm:pt modelId="{F7B4BD9C-5DF7-4A1A-9032-412481A7E237}" type="pres">
      <dgm:prSet presAssocID="{E070B19F-0615-4F2F-B8A2-5D054C759C48}" presName="parentText" presStyleLbl="node1" presStyleIdx="3" presStyleCnt="4">
        <dgm:presLayoutVars>
          <dgm:chMax val="0"/>
          <dgm:bulletEnabled val="1"/>
        </dgm:presLayoutVars>
      </dgm:prSet>
      <dgm:spPr/>
    </dgm:pt>
  </dgm:ptLst>
  <dgm:cxnLst>
    <dgm:cxn modelId="{D18AA931-E8BC-45E3-8902-2B3A3655C437}" type="presOf" srcId="{E070B19F-0615-4F2F-B8A2-5D054C759C48}" destId="{F7B4BD9C-5DF7-4A1A-9032-412481A7E237}" srcOrd="0" destOrd="0" presId="urn:microsoft.com/office/officeart/2005/8/layout/vList2"/>
    <dgm:cxn modelId="{129A383C-D4E5-4347-B86C-DB3E099992B4}" type="presOf" srcId="{8BAC098A-5540-4BCB-BA6D-FC98CB7F7D82}" destId="{21B4B2C7-66E7-4BB4-A9FD-0002D1BBC6BE}" srcOrd="0" destOrd="0" presId="urn:microsoft.com/office/officeart/2005/8/layout/vList2"/>
    <dgm:cxn modelId="{E2A88669-5C4E-4728-BBDC-17D2274AEB0B}" srcId="{314DD92D-F3A8-4217-8FBD-C96DF5911DEA}" destId="{A430A209-A3FE-4062-9FEB-6980BD6B2548}" srcOrd="2" destOrd="0" parTransId="{1AA0A807-5268-4B47-A0FF-A0E0ED3CFC8B}" sibTransId="{443B3065-84C7-4465-AD70-52572B1B564D}"/>
    <dgm:cxn modelId="{E5979990-A6AB-450D-ACF5-4D887BEFA529}" type="presOf" srcId="{A430A209-A3FE-4062-9FEB-6980BD6B2548}" destId="{35A8DEE9-8DEB-4665-8AB7-56537235C889}" srcOrd="0" destOrd="0" presId="urn:microsoft.com/office/officeart/2005/8/layout/vList2"/>
    <dgm:cxn modelId="{CBB2E494-98AD-49C8-A84D-D642BC988336}" type="presOf" srcId="{B78D92E0-1B03-4BC9-9578-0623584B6DEE}" destId="{EE6EB695-85BD-4C89-88CE-D1901A7A8D5C}" srcOrd="0" destOrd="0" presId="urn:microsoft.com/office/officeart/2005/8/layout/vList2"/>
    <dgm:cxn modelId="{89C4C2A3-6825-4A02-8D72-DAFDD1647908}" srcId="{314DD92D-F3A8-4217-8FBD-C96DF5911DEA}" destId="{8BAC098A-5540-4BCB-BA6D-FC98CB7F7D82}" srcOrd="1" destOrd="0" parTransId="{7C4E5251-F741-46CA-823E-1B619986BD2F}" sibTransId="{E60A1D09-A564-4079-AA5E-F8CDADF815C5}"/>
    <dgm:cxn modelId="{213CCCEB-6C4D-48E9-A1EF-03A808E5EFA4}" srcId="{314DD92D-F3A8-4217-8FBD-C96DF5911DEA}" destId="{B78D92E0-1B03-4BC9-9578-0623584B6DEE}" srcOrd="0" destOrd="0" parTransId="{D4253CAE-96A6-49CF-8F3E-55B94B784B7C}" sibTransId="{2888C839-6F86-452B-B316-D898949B7259}"/>
    <dgm:cxn modelId="{B250CCEF-C512-440B-9746-804638604320}" type="presOf" srcId="{314DD92D-F3A8-4217-8FBD-C96DF5911DEA}" destId="{51F7E7F9-9572-4A36-9535-04516E4A867E}" srcOrd="0" destOrd="0" presId="urn:microsoft.com/office/officeart/2005/8/layout/vList2"/>
    <dgm:cxn modelId="{F9DBE7F5-A696-457A-B9B1-2D7598F8750D}" srcId="{314DD92D-F3A8-4217-8FBD-C96DF5911DEA}" destId="{E070B19F-0615-4F2F-B8A2-5D054C759C48}" srcOrd="3" destOrd="0" parTransId="{54A94729-A96B-4116-9CC3-49534AB78493}" sibTransId="{66955B00-13F8-4ECB-81B7-E812C5DFC988}"/>
    <dgm:cxn modelId="{2F25B11C-E3F0-4CC1-96AF-F0490BE76034}" type="presParOf" srcId="{51F7E7F9-9572-4A36-9535-04516E4A867E}" destId="{EE6EB695-85BD-4C89-88CE-D1901A7A8D5C}" srcOrd="0" destOrd="0" presId="urn:microsoft.com/office/officeart/2005/8/layout/vList2"/>
    <dgm:cxn modelId="{806E1BC9-58E5-4185-A45E-3AEBB3B8035A}" type="presParOf" srcId="{51F7E7F9-9572-4A36-9535-04516E4A867E}" destId="{4DDEF641-2234-4357-9EA8-0F96CCDE3957}" srcOrd="1" destOrd="0" presId="urn:microsoft.com/office/officeart/2005/8/layout/vList2"/>
    <dgm:cxn modelId="{513ABDBF-1BA7-483E-8B37-4258D6A5678E}" type="presParOf" srcId="{51F7E7F9-9572-4A36-9535-04516E4A867E}" destId="{21B4B2C7-66E7-4BB4-A9FD-0002D1BBC6BE}" srcOrd="2" destOrd="0" presId="urn:microsoft.com/office/officeart/2005/8/layout/vList2"/>
    <dgm:cxn modelId="{5D113085-B8F8-499D-A449-8A9ADD054439}" type="presParOf" srcId="{51F7E7F9-9572-4A36-9535-04516E4A867E}" destId="{23E52026-E7E7-4793-857D-0958732728D6}" srcOrd="3" destOrd="0" presId="urn:microsoft.com/office/officeart/2005/8/layout/vList2"/>
    <dgm:cxn modelId="{E3E68EA2-E155-4E19-A246-BDD68627C4B8}" type="presParOf" srcId="{51F7E7F9-9572-4A36-9535-04516E4A867E}" destId="{35A8DEE9-8DEB-4665-8AB7-56537235C889}" srcOrd="4" destOrd="0" presId="urn:microsoft.com/office/officeart/2005/8/layout/vList2"/>
    <dgm:cxn modelId="{9F4F02D2-3829-4223-B813-706C62D97F0E}" type="presParOf" srcId="{51F7E7F9-9572-4A36-9535-04516E4A867E}" destId="{9748974F-6827-4B33-A01B-0A4B9737EFBD}" srcOrd="5" destOrd="0" presId="urn:microsoft.com/office/officeart/2005/8/layout/vList2"/>
    <dgm:cxn modelId="{AA8A52E1-4377-4A9B-AD1F-456B84B6BC21}" type="presParOf" srcId="{51F7E7F9-9572-4A36-9535-04516E4A867E}" destId="{F7B4BD9C-5DF7-4A1A-9032-412481A7E23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E22C6-B31B-1A44-85EC-131973499123}">
      <dsp:nvSpPr>
        <dsp:cNvPr id="0" name=""/>
        <dsp:cNvSpPr/>
      </dsp:nvSpPr>
      <dsp:spPr>
        <a:xfrm>
          <a:off x="0" y="0"/>
          <a:ext cx="3485179"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44F6EB-7441-E34A-8784-BC7EBE522F4B}">
      <dsp:nvSpPr>
        <dsp:cNvPr id="0" name=""/>
        <dsp:cNvSpPr/>
      </dsp:nvSpPr>
      <dsp:spPr>
        <a:xfrm>
          <a:off x="0" y="0"/>
          <a:ext cx="3485179"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defRPr cap="all"/>
          </a:pPr>
          <a:r>
            <a:rPr lang="en-US" sz="1600" kern="1200"/>
            <a:t>• Health, wellbeing, and sustainability are interlinked in modern healthcare</a:t>
          </a:r>
        </a:p>
      </dsp:txBody>
      <dsp:txXfrm>
        <a:off x="0" y="0"/>
        <a:ext cx="3485179" cy="903287"/>
      </dsp:txXfrm>
    </dsp:sp>
    <dsp:sp modelId="{0CFB7BD9-B8ED-214F-9378-AA225A6E20B1}">
      <dsp:nvSpPr>
        <dsp:cNvPr id="0" name=""/>
        <dsp:cNvSpPr/>
      </dsp:nvSpPr>
      <dsp:spPr>
        <a:xfrm>
          <a:off x="0" y="903287"/>
          <a:ext cx="3485179"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EC379-C253-BF4E-98B1-F196C854C2CB}">
      <dsp:nvSpPr>
        <dsp:cNvPr id="0" name=""/>
        <dsp:cNvSpPr/>
      </dsp:nvSpPr>
      <dsp:spPr>
        <a:xfrm>
          <a:off x="0" y="903287"/>
          <a:ext cx="3485179"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defRPr cap="all"/>
          </a:pPr>
          <a:r>
            <a:rPr lang="en-US" sz="1600" kern="1200"/>
            <a:t>• Shift from treating illness to promoting holistic wellbeing</a:t>
          </a:r>
        </a:p>
      </dsp:txBody>
      <dsp:txXfrm>
        <a:off x="0" y="903287"/>
        <a:ext cx="3485179" cy="903287"/>
      </dsp:txXfrm>
    </dsp:sp>
    <dsp:sp modelId="{BC5FE57E-6FE4-0D49-BC11-D6EB03EDD1CB}">
      <dsp:nvSpPr>
        <dsp:cNvPr id="0" name=""/>
        <dsp:cNvSpPr/>
      </dsp:nvSpPr>
      <dsp:spPr>
        <a:xfrm>
          <a:off x="0" y="1806574"/>
          <a:ext cx="3485179"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97D345-5B89-B74A-90E4-5D3976688219}">
      <dsp:nvSpPr>
        <dsp:cNvPr id="0" name=""/>
        <dsp:cNvSpPr/>
      </dsp:nvSpPr>
      <dsp:spPr>
        <a:xfrm>
          <a:off x="0" y="1806574"/>
          <a:ext cx="3485179"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defRPr cap="all"/>
          </a:pPr>
          <a:r>
            <a:rPr lang="en-US" sz="1600" kern="1200"/>
            <a:t>• Connected to WHO Sustainable Development Goal 3 (Good Health and Wellbeing)</a:t>
          </a:r>
        </a:p>
      </dsp:txBody>
      <dsp:txXfrm>
        <a:off x="0" y="1806574"/>
        <a:ext cx="3485179" cy="903287"/>
      </dsp:txXfrm>
    </dsp:sp>
    <dsp:sp modelId="{A96D6A71-6958-4E48-A40E-CF2A1B33021A}">
      <dsp:nvSpPr>
        <dsp:cNvPr id="0" name=""/>
        <dsp:cNvSpPr/>
      </dsp:nvSpPr>
      <dsp:spPr>
        <a:xfrm>
          <a:off x="0" y="2709861"/>
          <a:ext cx="3485179"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62FD9C-3503-8D44-802D-B78E166C7C22}">
      <dsp:nvSpPr>
        <dsp:cNvPr id="0" name=""/>
        <dsp:cNvSpPr/>
      </dsp:nvSpPr>
      <dsp:spPr>
        <a:xfrm>
          <a:off x="0" y="2709861"/>
          <a:ext cx="3485179"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defRPr cap="all"/>
          </a:pPr>
          <a:r>
            <a:rPr lang="en-US" sz="1600" kern="1200"/>
            <a:t>• Focus on prevention, equality, and future sustainability</a:t>
          </a:r>
        </a:p>
      </dsp:txBody>
      <dsp:txXfrm>
        <a:off x="0" y="2709861"/>
        <a:ext cx="3485179" cy="903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71090-5EEA-8343-A872-E2B22DE7BAA1}">
      <dsp:nvSpPr>
        <dsp:cNvPr id="0" name=""/>
        <dsp:cNvSpPr/>
      </dsp:nvSpPr>
      <dsp:spPr>
        <a:xfrm>
          <a:off x="0" y="0"/>
          <a:ext cx="78867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0B65427-3096-0C4D-BA43-A6AD4E27D95C}">
      <dsp:nvSpPr>
        <dsp:cNvPr id="0" name=""/>
        <dsp:cNvSpPr/>
      </dsp:nvSpPr>
      <dsp:spPr>
        <a:xfrm>
          <a:off x="0" y="0"/>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defRPr cap="all"/>
          </a:pPr>
          <a:r>
            <a:rPr lang="en-US" sz="2800" kern="1200"/>
            <a:t>• WHO: Health = physical, mental, and social wellbeing</a:t>
          </a:r>
        </a:p>
      </dsp:txBody>
      <dsp:txXfrm>
        <a:off x="0" y="0"/>
        <a:ext cx="7886700" cy="1087834"/>
      </dsp:txXfrm>
    </dsp:sp>
    <dsp:sp modelId="{3D7E90D5-2A2D-704D-BD86-A89E848B84CB}">
      <dsp:nvSpPr>
        <dsp:cNvPr id="0" name=""/>
        <dsp:cNvSpPr/>
      </dsp:nvSpPr>
      <dsp:spPr>
        <a:xfrm>
          <a:off x="0" y="1087834"/>
          <a:ext cx="78867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0348D68-9BCB-244E-87D6-DDC4A6563007}">
      <dsp:nvSpPr>
        <dsp:cNvPr id="0" name=""/>
        <dsp:cNvSpPr/>
      </dsp:nvSpPr>
      <dsp:spPr>
        <a:xfrm>
          <a:off x="0" y="1087834"/>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defRPr cap="all"/>
          </a:pPr>
          <a:r>
            <a:rPr lang="en-US" sz="2800" kern="1200"/>
            <a:t>• Beyond absence of disease</a:t>
          </a:r>
        </a:p>
      </dsp:txBody>
      <dsp:txXfrm>
        <a:off x="0" y="1087834"/>
        <a:ext cx="7886700" cy="1087834"/>
      </dsp:txXfrm>
    </dsp:sp>
    <dsp:sp modelId="{CE026EE8-56B0-6740-8D25-A016624ACEFA}">
      <dsp:nvSpPr>
        <dsp:cNvPr id="0" name=""/>
        <dsp:cNvSpPr/>
      </dsp:nvSpPr>
      <dsp:spPr>
        <a:xfrm>
          <a:off x="0" y="2175669"/>
          <a:ext cx="788670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00B696E4-1C2A-6848-A2E2-6846068EA850}">
      <dsp:nvSpPr>
        <dsp:cNvPr id="0" name=""/>
        <dsp:cNvSpPr/>
      </dsp:nvSpPr>
      <dsp:spPr>
        <a:xfrm>
          <a:off x="0" y="2175669"/>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defRPr cap="all"/>
          </a:pPr>
          <a:r>
            <a:rPr lang="en-US" sz="2800" kern="1200"/>
            <a:t>• Biopsychosocial approach (body + mind + society)</a:t>
          </a:r>
        </a:p>
      </dsp:txBody>
      <dsp:txXfrm>
        <a:off x="0" y="2175669"/>
        <a:ext cx="7886700" cy="1087834"/>
      </dsp:txXfrm>
    </dsp:sp>
    <dsp:sp modelId="{E07AC6A2-8088-984A-93C4-BBCD676438EF}">
      <dsp:nvSpPr>
        <dsp:cNvPr id="0" name=""/>
        <dsp:cNvSpPr/>
      </dsp:nvSpPr>
      <dsp:spPr>
        <a:xfrm>
          <a:off x="0" y="3263503"/>
          <a:ext cx="78867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51767B8-8D27-1648-8AB7-9173A5E2FDDD}">
      <dsp:nvSpPr>
        <dsp:cNvPr id="0" name=""/>
        <dsp:cNvSpPr/>
      </dsp:nvSpPr>
      <dsp:spPr>
        <a:xfrm>
          <a:off x="0" y="3263503"/>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defRPr cap="all"/>
          </a:pPr>
          <a:r>
            <a:rPr lang="en-US" sz="2800" kern="1200"/>
            <a:t>• Patient-centred, holistic care</a:t>
          </a:r>
        </a:p>
      </dsp:txBody>
      <dsp:txXfrm>
        <a:off x="0" y="3263503"/>
        <a:ext cx="7886700" cy="1087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87DA9-0269-4CA4-AD38-B5F4E4DF17DB}">
      <dsp:nvSpPr>
        <dsp:cNvPr id="0" name=""/>
        <dsp:cNvSpPr/>
      </dsp:nvSpPr>
      <dsp:spPr>
        <a:xfrm>
          <a:off x="0" y="1785"/>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DAE9C-ADCC-43D5-A036-52F28E288B42}">
      <dsp:nvSpPr>
        <dsp:cNvPr id="0" name=""/>
        <dsp:cNvSpPr/>
      </dsp:nvSpPr>
      <dsp:spPr>
        <a:xfrm>
          <a:off x="273706" y="205368"/>
          <a:ext cx="497647" cy="4976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1A9103-A71E-4003-80BB-FB380A651909}">
      <dsp:nvSpPr>
        <dsp:cNvPr id="0" name=""/>
        <dsp:cNvSpPr/>
      </dsp:nvSpPr>
      <dsp:spPr>
        <a:xfrm>
          <a:off x="1045060" y="1785"/>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89000">
            <a:lnSpc>
              <a:spcPct val="100000"/>
            </a:lnSpc>
            <a:spcBef>
              <a:spcPct val="0"/>
            </a:spcBef>
            <a:spcAft>
              <a:spcPct val="35000"/>
            </a:spcAft>
            <a:buNone/>
          </a:pPr>
          <a:r>
            <a:rPr lang="en-US" sz="2000" kern="1200"/>
            <a:t>• Broader than health: happiness, purpose, emotional balance</a:t>
          </a:r>
        </a:p>
      </dsp:txBody>
      <dsp:txXfrm>
        <a:off x="1045060" y="1785"/>
        <a:ext cx="3990488" cy="904813"/>
      </dsp:txXfrm>
    </dsp:sp>
    <dsp:sp modelId="{F7135EB6-5D7B-44C2-9F16-AD1D1A5C27C0}">
      <dsp:nvSpPr>
        <dsp:cNvPr id="0" name=""/>
        <dsp:cNvSpPr/>
      </dsp:nvSpPr>
      <dsp:spPr>
        <a:xfrm>
          <a:off x="0" y="1132802"/>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79C9B-4DC4-4D08-8FD7-9BCD82902285}">
      <dsp:nvSpPr>
        <dsp:cNvPr id="0" name=""/>
        <dsp:cNvSpPr/>
      </dsp:nvSpPr>
      <dsp:spPr>
        <a:xfrm>
          <a:off x="273706" y="1336385"/>
          <a:ext cx="497647" cy="4976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61F642-F205-4BA7-AA1A-9E4DF3CA1C67}">
      <dsp:nvSpPr>
        <dsp:cNvPr id="0" name=""/>
        <dsp:cNvSpPr/>
      </dsp:nvSpPr>
      <dsp:spPr>
        <a:xfrm>
          <a:off x="1045060" y="1132802"/>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89000">
            <a:lnSpc>
              <a:spcPct val="100000"/>
            </a:lnSpc>
            <a:spcBef>
              <a:spcPct val="0"/>
            </a:spcBef>
            <a:spcAft>
              <a:spcPct val="35000"/>
            </a:spcAft>
            <a:buNone/>
          </a:pPr>
          <a:r>
            <a:rPr lang="en-US" sz="2000" kern="1200"/>
            <a:t>• Includes physical, mental, emotional, and social stability</a:t>
          </a:r>
        </a:p>
      </dsp:txBody>
      <dsp:txXfrm>
        <a:off x="1045060" y="1132802"/>
        <a:ext cx="3990488" cy="904813"/>
      </dsp:txXfrm>
    </dsp:sp>
    <dsp:sp modelId="{547C300D-5CF3-4A0C-97D0-4028BDBF0B99}">
      <dsp:nvSpPr>
        <dsp:cNvPr id="0" name=""/>
        <dsp:cNvSpPr/>
      </dsp:nvSpPr>
      <dsp:spPr>
        <a:xfrm>
          <a:off x="0" y="2263820"/>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41C24-0B8B-4FD7-B5CF-01B4DD6F718F}">
      <dsp:nvSpPr>
        <dsp:cNvPr id="0" name=""/>
        <dsp:cNvSpPr/>
      </dsp:nvSpPr>
      <dsp:spPr>
        <a:xfrm>
          <a:off x="273706" y="2467403"/>
          <a:ext cx="497647" cy="4976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14C7E-7BD7-4CDD-A7D7-9EA7078D3364}">
      <dsp:nvSpPr>
        <dsp:cNvPr id="0" name=""/>
        <dsp:cNvSpPr/>
      </dsp:nvSpPr>
      <dsp:spPr>
        <a:xfrm>
          <a:off x="1045060" y="2263820"/>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89000">
            <a:lnSpc>
              <a:spcPct val="100000"/>
            </a:lnSpc>
            <a:spcBef>
              <a:spcPct val="0"/>
            </a:spcBef>
            <a:spcAft>
              <a:spcPct val="35000"/>
            </a:spcAft>
            <a:buNone/>
          </a:pPr>
          <a:r>
            <a:rPr lang="en-US" sz="2000" kern="1200"/>
            <a:t>• Recovery depends on social support, lifestyle, and mental health</a:t>
          </a:r>
        </a:p>
      </dsp:txBody>
      <dsp:txXfrm>
        <a:off x="1045060" y="2263820"/>
        <a:ext cx="3990488" cy="904813"/>
      </dsp:txXfrm>
    </dsp:sp>
    <dsp:sp modelId="{7007C81E-99B4-43B4-A190-27BB122139DC}">
      <dsp:nvSpPr>
        <dsp:cNvPr id="0" name=""/>
        <dsp:cNvSpPr/>
      </dsp:nvSpPr>
      <dsp:spPr>
        <a:xfrm>
          <a:off x="0" y="3394837"/>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E5C88-B351-4F5D-AC71-64023949F085}">
      <dsp:nvSpPr>
        <dsp:cNvPr id="0" name=""/>
        <dsp:cNvSpPr/>
      </dsp:nvSpPr>
      <dsp:spPr>
        <a:xfrm>
          <a:off x="273706" y="3598420"/>
          <a:ext cx="497647" cy="4976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A0A36B-1044-433C-8DF6-347F6F8C88CB}">
      <dsp:nvSpPr>
        <dsp:cNvPr id="0" name=""/>
        <dsp:cNvSpPr/>
      </dsp:nvSpPr>
      <dsp:spPr>
        <a:xfrm>
          <a:off x="1045060" y="3394837"/>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889000">
            <a:lnSpc>
              <a:spcPct val="100000"/>
            </a:lnSpc>
            <a:spcBef>
              <a:spcPct val="0"/>
            </a:spcBef>
            <a:spcAft>
              <a:spcPct val="35000"/>
            </a:spcAft>
            <a:buNone/>
          </a:pPr>
          <a:r>
            <a:rPr lang="en-US" sz="2000" kern="1200"/>
            <a:t>• Widely used in hospitals, community health and social care</a:t>
          </a:r>
        </a:p>
      </dsp:txBody>
      <dsp:txXfrm>
        <a:off x="1045060" y="3394837"/>
        <a:ext cx="3990488" cy="9048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49621-3668-E247-9C57-292B57B00B65}">
      <dsp:nvSpPr>
        <dsp:cNvPr id="0" name=""/>
        <dsp:cNvSpPr/>
      </dsp:nvSpPr>
      <dsp:spPr>
        <a:xfrm>
          <a:off x="0" y="0"/>
          <a:ext cx="6309360" cy="957294"/>
        </a:xfrm>
        <a:prstGeom prst="roundRect">
          <a:avLst>
            <a:gd name="adj" fmla="val 100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Meeting current needs without harming future generations</a:t>
          </a:r>
        </a:p>
      </dsp:txBody>
      <dsp:txXfrm>
        <a:off x="28038" y="28038"/>
        <a:ext cx="5195473" cy="901218"/>
      </dsp:txXfrm>
    </dsp:sp>
    <dsp:sp modelId="{B22B403F-B078-3D49-97FF-7CBC0C8AA84C}">
      <dsp:nvSpPr>
        <dsp:cNvPr id="0" name=""/>
        <dsp:cNvSpPr/>
      </dsp:nvSpPr>
      <dsp:spPr>
        <a:xfrm>
          <a:off x="528408" y="1131347"/>
          <a:ext cx="6309360" cy="957294"/>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WHO’s “Health in All Policies” approach</a:t>
          </a:r>
        </a:p>
      </dsp:txBody>
      <dsp:txXfrm>
        <a:off x="556446" y="1159385"/>
        <a:ext cx="5102633" cy="901218"/>
      </dsp:txXfrm>
    </dsp:sp>
    <dsp:sp modelId="{1D5432D0-6403-A34E-9148-96775AB54F04}">
      <dsp:nvSpPr>
        <dsp:cNvPr id="0" name=""/>
        <dsp:cNvSpPr/>
      </dsp:nvSpPr>
      <dsp:spPr>
        <a:xfrm>
          <a:off x="1048931" y="2262695"/>
          <a:ext cx="6309360" cy="957294"/>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Eco-friendly healthcare: waste reduction, green hospitals, clean energy</a:t>
          </a:r>
        </a:p>
      </dsp:txBody>
      <dsp:txXfrm>
        <a:off x="1076969" y="2290733"/>
        <a:ext cx="5110520" cy="901218"/>
      </dsp:txXfrm>
    </dsp:sp>
    <dsp:sp modelId="{D2EDCCDA-421F-2A49-B97F-23FC1813199B}">
      <dsp:nvSpPr>
        <dsp:cNvPr id="0" name=""/>
        <dsp:cNvSpPr/>
      </dsp:nvSpPr>
      <dsp:spPr>
        <a:xfrm>
          <a:off x="1577340" y="3394043"/>
          <a:ext cx="6309360" cy="957294"/>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Linked to SDGs 3, 12 and 13</a:t>
          </a:r>
        </a:p>
      </dsp:txBody>
      <dsp:txXfrm>
        <a:off x="1605378" y="3422081"/>
        <a:ext cx="5102633" cy="901218"/>
      </dsp:txXfrm>
    </dsp:sp>
    <dsp:sp modelId="{04AF3747-6CA8-5E46-B407-1D51EBF60327}">
      <dsp:nvSpPr>
        <dsp:cNvPr id="0" name=""/>
        <dsp:cNvSpPr/>
      </dsp:nvSpPr>
      <dsp:spPr>
        <a:xfrm>
          <a:off x="568711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27122" y="733200"/>
        <a:ext cx="342233" cy="468236"/>
      </dsp:txXfrm>
    </dsp:sp>
    <dsp:sp modelId="{39D99E82-641C-794A-88C9-04505E1B3694}">
      <dsp:nvSpPr>
        <dsp:cNvPr id="0" name=""/>
        <dsp:cNvSpPr/>
      </dsp:nvSpPr>
      <dsp:spPr>
        <a:xfrm>
          <a:off x="6215527"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55531" y="1864548"/>
        <a:ext cx="342233" cy="468236"/>
      </dsp:txXfrm>
    </dsp:sp>
    <dsp:sp modelId="{81DE01D8-891F-AC47-B5AD-8B493B1D20E4}">
      <dsp:nvSpPr>
        <dsp:cNvPr id="0" name=""/>
        <dsp:cNvSpPr/>
      </dsp:nvSpPr>
      <dsp:spPr>
        <a:xfrm>
          <a:off x="6736049"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76053" y="2995896"/>
        <a:ext cx="342233" cy="468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AF195-5CE5-204C-86BA-D73F399E8587}">
      <dsp:nvSpPr>
        <dsp:cNvPr id="0" name=""/>
        <dsp:cNvSpPr/>
      </dsp:nvSpPr>
      <dsp:spPr>
        <a:xfrm>
          <a:off x="2310" y="1564807"/>
          <a:ext cx="1649737" cy="104758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EF94A6-4529-6744-A4ED-FE034CAA97D8}">
      <dsp:nvSpPr>
        <dsp:cNvPr id="0" name=""/>
        <dsp:cNvSpPr/>
      </dsp:nvSpPr>
      <dsp:spPr>
        <a:xfrm>
          <a:off x="185614" y="1738946"/>
          <a:ext cx="1649737" cy="104758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Holistic and preventive healthcare models</a:t>
          </a:r>
        </a:p>
      </dsp:txBody>
      <dsp:txXfrm>
        <a:off x="216297" y="1769629"/>
        <a:ext cx="1588371" cy="986217"/>
      </dsp:txXfrm>
    </dsp:sp>
    <dsp:sp modelId="{AB1B0DF8-3A5D-9F42-B51B-F7C7FE8BB8EE}">
      <dsp:nvSpPr>
        <dsp:cNvPr id="0" name=""/>
        <dsp:cNvSpPr/>
      </dsp:nvSpPr>
      <dsp:spPr>
        <a:xfrm>
          <a:off x="2018656" y="1564807"/>
          <a:ext cx="1649737" cy="104758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7C12E-BB76-1C40-B12C-39505646BE10}">
      <dsp:nvSpPr>
        <dsp:cNvPr id="0" name=""/>
        <dsp:cNvSpPr/>
      </dsp:nvSpPr>
      <dsp:spPr>
        <a:xfrm>
          <a:off x="2201960" y="1738946"/>
          <a:ext cx="1649737" cy="104758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Mental health integrated with physical care</a:t>
          </a:r>
        </a:p>
      </dsp:txBody>
      <dsp:txXfrm>
        <a:off x="2232643" y="1769629"/>
        <a:ext cx="1588371" cy="986217"/>
      </dsp:txXfrm>
    </dsp:sp>
    <dsp:sp modelId="{3C1B4A0B-8438-0145-826E-709A6493A475}">
      <dsp:nvSpPr>
        <dsp:cNvPr id="0" name=""/>
        <dsp:cNvSpPr/>
      </dsp:nvSpPr>
      <dsp:spPr>
        <a:xfrm>
          <a:off x="4035002" y="1564807"/>
          <a:ext cx="1649737" cy="104758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C6C383-101D-5847-B415-280F24C1F27D}">
      <dsp:nvSpPr>
        <dsp:cNvPr id="0" name=""/>
        <dsp:cNvSpPr/>
      </dsp:nvSpPr>
      <dsp:spPr>
        <a:xfrm>
          <a:off x="4218306" y="1738946"/>
          <a:ext cx="1649737" cy="104758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Social prescribing and community programmes</a:t>
          </a:r>
        </a:p>
      </dsp:txBody>
      <dsp:txXfrm>
        <a:off x="4248989" y="1769629"/>
        <a:ext cx="1588371" cy="986217"/>
      </dsp:txXfrm>
    </dsp:sp>
    <dsp:sp modelId="{5811BD31-F702-E545-B1FF-A1D0E5BD3D71}">
      <dsp:nvSpPr>
        <dsp:cNvPr id="0" name=""/>
        <dsp:cNvSpPr/>
      </dsp:nvSpPr>
      <dsp:spPr>
        <a:xfrm>
          <a:off x="6051347" y="1564807"/>
          <a:ext cx="1649737" cy="104758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05FDD8-2D86-D14B-B73C-32D5E2CD4937}">
      <dsp:nvSpPr>
        <dsp:cNvPr id="0" name=""/>
        <dsp:cNvSpPr/>
      </dsp:nvSpPr>
      <dsp:spPr>
        <a:xfrm>
          <a:off x="6234652" y="1738946"/>
          <a:ext cx="1649737" cy="104758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Person-centred approach to treatment and recovery</a:t>
          </a:r>
        </a:p>
      </dsp:txBody>
      <dsp:txXfrm>
        <a:off x="6265335" y="1769629"/>
        <a:ext cx="1588371" cy="9862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71C5-EB75-4F38-B521-F1149A2727C2}">
      <dsp:nvSpPr>
        <dsp:cNvPr id="0" name=""/>
        <dsp:cNvSpPr/>
      </dsp:nvSpPr>
      <dsp:spPr>
        <a:xfrm>
          <a:off x="0" y="1785"/>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BE1BC-2269-4098-AD5D-0A0F45AF7681}">
      <dsp:nvSpPr>
        <dsp:cNvPr id="0" name=""/>
        <dsp:cNvSpPr/>
      </dsp:nvSpPr>
      <dsp:spPr>
        <a:xfrm>
          <a:off x="273706" y="205368"/>
          <a:ext cx="497647" cy="4976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84866D-66FC-48A0-B25D-3843905036D1}">
      <dsp:nvSpPr>
        <dsp:cNvPr id="0" name=""/>
        <dsp:cNvSpPr/>
      </dsp:nvSpPr>
      <dsp:spPr>
        <a:xfrm>
          <a:off x="1045060" y="1785"/>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933450">
            <a:lnSpc>
              <a:spcPct val="100000"/>
            </a:lnSpc>
            <a:spcBef>
              <a:spcPct val="0"/>
            </a:spcBef>
            <a:spcAft>
              <a:spcPct val="35000"/>
            </a:spcAft>
            <a:buNone/>
          </a:pPr>
          <a:r>
            <a:rPr lang="en-US" sz="2100" kern="1200"/>
            <a:t>• Adoption of WHO sustainable frameworks</a:t>
          </a:r>
        </a:p>
      </dsp:txBody>
      <dsp:txXfrm>
        <a:off x="1045060" y="1785"/>
        <a:ext cx="3990488" cy="904813"/>
      </dsp:txXfrm>
    </dsp:sp>
    <dsp:sp modelId="{D8D481A2-B87D-4E47-A7AC-E3153E579EA0}">
      <dsp:nvSpPr>
        <dsp:cNvPr id="0" name=""/>
        <dsp:cNvSpPr/>
      </dsp:nvSpPr>
      <dsp:spPr>
        <a:xfrm>
          <a:off x="0" y="1132802"/>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AEC1A-31ED-4296-A8FD-09F7D390D2ED}">
      <dsp:nvSpPr>
        <dsp:cNvPr id="0" name=""/>
        <dsp:cNvSpPr/>
      </dsp:nvSpPr>
      <dsp:spPr>
        <a:xfrm>
          <a:off x="273706" y="1336385"/>
          <a:ext cx="497647" cy="4976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E5886B-3E4E-46E2-9012-79A94D00DECF}">
      <dsp:nvSpPr>
        <dsp:cNvPr id="0" name=""/>
        <dsp:cNvSpPr/>
      </dsp:nvSpPr>
      <dsp:spPr>
        <a:xfrm>
          <a:off x="1045060" y="1132802"/>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933450">
            <a:lnSpc>
              <a:spcPct val="100000"/>
            </a:lnSpc>
            <a:spcBef>
              <a:spcPct val="0"/>
            </a:spcBef>
            <a:spcAft>
              <a:spcPct val="35000"/>
            </a:spcAft>
            <a:buNone/>
          </a:pPr>
          <a:r>
            <a:rPr lang="en-US" sz="2100" kern="1200"/>
            <a:t>• Example: NHS Net Zero Strategy</a:t>
          </a:r>
        </a:p>
      </dsp:txBody>
      <dsp:txXfrm>
        <a:off x="1045060" y="1132802"/>
        <a:ext cx="3990488" cy="904813"/>
      </dsp:txXfrm>
    </dsp:sp>
    <dsp:sp modelId="{1DE123AE-45CE-4351-A1A7-A33E048429AD}">
      <dsp:nvSpPr>
        <dsp:cNvPr id="0" name=""/>
        <dsp:cNvSpPr/>
      </dsp:nvSpPr>
      <dsp:spPr>
        <a:xfrm>
          <a:off x="0" y="2263820"/>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C0D84-87BE-466C-86BF-A652A2A62B75}">
      <dsp:nvSpPr>
        <dsp:cNvPr id="0" name=""/>
        <dsp:cNvSpPr/>
      </dsp:nvSpPr>
      <dsp:spPr>
        <a:xfrm>
          <a:off x="273706" y="2467403"/>
          <a:ext cx="497647" cy="4976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8D97AF-291B-4504-9CC3-2377B43FC30E}">
      <dsp:nvSpPr>
        <dsp:cNvPr id="0" name=""/>
        <dsp:cNvSpPr/>
      </dsp:nvSpPr>
      <dsp:spPr>
        <a:xfrm>
          <a:off x="1045060" y="2263820"/>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933450">
            <a:lnSpc>
              <a:spcPct val="100000"/>
            </a:lnSpc>
            <a:spcBef>
              <a:spcPct val="0"/>
            </a:spcBef>
            <a:spcAft>
              <a:spcPct val="35000"/>
            </a:spcAft>
            <a:buNone/>
          </a:pPr>
          <a:r>
            <a:rPr lang="en-US" sz="2100" kern="1200"/>
            <a:t>• Renewable energy, waste management, digital records</a:t>
          </a:r>
        </a:p>
      </dsp:txBody>
      <dsp:txXfrm>
        <a:off x="1045060" y="2263820"/>
        <a:ext cx="3990488" cy="904813"/>
      </dsp:txXfrm>
    </dsp:sp>
    <dsp:sp modelId="{ECB3D144-F82F-43DF-9CD2-FD8A59F5DB8E}">
      <dsp:nvSpPr>
        <dsp:cNvPr id="0" name=""/>
        <dsp:cNvSpPr/>
      </dsp:nvSpPr>
      <dsp:spPr>
        <a:xfrm>
          <a:off x="0" y="3394837"/>
          <a:ext cx="5035549" cy="904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E5099-EBC7-4B4F-92A0-CF9A1EE8BD55}">
      <dsp:nvSpPr>
        <dsp:cNvPr id="0" name=""/>
        <dsp:cNvSpPr/>
      </dsp:nvSpPr>
      <dsp:spPr>
        <a:xfrm>
          <a:off x="273706" y="3598420"/>
          <a:ext cx="497647" cy="4976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681DFD-91C6-4B87-918C-1E2DE025A1D9}">
      <dsp:nvSpPr>
        <dsp:cNvPr id="0" name=""/>
        <dsp:cNvSpPr/>
      </dsp:nvSpPr>
      <dsp:spPr>
        <a:xfrm>
          <a:off x="1045060" y="3394837"/>
          <a:ext cx="3990488" cy="904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759" tIns="95759" rIns="95759" bIns="95759" numCol="1" spcCol="1270" anchor="ctr" anchorCtr="0">
          <a:noAutofit/>
        </a:bodyPr>
        <a:lstStyle/>
        <a:p>
          <a:pPr marL="0" lvl="0" indent="0" algn="l" defTabSz="933450">
            <a:lnSpc>
              <a:spcPct val="100000"/>
            </a:lnSpc>
            <a:spcBef>
              <a:spcPct val="0"/>
            </a:spcBef>
            <a:spcAft>
              <a:spcPct val="35000"/>
            </a:spcAft>
            <a:buNone/>
          </a:pPr>
          <a:r>
            <a:rPr lang="en-US" sz="2100" kern="1200"/>
            <a:t>• Promoting long-term health and environmental protection</a:t>
          </a:r>
        </a:p>
      </dsp:txBody>
      <dsp:txXfrm>
        <a:off x="1045060" y="3394837"/>
        <a:ext cx="3990488" cy="9048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F95FD-9DF8-430E-BB20-0543AA8E6B64}">
      <dsp:nvSpPr>
        <dsp:cNvPr id="0" name=""/>
        <dsp:cNvSpPr/>
      </dsp:nvSpPr>
      <dsp:spPr>
        <a:xfrm>
          <a:off x="341781" y="1065148"/>
          <a:ext cx="1062615" cy="10626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26119-A4A3-4E97-9B49-E2695D2D842C}">
      <dsp:nvSpPr>
        <dsp:cNvPr id="0" name=""/>
        <dsp:cNvSpPr/>
      </dsp:nvSpPr>
      <dsp:spPr>
        <a:xfrm>
          <a:off x="568240" y="1291607"/>
          <a:ext cx="609697" cy="60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195152-EC45-4859-8051-2CC749646990}">
      <dsp:nvSpPr>
        <dsp:cNvPr id="0" name=""/>
        <dsp:cNvSpPr/>
      </dsp:nvSpPr>
      <dsp:spPr>
        <a:xfrm>
          <a:off x="2092" y="2458742"/>
          <a:ext cx="1741992" cy="82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Biopsychosocial Model: Health = biological + psychological + social factors</a:t>
          </a:r>
        </a:p>
      </dsp:txBody>
      <dsp:txXfrm>
        <a:off x="2092" y="2458742"/>
        <a:ext cx="1741992" cy="827446"/>
      </dsp:txXfrm>
    </dsp:sp>
    <dsp:sp modelId="{0996408B-D5D7-4BCC-8B26-F95A352CF22B}">
      <dsp:nvSpPr>
        <dsp:cNvPr id="0" name=""/>
        <dsp:cNvSpPr/>
      </dsp:nvSpPr>
      <dsp:spPr>
        <a:xfrm>
          <a:off x="2388621" y="1065148"/>
          <a:ext cx="1062615" cy="10626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A4F156-BA52-4B82-B317-9030DE1DD77D}">
      <dsp:nvSpPr>
        <dsp:cNvPr id="0" name=""/>
        <dsp:cNvSpPr/>
      </dsp:nvSpPr>
      <dsp:spPr>
        <a:xfrm>
          <a:off x="2615080" y="1291607"/>
          <a:ext cx="609697" cy="60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A4074B-CB34-4244-B1A7-2A7D24C9AF68}">
      <dsp:nvSpPr>
        <dsp:cNvPr id="0" name=""/>
        <dsp:cNvSpPr/>
      </dsp:nvSpPr>
      <dsp:spPr>
        <a:xfrm>
          <a:off x="2048933" y="2458742"/>
          <a:ext cx="1741992" cy="82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Social Determinants Model: Income, housing, education, and environment affect health</a:t>
          </a:r>
        </a:p>
      </dsp:txBody>
      <dsp:txXfrm>
        <a:off x="2048933" y="2458742"/>
        <a:ext cx="1741992" cy="827446"/>
      </dsp:txXfrm>
    </dsp:sp>
    <dsp:sp modelId="{B1D3D7F7-4845-4454-9FA5-D7753CF2DF34}">
      <dsp:nvSpPr>
        <dsp:cNvPr id="0" name=""/>
        <dsp:cNvSpPr/>
      </dsp:nvSpPr>
      <dsp:spPr>
        <a:xfrm>
          <a:off x="4435462" y="1065148"/>
          <a:ext cx="1062615" cy="10626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A53F4A-9154-4F76-B4CD-5DA4DB2D8A86}">
      <dsp:nvSpPr>
        <dsp:cNvPr id="0" name=""/>
        <dsp:cNvSpPr/>
      </dsp:nvSpPr>
      <dsp:spPr>
        <a:xfrm>
          <a:off x="4661921" y="1291607"/>
          <a:ext cx="609697" cy="60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F3D96C-3CF4-4CD8-A149-1361DF233FC5}">
      <dsp:nvSpPr>
        <dsp:cNvPr id="0" name=""/>
        <dsp:cNvSpPr/>
      </dsp:nvSpPr>
      <dsp:spPr>
        <a:xfrm>
          <a:off x="4095774" y="2458742"/>
          <a:ext cx="1741992" cy="82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Public Health Model: Focus on prevention, promotion, and protection</a:t>
          </a:r>
        </a:p>
      </dsp:txBody>
      <dsp:txXfrm>
        <a:off x="4095774" y="2458742"/>
        <a:ext cx="1741992" cy="827446"/>
      </dsp:txXfrm>
    </dsp:sp>
    <dsp:sp modelId="{00675D17-EA17-4846-A926-2B53A866E23C}">
      <dsp:nvSpPr>
        <dsp:cNvPr id="0" name=""/>
        <dsp:cNvSpPr/>
      </dsp:nvSpPr>
      <dsp:spPr>
        <a:xfrm>
          <a:off x="6482303" y="1065148"/>
          <a:ext cx="1062615" cy="106261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F0A9B-9DA1-40F3-8A73-B364C831DD2E}">
      <dsp:nvSpPr>
        <dsp:cNvPr id="0" name=""/>
        <dsp:cNvSpPr/>
      </dsp:nvSpPr>
      <dsp:spPr>
        <a:xfrm>
          <a:off x="6708762" y="1291607"/>
          <a:ext cx="609697" cy="6096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7FD66C-DC02-459A-A2B6-AAA385C75015}">
      <dsp:nvSpPr>
        <dsp:cNvPr id="0" name=""/>
        <dsp:cNvSpPr/>
      </dsp:nvSpPr>
      <dsp:spPr>
        <a:xfrm>
          <a:off x="6142615" y="2458742"/>
          <a:ext cx="1741992" cy="82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Shows health needs more than hospitals – requires societal support</a:t>
          </a:r>
        </a:p>
      </dsp:txBody>
      <dsp:txXfrm>
        <a:off x="6142615" y="2458742"/>
        <a:ext cx="1741992" cy="8274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33158-8870-4DEE-9E2B-22B8D405E1EF}">
      <dsp:nvSpPr>
        <dsp:cNvPr id="0" name=""/>
        <dsp:cNvSpPr/>
      </dsp:nvSpPr>
      <dsp:spPr>
        <a:xfrm>
          <a:off x="0" y="167162"/>
          <a:ext cx="3902145" cy="9149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 Policies for mental health, vaccination, preventive care</a:t>
          </a:r>
        </a:p>
      </dsp:txBody>
      <dsp:txXfrm>
        <a:off x="44664" y="211826"/>
        <a:ext cx="3812817" cy="825612"/>
      </dsp:txXfrm>
    </dsp:sp>
    <dsp:sp modelId="{ADAA2A17-E26C-4555-9D16-C7C56472D20C}">
      <dsp:nvSpPr>
        <dsp:cNvPr id="0" name=""/>
        <dsp:cNvSpPr/>
      </dsp:nvSpPr>
      <dsp:spPr>
        <a:xfrm>
          <a:off x="0" y="1148342"/>
          <a:ext cx="3902145" cy="91494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 “Health in All Policies” – all sectors consider health impact</a:t>
          </a:r>
        </a:p>
      </dsp:txBody>
      <dsp:txXfrm>
        <a:off x="44664" y="1193006"/>
        <a:ext cx="3812817" cy="825612"/>
      </dsp:txXfrm>
    </dsp:sp>
    <dsp:sp modelId="{82346BE9-1025-4749-BCD3-AAFFAB803655}">
      <dsp:nvSpPr>
        <dsp:cNvPr id="0" name=""/>
        <dsp:cNvSpPr/>
      </dsp:nvSpPr>
      <dsp:spPr>
        <a:xfrm>
          <a:off x="0" y="2129522"/>
          <a:ext cx="3902145" cy="91494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 Challenges: Limited funding, bureaucracy, political barriers</a:t>
          </a:r>
        </a:p>
      </dsp:txBody>
      <dsp:txXfrm>
        <a:off x="44664" y="2174186"/>
        <a:ext cx="3812817" cy="825612"/>
      </dsp:txXfrm>
    </dsp:sp>
    <dsp:sp modelId="{BD65AD09-EF90-4C1A-9AEF-55095644ABAC}">
      <dsp:nvSpPr>
        <dsp:cNvPr id="0" name=""/>
        <dsp:cNvSpPr/>
      </dsp:nvSpPr>
      <dsp:spPr>
        <a:xfrm>
          <a:off x="0" y="3110702"/>
          <a:ext cx="3902145" cy="9149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 Role of WHO, NHS, UNICEF, NGOs</a:t>
          </a:r>
        </a:p>
      </dsp:txBody>
      <dsp:txXfrm>
        <a:off x="44664" y="3155366"/>
        <a:ext cx="3812817" cy="8256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FECA80-659F-46E5-AD27-92F7D5C23E79}">
      <dsp:nvSpPr>
        <dsp:cNvPr id="0" name=""/>
        <dsp:cNvSpPr/>
      </dsp:nvSpPr>
      <dsp:spPr>
        <a:xfrm>
          <a:off x="0" y="504766"/>
          <a:ext cx="4088958" cy="75477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Wellness programmes in hospitals</a:t>
          </a:r>
        </a:p>
      </dsp:txBody>
      <dsp:txXfrm>
        <a:off x="36845" y="541611"/>
        <a:ext cx="4015268" cy="681087"/>
      </dsp:txXfrm>
    </dsp:sp>
    <dsp:sp modelId="{951F2550-00B7-4A13-A36F-A06B405A73B5}">
      <dsp:nvSpPr>
        <dsp:cNvPr id="0" name=""/>
        <dsp:cNvSpPr/>
      </dsp:nvSpPr>
      <dsp:spPr>
        <a:xfrm>
          <a:off x="0" y="1314264"/>
          <a:ext cx="4088958" cy="754777"/>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 Telehealth and virtual consultations </a:t>
          </a:r>
          <a:r>
            <a:rPr lang="en-GB" sz="1900" kern="1200" dirty="0"/>
            <a:t>(World Health Organization, 2021)</a:t>
          </a:r>
          <a:endParaRPr lang="en-US" sz="1900" kern="1200" dirty="0"/>
        </a:p>
      </dsp:txBody>
      <dsp:txXfrm>
        <a:off x="36845" y="1351109"/>
        <a:ext cx="4015268" cy="681087"/>
      </dsp:txXfrm>
    </dsp:sp>
    <dsp:sp modelId="{C46618E4-9CFF-4DB9-A5A7-F920D97765C4}">
      <dsp:nvSpPr>
        <dsp:cNvPr id="0" name=""/>
        <dsp:cNvSpPr/>
      </dsp:nvSpPr>
      <dsp:spPr>
        <a:xfrm>
          <a:off x="0" y="2123762"/>
          <a:ext cx="4088958" cy="754777"/>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Community health workers and outreach services</a:t>
          </a:r>
        </a:p>
      </dsp:txBody>
      <dsp:txXfrm>
        <a:off x="36845" y="2160607"/>
        <a:ext cx="4015268" cy="681087"/>
      </dsp:txXfrm>
    </dsp:sp>
    <dsp:sp modelId="{7EE7B119-ADDD-4C88-9533-B20BED2C590C}">
      <dsp:nvSpPr>
        <dsp:cNvPr id="0" name=""/>
        <dsp:cNvSpPr/>
      </dsp:nvSpPr>
      <dsp:spPr>
        <a:xfrm>
          <a:off x="0" y="2933260"/>
          <a:ext cx="4088958" cy="754777"/>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Integrated care: physical, mental, and social support together</a:t>
          </a:r>
        </a:p>
      </dsp:txBody>
      <dsp:txXfrm>
        <a:off x="36845" y="2970105"/>
        <a:ext cx="4015268" cy="6810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AEBAD-7325-4EBD-90B4-550740EAD920}">
      <dsp:nvSpPr>
        <dsp:cNvPr id="0" name=""/>
        <dsp:cNvSpPr/>
      </dsp:nvSpPr>
      <dsp:spPr>
        <a:xfrm>
          <a:off x="715337" y="2413"/>
          <a:ext cx="3221521" cy="19329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Campaigns: vaccination, healthy eating, smoking cessation</a:t>
          </a:r>
        </a:p>
      </dsp:txBody>
      <dsp:txXfrm>
        <a:off x="715337" y="2413"/>
        <a:ext cx="3221521" cy="1932912"/>
      </dsp:txXfrm>
    </dsp:sp>
    <dsp:sp modelId="{34659F35-F918-4E0E-95AE-9E55795238B0}">
      <dsp:nvSpPr>
        <dsp:cNvPr id="0" name=""/>
        <dsp:cNvSpPr/>
      </dsp:nvSpPr>
      <dsp:spPr>
        <a:xfrm>
          <a:off x="4259011" y="2413"/>
          <a:ext cx="3221521" cy="1932912"/>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Promotes active lifestyles and disease prevention</a:t>
          </a:r>
        </a:p>
      </dsp:txBody>
      <dsp:txXfrm>
        <a:off x="4259011" y="2413"/>
        <a:ext cx="3221521" cy="1932912"/>
      </dsp:txXfrm>
    </dsp:sp>
    <dsp:sp modelId="{4FE00670-89AB-43F8-A340-4D0E9C4E36A3}">
      <dsp:nvSpPr>
        <dsp:cNvPr id="0" name=""/>
        <dsp:cNvSpPr/>
      </dsp:nvSpPr>
      <dsp:spPr>
        <a:xfrm>
          <a:off x="715337" y="2257478"/>
          <a:ext cx="3221521" cy="1932912"/>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 Clean water, sanitation, and hygiene education </a:t>
          </a:r>
          <a:r>
            <a:rPr lang="en-GB" sz="3000" kern="1200" dirty="0"/>
            <a:t>(Acheson, 2018)</a:t>
          </a:r>
          <a:endParaRPr lang="en-US" sz="3000" kern="1200" dirty="0"/>
        </a:p>
      </dsp:txBody>
      <dsp:txXfrm>
        <a:off x="715337" y="2257478"/>
        <a:ext cx="3221521" cy="1932912"/>
      </dsp:txXfrm>
    </dsp:sp>
    <dsp:sp modelId="{050D9B9A-F26A-43B6-B1CB-A10875B83F6C}">
      <dsp:nvSpPr>
        <dsp:cNvPr id="0" name=""/>
        <dsp:cNvSpPr/>
      </dsp:nvSpPr>
      <dsp:spPr>
        <a:xfrm>
          <a:off x="4259011" y="2257478"/>
          <a:ext cx="3221521" cy="193291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Improves population health and reduces healthcare cost</a:t>
          </a:r>
        </a:p>
      </dsp:txBody>
      <dsp:txXfrm>
        <a:off x="4259011" y="2257478"/>
        <a:ext cx="3221521" cy="193291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F9FC8-3464-4B42-9FF5-41E36E69BDDC}">
      <dsp:nvSpPr>
        <dsp:cNvPr id="0" name=""/>
        <dsp:cNvSpPr/>
      </dsp:nvSpPr>
      <dsp:spPr>
        <a:xfrm>
          <a:off x="0" y="9401"/>
          <a:ext cx="4716513" cy="10342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Inequalities based on income, gender, location, ethnicity</a:t>
          </a:r>
        </a:p>
      </dsp:txBody>
      <dsp:txXfrm>
        <a:off x="50489" y="59890"/>
        <a:ext cx="4615535" cy="933302"/>
      </dsp:txXfrm>
    </dsp:sp>
    <dsp:sp modelId="{3FF3EC6C-7229-4DA3-B039-A8EC5F461780}">
      <dsp:nvSpPr>
        <dsp:cNvPr id="0" name=""/>
        <dsp:cNvSpPr/>
      </dsp:nvSpPr>
      <dsp:spPr>
        <a:xfrm>
          <a:off x="0" y="1118561"/>
          <a:ext cx="4716513" cy="103428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Universal healthcare systems (e.g. NHS)</a:t>
          </a:r>
        </a:p>
      </dsp:txBody>
      <dsp:txXfrm>
        <a:off x="50489" y="1169050"/>
        <a:ext cx="4615535" cy="933302"/>
      </dsp:txXfrm>
    </dsp:sp>
    <dsp:sp modelId="{7219B1BF-738E-4F10-9D64-7D3C6466CF69}">
      <dsp:nvSpPr>
        <dsp:cNvPr id="0" name=""/>
        <dsp:cNvSpPr/>
      </dsp:nvSpPr>
      <dsp:spPr>
        <a:xfrm>
          <a:off x="0" y="2227722"/>
          <a:ext cx="4716513" cy="103428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 Mobile clinics and targeted services for vulnerable groups</a:t>
          </a:r>
        </a:p>
      </dsp:txBody>
      <dsp:txXfrm>
        <a:off x="50489" y="2278211"/>
        <a:ext cx="4615535" cy="933302"/>
      </dsp:txXfrm>
    </dsp:sp>
    <dsp:sp modelId="{1CCE5B64-519B-4E56-AD74-D04B154D42DE}">
      <dsp:nvSpPr>
        <dsp:cNvPr id="0" name=""/>
        <dsp:cNvSpPr/>
      </dsp:nvSpPr>
      <dsp:spPr>
        <a:xfrm>
          <a:off x="0" y="3336882"/>
          <a:ext cx="4716513" cy="103428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 Aim: Fair access for all</a:t>
          </a:r>
        </a:p>
      </dsp:txBody>
      <dsp:txXfrm>
        <a:off x="50489" y="3387371"/>
        <a:ext cx="4615535" cy="9333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89F58-0E60-4F44-9930-26F97304F3CC}">
      <dsp:nvSpPr>
        <dsp:cNvPr id="0" name=""/>
        <dsp:cNvSpPr/>
      </dsp:nvSpPr>
      <dsp:spPr>
        <a:xfrm>
          <a:off x="616935" y="1100"/>
          <a:ext cx="921683" cy="9216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41DB6-81FD-441B-B297-F7626440329B}">
      <dsp:nvSpPr>
        <dsp:cNvPr id="0" name=""/>
        <dsp:cNvSpPr/>
      </dsp:nvSpPr>
      <dsp:spPr>
        <a:xfrm>
          <a:off x="810488" y="194654"/>
          <a:ext cx="534576" cy="5345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FE5424-1436-4168-A1D8-44CDCDE04A51}">
      <dsp:nvSpPr>
        <dsp:cNvPr id="0" name=""/>
        <dsp:cNvSpPr/>
      </dsp:nvSpPr>
      <dsp:spPr>
        <a:xfrm>
          <a:off x="1736122"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Limited funding and overstressed healthcare systems</a:t>
          </a:r>
        </a:p>
      </dsp:txBody>
      <dsp:txXfrm>
        <a:off x="1736122" y="1100"/>
        <a:ext cx="2172539" cy="921683"/>
      </dsp:txXfrm>
    </dsp:sp>
    <dsp:sp modelId="{F7B42037-9C67-4DCE-BF01-B6126495FB69}">
      <dsp:nvSpPr>
        <dsp:cNvPr id="0" name=""/>
        <dsp:cNvSpPr/>
      </dsp:nvSpPr>
      <dsp:spPr>
        <a:xfrm>
          <a:off x="4287209" y="1100"/>
          <a:ext cx="921683" cy="9216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1DF63-2CF4-4E26-B070-4FC2BE8D87DE}">
      <dsp:nvSpPr>
        <dsp:cNvPr id="0" name=""/>
        <dsp:cNvSpPr/>
      </dsp:nvSpPr>
      <dsp:spPr>
        <a:xfrm>
          <a:off x="4480763" y="194654"/>
          <a:ext cx="534576" cy="534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7649FA-F266-43AB-89CD-15F8809CAA6F}">
      <dsp:nvSpPr>
        <dsp:cNvPr id="0" name=""/>
        <dsp:cNvSpPr/>
      </dsp:nvSpPr>
      <dsp:spPr>
        <a:xfrm>
          <a:off x="5406396"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Staff shortages and workload pressures</a:t>
          </a:r>
        </a:p>
      </dsp:txBody>
      <dsp:txXfrm>
        <a:off x="5406396" y="1100"/>
        <a:ext cx="2172539" cy="921683"/>
      </dsp:txXfrm>
    </dsp:sp>
    <dsp:sp modelId="{512DBCC4-CDFC-4FC8-AC8F-E6F655375649}">
      <dsp:nvSpPr>
        <dsp:cNvPr id="0" name=""/>
        <dsp:cNvSpPr/>
      </dsp:nvSpPr>
      <dsp:spPr>
        <a:xfrm>
          <a:off x="616935" y="1635560"/>
          <a:ext cx="921683" cy="9216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07B16-01C3-46F3-8539-4C1FFD4DC275}">
      <dsp:nvSpPr>
        <dsp:cNvPr id="0" name=""/>
        <dsp:cNvSpPr/>
      </dsp:nvSpPr>
      <dsp:spPr>
        <a:xfrm>
          <a:off x="810488" y="1829114"/>
          <a:ext cx="534576" cy="534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827A36-98CE-4B1D-AC28-D2F370573F1A}">
      <dsp:nvSpPr>
        <dsp:cNvPr id="0" name=""/>
        <dsp:cNvSpPr/>
      </dsp:nvSpPr>
      <dsp:spPr>
        <a:xfrm>
          <a:off x="1736122"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Threats: climate change, pollution, pandemics</a:t>
          </a:r>
        </a:p>
      </dsp:txBody>
      <dsp:txXfrm>
        <a:off x="1736122" y="1635560"/>
        <a:ext cx="2172539" cy="921683"/>
      </dsp:txXfrm>
    </dsp:sp>
    <dsp:sp modelId="{C5C6F0B0-3E45-4275-8C70-B9C81B16F95A}">
      <dsp:nvSpPr>
        <dsp:cNvPr id="0" name=""/>
        <dsp:cNvSpPr/>
      </dsp:nvSpPr>
      <dsp:spPr>
        <a:xfrm>
          <a:off x="4287209" y="1635560"/>
          <a:ext cx="921683" cy="9216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6BFF48-D648-4CA0-9FA4-7EFC19E93F0B}">
      <dsp:nvSpPr>
        <dsp:cNvPr id="0" name=""/>
        <dsp:cNvSpPr/>
      </dsp:nvSpPr>
      <dsp:spPr>
        <a:xfrm>
          <a:off x="4480763" y="1829114"/>
          <a:ext cx="534576" cy="534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636C24-A4A7-4774-997F-96B0296CCFC0}">
      <dsp:nvSpPr>
        <dsp:cNvPr id="0" name=""/>
        <dsp:cNvSpPr/>
      </dsp:nvSpPr>
      <dsp:spPr>
        <a:xfrm>
          <a:off x="5406396"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Balancing economy with environmental protection</a:t>
          </a:r>
        </a:p>
      </dsp:txBody>
      <dsp:txXfrm>
        <a:off x="5406396" y="1635560"/>
        <a:ext cx="2172539" cy="921683"/>
      </dsp:txXfrm>
    </dsp:sp>
    <dsp:sp modelId="{FF7A1B78-A048-4C70-8066-00B82582AE85}">
      <dsp:nvSpPr>
        <dsp:cNvPr id="0" name=""/>
        <dsp:cNvSpPr/>
      </dsp:nvSpPr>
      <dsp:spPr>
        <a:xfrm>
          <a:off x="616935" y="3270020"/>
          <a:ext cx="921683" cy="92168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A1B29-DEF6-4F93-B831-6D824B98BB48}">
      <dsp:nvSpPr>
        <dsp:cNvPr id="0" name=""/>
        <dsp:cNvSpPr/>
      </dsp:nvSpPr>
      <dsp:spPr>
        <a:xfrm>
          <a:off x="810488" y="3463574"/>
          <a:ext cx="534576" cy="534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054A20-A2D1-4852-A7E9-F346571D313D}">
      <dsp:nvSpPr>
        <dsp:cNvPr id="0" name=""/>
        <dsp:cNvSpPr/>
      </dsp:nvSpPr>
      <dsp:spPr>
        <a:xfrm>
          <a:off x="1736122" y="327002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dirty="0"/>
            <a:t>• Resistance to change and policy gaps </a:t>
          </a:r>
          <a:r>
            <a:rPr lang="en-GB" sz="1800" kern="1200" dirty="0"/>
            <a:t>(Dahlgren and Whitehead, 2021)</a:t>
          </a:r>
          <a:endParaRPr lang="en-US" sz="1800" kern="1200" dirty="0"/>
        </a:p>
      </dsp:txBody>
      <dsp:txXfrm>
        <a:off x="1736122" y="3270020"/>
        <a:ext cx="2172539" cy="92168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EB695-85BD-4C89-88CE-D1901A7A8D5C}">
      <dsp:nvSpPr>
        <dsp:cNvPr id="0" name=""/>
        <dsp:cNvSpPr/>
      </dsp:nvSpPr>
      <dsp:spPr>
        <a:xfrm>
          <a:off x="0" y="418802"/>
          <a:ext cx="4876801" cy="7956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Health, wellbeing and sustainability are interconnected</a:t>
          </a:r>
        </a:p>
      </dsp:txBody>
      <dsp:txXfrm>
        <a:off x="38838" y="457640"/>
        <a:ext cx="4799125" cy="717924"/>
      </dsp:txXfrm>
    </dsp:sp>
    <dsp:sp modelId="{21B4B2C7-66E7-4BB4-A9FD-0002D1BBC6BE}">
      <dsp:nvSpPr>
        <dsp:cNvPr id="0" name=""/>
        <dsp:cNvSpPr/>
      </dsp:nvSpPr>
      <dsp:spPr>
        <a:xfrm>
          <a:off x="0" y="1272002"/>
          <a:ext cx="4876801" cy="79560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Holistic approach improves quality, equity, and long-term outcomes</a:t>
          </a:r>
        </a:p>
      </dsp:txBody>
      <dsp:txXfrm>
        <a:off x="38838" y="1310840"/>
        <a:ext cx="4799125" cy="717924"/>
      </dsp:txXfrm>
    </dsp:sp>
    <dsp:sp modelId="{35A8DEE9-8DEB-4665-8AB7-56537235C889}">
      <dsp:nvSpPr>
        <dsp:cNvPr id="0" name=""/>
        <dsp:cNvSpPr/>
      </dsp:nvSpPr>
      <dsp:spPr>
        <a:xfrm>
          <a:off x="0" y="2125202"/>
          <a:ext cx="4876801" cy="79560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Future healthcare must focus on prevention and environmental responsibility</a:t>
          </a:r>
        </a:p>
      </dsp:txBody>
      <dsp:txXfrm>
        <a:off x="38838" y="2164040"/>
        <a:ext cx="4799125" cy="717924"/>
      </dsp:txXfrm>
    </dsp:sp>
    <dsp:sp modelId="{F7B4BD9C-5DF7-4A1A-9032-412481A7E237}">
      <dsp:nvSpPr>
        <dsp:cNvPr id="0" name=""/>
        <dsp:cNvSpPr/>
      </dsp:nvSpPr>
      <dsp:spPr>
        <a:xfrm>
          <a:off x="0" y="2978402"/>
          <a:ext cx="4876801" cy="7956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Supports WHO SDGs and builds healthier societies</a:t>
          </a:r>
        </a:p>
      </dsp:txBody>
      <dsp:txXfrm>
        <a:off x="38838" y="3017240"/>
        <a:ext cx="4799125" cy="717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1B0B7-B821-4C54-8CD7-CD46894D9484}" type="datetimeFigureOut">
              <a:rPr lang="en-GB" smtClean="0"/>
              <a:t>10/11/2025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0E6D23-CD35-42D3-B60D-6B19904F2D12}" type="slidenum">
              <a:rPr lang="en-GB" smtClean="0"/>
              <a:t>‹#›</a:t>
            </a:fld>
            <a:endParaRPr lang="en-GB"/>
          </a:p>
        </p:txBody>
      </p:sp>
    </p:spTree>
    <p:extLst>
      <p:ext uri="{BB962C8B-B14F-4D97-AF65-F5344CB8AC3E}">
        <p14:creationId xmlns:p14="http://schemas.microsoft.com/office/powerpoint/2010/main" val="2872639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 confirm that I have used any AI tools in the research and creation of this work . I confirm that I have not presented any AI generated materials as my own work . I confirm I have copies of my drafts , notes, and other resources I used , which I may be asked to provide in evidence.’’</a:t>
            </a:r>
          </a:p>
        </p:txBody>
      </p:sp>
      <p:sp>
        <p:nvSpPr>
          <p:cNvPr id="4" name="Slide Number Placeholder 3"/>
          <p:cNvSpPr>
            <a:spLocks noGrp="1"/>
          </p:cNvSpPr>
          <p:nvPr>
            <p:ph type="sldNum" sz="quarter" idx="5"/>
          </p:nvPr>
        </p:nvSpPr>
        <p:spPr/>
        <p:txBody>
          <a:bodyPr/>
          <a:lstStyle/>
          <a:p>
            <a:fld id="{610E6D23-CD35-42D3-B60D-6B19904F2D12}" type="slidenum">
              <a:rPr lang="en-GB" smtClean="0"/>
              <a:t>1</a:t>
            </a:fld>
            <a:endParaRPr lang="en-GB"/>
          </a:p>
        </p:txBody>
      </p:sp>
    </p:spTree>
    <p:extLst>
      <p:ext uri="{BB962C8B-B14F-4D97-AF65-F5344CB8AC3E}">
        <p14:creationId xmlns:p14="http://schemas.microsoft.com/office/powerpoint/2010/main" val="1422709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This presentation concerns the concept of incorporating health, wellbeing, and sustainable development in the health and social care sector. Within this framework I will address major definitions, theoretical orientation, policy factors, community health activities, service delivery models, and equity and access issues in this presentation.</a:t>
            </a:r>
          </a:p>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Firstly, health is not simply described by lack of disease any longer. The World Health Organization reports it to consist of physical, mental, and social wellbeing (Acheson, 2018). Wellbeing is more than this as it pays attention to emotional fulfilment, life satisfaction and general quality of life. On the other hand, sustainable development implies the ability to satisfy the current needs without impairing the future generations to satisfy theirs (</a:t>
            </a:r>
            <a:r>
              <a:rPr lang="en-GB" sz="1200" dirty="0" err="1">
                <a:effectLst/>
                <a:latin typeface="Times New Roman" panose="02020603050405020304" pitchFamily="18" charset="0"/>
                <a:ea typeface="Aptos" panose="020B0004020202020204" pitchFamily="34" charset="0"/>
                <a:cs typeface="Arial" panose="020B0604020202020204" pitchFamily="34" charset="0"/>
              </a:rPr>
              <a:t>Plumecocq</a:t>
            </a:r>
            <a:r>
              <a:rPr lang="en-GB" sz="1200" dirty="0">
                <a:effectLst/>
                <a:latin typeface="Times New Roman" panose="02020603050405020304" pitchFamily="18" charset="0"/>
                <a:ea typeface="Aptos" panose="020B0004020202020204" pitchFamily="34" charset="0"/>
                <a:cs typeface="Arial" panose="020B0604020202020204" pitchFamily="34" charset="0"/>
              </a:rPr>
              <a:t>, 2022). In health and social care, the three notions are closely interrelated. The WHO Sustainable Development Goals are becoming a part of modern healthcare policies and, in particular, SDG 3: Good Health and Wellbeing. The healthcare services are currently directed at illness prevention, enhancement of mental health, social inclusion, and environmental protection.</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2</a:t>
            </a:fld>
            <a:endParaRPr lang="en-GB"/>
          </a:p>
        </p:txBody>
      </p:sp>
    </p:spTree>
    <p:extLst>
      <p:ext uri="{BB962C8B-B14F-4D97-AF65-F5344CB8AC3E}">
        <p14:creationId xmlns:p14="http://schemas.microsoft.com/office/powerpoint/2010/main" val="2394958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The concept of health is a multidimensional concept. It encompasses physical health which is considered to be fitness, the correct working of the body and lack of illness. Mental health is a manifestation of the psychological balance, stress management, and emotional stability (DHSC, 2025). Social health is the talent to establish substantial relationships, communicate and interact with the society. The previous biomedical model was largely concerned with the diagnosis and treatment of diseases. Nevertheless, this model did not consider psychological pressure and social conditions. The biopsychosocial model has become more acceptable today. It implies that biological, psychological and social factors are each health determinants in a person (Acheson, 2018). As an illustration, a heart patient needs medicine, emotional support, alteration of lifestyle and family support. This model advocates comprehensive and patient-centred care.</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3</a:t>
            </a:fld>
            <a:endParaRPr lang="en-GB"/>
          </a:p>
        </p:txBody>
      </p:sp>
    </p:spTree>
    <p:extLst>
      <p:ext uri="{BB962C8B-B14F-4D97-AF65-F5344CB8AC3E}">
        <p14:creationId xmlns:p14="http://schemas.microsoft.com/office/powerpoint/2010/main" val="1264211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Wellbeing entails the physical, emotional, mental and social contentment of an individual. It is not merely a question of staying healthy but having a good life. An illustration here is that one can be physically fit but lonely, anxious, or suffer financial instability. This influences their wellbeing in such cases. Health and social care organisations have developed an interest in wellbeing that incorporates counselling, exercise programs, mindfulness training, social activities and nutrition advice. Wellbeing strategies enhance recovery, decrease readmission in hospitals and enable individuals to be independent.</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4</a:t>
            </a:fld>
            <a:endParaRPr lang="en-GB"/>
          </a:p>
        </p:txBody>
      </p:sp>
    </p:spTree>
    <p:extLst>
      <p:ext uri="{BB962C8B-B14F-4D97-AF65-F5344CB8AC3E}">
        <p14:creationId xmlns:p14="http://schemas.microsoft.com/office/powerpoint/2010/main" val="201334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Sustainable health development implies caring of the environment, society, and economy without causing harm to them. High energy consumption, medical waste and carbon emission are the responsibilities of healthcare (Dahlgren, 2021). Thus, healthcare systems are becoming environmentally friendly.</a:t>
            </a:r>
          </a:p>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WHO proposes Health in All Policies, that is, any policy in transportation, housing, education, and agriculture ought to take into account its health effects. As an illustration, air pollution can be reduced to help in reducing respiratory diseases. The establishment of green parks enhances mental health. Sustainable healthcare practices involve the use of renewable energy sources, medical waste recycling, electronic records to minimize the use of papers, and low-carbon hospitals design (Lee, 2021). This concept is directly connected with SDG 3 (Good Health), SDG 12 (Responsible Consumption), and SDG 13 (Climate Action).</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5</a:t>
            </a:fld>
            <a:endParaRPr lang="en-GB"/>
          </a:p>
        </p:txBody>
      </p:sp>
    </p:spTree>
    <p:extLst>
      <p:ext uri="{BB962C8B-B14F-4D97-AF65-F5344CB8AC3E}">
        <p14:creationId xmlns:p14="http://schemas.microsoft.com/office/powerpoint/2010/main" val="4265771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Modern care systems are now integrated to incorporate health and wellbeing. The healthcare facilities in the hospitals and clinics are shifting away to preventive and holistic care (Marmot, 2020). They are not merely treating the diseases but they are selling healthy living, mental wellness, and emotional support.</a:t>
            </a:r>
          </a:p>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The person-centred care enables the patient to be involved in the decision-making concerning his/her treatment. As an illustration, there are mental health consultations which accompany physical therapy of chronic conditions such as diabetes, cancer, or heart disease. The community health centres hold exercise, diet, mental resilience, and healthy relationship workshops (Organization, 2025). Another intervention is social prescribing whereby, the patients are linked to community sessions, like yoga, support groups, and volunteering to enhance their wellbeing.</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6</a:t>
            </a:fld>
            <a:endParaRPr lang="en-GB"/>
          </a:p>
        </p:txBody>
      </p:sp>
    </p:spTree>
    <p:extLst>
      <p:ext uri="{BB962C8B-B14F-4D97-AF65-F5344CB8AC3E}">
        <p14:creationId xmlns:p14="http://schemas.microsoft.com/office/powerpoint/2010/main" val="117217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Healthcare providers and governments are accepting sustainability policies. The NHS (UK) Net Zero Strategy is one of them as it focuses on minimizing carbon emissions in the transportation sector, hospitals, and medicines (</a:t>
            </a:r>
            <a:r>
              <a:rPr lang="en-GB" sz="1200" dirty="0" err="1">
                <a:effectLst/>
                <a:latin typeface="Times New Roman" panose="02020603050405020304" pitchFamily="18" charset="0"/>
                <a:ea typeface="Aptos" panose="020B0004020202020204" pitchFamily="34" charset="0"/>
                <a:cs typeface="Arial" panose="020B0604020202020204" pitchFamily="34" charset="0"/>
              </a:rPr>
              <a:t>Plumecocq</a:t>
            </a:r>
            <a:r>
              <a:rPr lang="en-GB" sz="1200" dirty="0">
                <a:effectLst/>
                <a:latin typeface="Times New Roman" panose="02020603050405020304" pitchFamily="18" charset="0"/>
                <a:ea typeface="Aptos" panose="020B0004020202020204" pitchFamily="34" charset="0"/>
                <a:cs typeface="Arial" panose="020B0604020202020204" pitchFamily="34" charset="0"/>
              </a:rPr>
              <a:t>, 2022). Solar panels, efficient lighting, water conservation and recycling of medical waste are widely used in many hospitals. The program of Health in All Policies provided by WHO helps countries to take into account public health as they are planning urban development, agriculture, transportation and economy (Spinos, Doshi and Garas, 2023). Sustainable health policies also facilitate local food supply, green procurement, and digital technology to limit travel and paper waste. The practices safeguard the environment and human health.</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7</a:t>
            </a:fld>
            <a:endParaRPr lang="en-GB"/>
          </a:p>
        </p:txBody>
      </p:sp>
    </p:spTree>
    <p:extLst>
      <p:ext uri="{BB962C8B-B14F-4D97-AF65-F5344CB8AC3E}">
        <p14:creationId xmlns:p14="http://schemas.microsoft.com/office/powerpoint/2010/main" val="291648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A number of theoretical frameworks aids the understanding of the relationship existing between health and wellbeing and sustainable development in the context of health and social care. According to the biopsychosocial model, biological conditions are not the only factors that influence health, but also psychological factors including stress and emotions, and social factors including family and community support (</a:t>
            </a:r>
            <a:r>
              <a:rPr lang="en-GB" sz="1200" dirty="0" err="1">
                <a:effectLst/>
                <a:latin typeface="Times New Roman" panose="02020603050405020304" pitchFamily="18" charset="0"/>
                <a:ea typeface="Aptos" panose="020B0004020202020204" pitchFamily="34" charset="0"/>
                <a:cs typeface="Arial" panose="020B0604020202020204" pitchFamily="34" charset="0"/>
              </a:rPr>
              <a:t>Plumecocq</a:t>
            </a:r>
            <a:r>
              <a:rPr lang="en-GB" sz="1200" dirty="0">
                <a:effectLst/>
                <a:latin typeface="Times New Roman" panose="02020603050405020304" pitchFamily="18" charset="0"/>
                <a:ea typeface="Aptos" panose="020B0004020202020204" pitchFamily="34" charset="0"/>
                <a:cs typeface="Arial" panose="020B0604020202020204" pitchFamily="34" charset="0"/>
              </a:rPr>
              <a:t>, 2022). The social determinants of health model underscores the fact that how an individual lives is an influencing factor to his or her health, i.e. his income, education, employment, home, environment, and access to healthcare (World Health Organization, 2021). In the meantime, the public health model deals with the enhancement of health on a community or population level through the promotion of healthy lifestyles, prevention of diseases and safeguarding the population against health hazards.</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8</a:t>
            </a:fld>
            <a:endParaRPr lang="en-GB"/>
          </a:p>
        </p:txBody>
      </p:sp>
    </p:spTree>
    <p:extLst>
      <p:ext uri="{BB962C8B-B14F-4D97-AF65-F5344CB8AC3E}">
        <p14:creationId xmlns:p14="http://schemas.microsoft.com/office/powerpoint/2010/main" val="2675482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It requires good integration based on policies and governance. The governments are currently funding holistic health policies like free vaccination, mental health promotions, healthy school lunch and tobacco control legislation. Preventive medicine will save on long-term expenditure and hospital strains (World Commission on Environment and Development, 2017). There are however difficulties of limited funding, political instability, bureaucratic delays and untrained employees. Sustainable health governance should involve the relationship between the social services and the international organisations such as the WHO, UNICEF and Red Cross with the public health bodies (Spinos, 2023).</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9</a:t>
            </a:fld>
            <a:endParaRPr lang="en-GB"/>
          </a:p>
        </p:txBody>
      </p:sp>
    </p:spTree>
    <p:extLst>
      <p:ext uri="{BB962C8B-B14F-4D97-AF65-F5344CB8AC3E}">
        <p14:creationId xmlns:p14="http://schemas.microsoft.com/office/powerpoint/2010/main" val="3006945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The service delivery has improved to incorporate the wellness programs, digital health, and community outreach. Physiotherapy, mental health counselling, nutrition advice and social support are offered in the hospitals. Telehealth enables patients to see physicians on the internet. This is good in the remote regions and is also less emission of travelling (</a:t>
            </a:r>
            <a:r>
              <a:rPr lang="en-GB" sz="1200" dirty="0" err="1">
                <a:effectLst/>
                <a:latin typeface="Times New Roman" panose="02020603050405020304" pitchFamily="18" charset="0"/>
                <a:ea typeface="Aptos" panose="020B0004020202020204" pitchFamily="34" charset="0"/>
                <a:cs typeface="Arial" panose="020B0604020202020204" pitchFamily="34" charset="0"/>
              </a:rPr>
              <a:t>Plumecocq</a:t>
            </a:r>
            <a:r>
              <a:rPr lang="en-GB" sz="1200" dirty="0">
                <a:effectLst/>
                <a:latin typeface="Times New Roman" panose="02020603050405020304" pitchFamily="18" charset="0"/>
                <a:ea typeface="Aptos" panose="020B0004020202020204" pitchFamily="34" charset="0"/>
                <a:cs typeface="Arial" panose="020B0604020202020204" pitchFamily="34" charset="0"/>
              </a:rPr>
              <a:t>, 2022). The home visits of old, disabled, and chronic patients are done by community health teams. There are also those hospitals with holistic care models which involve physical treatment, mental support, family counselling and rehabilitation (Acheson, 2018). This enhances patient satisfaction, decreases the admissions, and guarantees the long-term recovery.</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10</a:t>
            </a:fld>
            <a:endParaRPr lang="en-GB"/>
          </a:p>
        </p:txBody>
      </p:sp>
    </p:spTree>
    <p:extLst>
      <p:ext uri="{BB962C8B-B14F-4D97-AF65-F5344CB8AC3E}">
        <p14:creationId xmlns:p14="http://schemas.microsoft.com/office/powerpoint/2010/main" val="42321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Public health is important in the promotion of wellbeing. Campaigns on vaccination, healthy eating, quitting smoking, exercising and hygiene are run by governments. Such programs lower the prevalence of diseases and increase life expectancy (Organization, 2025). As an example, the rates of lung cancer were decreased a lot thanks to anti-smoking campaigns. Millions of lives were safeguarded by the COVID-19 vaccination campaigns. Clean water, sanitation, waste management, safe housing, and pollution are also areas of public health. Such programs enhance personal and social health.</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11</a:t>
            </a:fld>
            <a:endParaRPr lang="en-GB"/>
          </a:p>
        </p:txBody>
      </p:sp>
    </p:spTree>
    <p:extLst>
      <p:ext uri="{BB962C8B-B14F-4D97-AF65-F5344CB8AC3E}">
        <p14:creationId xmlns:p14="http://schemas.microsoft.com/office/powerpoint/2010/main" val="2636158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Equity refers to equal accessibility of healthcare to everyone irrespective of their income, gender, ethnicity, and location. Nevertheless, unfairness persists. Poor and rural people are also likely to have limited access to quality health care (Marmot, 2020). To minimize this, there are countries that offer universal healthcare such as NHS in the UK. The vulnerable groups are supported with mobile clinics, subsidised medicines, community health centres, and free maternal care services. The international organisations assist the low-income countries in vaccinations, clean water projects and diseases control. Equity is important to sustainable development since no society can develop when there are left behind groups of people (Dahlgren and Whitehead, 2021).</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12</a:t>
            </a:fld>
            <a:endParaRPr lang="en-GB"/>
          </a:p>
        </p:txBody>
      </p:sp>
    </p:spTree>
    <p:extLst>
      <p:ext uri="{BB962C8B-B14F-4D97-AF65-F5344CB8AC3E}">
        <p14:creationId xmlns:p14="http://schemas.microsoft.com/office/powerpoint/2010/main" val="25677181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Even though the inclusion of health, wellbeing and sustainable development in health and social care have immense long-term benefits, various challenges still persist in frustrating the effective execution of this process (Lee, 2021). The unavailability of adequate funding and strain on already straining healthcare systems is rated as one of the most significant issues. Most hospitals are faced with the challenge of scarcity of resources yet there is an increasing patient demand. Climate change, air pollution, and the development of such pandemics as COVID-19, also impose additional pressure on health care and reveal the vulnerabilities within the health infrastructure (DHSC, 2025). The other significant problem is the need to balance between economic development and environmental protection. Sustainability in healthcare can take a long time to be implemented because governments usually focus on growth in the economy.</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13</a:t>
            </a:fld>
            <a:endParaRPr lang="en-GB"/>
          </a:p>
        </p:txBody>
      </p:sp>
    </p:spTree>
    <p:extLst>
      <p:ext uri="{BB962C8B-B14F-4D97-AF65-F5344CB8AC3E}">
        <p14:creationId xmlns:p14="http://schemas.microsoft.com/office/powerpoint/2010/main" val="866842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Times New Roman" panose="02020603050405020304" pitchFamily="18" charset="0"/>
                <a:ea typeface="Aptos" panose="020B0004020202020204" pitchFamily="34" charset="0"/>
                <a:cs typeface="Arial" panose="020B0604020202020204" pitchFamily="34" charset="0"/>
              </a:rPr>
              <a:t>To sum up, health, wellbeing, and sustainable development are closely intertwined and they cannot be divided in contemporary healthcare. Healthcare system only becomes effective when it cures illness, promotes mental and social wellbeing, equity, and safeguards the future resources. By incorporating these factors there are more solid communities, healthier societies and long-term sustainability. In order to meet the Sustainable Development Goals of the WHO, we should keep advancing preventive care, mental health, digital health, green hospitals, and inclusive policies.</a:t>
            </a:r>
          </a:p>
          <a:p>
            <a:endParaRPr lang="en-GB" dirty="0"/>
          </a:p>
        </p:txBody>
      </p:sp>
      <p:sp>
        <p:nvSpPr>
          <p:cNvPr id="4" name="Slide Number Placeholder 3"/>
          <p:cNvSpPr>
            <a:spLocks noGrp="1"/>
          </p:cNvSpPr>
          <p:nvPr>
            <p:ph type="sldNum" sz="quarter" idx="5"/>
          </p:nvPr>
        </p:nvSpPr>
        <p:spPr/>
        <p:txBody>
          <a:bodyPr/>
          <a:lstStyle/>
          <a:p>
            <a:fld id="{610E6D23-CD35-42D3-B60D-6B19904F2D12}" type="slidenum">
              <a:rPr lang="en-GB" smtClean="0"/>
              <a:t>14</a:t>
            </a:fld>
            <a:endParaRPr lang="en-GB"/>
          </a:p>
        </p:txBody>
      </p:sp>
    </p:spTree>
    <p:extLst>
      <p:ext uri="{BB962C8B-B14F-4D97-AF65-F5344CB8AC3E}">
        <p14:creationId xmlns:p14="http://schemas.microsoft.com/office/powerpoint/2010/main" val="763609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Acheson, D. (2018). The independent inquiry into inequalities in health.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BMJ</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317(7171), pp.1465–1466. doi:https://doi.org/10.1136/bmj.317.7171.1465.</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Dahlgren, G. and Whitehead, M. (2021).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Policies and strategies to promote social equity in health Background document to WHO – Strategy paper for Europe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http://s2.medicina.uady.mx/observatorio/docs/eq/li/Eq_2007_Li_Dahlgren.pdf [Accessed 22 Oct. 2025].</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DHSC (2025).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Promoting mental health and wellbeing - ProQuest</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Proquest.com. Available at: https://search.proquest.com/openview/58e0c7b20eda8f492c75eca1b91d4d3e/1?pq-origsite=gscholar&amp;cbl=30130 [Accessed 22 Oct. 2025].</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Lee, B.X., Turner, S. and Cohen, L. (2021). Transforming Our World: Implementing the 2030 Agenda Through Sustainable Development Goal Indicators.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Journal of Public Health Policy</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37(S1), pp.13–31.</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Marmot, M. (2020). The health gap: the challenge of an unequal world.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The Lancet</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386(10011), pp.2442–2444. doi:https://doi.org/10.1016/s0140-6736(15)00150-6.</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Organization, W.H. (2025). Constitution the World Health Organization.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WHO Chron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1, pp.29–41. Available at: https://cir.nii.ac.jp/crid/1570572699394753408 [Accessed 22 Oct. 2025].</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Plumecocq</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 (2022). Rhetoric as a Means for Sustainable Development Policy.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Values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23(5), pp.529–549. doi:https://doi.org/10.3197/096327114x13947900181914.</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Spinos, D., Doshi, J. and Garas, G. (2023). Delivering a net zero NHS: Where does Otorhinolaryngology – Head and Neck Surgery stand?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The Journal of Laryngology &amp; Otology</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pp.1–28. doi:https://doi.org/10.1017/S0022215123001780.</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World Commission on Environment and Development (2017).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Report of the World Commission on Environment and Development: Our Common Future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http://www.ask-force.org/web/Sustainability/Brundtland-Our-Common-Future-1987-2008.pdf [Accessed 22 Oct. 2025].</a:t>
            </a:r>
            <a:endParaRPr lang="en-GB" sz="12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50000"/>
              </a:lnSpc>
              <a:spcAft>
                <a:spcPts val="12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(2021). Health in all policies: Helsinki statement. Framework for country action.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Equityinitiative.org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[online] doi:https://doi.org/ISBN%20978%2092%204%20150690%208.</a:t>
            </a:r>
            <a:endParaRPr lang="en-GB" sz="1200">
              <a:effectLst/>
              <a:latin typeface="Times New Roman" panose="02020603050405020304" pitchFamily="18" charset="0"/>
              <a:ea typeface="Aptos" panose="020B00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610E6D23-CD35-42D3-B60D-6B19904F2D12}" type="slidenum">
              <a:rPr lang="en-GB" smtClean="0"/>
              <a:t>15</a:t>
            </a:fld>
            <a:endParaRPr lang="en-GB"/>
          </a:p>
        </p:txBody>
      </p:sp>
    </p:spTree>
    <p:extLst>
      <p:ext uri="{BB962C8B-B14F-4D97-AF65-F5344CB8AC3E}">
        <p14:creationId xmlns:p14="http://schemas.microsoft.com/office/powerpoint/2010/main" val="3703293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fontScale="90000"/>
          </a:bodyPr>
          <a:lstStyle/>
          <a:p>
            <a:pPr>
              <a:lnSpc>
                <a:spcPct val="90000"/>
              </a:lnSpc>
            </a:pPr>
            <a:r>
              <a:rPr lang="en-US" sz="3300" dirty="0"/>
              <a:t>BMHP6030-Health ,Wellbeing and Sustainable Development .</a:t>
            </a:r>
            <a:br>
              <a:rPr lang="en-US" sz="3300" dirty="0"/>
            </a:br>
            <a:br>
              <a:rPr lang="en-US" sz="3300" dirty="0"/>
            </a:br>
            <a:r>
              <a:rPr lang="en-US" sz="3300" dirty="0"/>
              <a:t>Assessment1 Individual Presentation </a:t>
            </a:r>
            <a:br>
              <a:rPr lang="en-US" sz="3300" dirty="0"/>
            </a:br>
            <a:endParaRPr lang="en-US" sz="3300" dirty="0"/>
          </a:p>
        </p:txBody>
      </p:sp>
      <p:sp>
        <p:nvSpPr>
          <p:cNvPr id="3" name="Content Placeholder 2"/>
          <p:cNvSpPr>
            <a:spLocks noGrp="1"/>
          </p:cNvSpPr>
          <p:nvPr>
            <p:ph idx="1"/>
          </p:nvPr>
        </p:nvSpPr>
        <p:spPr>
          <a:xfrm>
            <a:off x="783771" y="3017522"/>
            <a:ext cx="7455989" cy="3124658"/>
          </a:xfrm>
        </p:spPr>
        <p:txBody>
          <a:bodyPr anchor="ctr">
            <a:normAutofit/>
          </a:bodyPr>
          <a:lstStyle/>
          <a:p>
            <a:r>
              <a:rPr lang="en-US" sz="2100" dirty="0"/>
              <a:t>Student’s Name:  </a:t>
            </a:r>
            <a:r>
              <a:rPr lang="en-US" sz="2100" dirty="0" err="1"/>
              <a:t>Oumou</a:t>
            </a:r>
            <a:r>
              <a:rPr lang="en-US" sz="2100" dirty="0"/>
              <a:t> </a:t>
            </a:r>
            <a:r>
              <a:rPr lang="en-US" sz="2100" dirty="0" err="1"/>
              <a:t>kairatou</a:t>
            </a:r>
            <a:r>
              <a:rPr lang="en-US" sz="2100" dirty="0"/>
              <a:t> Diallo</a:t>
            </a:r>
          </a:p>
          <a:p>
            <a:r>
              <a:rPr lang="en-US" sz="2100" dirty="0"/>
              <a:t>ID  2133815</a:t>
            </a:r>
          </a:p>
          <a:p>
            <a:r>
              <a:rPr lang="en-US" sz="2100" dirty="0"/>
              <a:t>Lecturer Name : Shepherd </a:t>
            </a:r>
            <a:r>
              <a:rPr lang="en-US" sz="2100" dirty="0" err="1"/>
              <a:t>Ziko</a:t>
            </a:r>
            <a:endParaRPr lang="en-US" sz="21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Introduction</a:t>
            </a:r>
          </a:p>
        </p:txBody>
      </p:sp>
      <p:pic>
        <p:nvPicPr>
          <p:cNvPr id="6" name="Picture 5">
            <a:extLst>
              <a:ext uri="{FF2B5EF4-FFF2-40B4-BE49-F238E27FC236}">
                <a16:creationId xmlns:a16="http://schemas.microsoft.com/office/drawing/2014/main" id="{CC472B29-C48D-481E-1A90-9E1E0F45FECA}"/>
              </a:ext>
            </a:extLst>
          </p:cNvPr>
          <p:cNvPicPr>
            <a:picLocks noChangeAspect="1"/>
          </p:cNvPicPr>
          <p:nvPr/>
        </p:nvPicPr>
        <p:blipFill>
          <a:blip r:embed="rId3"/>
          <a:srcRect l="19205" r="14054"/>
          <a:stretch>
            <a:fillRect/>
          </a:stretch>
        </p:blipFill>
        <p:spPr>
          <a:xfrm>
            <a:off x="4572000" y="1"/>
            <a:ext cx="4577118" cy="6858000"/>
          </a:xfrm>
          <a:prstGeom prst="rect">
            <a:avLst/>
          </a:prstGeom>
        </p:spPr>
      </p:pic>
      <p:graphicFrame>
        <p:nvGraphicFramePr>
          <p:cNvPr id="5" name="Content Placeholder 2">
            <a:extLst>
              <a:ext uri="{FF2B5EF4-FFF2-40B4-BE49-F238E27FC236}">
                <a16:creationId xmlns:a16="http://schemas.microsoft.com/office/drawing/2014/main" id="{7CB57C15-EBCC-BBB9-642C-83C38B11F167}"/>
              </a:ext>
            </a:extLst>
          </p:cNvPr>
          <p:cNvGraphicFramePr>
            <a:graphicFrameLocks noGrp="1"/>
          </p:cNvGraphicFramePr>
          <p:nvPr>
            <p:ph idx="1"/>
            <p:extLst>
              <p:ext uri="{D42A27DB-BD31-4B8C-83A1-F6EECF244321}">
                <p14:modId xmlns:p14="http://schemas.microsoft.com/office/powerpoint/2010/main" val="1849579151"/>
              </p:ext>
            </p:extLst>
          </p:nvPr>
        </p:nvGraphicFramePr>
        <p:xfrm>
          <a:off x="571351" y="2743200"/>
          <a:ext cx="3485179" cy="36131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4EE5ADFE-52F7-C5B9-2FD4-0F0C351704D6}"/>
              </a:ext>
            </a:extLst>
          </p:cNvPr>
          <p:cNvPicPr>
            <a:picLocks noChangeAspect="1"/>
          </p:cNvPicPr>
          <p:nvPr/>
        </p:nvPicPr>
        <p:blipFill>
          <a:blip r:embed="rId3"/>
          <a:srcRect r="25000"/>
          <a:stretch>
            <a:fillRect/>
          </a:stretch>
        </p:blipFill>
        <p:spPr>
          <a:xfrm>
            <a:off x="20" y="10"/>
            <a:ext cx="9143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a:t>Health – Key Concept</a:t>
            </a:r>
          </a:p>
        </p:txBody>
      </p:sp>
      <p:sp>
        <p:nvSpPr>
          <p:cNvPr id="6" name="TextBox 5">
            <a:extLst>
              <a:ext uri="{FF2B5EF4-FFF2-40B4-BE49-F238E27FC236}">
                <a16:creationId xmlns:a16="http://schemas.microsoft.com/office/drawing/2014/main" id="{48C0F130-2D62-E3A2-17AF-94B15D4878B3}"/>
              </a:ext>
            </a:extLst>
          </p:cNvPr>
          <p:cNvSpPr txBox="1"/>
          <p:nvPr/>
        </p:nvSpPr>
        <p:spPr>
          <a:xfrm>
            <a:off x="6711696" y="6397026"/>
            <a:ext cx="4572000" cy="369332"/>
          </a:xfrm>
          <a:prstGeom prst="rect">
            <a:avLst/>
          </a:prstGeom>
          <a:noFill/>
        </p:spPr>
        <p:txBody>
          <a:bodyPr wrap="square">
            <a:spAutoFit/>
          </a:bodyPr>
          <a:lstStyle/>
          <a:p>
            <a:pPr>
              <a:spcAft>
                <a:spcPts val="600"/>
              </a:spcAft>
            </a:pPr>
            <a:r>
              <a:rPr lang="en-GB"/>
              <a:t>Source: (DHSC, 2025)</a:t>
            </a:r>
          </a:p>
        </p:txBody>
      </p:sp>
      <p:graphicFrame>
        <p:nvGraphicFramePr>
          <p:cNvPr id="5" name="Content Placeholder 2">
            <a:extLst>
              <a:ext uri="{FF2B5EF4-FFF2-40B4-BE49-F238E27FC236}">
                <a16:creationId xmlns:a16="http://schemas.microsoft.com/office/drawing/2014/main" id="{45916823-6745-5166-B90D-6BFC9CA9D4F6}"/>
              </a:ext>
            </a:extLst>
          </p:cNvPr>
          <p:cNvGraphicFramePr>
            <a:graphicFrameLocks noGrp="1"/>
          </p:cNvGraphicFramePr>
          <p:nvPr>
            <p:ph idx="1"/>
            <p:extLst>
              <p:ext uri="{D42A27DB-BD31-4B8C-83A1-F6EECF244321}">
                <p14:modId xmlns:p14="http://schemas.microsoft.com/office/powerpoint/2010/main" val="85041765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886700" cy="1306440"/>
          </a:xfrm>
        </p:spPr>
        <p:txBody>
          <a:bodyPr vert="horz" lIns="91440" tIns="45720" rIns="91440" bIns="45720" rtlCol="0" anchor="ctr">
            <a:normAutofit/>
          </a:bodyPr>
          <a:lstStyle/>
          <a:p>
            <a:pPr algn="l" defTabSz="914400">
              <a:lnSpc>
                <a:spcPct val="90000"/>
              </a:lnSpc>
            </a:pPr>
            <a:r>
              <a:rPr lang="en-US" sz="3500"/>
              <a:t>Wellbeing – Key Concept</a:t>
            </a:r>
          </a:p>
        </p:txBody>
      </p:sp>
      <p:sp>
        <p:nvSpPr>
          <p:cNvPr id="6" name="TextBox 5">
            <a:extLst>
              <a:ext uri="{FF2B5EF4-FFF2-40B4-BE49-F238E27FC236}">
                <a16:creationId xmlns:a16="http://schemas.microsoft.com/office/drawing/2014/main" id="{7E64F9F1-9E0D-62D1-0A2A-0F91B80FF8D4}"/>
              </a:ext>
            </a:extLst>
          </p:cNvPr>
          <p:cNvSpPr txBox="1"/>
          <p:nvPr/>
        </p:nvSpPr>
        <p:spPr>
          <a:xfrm>
            <a:off x="223206" y="6472185"/>
            <a:ext cx="4572000" cy="369332"/>
          </a:xfrm>
          <a:prstGeom prst="rect">
            <a:avLst/>
          </a:prstGeom>
          <a:noFill/>
        </p:spPr>
        <p:txBody>
          <a:bodyPr wrap="square">
            <a:spAutoFit/>
          </a:bodyPr>
          <a:lstStyle/>
          <a:p>
            <a:pPr>
              <a:spcAft>
                <a:spcPts val="600"/>
              </a:spcAft>
            </a:pPr>
            <a:r>
              <a:rPr lang="en-GB"/>
              <a:t>Source: (Marmot, 2020)</a:t>
            </a:r>
          </a:p>
        </p:txBody>
      </p:sp>
      <p:pic>
        <p:nvPicPr>
          <p:cNvPr id="24" name="Picture 23">
            <a:extLst>
              <a:ext uri="{FF2B5EF4-FFF2-40B4-BE49-F238E27FC236}">
                <a16:creationId xmlns:a16="http://schemas.microsoft.com/office/drawing/2014/main" id="{3238A1CE-0A5C-6885-8535-847CDC766988}"/>
              </a:ext>
            </a:extLst>
          </p:cNvPr>
          <p:cNvPicPr>
            <a:picLocks noChangeAspect="1"/>
          </p:cNvPicPr>
          <p:nvPr/>
        </p:nvPicPr>
        <p:blipFill>
          <a:blip r:embed="rId3"/>
          <a:srcRect l="51507" r="3320" b="1"/>
          <a:stretch>
            <a:fillRect/>
          </a:stretch>
        </p:blipFill>
        <p:spPr>
          <a:xfrm>
            <a:off x="5991972" y="1843285"/>
            <a:ext cx="2523376" cy="3728611"/>
          </a:xfrm>
          <a:prstGeom prst="rect">
            <a:avLst/>
          </a:prstGeom>
        </p:spPr>
      </p:pic>
      <p:graphicFrame>
        <p:nvGraphicFramePr>
          <p:cNvPr id="5" name="Content Placeholder 2">
            <a:extLst>
              <a:ext uri="{FF2B5EF4-FFF2-40B4-BE49-F238E27FC236}">
                <a16:creationId xmlns:a16="http://schemas.microsoft.com/office/drawing/2014/main" id="{2CD6A4B4-036A-1452-E1BA-445ED5720304}"/>
              </a:ext>
            </a:extLst>
          </p:cNvPr>
          <p:cNvGraphicFramePr>
            <a:graphicFrameLocks noGrp="1"/>
          </p:cNvGraphicFramePr>
          <p:nvPr>
            <p:ph idx="1"/>
            <p:extLst>
              <p:ext uri="{D42A27DB-BD31-4B8C-83A1-F6EECF244321}">
                <p14:modId xmlns:p14="http://schemas.microsoft.com/office/powerpoint/2010/main" val="666332010"/>
              </p:ext>
            </p:extLst>
          </p:nvPr>
        </p:nvGraphicFramePr>
        <p:xfrm>
          <a:off x="628650" y="1825625"/>
          <a:ext cx="5035549" cy="430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E5046C6-9580-302C-1628-B341EBAA2C41}"/>
              </a:ext>
            </a:extLst>
          </p:cNvPr>
          <p:cNvPicPr>
            <a:picLocks noChangeAspect="1"/>
          </p:cNvPicPr>
          <p:nvPr/>
        </p:nvPicPr>
        <p:blipFill>
          <a:blip r:embed="rId3"/>
          <a:srcRect r="10999" b="-1"/>
          <a:stretch>
            <a:fillRect/>
          </a:stretch>
        </p:blipFill>
        <p:spPr>
          <a:xfrm>
            <a:off x="20" y="10"/>
            <a:ext cx="9143980" cy="6857990"/>
          </a:xfrm>
          <a:prstGeom prst="rect">
            <a:avLst/>
          </a:prstGeom>
        </p:spPr>
      </p:pic>
      <p:sp>
        <p:nvSpPr>
          <p:cNvPr id="27" name="Rectangle 2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a:t>Sustainable Development – Key Concept</a:t>
            </a:r>
          </a:p>
        </p:txBody>
      </p:sp>
      <p:sp>
        <p:nvSpPr>
          <p:cNvPr id="6" name="TextBox 5">
            <a:extLst>
              <a:ext uri="{FF2B5EF4-FFF2-40B4-BE49-F238E27FC236}">
                <a16:creationId xmlns:a16="http://schemas.microsoft.com/office/drawing/2014/main" id="{CC4212C1-8121-92A2-69B4-FD44B99B78F8}"/>
              </a:ext>
            </a:extLst>
          </p:cNvPr>
          <p:cNvSpPr txBox="1"/>
          <p:nvPr/>
        </p:nvSpPr>
        <p:spPr>
          <a:xfrm>
            <a:off x="223206" y="6324469"/>
            <a:ext cx="4572000" cy="369332"/>
          </a:xfrm>
          <a:prstGeom prst="rect">
            <a:avLst/>
          </a:prstGeom>
          <a:noFill/>
        </p:spPr>
        <p:txBody>
          <a:bodyPr wrap="square">
            <a:spAutoFit/>
          </a:bodyPr>
          <a:lstStyle/>
          <a:p>
            <a:pPr>
              <a:spcAft>
                <a:spcPts val="600"/>
              </a:spcAft>
            </a:pPr>
            <a:r>
              <a:rPr lang="en-GB"/>
              <a:t>Source: (Plumecocq, 2022)</a:t>
            </a:r>
          </a:p>
        </p:txBody>
      </p:sp>
      <p:graphicFrame>
        <p:nvGraphicFramePr>
          <p:cNvPr id="5" name="Content Placeholder 2">
            <a:extLst>
              <a:ext uri="{FF2B5EF4-FFF2-40B4-BE49-F238E27FC236}">
                <a16:creationId xmlns:a16="http://schemas.microsoft.com/office/drawing/2014/main" id="{18CD727D-4C95-1B9D-C924-520E846B93C0}"/>
              </a:ext>
            </a:extLst>
          </p:cNvPr>
          <p:cNvGraphicFramePr>
            <a:graphicFrameLocks noGrp="1"/>
          </p:cNvGraphicFramePr>
          <p:nvPr>
            <p:ph idx="1"/>
            <p:extLst>
              <p:ext uri="{D42A27DB-BD31-4B8C-83A1-F6EECF244321}">
                <p14:modId xmlns:p14="http://schemas.microsoft.com/office/powerpoint/2010/main" val="131416081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137EEEC0-A02A-72B7-EFA8-E64AB0F47FC5}"/>
              </a:ext>
            </a:extLst>
          </p:cNvPr>
          <p:cNvPicPr>
            <a:picLocks noChangeAspect="1"/>
          </p:cNvPicPr>
          <p:nvPr/>
        </p:nvPicPr>
        <p:blipFill>
          <a:blip r:embed="rId3"/>
          <a:srcRect r="31333" b="-1"/>
          <a:stretch>
            <a:fillRect/>
          </a:stretch>
        </p:blipFill>
        <p:spPr>
          <a:xfrm>
            <a:off x="20" y="10"/>
            <a:ext cx="9143980" cy="6857990"/>
          </a:xfrm>
          <a:prstGeom prst="rect">
            <a:avLst/>
          </a:prstGeom>
        </p:spPr>
      </p:pic>
      <p:sp>
        <p:nvSpPr>
          <p:cNvPr id="27" name="Rectangle 2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vert="horz" lIns="91440" tIns="45720" rIns="91440" bIns="45720" rtlCol="0" anchor="ctr">
            <a:normAutofit/>
          </a:bodyPr>
          <a:lstStyle/>
          <a:p>
            <a:pPr algn="l" defTabSz="914400">
              <a:lnSpc>
                <a:spcPct val="90000"/>
              </a:lnSpc>
            </a:pPr>
            <a:r>
              <a:rPr lang="en-US"/>
              <a:t>Integrating Health and Wellbeing</a:t>
            </a:r>
          </a:p>
        </p:txBody>
      </p:sp>
      <p:sp>
        <p:nvSpPr>
          <p:cNvPr id="4" name="TextBox 3">
            <a:extLst>
              <a:ext uri="{FF2B5EF4-FFF2-40B4-BE49-F238E27FC236}">
                <a16:creationId xmlns:a16="http://schemas.microsoft.com/office/drawing/2014/main" id="{28818BD1-62E1-2232-89FE-3819458C5C1B}"/>
              </a:ext>
            </a:extLst>
          </p:cNvPr>
          <p:cNvSpPr txBox="1"/>
          <p:nvPr/>
        </p:nvSpPr>
        <p:spPr>
          <a:xfrm>
            <a:off x="4821936" y="6304317"/>
            <a:ext cx="4572000" cy="369332"/>
          </a:xfrm>
          <a:prstGeom prst="rect">
            <a:avLst/>
          </a:prstGeom>
          <a:noFill/>
        </p:spPr>
        <p:txBody>
          <a:bodyPr wrap="square">
            <a:spAutoFit/>
          </a:bodyPr>
          <a:lstStyle/>
          <a:p>
            <a:pPr>
              <a:spcAft>
                <a:spcPts val="600"/>
              </a:spcAft>
            </a:pPr>
            <a:r>
              <a:rPr lang="pt-BR"/>
              <a:t>Source: (Spinos, Doshi and Garas, 2023)</a:t>
            </a:r>
            <a:endParaRPr lang="en-GB"/>
          </a:p>
        </p:txBody>
      </p:sp>
      <p:graphicFrame>
        <p:nvGraphicFramePr>
          <p:cNvPr id="21" name="Content Placeholder 2">
            <a:extLst>
              <a:ext uri="{FF2B5EF4-FFF2-40B4-BE49-F238E27FC236}">
                <a16:creationId xmlns:a16="http://schemas.microsoft.com/office/drawing/2014/main" id="{0588DB93-D789-45CD-3A6E-A7997776CDF9}"/>
              </a:ext>
            </a:extLst>
          </p:cNvPr>
          <p:cNvGraphicFramePr>
            <a:graphicFrameLocks noGrp="1"/>
          </p:cNvGraphicFramePr>
          <p:nvPr>
            <p:ph idx="1"/>
            <p:extLst>
              <p:ext uri="{D42A27DB-BD31-4B8C-83A1-F6EECF244321}">
                <p14:modId xmlns:p14="http://schemas.microsoft.com/office/powerpoint/2010/main" val="160694847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886700" cy="1306440"/>
          </a:xfrm>
        </p:spPr>
        <p:txBody>
          <a:bodyPr vert="horz" lIns="91440" tIns="45720" rIns="91440" bIns="45720" rtlCol="0" anchor="ctr">
            <a:normAutofit/>
          </a:bodyPr>
          <a:lstStyle/>
          <a:p>
            <a:pPr algn="l" defTabSz="914400">
              <a:lnSpc>
                <a:spcPct val="90000"/>
              </a:lnSpc>
            </a:pPr>
            <a:r>
              <a:rPr lang="en-US" sz="3500"/>
              <a:t>Sustainability in Health Policies</a:t>
            </a:r>
          </a:p>
        </p:txBody>
      </p:sp>
      <p:sp>
        <p:nvSpPr>
          <p:cNvPr id="4" name="TextBox 3">
            <a:extLst>
              <a:ext uri="{FF2B5EF4-FFF2-40B4-BE49-F238E27FC236}">
                <a16:creationId xmlns:a16="http://schemas.microsoft.com/office/drawing/2014/main" id="{E733FC19-5C80-DF2C-A9FA-B20EF5870515}"/>
              </a:ext>
            </a:extLst>
          </p:cNvPr>
          <p:cNvSpPr txBox="1"/>
          <p:nvPr/>
        </p:nvSpPr>
        <p:spPr>
          <a:xfrm>
            <a:off x="4496275" y="6337033"/>
            <a:ext cx="4572000" cy="369332"/>
          </a:xfrm>
          <a:prstGeom prst="rect">
            <a:avLst/>
          </a:prstGeom>
          <a:noFill/>
        </p:spPr>
        <p:txBody>
          <a:bodyPr wrap="square">
            <a:spAutoFit/>
          </a:bodyPr>
          <a:lstStyle/>
          <a:p>
            <a:pPr>
              <a:spcAft>
                <a:spcPts val="600"/>
              </a:spcAft>
            </a:pPr>
            <a:r>
              <a:rPr lang="en-US" dirty="0"/>
              <a:t>Source: (Lee, Turner and Cohen, 2021)</a:t>
            </a:r>
            <a:endParaRPr lang="en-GB"/>
          </a:p>
        </p:txBody>
      </p:sp>
      <p:graphicFrame>
        <p:nvGraphicFramePr>
          <p:cNvPr id="5" name="Content Placeholder 2">
            <a:extLst>
              <a:ext uri="{FF2B5EF4-FFF2-40B4-BE49-F238E27FC236}">
                <a16:creationId xmlns:a16="http://schemas.microsoft.com/office/drawing/2014/main" id="{0E4A00F4-D904-0671-009F-1EE3A3E3EEB4}"/>
              </a:ext>
            </a:extLst>
          </p:cNvPr>
          <p:cNvGraphicFramePr>
            <a:graphicFrameLocks noGrp="1"/>
          </p:cNvGraphicFramePr>
          <p:nvPr>
            <p:ph idx="1"/>
            <p:extLst>
              <p:ext uri="{D42A27DB-BD31-4B8C-83A1-F6EECF244321}">
                <p14:modId xmlns:p14="http://schemas.microsoft.com/office/powerpoint/2010/main" val="399901885"/>
              </p:ext>
            </p:extLst>
          </p:nvPr>
        </p:nvGraphicFramePr>
        <p:xfrm>
          <a:off x="628650" y="1825625"/>
          <a:ext cx="5035549"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GB" sz="4500"/>
              <a:t>Theoretical Models</a:t>
            </a:r>
          </a:p>
        </p:txBody>
      </p:sp>
      <p:graphicFrame>
        <p:nvGraphicFramePr>
          <p:cNvPr id="5" name="Content Placeholder 2">
            <a:extLst>
              <a:ext uri="{FF2B5EF4-FFF2-40B4-BE49-F238E27FC236}">
                <a16:creationId xmlns:a16="http://schemas.microsoft.com/office/drawing/2014/main" id="{0473AC62-20FA-2CDB-7017-76E6E04F7206}"/>
              </a:ext>
            </a:extLst>
          </p:cNvPr>
          <p:cNvGraphicFramePr>
            <a:graphicFrameLocks noGrp="1"/>
          </p:cNvGraphicFramePr>
          <p:nvPr>
            <p:ph idx="1"/>
            <p:extLst>
              <p:ext uri="{D42A27DB-BD31-4B8C-83A1-F6EECF244321}">
                <p14:modId xmlns:p14="http://schemas.microsoft.com/office/powerpoint/2010/main" val="78207213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Policy and Governance</a:t>
            </a:r>
          </a:p>
        </p:txBody>
      </p:sp>
      <p:graphicFrame>
        <p:nvGraphicFramePr>
          <p:cNvPr id="5" name="Content Placeholder 2">
            <a:extLst>
              <a:ext uri="{FF2B5EF4-FFF2-40B4-BE49-F238E27FC236}">
                <a16:creationId xmlns:a16="http://schemas.microsoft.com/office/drawing/2014/main" id="{B9EE82A2-EBD2-2C7A-D326-48E813D85926}"/>
              </a:ext>
            </a:extLst>
          </p:cNvPr>
          <p:cNvGraphicFramePr>
            <a:graphicFrameLocks noGrp="1"/>
          </p:cNvGraphicFramePr>
          <p:nvPr>
            <p:ph idx="1"/>
            <p:extLst>
              <p:ext uri="{D42A27DB-BD31-4B8C-83A1-F6EECF244321}">
                <p14:modId xmlns:p14="http://schemas.microsoft.com/office/powerpoint/2010/main" val="2587143989"/>
              </p:ext>
            </p:extLst>
          </p:nvPr>
        </p:nvGraphicFramePr>
        <p:xfrm>
          <a:off x="483042" y="2112579"/>
          <a:ext cx="3902145"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dirty="0">
                <a:solidFill>
                  <a:srgbClr val="FFFFFF"/>
                </a:solidFill>
              </a:rPr>
              <a:t>Service Delivery</a:t>
            </a:r>
          </a:p>
        </p:txBody>
      </p:sp>
      <p:graphicFrame>
        <p:nvGraphicFramePr>
          <p:cNvPr id="5" name="Content Placeholder 2">
            <a:extLst>
              <a:ext uri="{FF2B5EF4-FFF2-40B4-BE49-F238E27FC236}">
                <a16:creationId xmlns:a16="http://schemas.microsoft.com/office/drawing/2014/main" id="{E6939F4E-C3A0-EB2B-D14B-C9469250DB00}"/>
              </a:ext>
            </a:extLst>
          </p:cNvPr>
          <p:cNvGraphicFramePr>
            <a:graphicFrameLocks noGrp="1"/>
          </p:cNvGraphicFramePr>
          <p:nvPr>
            <p:ph idx="1"/>
            <p:extLst>
              <p:ext uri="{D42A27DB-BD31-4B8C-83A1-F6EECF244321}">
                <p14:modId xmlns:p14="http://schemas.microsoft.com/office/powerpoint/2010/main" val="2692667273"/>
              </p:ext>
            </p:extLst>
          </p:nvPr>
        </p:nvGraphicFramePr>
        <p:xfrm>
          <a:off x="483043" y="2112579"/>
          <a:ext cx="4088958"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Public Health Initiatives</a:t>
            </a:r>
          </a:p>
        </p:txBody>
      </p:sp>
      <p:graphicFrame>
        <p:nvGraphicFramePr>
          <p:cNvPr id="5" name="Content Placeholder 2">
            <a:extLst>
              <a:ext uri="{FF2B5EF4-FFF2-40B4-BE49-F238E27FC236}">
                <a16:creationId xmlns:a16="http://schemas.microsoft.com/office/drawing/2014/main" id="{EEE991B2-5EE8-6051-5461-410C96D53CFF}"/>
              </a:ext>
            </a:extLst>
          </p:cNvPr>
          <p:cNvGraphicFramePr>
            <a:graphicFrameLocks noGrp="1"/>
          </p:cNvGraphicFramePr>
          <p:nvPr>
            <p:ph idx="1"/>
            <p:extLst>
              <p:ext uri="{D42A27DB-BD31-4B8C-83A1-F6EECF244321}">
                <p14:modId xmlns:p14="http://schemas.microsoft.com/office/powerpoint/2010/main" val="623830222"/>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Equity and Access</a:t>
            </a:r>
          </a:p>
        </p:txBody>
      </p:sp>
      <p:graphicFrame>
        <p:nvGraphicFramePr>
          <p:cNvPr id="5" name="Content Placeholder 2">
            <a:extLst>
              <a:ext uri="{FF2B5EF4-FFF2-40B4-BE49-F238E27FC236}">
                <a16:creationId xmlns:a16="http://schemas.microsoft.com/office/drawing/2014/main" id="{30406ADB-F0F7-8F1F-4D7D-865BCE441FFD}"/>
              </a:ext>
            </a:extLst>
          </p:cNvPr>
          <p:cNvGraphicFramePr>
            <a:graphicFrameLocks noGrp="1"/>
          </p:cNvGraphicFramePr>
          <p:nvPr>
            <p:ph idx="1"/>
            <p:extLst>
              <p:ext uri="{D42A27DB-BD31-4B8C-83A1-F6EECF244321}">
                <p14:modId xmlns:p14="http://schemas.microsoft.com/office/powerpoint/2010/main" val="3113215653"/>
              </p:ext>
            </p:extLst>
          </p:nvPr>
        </p:nvGraphicFramePr>
        <p:xfrm>
          <a:off x="3962400" y="1924821"/>
          <a:ext cx="4716513" cy="43805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Challenges</a:t>
            </a:r>
          </a:p>
        </p:txBody>
      </p:sp>
      <p:graphicFrame>
        <p:nvGraphicFramePr>
          <p:cNvPr id="5" name="Content Placeholder 2">
            <a:extLst>
              <a:ext uri="{FF2B5EF4-FFF2-40B4-BE49-F238E27FC236}">
                <a16:creationId xmlns:a16="http://schemas.microsoft.com/office/drawing/2014/main" id="{F7E56F90-B0BC-75BF-119B-9B06EAF158DB}"/>
              </a:ext>
            </a:extLst>
          </p:cNvPr>
          <p:cNvGraphicFramePr>
            <a:graphicFrameLocks noGrp="1"/>
          </p:cNvGraphicFramePr>
          <p:nvPr>
            <p:ph idx="1"/>
            <p:extLst>
              <p:ext uri="{D42A27DB-BD31-4B8C-83A1-F6EECF244321}">
                <p14:modId xmlns:p14="http://schemas.microsoft.com/office/powerpoint/2010/main" val="3472185074"/>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6CDB2EA7-83F6-5CF1-8B19-7011D26FB32E}"/>
              </a:ext>
            </a:extLst>
          </p:cNvPr>
          <p:cNvPicPr>
            <a:picLocks noChangeAspect="1"/>
          </p:cNvPicPr>
          <p:nvPr/>
        </p:nvPicPr>
        <p:blipFill>
          <a:blip r:embed="rId8"/>
          <a:stretch>
            <a:fillRect/>
          </a:stretch>
        </p:blipFill>
        <p:spPr>
          <a:xfrm>
            <a:off x="6096642" y="4763680"/>
            <a:ext cx="1745455" cy="174545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Conclusion</a:t>
            </a:r>
          </a:p>
        </p:txBody>
      </p:sp>
      <p:graphicFrame>
        <p:nvGraphicFramePr>
          <p:cNvPr id="5" name="Content Placeholder 2">
            <a:extLst>
              <a:ext uri="{FF2B5EF4-FFF2-40B4-BE49-F238E27FC236}">
                <a16:creationId xmlns:a16="http://schemas.microsoft.com/office/drawing/2014/main" id="{BEE2ECB2-43EA-F71C-BCD4-071E1CC38A0C}"/>
              </a:ext>
            </a:extLst>
          </p:cNvPr>
          <p:cNvGraphicFramePr>
            <a:graphicFrameLocks noGrp="1"/>
          </p:cNvGraphicFramePr>
          <p:nvPr>
            <p:ph idx="1"/>
            <p:extLst>
              <p:ext uri="{D42A27DB-BD31-4B8C-83A1-F6EECF244321}">
                <p14:modId xmlns:p14="http://schemas.microsoft.com/office/powerpoint/2010/main" val="3063135422"/>
              </p:ext>
            </p:extLst>
          </p:nvPr>
        </p:nvGraphicFramePr>
        <p:xfrm>
          <a:off x="483042" y="2112579"/>
          <a:ext cx="487680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 name="Content Placeholder 2"/>
          <p:cNvSpPr>
            <a:spLocks noGrp="1"/>
          </p:cNvSpPr>
          <p:nvPr>
            <p:ph idx="1"/>
          </p:nvPr>
        </p:nvSpPr>
        <p:spPr>
          <a:xfrm>
            <a:off x="1028699" y="1590741"/>
            <a:ext cx="7293023" cy="4972722"/>
          </a:xfrm>
        </p:spPr>
        <p:txBody>
          <a:bodyPr anchor="ctr">
            <a:normAutofit/>
          </a:bodyPr>
          <a:lstStyle/>
          <a:p>
            <a:pPr>
              <a:lnSpc>
                <a:spcPct val="150000"/>
              </a:lnSpc>
            </a:pPr>
            <a:r>
              <a:rPr lang="en-US" sz="900" dirty="0"/>
              <a:t>Acheson, D. (2018). The independent inquiry into inequalities in health. BMJ, [online] 317(7171), pp.1465–1466. doi:https://doi.org/10.1136/bmj.317.7171.1465.</a:t>
            </a:r>
          </a:p>
          <a:p>
            <a:pPr>
              <a:lnSpc>
                <a:spcPct val="150000"/>
              </a:lnSpc>
            </a:pPr>
            <a:r>
              <a:rPr lang="en-US" sz="900" dirty="0"/>
              <a:t>Dahlgren, G. and Whitehead, M. (2021). Policies and strategies to promote social equity in health Background document to WHO – Strategy paper for Europe. [online] Available at: http://s2.medicina.uady.mx/observatorio/docs/eq/li/Eq_2007_Li_Dahlgren.pdf [Accessed 22 Oct. 2025].</a:t>
            </a:r>
          </a:p>
          <a:p>
            <a:pPr>
              <a:lnSpc>
                <a:spcPct val="150000"/>
              </a:lnSpc>
            </a:pPr>
            <a:r>
              <a:rPr lang="en-US" sz="900" dirty="0"/>
              <a:t>DHSC (2025). Promoting mental health and wellbeing - ProQuest. [online] Proquest.com. Available at: https://search.proquest.com/openview/58e0c7b20eda8f492c75eca1b91d4d3e/1?pq-origsite=gscholar&amp;cbl=30130 [Accessed 22 Oct. 2025].</a:t>
            </a:r>
          </a:p>
          <a:p>
            <a:pPr>
              <a:lnSpc>
                <a:spcPct val="150000"/>
              </a:lnSpc>
            </a:pPr>
            <a:r>
              <a:rPr lang="en-US" sz="900" dirty="0"/>
              <a:t>Lee, B.X., Turner, S. and Cohen, L. (2021). Transforming Our World: Implementing the 2030 Agenda Through Sustainable Development Goal Indicators. Journal of Public Health Policy, 37(S1), pp.13–31.</a:t>
            </a:r>
          </a:p>
          <a:p>
            <a:pPr>
              <a:lnSpc>
                <a:spcPct val="150000"/>
              </a:lnSpc>
            </a:pPr>
            <a:r>
              <a:rPr lang="en-US" sz="900" dirty="0"/>
              <a:t>Marmot, M. (2020). The health gap: the challenge of an unequal world. The Lancet, 386(10011), pp.2442–2444. doi:https://doi.org/10.1016/s0140-6736(15)00150-6.</a:t>
            </a:r>
          </a:p>
          <a:p>
            <a:pPr>
              <a:lnSpc>
                <a:spcPct val="150000"/>
              </a:lnSpc>
            </a:pPr>
            <a:r>
              <a:rPr lang="en-US" sz="900" dirty="0"/>
              <a:t>Organization, W.H. (2025). Constitution the World Health Organization. WHO Chron, [online] 1, pp.29–41. Available at: https://cir.nii.ac.jp/crid/1570572699394753408 [Accessed 22 Oct. 2025].</a:t>
            </a:r>
          </a:p>
          <a:p>
            <a:pPr>
              <a:lnSpc>
                <a:spcPct val="150000"/>
              </a:lnSpc>
            </a:pPr>
            <a:r>
              <a:rPr lang="en-US" sz="900" dirty="0" err="1"/>
              <a:t>Plumecocq</a:t>
            </a:r>
            <a:r>
              <a:rPr lang="en-US" sz="900" dirty="0"/>
              <a:t>, G. (2022). Rhetoric as a Means for Sustainable Development Policy. Environmental Values, 23(5), pp.529–549. doi:https://doi.org/10.3197/096327114x13947900181914.</a:t>
            </a:r>
          </a:p>
          <a:p>
            <a:pPr>
              <a:lnSpc>
                <a:spcPct val="150000"/>
              </a:lnSpc>
            </a:pPr>
            <a:r>
              <a:rPr lang="en-US" sz="900" dirty="0"/>
              <a:t>Spinos, D., Doshi, J. and Garas, G. (2023). Delivering a net zero NHS: Where does Otorhinolaryngology – Head and Neck Surgery stand? The Journal of Laryngology &amp; Otology, [online] pp.1–28. doi:https://doi.org/10.1017/S0022215123001780.</a:t>
            </a:r>
          </a:p>
          <a:p>
            <a:pPr>
              <a:lnSpc>
                <a:spcPct val="150000"/>
              </a:lnSpc>
            </a:pPr>
            <a:r>
              <a:rPr lang="en-US" sz="900" dirty="0"/>
              <a:t>World Commission on Environment and Development (2017). Report of the World Commission on Environment and Development: Our Common Future. [online] Available at: http://www.ask-force.org/web/Sustainability/Brundtland-Our-Common-Future-1987-2008.pdf [Accessed 22 Oct. 2025].</a:t>
            </a:r>
          </a:p>
          <a:p>
            <a:pPr>
              <a:lnSpc>
                <a:spcPct val="150000"/>
              </a:lnSpc>
            </a:pPr>
            <a:r>
              <a:rPr lang="en-US" sz="900" dirty="0"/>
              <a:t>World Health Organization (2021). Health in all policies: Helsinki statement. Framework for country action. Equityinitiative.org. [online] doi:https://doi.org/ISBN%20978%2092%204%20150690%208.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TotalTime>
  <Words>3386</Words>
  <Application>Microsoft Macintosh PowerPoint</Application>
  <PresentationFormat>On-screen Show (4:3)</PresentationFormat>
  <Paragraphs>128</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Calibri</vt:lpstr>
      <vt:lpstr>Times New Roman</vt:lpstr>
      <vt:lpstr>Office Theme</vt:lpstr>
      <vt:lpstr>BMHP6030-Health ,Wellbeing and Sustainable Development .  Assessment1 Individual Presentation  </vt:lpstr>
      <vt:lpstr>Introduction</vt:lpstr>
      <vt:lpstr>Health – Key Concept</vt:lpstr>
      <vt:lpstr>Wellbeing – Key Concept</vt:lpstr>
      <vt:lpstr>Sustainable Development – Key Concept</vt:lpstr>
      <vt:lpstr>Integrating Health and Wellbeing</vt:lpstr>
      <vt:lpstr>Sustainability in Health Policies</vt:lpstr>
      <vt:lpstr>Theoretical Models</vt:lpstr>
      <vt:lpstr>Policy and Governance</vt:lpstr>
      <vt:lpstr>Service Delivery</vt:lpstr>
      <vt:lpstr>Public Health Initiatives</vt:lpstr>
      <vt:lpstr>Equity and Access</vt:lpstr>
      <vt:lpstr>Challenges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BMHP6030-Health ,Wellbeing and Sustainable Development .  Assessment1 Individual Presentation  </dc:title>
  <dc:subject/>
  <cp:keywords/>
  <cp:lastModifiedBy>Oumou Kairatou Diallo (2133815)</cp:lastModifiedBy>
  <cp:revision>1</cp:revision>
  <dcterms:created xsi:type="dcterms:W3CDTF">2013-01-27T09:14:16Z</dcterms:created>
  <dcterms:modified xsi:type="dcterms:W3CDTF">2025-11-10T21:53:14Z</dcterms:modified>
  <cp:category/>
</cp:coreProperties>
</file>