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30275213" cy="425878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0F25"/>
    <a:srgbClr val="FF00FF"/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30" d="100"/>
          <a:sy n="30" d="100"/>
        </p:scale>
        <p:origin x="245" y="-4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6969822"/>
            <a:ext cx="25733931" cy="14826886"/>
          </a:xfrm>
        </p:spPr>
        <p:txBody>
          <a:bodyPr anchor="b"/>
          <a:lstStyle>
            <a:lvl1pPr algn="ctr">
              <a:defRPr sz="1986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22368490"/>
            <a:ext cx="22706410" cy="10282205"/>
          </a:xfrm>
        </p:spPr>
        <p:txBody>
          <a:bodyPr/>
          <a:lstStyle>
            <a:lvl1pPr marL="0" indent="0" algn="ctr">
              <a:buNone/>
              <a:defRPr sz="7946"/>
            </a:lvl1pPr>
            <a:lvl2pPr marL="1513743" indent="0" algn="ctr">
              <a:buNone/>
              <a:defRPr sz="6622"/>
            </a:lvl2pPr>
            <a:lvl3pPr marL="3027487" indent="0" algn="ctr">
              <a:buNone/>
              <a:defRPr sz="5960"/>
            </a:lvl3pPr>
            <a:lvl4pPr marL="4541230" indent="0" algn="ctr">
              <a:buNone/>
              <a:defRPr sz="5297"/>
            </a:lvl4pPr>
            <a:lvl5pPr marL="6054974" indent="0" algn="ctr">
              <a:buNone/>
              <a:defRPr sz="5297"/>
            </a:lvl5pPr>
            <a:lvl6pPr marL="7568717" indent="0" algn="ctr">
              <a:buNone/>
              <a:defRPr sz="5297"/>
            </a:lvl6pPr>
            <a:lvl7pPr marL="9082461" indent="0" algn="ctr">
              <a:buNone/>
              <a:defRPr sz="5297"/>
            </a:lvl7pPr>
            <a:lvl8pPr marL="10596204" indent="0" algn="ctr">
              <a:buNone/>
              <a:defRPr sz="5297"/>
            </a:lvl8pPr>
            <a:lvl9pPr marL="12109948" indent="0" algn="ctr">
              <a:buNone/>
              <a:defRPr sz="5297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4F238-621A-4B11-A1FE-F90BA70FC947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CC1F7-C28E-44F9-B30C-A9EAB4F71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413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4F238-621A-4B11-A1FE-F90BA70FC947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CC1F7-C28E-44F9-B30C-A9EAB4F71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804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10617403"/>
            <a:ext cx="26112371" cy="17715365"/>
          </a:xfrm>
        </p:spPr>
        <p:txBody>
          <a:bodyPr anchor="b"/>
          <a:lstStyle>
            <a:lvl1pPr>
              <a:defRPr sz="1986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28500362"/>
            <a:ext cx="26112371" cy="9316092"/>
          </a:xfrm>
        </p:spPr>
        <p:txBody>
          <a:bodyPr/>
          <a:lstStyle>
            <a:lvl1pPr marL="0" indent="0">
              <a:buNone/>
              <a:defRPr sz="7946">
                <a:solidFill>
                  <a:schemeClr val="tx1"/>
                </a:solidFill>
              </a:defRPr>
            </a:lvl1pPr>
            <a:lvl2pPr marL="1513743" indent="0">
              <a:buNone/>
              <a:defRPr sz="6622">
                <a:solidFill>
                  <a:schemeClr val="tx1">
                    <a:tint val="75000"/>
                  </a:schemeClr>
                </a:solidFill>
              </a:defRPr>
            </a:lvl2pPr>
            <a:lvl3pPr marL="3027487" indent="0">
              <a:buNone/>
              <a:defRPr sz="5960">
                <a:solidFill>
                  <a:schemeClr val="tx1">
                    <a:tint val="75000"/>
                  </a:schemeClr>
                </a:solidFill>
              </a:defRPr>
            </a:lvl3pPr>
            <a:lvl4pPr marL="4541230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4pPr>
            <a:lvl5pPr marL="6054974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5pPr>
            <a:lvl6pPr marL="7568717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6pPr>
            <a:lvl7pPr marL="9082461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7pPr>
            <a:lvl8pPr marL="10596204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8pPr>
            <a:lvl9pPr marL="12109948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4F238-621A-4B11-A1FE-F90BA70FC947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CC1F7-C28E-44F9-B30C-A9EAB4F71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31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11337047"/>
            <a:ext cx="12866966" cy="2702160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11337047"/>
            <a:ext cx="12866966" cy="2702160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4F238-621A-4B11-A1FE-F90BA70FC947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CC1F7-C28E-44F9-B30C-A9EAB4F71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079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267419"/>
            <a:ext cx="26112371" cy="823168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10439945"/>
            <a:ext cx="12807832" cy="5116455"/>
          </a:xfrm>
        </p:spPr>
        <p:txBody>
          <a:bodyPr anchor="b"/>
          <a:lstStyle>
            <a:lvl1pPr marL="0" indent="0">
              <a:buNone/>
              <a:defRPr sz="7946" b="1"/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15556400"/>
            <a:ext cx="12807832" cy="228811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10439945"/>
            <a:ext cx="12870909" cy="5116455"/>
          </a:xfrm>
        </p:spPr>
        <p:txBody>
          <a:bodyPr anchor="b"/>
          <a:lstStyle>
            <a:lvl1pPr marL="0" indent="0">
              <a:buNone/>
              <a:defRPr sz="7946" b="1"/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15556400"/>
            <a:ext cx="12870909" cy="228811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4F238-621A-4B11-A1FE-F90BA70FC947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CC1F7-C28E-44F9-B30C-A9EAB4F71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996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4F238-621A-4B11-A1FE-F90BA70FC947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CC1F7-C28E-44F9-B30C-A9EAB4F71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289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4F238-621A-4B11-A1FE-F90BA70FC947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CC1F7-C28E-44F9-B30C-A9EAB4F71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041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839191"/>
            <a:ext cx="9764544" cy="9937168"/>
          </a:xfrm>
        </p:spPr>
        <p:txBody>
          <a:bodyPr anchor="b"/>
          <a:lstStyle>
            <a:lvl1pPr>
              <a:defRPr sz="105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6131873"/>
            <a:ext cx="15326827" cy="30264986"/>
          </a:xfrm>
        </p:spPr>
        <p:txBody>
          <a:bodyPr/>
          <a:lstStyle>
            <a:lvl1pPr>
              <a:defRPr sz="10595"/>
            </a:lvl1pPr>
            <a:lvl2pPr>
              <a:defRPr sz="9271"/>
            </a:lvl2pPr>
            <a:lvl3pPr>
              <a:defRPr sz="7946"/>
            </a:lvl3pPr>
            <a:lvl4pPr>
              <a:defRPr sz="6622"/>
            </a:lvl4pPr>
            <a:lvl5pPr>
              <a:defRPr sz="6622"/>
            </a:lvl5pPr>
            <a:lvl6pPr>
              <a:defRPr sz="6622"/>
            </a:lvl6pPr>
            <a:lvl7pPr>
              <a:defRPr sz="6622"/>
            </a:lvl7pPr>
            <a:lvl8pPr>
              <a:defRPr sz="6622"/>
            </a:lvl8pPr>
            <a:lvl9pPr>
              <a:defRPr sz="6622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12776359"/>
            <a:ext cx="9764544" cy="23669785"/>
          </a:xfrm>
        </p:spPr>
        <p:txBody>
          <a:bodyPr/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4F238-621A-4B11-A1FE-F90BA70FC947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CC1F7-C28E-44F9-B30C-A9EAB4F71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953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839191"/>
            <a:ext cx="9764544" cy="9937168"/>
          </a:xfrm>
        </p:spPr>
        <p:txBody>
          <a:bodyPr anchor="b"/>
          <a:lstStyle>
            <a:lvl1pPr>
              <a:defRPr sz="105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6131873"/>
            <a:ext cx="15326827" cy="30264986"/>
          </a:xfrm>
        </p:spPr>
        <p:txBody>
          <a:bodyPr anchor="t"/>
          <a:lstStyle>
            <a:lvl1pPr marL="0" indent="0">
              <a:buNone/>
              <a:defRPr sz="10595"/>
            </a:lvl1pPr>
            <a:lvl2pPr marL="1513743" indent="0">
              <a:buNone/>
              <a:defRPr sz="9271"/>
            </a:lvl2pPr>
            <a:lvl3pPr marL="3027487" indent="0">
              <a:buNone/>
              <a:defRPr sz="7946"/>
            </a:lvl3pPr>
            <a:lvl4pPr marL="4541230" indent="0">
              <a:buNone/>
              <a:defRPr sz="6622"/>
            </a:lvl4pPr>
            <a:lvl5pPr marL="6054974" indent="0">
              <a:buNone/>
              <a:defRPr sz="6622"/>
            </a:lvl5pPr>
            <a:lvl6pPr marL="7568717" indent="0">
              <a:buNone/>
              <a:defRPr sz="6622"/>
            </a:lvl6pPr>
            <a:lvl7pPr marL="9082461" indent="0">
              <a:buNone/>
              <a:defRPr sz="6622"/>
            </a:lvl7pPr>
            <a:lvl8pPr marL="10596204" indent="0">
              <a:buNone/>
              <a:defRPr sz="6622"/>
            </a:lvl8pPr>
            <a:lvl9pPr marL="12109948" indent="0">
              <a:buNone/>
              <a:defRPr sz="6622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12776359"/>
            <a:ext cx="9764544" cy="23669785"/>
          </a:xfrm>
        </p:spPr>
        <p:txBody>
          <a:bodyPr/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4F238-621A-4B11-A1FE-F90BA70FC947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CC1F7-C28E-44F9-B30C-A9EAB4F71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660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4F238-621A-4B11-A1FE-F90BA70FC947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CC1F7-C28E-44F9-B30C-A9EAB4F71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056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2267410"/>
            <a:ext cx="6528093" cy="3609124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2267410"/>
            <a:ext cx="19205838" cy="3609124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4F238-621A-4B11-A1FE-F90BA70FC947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CC1F7-C28E-44F9-B30C-A9EAB4F71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722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2267419"/>
            <a:ext cx="26112371" cy="82316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11337047"/>
            <a:ext cx="26112371" cy="27021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39472649"/>
            <a:ext cx="6811923" cy="22674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97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64F238-621A-4B11-A1FE-F90BA70FC947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39472649"/>
            <a:ext cx="10217884" cy="22674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97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39472649"/>
            <a:ext cx="6811923" cy="22674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97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CC1F7-C28E-44F9-B30C-A9EAB4F71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077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3027487" rtl="0" eaLnBrk="1" latinLnBrk="0" hangingPunct="1">
        <a:lnSpc>
          <a:spcPct val="90000"/>
        </a:lnSpc>
        <a:spcBef>
          <a:spcPct val="0"/>
        </a:spcBef>
        <a:buNone/>
        <a:defRPr sz="1456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56872" indent="-756872" algn="l" defTabSz="3027487" rtl="0" eaLnBrk="1" latinLnBrk="0" hangingPunct="1">
        <a:lnSpc>
          <a:spcPct val="90000"/>
        </a:lnSpc>
        <a:spcBef>
          <a:spcPts val="3311"/>
        </a:spcBef>
        <a:buFont typeface="Arial" panose="020B0604020202020204" pitchFamily="34" charset="0"/>
        <a:buChar char="•"/>
        <a:defRPr sz="9271" kern="1200">
          <a:solidFill>
            <a:schemeClr val="tx1"/>
          </a:solidFill>
          <a:latin typeface="+mn-lt"/>
          <a:ea typeface="+mn-ea"/>
          <a:cs typeface="+mn-cs"/>
        </a:defRPr>
      </a:lvl1pPr>
      <a:lvl2pPr marL="2270615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7946" kern="1200">
          <a:solidFill>
            <a:schemeClr val="tx1"/>
          </a:solidFill>
          <a:latin typeface="+mn-lt"/>
          <a:ea typeface="+mn-ea"/>
          <a:cs typeface="+mn-cs"/>
        </a:defRPr>
      </a:lvl2pPr>
      <a:lvl3pPr marL="3784359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6622" kern="1200">
          <a:solidFill>
            <a:schemeClr val="tx1"/>
          </a:solidFill>
          <a:latin typeface="+mn-lt"/>
          <a:ea typeface="+mn-ea"/>
          <a:cs typeface="+mn-cs"/>
        </a:defRPr>
      </a:lvl3pPr>
      <a:lvl4pPr marL="5298102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811846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8325589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839333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1353076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866820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1pPr>
      <a:lvl2pPr marL="1513743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2pPr>
      <a:lvl3pPr marL="3027487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3pPr>
      <a:lvl4pPr marL="4541230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054974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7568717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082461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0596204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109948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A646FAB-1F8B-98F2-572A-A878C5CA923F}"/>
              </a:ext>
            </a:extLst>
          </p:cNvPr>
          <p:cNvSpPr/>
          <p:nvPr/>
        </p:nvSpPr>
        <p:spPr>
          <a:xfrm>
            <a:off x="0" y="0"/>
            <a:ext cx="30275213" cy="30480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6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Insert Hyperlinks in a PowerPoint Presentation</a:t>
            </a:r>
            <a:endParaRPr lang="en-GB" sz="96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0F0A9F6A-C3EA-8DCF-6075-F0BCB10F22A0}"/>
              </a:ext>
            </a:extLst>
          </p:cNvPr>
          <p:cNvSpPr/>
          <p:nvPr/>
        </p:nvSpPr>
        <p:spPr>
          <a:xfrm>
            <a:off x="0" y="3307080"/>
            <a:ext cx="30275213" cy="4846320"/>
          </a:xfrm>
          <a:prstGeom prst="round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50000"/>
              </a:lnSpc>
            </a:pPr>
            <a:r>
              <a:rPr lang="en-GB" sz="28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a Hyperlink in PowerPoint?</a:t>
            </a:r>
            <a:endParaRPr lang="en-GB" sz="28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hyperlink can be referred to as a clickable element, such as text, image, icon, or shape, which connects the slide or the specific text to another location. It can link to:</a:t>
            </a:r>
          </a:p>
          <a:p>
            <a:pPr marL="457200" lvl="0" indent="-4572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Webpage</a:t>
            </a:r>
          </a:p>
          <a:p>
            <a:pPr marL="457200" lvl="0" indent="-4572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Another slide in the same presentation</a:t>
            </a:r>
          </a:p>
          <a:p>
            <a:pPr marL="457200" lvl="0" indent="-4572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e-mail address</a:t>
            </a:r>
          </a:p>
          <a:p>
            <a:pPr marL="457200" lvl="0" indent="-4572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existing file on the device.</a:t>
            </a:r>
          </a:p>
          <a:p>
            <a:pPr algn="just">
              <a:lnSpc>
                <a:spcPct val="150000"/>
              </a:lnSpc>
            </a:pPr>
            <a:r>
              <a:rPr lang="en-GB" sz="2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Hyperlink helps in enhancing the quality of the presentation by allowing smoother navigation, providing more significant information, and creating interactive menus and quizzes.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F21E757-D510-B0CE-A523-D3AB23161F52}"/>
              </a:ext>
            </a:extLst>
          </p:cNvPr>
          <p:cNvSpPr/>
          <p:nvPr/>
        </p:nvSpPr>
        <p:spPr>
          <a:xfrm>
            <a:off x="0" y="8336280"/>
            <a:ext cx="17449800" cy="484632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50000"/>
              </a:lnSpc>
            </a:pPr>
            <a:r>
              <a:rPr lang="en-GB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Step-by-Step Guide to Inserting a Hyperlink</a:t>
            </a:r>
            <a:endPara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Select the Text or Object</a:t>
            </a:r>
            <a:endPara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Click on the image, icon, shape, or text, which is needed to be turned into a hyperlink. This helps in highlighting the selected object. </a:t>
            </a:r>
          </a:p>
          <a:p>
            <a:pPr lvl="0" algn="just">
              <a:lnSpc>
                <a:spcPct val="150000"/>
              </a:lnSpc>
            </a:pPr>
            <a:r>
              <a:rPr lang="en-GB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Open the Hyperlink Menu</a:t>
            </a:r>
            <a:endPara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Right-click on the selected text, image, icon, or shape and choose “</a:t>
            </a:r>
            <a:r>
              <a:rPr lang="en-GB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Hyperlink</a:t>
            </a: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 or use the following shortcut: </a:t>
            </a:r>
            <a:r>
              <a:rPr lang="en-GB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Ctrl + K (</a:t>
            </a:r>
            <a:r>
              <a:rPr lang="en-GB" sz="28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Cmd</a:t>
            </a:r>
            <a:r>
              <a:rPr lang="en-GB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K on Mac) </a:t>
            </a:r>
            <a:endPara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3DCCBDD-4C4A-701B-28EB-412E243836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78400" y="8412480"/>
            <a:ext cx="12369800" cy="4770120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00DA259-1B98-7B59-BC33-C4997FE5B367}"/>
              </a:ext>
            </a:extLst>
          </p:cNvPr>
          <p:cNvSpPr/>
          <p:nvPr/>
        </p:nvSpPr>
        <p:spPr>
          <a:xfrm>
            <a:off x="12825413" y="13441680"/>
            <a:ext cx="17449800" cy="484632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50000"/>
              </a:lnSpc>
            </a:pP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helps in opening the Insert Hyperlink dialogue box.</a:t>
            </a:r>
          </a:p>
          <a:p>
            <a:pPr algn="just">
              <a:lnSpc>
                <a:spcPct val="150000"/>
              </a:lnSpc>
            </a:pP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Choose the Link Destination</a:t>
            </a:r>
          </a:p>
          <a:p>
            <a:pPr algn="just">
              <a:lnSpc>
                <a:spcPct val="150000"/>
              </a:lnSpc>
            </a:pP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🖥️ To a Specific Webpage</a:t>
            </a:r>
          </a:p>
          <a:p>
            <a:pPr algn="just">
              <a:lnSpc>
                <a:spcPct val="150000"/>
              </a:lnSpc>
            </a:pP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	In the dialogue box, click on “Existing File or Web Page” on the left panel.</a:t>
            </a:r>
          </a:p>
          <a:p>
            <a:pPr algn="just">
              <a:lnSpc>
                <a:spcPct val="150000"/>
              </a:lnSpc>
            </a:pP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	Enter the URL in the Address Field (such as https://www.microsoft.com )</a:t>
            </a:r>
          </a:p>
          <a:p>
            <a:pPr algn="just">
              <a:lnSpc>
                <a:spcPct val="150000"/>
              </a:lnSpc>
            </a:pP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	Click on Ok.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BAF886E-99D0-8530-5C3A-08A778BC4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800" y="13441680"/>
            <a:ext cx="12466161" cy="4846320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713B1B2-E713-4072-3A36-0E7F87A3BE2A}"/>
              </a:ext>
            </a:extLst>
          </p:cNvPr>
          <p:cNvSpPr/>
          <p:nvPr/>
        </p:nvSpPr>
        <p:spPr>
          <a:xfrm>
            <a:off x="0" y="18470880"/>
            <a:ext cx="17449800" cy="4046220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50000"/>
              </a:lnSpc>
            </a:pPr>
            <a:r>
              <a:rPr lang="en-US" sz="3600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🗂️ To Another Slide in the Same Presentation:</a:t>
            </a:r>
          </a:p>
          <a:p>
            <a:pPr algn="just">
              <a:lnSpc>
                <a:spcPct val="150000"/>
              </a:lnSpc>
            </a:pPr>
            <a:r>
              <a:rPr lang="en-US" sz="3600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	In the dialogue box, click on “Place in This Document” in the left panel.</a:t>
            </a:r>
          </a:p>
          <a:p>
            <a:pPr algn="just">
              <a:lnSpc>
                <a:spcPct val="150000"/>
              </a:lnSpc>
            </a:pPr>
            <a:r>
              <a:rPr lang="en-US" sz="3600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	Select the Slide that needs to be linked (such as Slide 1)</a:t>
            </a:r>
          </a:p>
          <a:p>
            <a:pPr algn="just">
              <a:lnSpc>
                <a:spcPct val="150000"/>
              </a:lnSpc>
            </a:pPr>
            <a:r>
              <a:rPr lang="en-US" sz="3600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	Click on Ok.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8472ADD-8F03-CF66-60DE-38310AD354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78400" y="18547080"/>
            <a:ext cx="12369800" cy="4046220"/>
          </a:xfrm>
          <a:prstGeom prst="rect">
            <a:avLst/>
          </a:prstGeom>
        </p:spPr>
      </p:pic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5921DA3-544D-8DC1-3B72-46E516EF5F87}"/>
              </a:ext>
            </a:extLst>
          </p:cNvPr>
          <p:cNvSpPr/>
          <p:nvPr/>
        </p:nvSpPr>
        <p:spPr>
          <a:xfrm>
            <a:off x="8505826" y="22852380"/>
            <a:ext cx="13044487" cy="423386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50000"/>
              </a:lnSpc>
            </a:pPr>
            <a:r>
              <a:rPr lang="en-US" sz="3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📧 To Any E-mail Address: </a:t>
            </a:r>
          </a:p>
          <a:p>
            <a:pPr algn="just">
              <a:lnSpc>
                <a:spcPct val="150000"/>
              </a:lnSpc>
            </a:pPr>
            <a:r>
              <a:rPr lang="en-US" sz="3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	Click “Email Address” from the left panel.</a:t>
            </a:r>
          </a:p>
          <a:p>
            <a:pPr algn="just">
              <a:lnSpc>
                <a:spcPct val="150000"/>
              </a:lnSpc>
            </a:pPr>
            <a:r>
              <a:rPr lang="en-US" sz="3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	Enter the recipient’s email (such as: info@company.com)</a:t>
            </a:r>
          </a:p>
          <a:p>
            <a:pPr algn="just">
              <a:lnSpc>
                <a:spcPct val="150000"/>
              </a:lnSpc>
            </a:pPr>
            <a:r>
              <a:rPr lang="en-US" sz="3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	Click on Ok.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87C6BE-510E-2463-6F64-110350FA04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800" y="22852380"/>
            <a:ext cx="8011636" cy="423385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C8CB38F-3981-D39D-70F3-757EAC54B0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66703" y="22955726"/>
            <a:ext cx="8230710" cy="404622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D229FD7-AD16-78B4-38B0-36FC5BF4C2F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17489" y="27261026"/>
            <a:ext cx="8230710" cy="4760595"/>
          </a:xfrm>
          <a:prstGeom prst="rect">
            <a:avLst/>
          </a:prstGeom>
        </p:spPr>
      </p:pic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14C53FA9-7D7A-8F94-3C2B-B6F62295D212}"/>
              </a:ext>
            </a:extLst>
          </p:cNvPr>
          <p:cNvSpPr/>
          <p:nvPr/>
        </p:nvSpPr>
        <p:spPr>
          <a:xfrm>
            <a:off x="8457724" y="27253406"/>
            <a:ext cx="13044487" cy="4760594"/>
          </a:xfrm>
          <a:prstGeom prst="roundRect">
            <a:avLst/>
          </a:prstGeom>
          <a:solidFill>
            <a:srgbClr val="99FF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50000"/>
              </a:lnSpc>
            </a:pPr>
            <a:r>
              <a:rPr lang="en-US" sz="36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📄 To any Existing File on the Device:</a:t>
            </a:r>
          </a:p>
          <a:p>
            <a:pPr algn="just">
              <a:lnSpc>
                <a:spcPct val="150000"/>
              </a:lnSpc>
            </a:pPr>
            <a:r>
              <a:rPr lang="en-US" sz="36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	Click on “Existing File or Web Page”.</a:t>
            </a:r>
          </a:p>
          <a:p>
            <a:pPr algn="just">
              <a:lnSpc>
                <a:spcPct val="150000"/>
              </a:lnSpc>
            </a:pPr>
            <a:r>
              <a:rPr lang="en-US" sz="36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	Browse through the files on the computer and select the file that needs to be linked.</a:t>
            </a:r>
          </a:p>
          <a:p>
            <a:pPr algn="just">
              <a:lnSpc>
                <a:spcPct val="150000"/>
              </a:lnSpc>
            </a:pPr>
            <a:r>
              <a:rPr lang="en-US" sz="36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	Click on Ok.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2FBC837-9AD5-8B3F-2091-0FAD63711AF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7014" y="27261026"/>
            <a:ext cx="7915432" cy="476059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59257E8-DBE6-5BA5-5368-A267DB9D63E6}"/>
              </a:ext>
            </a:extLst>
          </p:cNvPr>
          <p:cNvSpPr/>
          <p:nvPr/>
        </p:nvSpPr>
        <p:spPr>
          <a:xfrm>
            <a:off x="1" y="32296100"/>
            <a:ext cx="14630399" cy="512302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50000"/>
              </a:lnSpc>
            </a:pPr>
            <a:r>
              <a:rPr lang="en-GB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Tips for Professional Results</a:t>
            </a:r>
            <a:endParaRPr lang="en-GB" sz="3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0" lvl="0" indent="-5715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 Descriptive Text</a:t>
            </a:r>
            <a:endParaRPr lang="en-GB" sz="3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Instead of writing “</a:t>
            </a:r>
            <a:r>
              <a:rPr lang="en-GB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Click Here”,</a:t>
            </a:r>
            <a:r>
              <a:rPr lang="en-GB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write “</a:t>
            </a:r>
            <a:r>
              <a:rPr lang="en-GB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Visit our Company Website” </a:t>
            </a:r>
            <a:r>
              <a:rPr lang="en-GB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accessibility and clarity.</a:t>
            </a:r>
          </a:p>
          <a:p>
            <a:pPr marL="571500" lvl="0" indent="-5715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Test All the Links</a:t>
            </a:r>
            <a:endParaRPr lang="en-GB" sz="3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Always run the presentation in </a:t>
            </a:r>
            <a:r>
              <a:rPr lang="en-GB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Slide Show Mode” </a:t>
            </a:r>
            <a:r>
              <a:rPr lang="en-GB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test each of the links to ensure it works properly.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40A51C4-4BEF-7C03-FDD6-2EE5C1A00641}"/>
              </a:ext>
            </a:extLst>
          </p:cNvPr>
          <p:cNvSpPr/>
          <p:nvPr/>
        </p:nvSpPr>
        <p:spPr>
          <a:xfrm>
            <a:off x="14630400" y="32296099"/>
            <a:ext cx="15644813" cy="5123021"/>
          </a:xfrm>
          <a:prstGeom prst="rect">
            <a:avLst/>
          </a:prstGeom>
          <a:solidFill>
            <a:srgbClr val="F90F2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50000"/>
              </a:lnSpc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Tips for Professional Results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0" lvl="0" indent="-5715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Shapes or Icons Creatively</a:t>
            </a:r>
          </a:p>
          <a:p>
            <a:pPr algn="just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Turn logos, icons, or buttons into hyperlinks for adding visual appeal as well as guiding user interaction.</a:t>
            </a:r>
          </a:p>
          <a:p>
            <a:pPr marL="571500" lvl="0" indent="-5715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Maintain a Consistent Design</a:t>
            </a:r>
          </a:p>
          <a:p>
            <a:pPr algn="just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Keep the fonts of the text, colours, and styles consistent when inserting hyperlinks to maintain a professional look. 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D4E084D5-E26F-6541-81CA-7CBA39896092}"/>
              </a:ext>
            </a:extLst>
          </p:cNvPr>
          <p:cNvSpPr/>
          <p:nvPr/>
        </p:nvSpPr>
        <p:spPr>
          <a:xfrm>
            <a:off x="-1" y="37627243"/>
            <a:ext cx="14630399" cy="304800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Benefits of Using Hyperlinks in PowerPoint</a:t>
            </a:r>
            <a:endParaRPr lang="en-GB" sz="28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🔗 Interactive Navigation</a:t>
            </a:r>
            <a:endParaRPr lang="en-GB" sz="28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Create menus, quizzes, or non-linear presentations to make the presentation more dynamic and engaging. </a:t>
            </a:r>
            <a:endParaRPr lang="en-GB" sz="28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🌍 Connect to Online Resources</a:t>
            </a:r>
            <a:endParaRPr lang="en-GB" sz="28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Direct the audience of the presentation to additional content, learning materials, or websites.</a:t>
            </a:r>
            <a:endParaRPr lang="en-GB" sz="28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3809324D-F62A-21EF-89CF-4102E54F84EC}"/>
              </a:ext>
            </a:extLst>
          </p:cNvPr>
          <p:cNvSpPr/>
          <p:nvPr/>
        </p:nvSpPr>
        <p:spPr>
          <a:xfrm>
            <a:off x="14630398" y="37586286"/>
            <a:ext cx="15644813" cy="306355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50000"/>
              </a:lnSpc>
            </a:pPr>
            <a:r>
              <a:rPr lang="en-US" sz="2800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Benefits of Using Hyperlinks in PowerPoint</a:t>
            </a:r>
          </a:p>
          <a:p>
            <a:pPr algn="just">
              <a:lnSpc>
                <a:spcPct val="150000"/>
              </a:lnSpc>
            </a:pPr>
            <a:r>
              <a:rPr lang="en-US" sz="2800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📤 Streamline File Sharing</a:t>
            </a:r>
          </a:p>
          <a:p>
            <a:pPr algn="just">
              <a:lnSpc>
                <a:spcPct val="150000"/>
              </a:lnSpc>
            </a:pPr>
            <a:r>
              <a:rPr lang="en-US" sz="2800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Link the words, images, icons, or shapes to downloadable PDFs, company reports, or spreadsheets directly from the slides.</a:t>
            </a:r>
          </a:p>
          <a:p>
            <a:pPr algn="just">
              <a:lnSpc>
                <a:spcPct val="150000"/>
              </a:lnSpc>
            </a:pPr>
            <a:endParaRPr lang="en-US" sz="2800" b="1" dirty="0">
              <a:solidFill>
                <a:schemeClr val="accent6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4B2EB277-CE48-2861-4A42-B1B86A801D2C}"/>
              </a:ext>
            </a:extLst>
          </p:cNvPr>
          <p:cNvSpPr/>
          <p:nvPr/>
        </p:nvSpPr>
        <p:spPr>
          <a:xfrm>
            <a:off x="1" y="40766999"/>
            <a:ext cx="30275210" cy="182086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Inserting hyperlinks within the PowerPoint presentation slides can be considered a simple yet powerful process to improve the quality of the presentation. Whether guiding the audience through a complex work, or to provide any additional contexts, or creating interactive content, hyperlinking can help in making it more professional and efficient.</a:t>
            </a:r>
          </a:p>
        </p:txBody>
      </p:sp>
    </p:spTree>
    <p:extLst>
      <p:ext uri="{BB962C8B-B14F-4D97-AF65-F5344CB8AC3E}">
        <p14:creationId xmlns:p14="http://schemas.microsoft.com/office/powerpoint/2010/main" val="16252858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109</TotalTime>
  <Words>622</Words>
  <Application>Microsoft Office PowerPoint</Application>
  <PresentationFormat>Custom</PresentationFormat>
  <Paragraphs>51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36</cp:revision>
  <dcterms:created xsi:type="dcterms:W3CDTF">2025-07-04T05:44:16Z</dcterms:created>
  <dcterms:modified xsi:type="dcterms:W3CDTF">2025-07-04T07:33:25Z</dcterms:modified>
</cp:coreProperties>
</file>