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74"/>
  </p:normalViewPr>
  <p:slideViewPr>
    <p:cSldViewPr snapToGrid="0">
      <p:cViewPr varScale="1">
        <p:scale>
          <a:sx n="124" d="100"/>
          <a:sy n="124" d="100"/>
        </p:scale>
        <p:origin x="61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558D0-17E8-FA76-261D-2FCC6656F5E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396322" y="802294"/>
            <a:ext cx="5618512" cy="2541428"/>
          </a:xfrm>
        </p:spPr>
        <p:txBody>
          <a:bodyPr bIns="0"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1D1082-CC12-B6AE-1AC7-E646D10F07B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396322" y="3531202"/>
            <a:ext cx="5618512" cy="977621"/>
          </a:xfrm>
        </p:spPr>
        <p:txBody>
          <a:bodyPr tIns="91440" bIns="91440"/>
          <a:lstStyle>
            <a:lvl1pPr marL="0" indent="0">
              <a:buNone/>
              <a:defRPr sz="1600" cap="all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9512A2-782E-2048-ED5D-9E5E897B467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4BB3D5-525E-DB4F-85BB-C31A44FA668D}" type="datetime1">
              <a:rPr lang="en-US"/>
              <a:pPr lvl="0"/>
              <a:t>7/14/26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8A7EF0-8FF0-6F67-D427-1C0AD94A406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396322" y="329312"/>
            <a:ext cx="3086292" cy="30920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757082-85D0-03B2-4F7D-68109E4CBF2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434702" y="798975"/>
            <a:ext cx="802001" cy="503578"/>
          </a:xfrm>
        </p:spPr>
        <p:txBody>
          <a:bodyPr/>
          <a:lstStyle>
            <a:lvl1pPr>
              <a:defRPr/>
            </a:lvl1pPr>
          </a:lstStyle>
          <a:p>
            <a:pPr lvl="0"/>
            <a:fld id="{4E1EAC78-B7F1-914C-961D-2A57DB1ED5C6}" type="slidenum">
              <a:t>‹#›</a:t>
            </a:fld>
            <a:endParaRPr lang="en-US"/>
          </a:p>
        </p:txBody>
      </p:sp>
      <p:cxnSp>
        <p:nvCxnSpPr>
          <p:cNvPr id="7" name="Straight Connector 14">
            <a:extLst>
              <a:ext uri="{FF2B5EF4-FFF2-40B4-BE49-F238E27FC236}">
                <a16:creationId xmlns:a16="http://schemas.microsoft.com/office/drawing/2014/main" id="{B0432CEC-582E-473F-97C9-C00B77EA7DE9}"/>
              </a:ext>
            </a:extLst>
          </p:cNvPr>
          <p:cNvCxnSpPr/>
          <p:nvPr/>
        </p:nvCxnSpPr>
        <p:spPr>
          <a:xfrm>
            <a:off x="2396322" y="3528541"/>
            <a:ext cx="5618512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08956614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7BBA7-67E1-BA3F-69B9-DC4EE0CA933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D14D5-5DB7-98E3-1B86-52AB1A182DB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240574-DEB1-15E8-0630-A06B8CDC676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0C4673-9CD0-2746-9237-70C14BC8FCEC}" type="datetime1">
              <a:rPr lang="en-US"/>
              <a:pPr lvl="0"/>
              <a:t>7/14/26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2B25C0-DA78-E520-954C-DE31E0FB41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6030FD-79ED-EE72-0B52-17E59FBD2EB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2EFEE4-F479-BD42-8985-49E036905962}" type="slidenum">
              <a:t>‹#›</a:t>
            </a:fld>
            <a:endParaRPr lang="en-US"/>
          </a:p>
        </p:txBody>
      </p:sp>
      <p:cxnSp>
        <p:nvCxnSpPr>
          <p:cNvPr id="7" name="Straight Connector 32">
            <a:extLst>
              <a:ext uri="{FF2B5EF4-FFF2-40B4-BE49-F238E27FC236}">
                <a16:creationId xmlns:a16="http://schemas.microsoft.com/office/drawing/2014/main" id="{8C625D73-FE93-9F7A-CBE4-1B92E1A70CF7}"/>
              </a:ext>
            </a:extLst>
          </p:cNvPr>
          <p:cNvCxnSpPr/>
          <p:nvPr/>
        </p:nvCxnSpPr>
        <p:spPr>
          <a:xfrm>
            <a:off x="1443490" y="1847088"/>
            <a:ext cx="6571344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86289951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8FFDD-C77C-8EC0-09B8-9794C37425C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3490" y="1756132"/>
            <a:ext cx="5617003" cy="1887952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69FC07-245A-8C7A-7BB3-5B6D7DC4AE1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43490" y="3806199"/>
            <a:ext cx="5617003" cy="1012926"/>
          </a:xfrm>
        </p:spPr>
        <p:txBody>
          <a:bodyPr tIns="91440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02E3EB-20CD-B9A9-EA8C-3E05798C67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ADCD21-FB9A-D140-A20F-164D51A1A884}" type="datetime1">
              <a:rPr lang="en-US"/>
              <a:pPr lvl="0"/>
              <a:t>7/14/26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19424-3674-966E-4518-68736062FE7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4CA18-9D20-0A86-9787-62E409BB1C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B1AFEE-9B81-8A45-BE70-431834E124B0}" type="slidenum">
              <a:t>‹#›</a:t>
            </a:fld>
            <a:endParaRPr lang="en-US"/>
          </a:p>
        </p:txBody>
      </p:sp>
      <p:cxnSp>
        <p:nvCxnSpPr>
          <p:cNvPr id="7" name="Straight Connector 14">
            <a:extLst>
              <a:ext uri="{FF2B5EF4-FFF2-40B4-BE49-F238E27FC236}">
                <a16:creationId xmlns:a16="http://schemas.microsoft.com/office/drawing/2014/main" id="{EF6B5B45-85B5-4349-648C-9AC0F4FB4110}"/>
              </a:ext>
            </a:extLst>
          </p:cNvPr>
          <p:cNvCxnSpPr/>
          <p:nvPr/>
        </p:nvCxnSpPr>
        <p:spPr>
          <a:xfrm>
            <a:off x="1443490" y="3804982"/>
            <a:ext cx="5617003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876945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D6906-CE7E-9188-DEF7-11D51D8671F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3490" y="804891"/>
            <a:ext cx="6571344" cy="10593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73381-D819-B3F9-2F89-2C87941F2F0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43490" y="2013938"/>
            <a:ext cx="3125867" cy="343755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1630EB-3E12-CB0D-B2BA-CF7B7400BAD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889177" y="2013938"/>
            <a:ext cx="3125647" cy="343755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36CD62-1438-8529-B073-96F42313646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9715E0-7752-F243-9281-681190676395}" type="datetime1">
              <a:rPr lang="en-US"/>
              <a:pPr lvl="0"/>
              <a:t>7/14/26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CA2377-5715-137E-B47E-F50ABC3268F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FD7D6D-9245-3661-0ECB-D643D376BDC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216E38-EC96-6B47-924B-793D5A2BB9CA}" type="slidenum">
              <a:t>‹#›</a:t>
            </a:fld>
            <a:endParaRPr lang="en-US"/>
          </a:p>
        </p:txBody>
      </p:sp>
      <p:cxnSp>
        <p:nvCxnSpPr>
          <p:cNvPr id="8" name="Straight Connector 32">
            <a:extLst>
              <a:ext uri="{FF2B5EF4-FFF2-40B4-BE49-F238E27FC236}">
                <a16:creationId xmlns:a16="http://schemas.microsoft.com/office/drawing/2014/main" id="{346DFAB2-3EAB-EEA5-BF1A-4606BDA71860}"/>
              </a:ext>
            </a:extLst>
          </p:cNvPr>
          <p:cNvCxnSpPr/>
          <p:nvPr/>
        </p:nvCxnSpPr>
        <p:spPr>
          <a:xfrm>
            <a:off x="1443490" y="1847088"/>
            <a:ext cx="6571344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80657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35">
            <a:extLst>
              <a:ext uri="{FF2B5EF4-FFF2-40B4-BE49-F238E27FC236}">
                <a16:creationId xmlns:a16="http://schemas.microsoft.com/office/drawing/2014/main" id="{6C3C26C3-925A-3B30-8D2A-8B609461B0C9}"/>
              </a:ext>
            </a:extLst>
          </p:cNvPr>
          <p:cNvCxnSpPr/>
          <p:nvPr/>
        </p:nvCxnSpPr>
        <p:spPr>
          <a:xfrm>
            <a:off x="1443490" y="1847088"/>
            <a:ext cx="6571344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C650A682-2994-671B-E837-A52F8FAAC30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3490" y="804159"/>
            <a:ext cx="6571344" cy="105631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1E5E549-9641-EDA1-12C5-776D36A52E8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43490" y="2019552"/>
            <a:ext cx="3125766" cy="801947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200" cap="all">
                <a:solidFill>
                  <a:srgbClr val="B71E4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5101F722-9FCB-1464-CB1A-2E684564050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443490" y="2824270"/>
            <a:ext cx="3125766" cy="264445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4BC009C4-53E3-632A-C7D5-B23F3D7FFE76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4889177" y="2023000"/>
            <a:ext cx="3125647" cy="802239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200" cap="all">
                <a:solidFill>
                  <a:srgbClr val="B71E4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0DFEC65B-FDE8-B0BE-86EF-E5D02983FC8D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4889177" y="2821490"/>
            <a:ext cx="3125647" cy="263736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E75A5A2D-CEB7-D2A1-4F45-E2440DC55E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F6DB82-96EE-E743-9FA4-A19A78C904A0}" type="datetime1">
              <a:rPr lang="en-US"/>
              <a:pPr lvl="0"/>
              <a:t>7/14/26</a:t>
            </a:fld>
            <a:endParaRPr lang="en-US"/>
          </a:p>
        </p:txBody>
      </p:sp>
      <p:sp>
        <p:nvSpPr>
          <p:cNvPr id="9" name="Footer Placeholder 7">
            <a:extLst>
              <a:ext uri="{FF2B5EF4-FFF2-40B4-BE49-F238E27FC236}">
                <a16:creationId xmlns:a16="http://schemas.microsoft.com/office/drawing/2014/main" id="{B0582BE4-4AA8-AEE5-1CFC-ABB4D0C3BAC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0" name="Slide Number Placeholder 8">
            <a:extLst>
              <a:ext uri="{FF2B5EF4-FFF2-40B4-BE49-F238E27FC236}">
                <a16:creationId xmlns:a16="http://schemas.microsoft.com/office/drawing/2014/main" id="{90E470F4-C538-8DC8-24FC-6EC7DC7499E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5DD0B5-8D43-DD46-B338-DB0E9E77CFF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2825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31">
            <a:extLst>
              <a:ext uri="{FF2B5EF4-FFF2-40B4-BE49-F238E27FC236}">
                <a16:creationId xmlns:a16="http://schemas.microsoft.com/office/drawing/2014/main" id="{0854FAF8-A181-F060-F2A6-D6E85E6B7EA0}"/>
              </a:ext>
            </a:extLst>
          </p:cNvPr>
          <p:cNvCxnSpPr/>
          <p:nvPr/>
        </p:nvCxnSpPr>
        <p:spPr>
          <a:xfrm>
            <a:off x="1443490" y="1847088"/>
            <a:ext cx="6571344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22C54D1B-59A3-7CAE-10F8-AA4524E82E9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1D72F82-D9B9-3FB7-8550-1258513614B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D4C237-E98E-D04A-8A63-28F12D3AAA1B}" type="datetime1">
              <a:rPr lang="en-US"/>
              <a:pPr lvl="0"/>
              <a:t>7/14/26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E1A5E9C9-F814-F8F3-9F92-3602F5F3C39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0E6E5DA1-1636-A9C0-BDD3-400A4A704B4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279CC5-BF23-E141-A5F2-E75F0D5E5D5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258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89B8F6-BCA1-2DEE-57C0-F46202260C3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F0FBD0-D780-F947-8D8E-A00701C2F485}" type="datetime1">
              <a:rPr lang="en-US"/>
              <a:pPr lvl="0"/>
              <a:t>7/14/26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5337AE-4E4A-D1CF-A337-C75588F0B0B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6F94BC-17A0-734B-E590-3E850DD35D7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F0C241-2A13-864C-9EDF-55C7C58BBE8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98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00201-8119-BC9E-F3CD-639B9E80287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39046" y="798975"/>
            <a:ext cx="2425948" cy="2247119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4E6A6-CAC9-630A-977D-4A4F6171038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186653" y="798975"/>
            <a:ext cx="3828181" cy="4658822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EB1767-F2F3-72BC-CC94-7487495F1AC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39046" y="3205493"/>
            <a:ext cx="2427366" cy="2248180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9413EF-077D-1335-C830-1D3041A1E6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1247A9-3BB3-2E46-9146-1FC5A5DDB5AA}" type="datetime1">
              <a:rPr lang="en-US"/>
              <a:pPr lvl="0"/>
              <a:t>7/14/26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3B548F-1BD2-727D-0A8A-C50FA54C710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AF9ABF-1B32-80E0-FD6E-60B26106576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711A54-0053-AE4A-AE5A-CC741CD7E40F}" type="slidenum">
              <a:t>‹#›</a:t>
            </a:fld>
            <a:endParaRPr lang="en-US"/>
          </a:p>
        </p:txBody>
      </p:sp>
      <p:cxnSp>
        <p:nvCxnSpPr>
          <p:cNvPr id="8" name="Straight Connector 16">
            <a:extLst>
              <a:ext uri="{FF2B5EF4-FFF2-40B4-BE49-F238E27FC236}">
                <a16:creationId xmlns:a16="http://schemas.microsoft.com/office/drawing/2014/main" id="{C05B0DC7-5670-AB01-7157-3D0BCC1A1456}"/>
              </a:ext>
            </a:extLst>
          </p:cNvPr>
          <p:cNvCxnSpPr/>
          <p:nvPr/>
        </p:nvCxnSpPr>
        <p:spPr>
          <a:xfrm>
            <a:off x="1441743" y="3205493"/>
            <a:ext cx="2423279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14237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">
            <a:extLst>
              <a:ext uri="{FF2B5EF4-FFF2-40B4-BE49-F238E27FC236}">
                <a16:creationId xmlns:a16="http://schemas.microsoft.com/office/drawing/2014/main" id="{A0785725-F7AF-DCEB-8B91-17DC565D9048}"/>
              </a:ext>
            </a:extLst>
          </p:cNvPr>
          <p:cNvGrpSpPr/>
          <p:nvPr/>
        </p:nvGrpSpPr>
        <p:grpSpPr>
          <a:xfrm>
            <a:off x="4996501" y="482172"/>
            <a:ext cx="3511387" cy="5149105"/>
            <a:chOff x="4996501" y="482172"/>
            <a:chExt cx="3511387" cy="5149105"/>
          </a:xfrm>
        </p:grpSpPr>
        <p:sp>
          <p:nvSpPr>
            <p:cNvPr id="3" name="Rectangle 13">
              <a:extLst>
                <a:ext uri="{FF2B5EF4-FFF2-40B4-BE49-F238E27FC236}">
                  <a16:creationId xmlns:a16="http://schemas.microsoft.com/office/drawing/2014/main" id="{76A96B9C-FD63-359E-101B-74D30F7CB29D}"/>
                </a:ext>
              </a:extLst>
            </p:cNvPr>
            <p:cNvSpPr/>
            <p:nvPr/>
          </p:nvSpPr>
          <p:spPr>
            <a:xfrm>
              <a:off x="4996501" y="482172"/>
              <a:ext cx="3511387" cy="514910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  <a:lin ang="5400000"/>
            </a:gradFill>
            <a:ln cap="flat">
              <a:noFill/>
              <a:prstDash val="solid"/>
            </a:ln>
            <a:effectLst>
              <a:outerShdw dist="228601" dir="4740049" algn="tl">
                <a:srgbClr val="000000">
                  <a:alpha val="34000"/>
                </a:srgbClr>
              </a:outerShdw>
            </a:effectLst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" name="Rectangle 14">
              <a:extLst>
                <a:ext uri="{FF2B5EF4-FFF2-40B4-BE49-F238E27FC236}">
                  <a16:creationId xmlns:a16="http://schemas.microsoft.com/office/drawing/2014/main" id="{40E3A404-F72E-6FC5-6B09-437DAD3BB496}"/>
                </a:ext>
              </a:extLst>
            </p:cNvPr>
            <p:cNvSpPr/>
            <p:nvPr/>
          </p:nvSpPr>
          <p:spPr>
            <a:xfrm>
              <a:off x="5312151" y="812508"/>
              <a:ext cx="2883011" cy="447936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/>
            </a:gradFill>
            <a:ln w="50804" cap="flat">
              <a:solidFill>
                <a:srgbClr val="191919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F2DAE267-690D-DD6B-73FA-B152956131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4148" y="1129512"/>
            <a:ext cx="3244931" cy="1830583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Picture Placeholder 2">
            <a:extLst>
              <a:ext uri="{FF2B5EF4-FFF2-40B4-BE49-F238E27FC236}">
                <a16:creationId xmlns:a16="http://schemas.microsoft.com/office/drawing/2014/main" id="{9E26983D-2E44-C724-1A9D-BAC09ED6F3F5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640128" y="1122544"/>
            <a:ext cx="2234994" cy="3866330"/>
          </a:xfrm>
          <a:solidFill>
            <a:srgbClr val="D9D9D9"/>
          </a:solidFill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EC05F967-7206-9702-A0BB-CFAC857FC22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43490" y="3145993"/>
            <a:ext cx="3240286" cy="2003743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A30460E3-755B-9F1D-BD88-E8C7870AE8E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436659" y="5469858"/>
            <a:ext cx="3252420" cy="320122"/>
          </a:xfrm>
        </p:spPr>
        <p:txBody>
          <a:bodyPr/>
          <a:lstStyle>
            <a:lvl1pPr algn="l">
              <a:defRPr/>
            </a:lvl1pPr>
          </a:lstStyle>
          <a:p>
            <a:pPr lvl="0"/>
            <a:fld id="{B95255D7-5188-384C-82EA-3827E0F82B33}" type="datetime1">
              <a:rPr lang="en-US"/>
              <a:pPr lvl="0"/>
              <a:t>7/14/26</a:t>
            </a:fld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BFC76F30-BC5C-C29E-C1F2-AC09EECE3D1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437528" y="318640"/>
            <a:ext cx="3251551" cy="32092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DD2E4EFC-04FE-4B14-26B2-0A60804E8C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DED4D1-BFED-F843-AF10-4E33540084C0}" type="slidenum">
              <a:t>‹#›</a:t>
            </a:fld>
            <a:endParaRPr lang="en-US"/>
          </a:p>
        </p:txBody>
      </p:sp>
      <p:cxnSp>
        <p:nvCxnSpPr>
          <p:cNvPr id="11" name="Straight Connector 30">
            <a:extLst>
              <a:ext uri="{FF2B5EF4-FFF2-40B4-BE49-F238E27FC236}">
                <a16:creationId xmlns:a16="http://schemas.microsoft.com/office/drawing/2014/main" id="{88C3EBF5-A5A2-CAB0-9670-CCF383519065}"/>
              </a:ext>
            </a:extLst>
          </p:cNvPr>
          <p:cNvCxnSpPr/>
          <p:nvPr/>
        </p:nvCxnSpPr>
        <p:spPr>
          <a:xfrm>
            <a:off x="1441277" y="3143606"/>
            <a:ext cx="3242014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486938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32">
            <a:extLst>
              <a:ext uri="{FF2B5EF4-FFF2-40B4-BE49-F238E27FC236}">
                <a16:creationId xmlns:a16="http://schemas.microsoft.com/office/drawing/2014/main" id="{51CB02E6-6308-975F-009E-CCBA428FDFEB}"/>
              </a:ext>
            </a:extLst>
          </p:cNvPr>
          <p:cNvCxnSpPr/>
          <p:nvPr/>
        </p:nvCxnSpPr>
        <p:spPr>
          <a:xfrm>
            <a:off x="1443490" y="1847088"/>
            <a:ext cx="6571344" cy="0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C83BE8EC-1D9E-EA89-17F7-0EC461AB9F0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A150A74D-5974-EDBE-DC06-40B93E38480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07C1C9C-6294-18C3-5CBD-C4EC939EE5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DC33D9-AA6F-5B4C-B67A-958E511FBC9E}" type="datetime1">
              <a:rPr lang="en-US"/>
              <a:pPr lvl="0"/>
              <a:t>7/14/26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04B794D-A871-2685-D1EA-B0BF9BB42D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473F821-AAC9-DFC4-5137-7B24B56261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C7AFEB-672E-1E44-8180-48201595E58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047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F048D6-B4FE-9003-80E4-54E103EA715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6918030" y="798975"/>
            <a:ext cx="1103022" cy="4659892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E7D201-86B6-88B4-7BA5-D8903E4B4EB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443490" y="798975"/>
            <a:ext cx="5301096" cy="4659892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3EF14C-C4EC-A43D-1A99-A2A1AAF828A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D3EAE28-7865-D14C-8AF3-CB965B6CC5BD}" type="datetime1">
              <a:rPr lang="en-US"/>
              <a:pPr lvl="0"/>
              <a:t>7/14/26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C1585-BD67-AB5D-7378-6BAA144B17E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75B8EE-9785-B388-F7A0-2794011273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0EE1DA-B76B-CE4C-8FC6-EA6138814A6A}" type="slidenum">
              <a:t>‹#›</a:t>
            </a:fld>
            <a:endParaRPr lang="en-US"/>
          </a:p>
        </p:txBody>
      </p:sp>
      <p:cxnSp>
        <p:nvCxnSpPr>
          <p:cNvPr id="7" name="Straight Connector 14">
            <a:extLst>
              <a:ext uri="{FF2B5EF4-FFF2-40B4-BE49-F238E27FC236}">
                <a16:creationId xmlns:a16="http://schemas.microsoft.com/office/drawing/2014/main" id="{EE6239F3-88B7-5CE2-D913-E4A98A4346CF}"/>
              </a:ext>
            </a:extLst>
          </p:cNvPr>
          <p:cNvCxnSpPr/>
          <p:nvPr/>
        </p:nvCxnSpPr>
        <p:spPr>
          <a:xfrm>
            <a:off x="6918030" y="798975"/>
            <a:ext cx="0" cy="4659892"/>
          </a:xfrm>
          <a:prstGeom prst="straightConnector1">
            <a:avLst/>
          </a:prstGeom>
          <a:noFill/>
          <a:ln w="31747" cap="flat">
            <a:solidFill>
              <a:srgbClr val="B71E42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873074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CEAE7"/>
            </a:gs>
            <a:gs pos="100000">
              <a:srgbClr val="CAC6C1"/>
            </a:gs>
          </a:gsLst>
          <a:path path="circle">
            <a:fillToRect l="43000" r="57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5B1345B9-25D2-8E0F-65F3-872D256F3250}"/>
              </a:ext>
            </a:extLst>
          </p:cNvPr>
          <p:cNvSpPr/>
          <p:nvPr/>
        </p:nvSpPr>
        <p:spPr>
          <a:xfrm>
            <a:off x="0" y="2015730"/>
            <a:ext cx="9144000" cy="4079522"/>
          </a:xfrm>
          <a:prstGeom prst="rect">
            <a:avLst/>
          </a:prstGeom>
          <a:gradFill>
            <a:gsLst>
              <a:gs pos="0">
                <a:srgbClr val="DFDBD5">
                  <a:alpha val="0"/>
                </a:srgbClr>
              </a:gs>
              <a:gs pos="100000">
                <a:srgbClr val="DFDBD5"/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3" name="Picture 11">
            <a:extLst>
              <a:ext uri="{FF2B5EF4-FFF2-40B4-BE49-F238E27FC236}">
                <a16:creationId xmlns:a16="http://schemas.microsoft.com/office/drawing/2014/main" id="{CCC78685-5CC1-06AF-7FE3-E2E176B4E631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9375" t="1153" r="9375" b="-1153"/>
          <a:stretch>
            <a:fillRect/>
          </a:stretch>
        </p:blipFill>
        <p:spPr>
          <a:xfrm>
            <a:off x="0" y="6095253"/>
            <a:ext cx="9144000" cy="774725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4" name="Straight Connector 12">
            <a:extLst>
              <a:ext uri="{FF2B5EF4-FFF2-40B4-BE49-F238E27FC236}">
                <a16:creationId xmlns:a16="http://schemas.microsoft.com/office/drawing/2014/main" id="{34A4C534-7EC1-1B7C-0407-7326ECAB470E}"/>
              </a:ext>
            </a:extLst>
          </p:cNvPr>
          <p:cNvCxnSpPr/>
          <p:nvPr/>
        </p:nvCxnSpPr>
        <p:spPr>
          <a:xfrm>
            <a:off x="0" y="6101123"/>
            <a:ext cx="9144000" cy="0"/>
          </a:xfrm>
          <a:prstGeom prst="straightConnector1">
            <a:avLst/>
          </a:prstGeom>
          <a:noFill/>
          <a:ln w="12701" cap="flat">
            <a:solidFill>
              <a:srgbClr val="000001">
                <a:alpha val="20000"/>
              </a:srgbClr>
            </a:solidFill>
            <a:prstDash val="solid"/>
            <a:miter/>
          </a:ln>
        </p:spPr>
      </p:cxn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9389C0B5-A918-8064-0ABB-5585E190429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3490" y="804516"/>
            <a:ext cx="6571344" cy="10492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F4CC8079-5F32-D2F2-B5D8-091638AE32F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43490" y="2015730"/>
            <a:ext cx="6571344" cy="345061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F34F808-43A7-8649-B675-0EB3AD6FBD64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5646538" y="330372"/>
            <a:ext cx="2368296" cy="3092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898989"/>
                </a:solidFill>
                <a:uFillTx/>
                <a:latin typeface="Gill Sans MT"/>
              </a:defRPr>
            </a:lvl1pPr>
          </a:lstStyle>
          <a:p>
            <a:pPr lvl="0"/>
            <a:fld id="{140E37A1-9EC1-9343-AF9D-8E2E6B9190EC}" type="datetime1">
              <a:rPr lang="en-US"/>
              <a:pPr lvl="0"/>
              <a:t>7/14/26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3E6C16D-02A6-4D75-56EA-C404CDF9B67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443490" y="329312"/>
            <a:ext cx="4034003" cy="3092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898989"/>
                </a:solidFill>
                <a:uFillTx/>
                <a:latin typeface="Gill Sans MT"/>
              </a:defRPr>
            </a:lvl1pPr>
          </a:lstStyle>
          <a:p>
            <a:pPr lvl="0"/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ADAC83E6-0F27-1E4D-52D2-E515D8F7983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487722" y="798975"/>
            <a:ext cx="795747" cy="50357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2800" b="0" i="0" u="none" strike="noStrike" kern="1200" cap="none" spc="0" baseline="0">
                <a:solidFill>
                  <a:srgbClr val="B71E42"/>
                </a:solidFill>
                <a:uFillTx/>
                <a:latin typeface="Gill Sans MT"/>
              </a:defRPr>
            </a:lvl1pPr>
          </a:lstStyle>
          <a:p>
            <a:pPr lvl="0"/>
            <a:fld id="{D43D26D7-6D57-6349-9255-9951552F15DC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6858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200" b="0" i="0" u="none" strike="noStrike" kern="1200" cap="all" spc="0" baseline="0">
          <a:solidFill>
            <a:srgbClr val="000000"/>
          </a:solidFill>
          <a:uFillTx/>
          <a:latin typeface="Gill Sans MT"/>
        </a:defRPr>
      </a:lvl1pPr>
    </p:titleStyle>
    <p:bodyStyle>
      <a:lvl1pPr marL="228600" marR="0" lvl="0" indent="-228600" algn="l" defTabSz="685800" rtl="0" fontAlgn="auto" hangingPunct="1">
        <a:lnSpc>
          <a:spcPct val="120000"/>
        </a:lnSpc>
        <a:spcBef>
          <a:spcPts val="10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Gill Sans MT"/>
        </a:defRPr>
      </a:lvl1pPr>
      <a:lvl2pPr marL="685800" marR="0" lvl="1" indent="-228600" algn="l" defTabSz="6858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Gill Sans MT"/>
        </a:defRPr>
      </a:lvl2pPr>
      <a:lvl3pPr marL="1143000" marR="0" lvl="2" indent="-228600" algn="l" defTabSz="6858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Gill Sans MT"/>
        </a:defRPr>
      </a:lvl3pPr>
      <a:lvl4pPr marL="1600200" marR="0" lvl="3" indent="-228600" algn="l" defTabSz="6858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Gill Sans MT"/>
        </a:defRPr>
      </a:lvl4pPr>
      <a:lvl5pPr marL="2057400" marR="0" lvl="4" indent="-228600" algn="l" defTabSz="6858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B71E42"/>
        </a:buClr>
        <a:buSzPct val="100000"/>
        <a:buFont typeface="Arial" pitchFamily="34"/>
        <a:buChar char="•"/>
        <a:tabLst/>
        <a:defRPr lang="en-US" sz="1200" b="0" i="0" u="none" strike="noStrike" kern="1200" cap="none" spc="0" baseline="0">
          <a:solidFill>
            <a:srgbClr val="000000"/>
          </a:solidFill>
          <a:uFillTx/>
          <a:latin typeface="Gill Sans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819F6-E07A-2AB0-CD8A-2A538E25557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77004" y="2095929"/>
            <a:ext cx="5071041" cy="3191419"/>
          </a:xfrm>
        </p:spPr>
        <p:txBody>
          <a:bodyPr>
            <a:normAutofit fontScale="9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MT"/>
              </a:rPr>
              <a:t> </a:t>
            </a:r>
            <a:r>
              <a:rPr lang="en-GB" sz="1800" b="1" dirty="0" err="1">
                <a:effectLst/>
                <a:latin typeface="Calibri" panose="020F0502020204030204" pitchFamily="34" charset="0"/>
              </a:rPr>
              <a:t>Modulecode</a:t>
            </a:r>
            <a:r>
              <a:rPr lang="en-GB" sz="1800" dirty="0">
                <a:effectLst/>
                <a:latin typeface="Calibri" panose="020F0502020204030204" pitchFamily="34" charset="0"/>
              </a:rPr>
              <a:t>:(LCLM5004)</a:t>
            </a:r>
            <a:br>
              <a:rPr lang="en-GB" sz="1800" dirty="0">
                <a:effectLst/>
                <a:latin typeface="Calibri" panose="020F0502020204030204" pitchFamily="34" charset="0"/>
              </a:rPr>
            </a:br>
            <a:br>
              <a:rPr lang="en-GB" sz="1050" dirty="0">
                <a:effectLst/>
              </a:rPr>
            </a:br>
            <a:r>
              <a:rPr lang="en-GB" sz="1800" dirty="0">
                <a:effectLst/>
                <a:latin typeface="ArialMT"/>
              </a:rPr>
              <a:t>• </a:t>
            </a:r>
            <a:r>
              <a:rPr lang="en-GB" sz="1800" b="1" dirty="0" err="1">
                <a:effectLst/>
                <a:latin typeface="Calibri" panose="020F0502020204030204" pitchFamily="34" charset="0"/>
              </a:rPr>
              <a:t>Module</a:t>
            </a:r>
            <a:r>
              <a:rPr lang="en-GB" sz="1800" dirty="0" err="1">
                <a:effectLst/>
                <a:latin typeface="Calibri" panose="020F0502020204030204" pitchFamily="34" charset="0"/>
              </a:rPr>
              <a:t>:ManagingBusinessInformation</a:t>
            </a:r>
            <a:r>
              <a:rPr lang="en-GB" sz="1800" dirty="0">
                <a:effectLst/>
                <a:latin typeface="Calibri" panose="020F0502020204030204" pitchFamily="34" charset="0"/>
              </a:rPr>
              <a:t> </a:t>
            </a:r>
            <a:br>
              <a:rPr lang="en-GB" sz="1050" dirty="0">
                <a:effectLst/>
              </a:rPr>
            </a:br>
            <a:br>
              <a:rPr lang="en-GB" sz="1800" dirty="0">
                <a:effectLst/>
                <a:latin typeface="Calibri" panose="020F0502020204030204" pitchFamily="34" charset="0"/>
              </a:rPr>
            </a:br>
            <a:r>
              <a:rPr lang="en-GB" sz="1800" dirty="0">
                <a:effectLst/>
                <a:latin typeface="ArialMT"/>
              </a:rPr>
              <a:t>• </a:t>
            </a:r>
            <a:r>
              <a:rPr lang="en-GB" sz="1800" b="1" dirty="0">
                <a:effectLst/>
                <a:latin typeface="Calibri" panose="020F0502020204030204" pitchFamily="34" charset="0"/>
              </a:rPr>
              <a:t>Lecturer name</a:t>
            </a:r>
            <a:r>
              <a:rPr lang="en-GB" sz="1800" dirty="0">
                <a:effectLst/>
                <a:latin typeface="Calibri" panose="020F0502020204030204" pitchFamily="34" charset="0"/>
              </a:rPr>
              <a:t>: Afzal </a:t>
            </a:r>
            <a:r>
              <a:rPr lang="en-GB" sz="1800" dirty="0" err="1">
                <a:effectLst/>
                <a:latin typeface="Calibri" panose="020F0502020204030204" pitchFamily="34" charset="0"/>
              </a:rPr>
              <a:t>Munna</a:t>
            </a:r>
            <a:br>
              <a:rPr lang="en-GB" sz="1800" dirty="0">
                <a:effectLst/>
                <a:latin typeface="Calibri" panose="020F0502020204030204" pitchFamily="34" charset="0"/>
              </a:rPr>
            </a:br>
            <a:br>
              <a:rPr lang="en-GB" sz="800" dirty="0">
                <a:effectLst/>
              </a:rPr>
            </a:br>
            <a:r>
              <a:rPr lang="en-GB" sz="1800" b="1" dirty="0">
                <a:effectLst/>
                <a:latin typeface="Calibri" panose="020F0502020204030204" pitchFamily="34" charset="0"/>
              </a:rPr>
              <a:t>Group Members:</a:t>
            </a:r>
            <a:br>
              <a:rPr lang="en-GB" sz="1800" b="1" dirty="0">
                <a:effectLst/>
                <a:latin typeface="Calibri" panose="020F0502020204030204" pitchFamily="34" charset="0"/>
              </a:rPr>
            </a:br>
            <a:br>
              <a:rPr lang="en-GB" sz="1800" b="1" dirty="0">
                <a:effectLst/>
                <a:latin typeface="Calibri" panose="020F0502020204030204" pitchFamily="34" charset="0"/>
              </a:rPr>
            </a:br>
            <a:r>
              <a:rPr lang="en-GB" sz="1800" dirty="0">
                <a:effectLst/>
                <a:latin typeface="ArialMT"/>
              </a:rPr>
              <a:t>• </a:t>
            </a:r>
            <a:r>
              <a:rPr lang="en-GB" sz="1800" dirty="0">
                <a:effectLst/>
                <a:latin typeface="Calibri" panose="020F0502020204030204" pitchFamily="34" charset="0"/>
              </a:rPr>
              <a:t>Jackelyn </a:t>
            </a:r>
            <a:r>
              <a:rPr lang="en-GB" sz="1800" dirty="0" err="1">
                <a:effectLst/>
                <a:latin typeface="Calibri" panose="020F0502020204030204" pitchFamily="34" charset="0"/>
              </a:rPr>
              <a:t>Tindugan</a:t>
            </a:r>
            <a:r>
              <a:rPr lang="en-GB" sz="1800" dirty="0">
                <a:effectLst/>
                <a:latin typeface="Calibri" panose="020F0502020204030204" pitchFamily="34" charset="0"/>
              </a:rPr>
              <a:t>. [2429085] </a:t>
            </a:r>
            <a:br>
              <a:rPr lang="en-GB" sz="800" dirty="0">
                <a:effectLst/>
              </a:rPr>
            </a:br>
            <a:br>
              <a:rPr lang="en-GB" sz="800" dirty="0">
                <a:effectLst/>
              </a:rPr>
            </a:br>
            <a:r>
              <a:rPr lang="en-GB" sz="1800" dirty="0">
                <a:effectLst/>
                <a:latin typeface="ArialMT"/>
              </a:rPr>
              <a:t>• </a:t>
            </a:r>
            <a:r>
              <a:rPr lang="en-GB" sz="1800" dirty="0">
                <a:effectLst/>
                <a:latin typeface="Calibri" panose="020F0502020204030204" pitchFamily="34" charset="0"/>
              </a:rPr>
              <a:t>May </a:t>
            </a:r>
            <a:r>
              <a:rPr lang="en-GB" sz="1800" dirty="0" err="1">
                <a:effectLst/>
                <a:latin typeface="Calibri" panose="020F0502020204030204" pitchFamily="34" charset="0"/>
              </a:rPr>
              <a:t>Romagnoli</a:t>
            </a:r>
            <a:r>
              <a:rPr lang="en-GB" sz="1800" dirty="0">
                <a:effectLst/>
                <a:latin typeface="Calibri" panose="020F0502020204030204" pitchFamily="34" charset="0"/>
              </a:rPr>
              <a:t>. [2430881] </a:t>
            </a:r>
            <a:br>
              <a:rPr lang="en-GB" sz="1800" dirty="0">
                <a:effectLst/>
                <a:latin typeface="Calibri" panose="020F0502020204030204" pitchFamily="34" charset="0"/>
              </a:rPr>
            </a:br>
            <a:r>
              <a:rPr lang="en-GB" sz="1800" dirty="0">
                <a:effectLst/>
                <a:latin typeface="ArialMT"/>
              </a:rPr>
              <a:t>•</a:t>
            </a:r>
            <a:r>
              <a:rPr lang="en-GB" sz="1800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</a:rPr>
              <a:t>Erlina</a:t>
            </a:r>
            <a:r>
              <a:rPr lang="en-GB" sz="1800" dirty="0">
                <a:effectLst/>
                <a:latin typeface="Calibri" panose="020F0502020204030204" pitchFamily="34" charset="0"/>
              </a:rPr>
              <a:t> Geronimo. [2430880] </a:t>
            </a:r>
            <a:br>
              <a:rPr lang="en-GB" sz="1800" dirty="0">
                <a:effectLst/>
                <a:latin typeface="Calibri" panose="020F0502020204030204" pitchFamily="34" charset="0"/>
              </a:rPr>
            </a:br>
            <a:r>
              <a:rPr lang="en-GB" sz="1800" dirty="0">
                <a:effectLst/>
                <a:latin typeface="ArialMT"/>
              </a:rPr>
              <a:t>•</a:t>
            </a:r>
            <a:r>
              <a:rPr lang="en-GB" sz="1800" dirty="0">
                <a:effectLst/>
                <a:latin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</a:rPr>
              <a:t>EricDiambuana</a:t>
            </a:r>
            <a:r>
              <a:rPr lang="en-GB" sz="1800" dirty="0">
                <a:effectLst/>
                <a:latin typeface="Calibri" panose="020F0502020204030204" pitchFamily="34" charset="0"/>
              </a:rPr>
              <a:t>. [2333784] </a:t>
            </a:r>
            <a:br>
              <a:rPr lang="en-GB" sz="1800" dirty="0">
                <a:effectLst/>
                <a:latin typeface="ArialMT"/>
              </a:rPr>
            </a:br>
            <a:br>
              <a:rPr lang="en-GB" sz="800" dirty="0">
                <a:effectLst/>
              </a:rPr>
            </a:br>
            <a:br>
              <a:rPr lang="en-GB" sz="1050" dirty="0">
                <a:effectLst/>
              </a:rPr>
            </a:br>
            <a:endParaRPr lang="en-US" sz="32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15C331-B34F-4F2C-8E03-22254C1605D0}"/>
              </a:ext>
            </a:extLst>
          </p:cNvPr>
          <p:cNvSpPr txBox="1"/>
          <p:nvPr/>
        </p:nvSpPr>
        <p:spPr>
          <a:xfrm>
            <a:off x="976045" y="658016"/>
            <a:ext cx="68143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C00000"/>
                </a:solidFill>
                <a:effectLst/>
                <a:latin typeface="Arial" panose="020B0604020202020204" pitchFamily="34" charset="0"/>
              </a:rPr>
              <a:t>Slide 1</a:t>
            </a:r>
            <a:r>
              <a:rPr lang="en-GB" sz="1800" dirty="0">
                <a:solidFill>
                  <a:srgbClr val="C00000"/>
                </a:solidFill>
                <a:effectLst/>
                <a:latin typeface="ArialMT"/>
              </a:rPr>
              <a:t>: Group Presentation: Information Systems at Starbucks </a:t>
            </a:r>
            <a:endParaRPr lang="en-GB" dirty="0">
              <a:solidFill>
                <a:srgbClr val="C00000"/>
              </a:solidFill>
              <a:effectLst/>
            </a:endParaRPr>
          </a:p>
        </p:txBody>
      </p:sp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7354C-799B-982A-97A5-29C5D30582B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66903" y="274640"/>
            <a:ext cx="8305796" cy="1782759"/>
          </a:xfrm>
        </p:spPr>
        <p:txBody>
          <a:bodyPr/>
          <a:lstStyle/>
          <a:p>
            <a:pPr lvl="0"/>
            <a:r>
              <a:rPr lang="en-GB" dirty="0">
                <a:solidFill>
                  <a:srgbClr val="0070C0"/>
                </a:solidFill>
              </a:rPr>
              <a:t> 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D6B28-D6CC-130F-B559-3E6A465ECEC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2741" y="274640"/>
            <a:ext cx="8948791" cy="5324776"/>
          </a:xfrm>
        </p:spPr>
        <p:txBody>
          <a:bodyPr/>
          <a:lstStyle/>
          <a:p>
            <a:pPr marL="0" indent="0">
              <a:spcBef>
                <a:spcPts val="600"/>
              </a:spcBef>
              <a:buNone/>
            </a:pPr>
            <a:r>
              <a:rPr lang="en-GB" sz="2400" dirty="0"/>
              <a:t>                          </a:t>
            </a:r>
            <a:r>
              <a:rPr lang="en-GB" dirty="0">
                <a:solidFill>
                  <a:srgbClr val="C00000"/>
                </a:solidFill>
              </a:rPr>
              <a:t>Slide 2: Introduction to Information Systems </a:t>
            </a:r>
            <a:endParaRPr lang="en-GB" sz="2400" dirty="0">
              <a:solidFill>
                <a:srgbClr val="C00000"/>
              </a:solidFill>
              <a:effectLst/>
            </a:endParaRPr>
          </a:p>
          <a:p>
            <a:pPr marL="0" lvl="0" indent="0">
              <a:spcBef>
                <a:spcPts val="600"/>
              </a:spcBef>
              <a:buNone/>
            </a:pP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376CC-D2D5-9351-C7FD-60F46773D58C}"/>
              </a:ext>
            </a:extLst>
          </p:cNvPr>
          <p:cNvSpPr txBox="1"/>
          <p:nvPr/>
        </p:nvSpPr>
        <p:spPr>
          <a:xfrm>
            <a:off x="934948" y="1923835"/>
            <a:ext cx="785973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An information system (IS) is a combination of people, technologies, data, and processes used to collect, process, store, and disseminate information.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8D88C0-9572-A49E-FD96-EEAC8BC925A1}"/>
              </a:ext>
            </a:extLst>
          </p:cNvPr>
          <p:cNvSpPr txBox="1"/>
          <p:nvPr/>
        </p:nvSpPr>
        <p:spPr>
          <a:xfrm>
            <a:off x="934948" y="2607463"/>
            <a:ext cx="508570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Improves efficiency </a:t>
            </a:r>
            <a:endParaRPr lang="en-GB" sz="1800" dirty="0">
              <a:effectLst/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Supports decision-making </a:t>
            </a:r>
            <a:endParaRPr lang="en-GB" sz="1800" dirty="0">
              <a:effectLst/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Enhances customer experience </a:t>
            </a:r>
            <a:endParaRPr lang="en-GB" sz="1800" dirty="0">
              <a:effectLst/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Creates competitive advantage</a:t>
            </a:r>
            <a:br>
              <a:rPr lang="en-GB" sz="1800" dirty="0">
                <a:effectLst/>
                <a:latin typeface="Calibri" panose="020F0502020204030204" pitchFamily="34" charset="0"/>
              </a:rPr>
            </a:br>
            <a:endParaRPr lang="en-GB" sz="1800" dirty="0">
              <a:effectLst/>
              <a:latin typeface="ArialM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3FE9A7-9335-EEE2-D6D1-63A8C75AC17E}"/>
              </a:ext>
            </a:extLst>
          </p:cNvPr>
          <p:cNvSpPr txBox="1"/>
          <p:nvPr/>
        </p:nvSpPr>
        <p:spPr>
          <a:xfrm>
            <a:off x="934948" y="3850029"/>
            <a:ext cx="65615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effectLst/>
                <a:latin typeface="Calibri" panose="020F0502020204030204" pitchFamily="34" charset="0"/>
              </a:rPr>
              <a:t>Starbucks uses information systems to manage</a:t>
            </a:r>
            <a:r>
              <a:rPr lang="en-GB" sz="1800" dirty="0">
                <a:effectLst/>
                <a:latin typeface="Calibri" panose="020F0502020204030204" pitchFamily="34" charset="0"/>
              </a:rPr>
              <a:t>: </a:t>
            </a:r>
            <a:endParaRPr lang="en-GB" sz="1800" dirty="0">
              <a:effectLst/>
              <a:latin typeface="ArialM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F98724C-D3A3-030F-F2B8-AED1A0E4ADA2}"/>
              </a:ext>
            </a:extLst>
          </p:cNvPr>
          <p:cNvSpPr txBox="1"/>
          <p:nvPr/>
        </p:nvSpPr>
        <p:spPr>
          <a:xfrm>
            <a:off x="934093" y="4122088"/>
            <a:ext cx="508570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orders </a:t>
            </a:r>
            <a:endParaRPr lang="en-GB" sz="1800" dirty="0">
              <a:effectLst/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Mobile payments </a:t>
            </a:r>
            <a:endParaRPr lang="en-GB" sz="1800" dirty="0">
              <a:effectLst/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Inventory </a:t>
            </a:r>
            <a:endParaRPr lang="en-GB" sz="1800" dirty="0">
              <a:effectLst/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Employee scheduling </a:t>
            </a:r>
            <a:endParaRPr lang="en-GB" sz="1800" dirty="0">
              <a:effectLst/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Business decisions </a:t>
            </a:r>
            <a:endParaRPr lang="en-GB" sz="1800" dirty="0">
              <a:effectLst/>
              <a:latin typeface="ArialM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BCD6D-8F47-EF98-E3C5-69CB7A943F9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52090" y="809011"/>
            <a:ext cx="5794624" cy="454711"/>
          </a:xfrm>
        </p:spPr>
        <p:txBody>
          <a:bodyPr>
            <a:noAutofit/>
          </a:bodyPr>
          <a:lstStyle/>
          <a:p>
            <a:r>
              <a:rPr lang="en-GB" sz="2000" b="0" dirty="0">
                <a:solidFill>
                  <a:srgbClr val="C00000"/>
                </a:solidFill>
                <a:effectLst/>
                <a:latin typeface="Calibri" panose="020F0502020204030204" pitchFamily="34" charset="0"/>
              </a:rPr>
              <a:t>Slide 3: Types of Information </a:t>
            </a:r>
            <a:r>
              <a:rPr lang="en-GB" sz="2000" dirty="0">
                <a:solidFill>
                  <a:srgbClr val="C00000"/>
                </a:solidFill>
                <a:latin typeface="Calibri" panose="020F0502020204030204" pitchFamily="34" charset="0"/>
              </a:rPr>
              <a:t>Systems</a:t>
            </a:r>
            <a:br>
              <a:rPr lang="en-GB" sz="1600" dirty="0">
                <a:effectLst/>
              </a:rPr>
            </a:br>
            <a:endParaRPr lang="en-US" sz="1600" dirty="0">
              <a:solidFill>
                <a:srgbClr val="0070C0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BF26D3C-EDD9-318C-BEBA-3E1EB93F20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4724248"/>
              </p:ext>
            </p:extLst>
          </p:nvPr>
        </p:nvGraphicFramePr>
        <p:xfrm>
          <a:off x="888714" y="1903109"/>
          <a:ext cx="7366572" cy="3449638"/>
        </p:xfrm>
        <a:graphic>
          <a:graphicData uri="http://schemas.openxmlformats.org/drawingml/2006/table">
            <a:tbl>
              <a:tblPr/>
              <a:tblGrid>
                <a:gridCol w="3678149">
                  <a:extLst>
                    <a:ext uri="{9D8B030D-6E8A-4147-A177-3AD203B41FA5}">
                      <a16:colId xmlns:a16="http://schemas.microsoft.com/office/drawing/2014/main" val="337686917"/>
                    </a:ext>
                  </a:extLst>
                </a:gridCol>
                <a:gridCol w="3688423">
                  <a:extLst>
                    <a:ext uri="{9D8B030D-6E8A-4147-A177-3AD203B41FA5}">
                      <a16:colId xmlns:a16="http://schemas.microsoft.com/office/drawing/2014/main" val="434645276"/>
                    </a:ext>
                  </a:extLst>
                </a:gridCol>
              </a:tblGrid>
              <a:tr h="350811">
                <a:tc>
                  <a:txBody>
                    <a:bodyPr/>
                    <a:lstStyle/>
                    <a:p>
                      <a:r>
                        <a:rPr lang="en-GB" sz="1900" b="1" dirty="0">
                          <a:effectLst/>
                          <a:latin typeface="Arial" panose="020B0604020202020204" pitchFamily="34" charset="0"/>
                        </a:rPr>
                        <a:t>System </a:t>
                      </a:r>
                      <a:endParaRPr lang="en-GB" sz="1200" dirty="0">
                        <a:effectLst/>
                      </a:endParaRPr>
                    </a:p>
                  </a:txBody>
                  <a:tcPr marL="58468" marR="58468" marT="29234" marB="29234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4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900" b="1" dirty="0">
                          <a:effectLst/>
                          <a:latin typeface="Arial" panose="020B0604020202020204" pitchFamily="34" charset="0"/>
                        </a:rPr>
                        <a:t>Purpose </a:t>
                      </a:r>
                      <a:endParaRPr lang="en-GB" sz="1200" dirty="0">
                        <a:effectLst/>
                      </a:endParaRPr>
                    </a:p>
                  </a:txBody>
                  <a:tcPr marL="58468" marR="58468" marT="29234" marB="29234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5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182772"/>
                  </a:ext>
                </a:extLst>
              </a:tr>
              <a:tr h="935495">
                <a:tc>
                  <a:txBody>
                    <a:bodyPr/>
                    <a:lstStyle/>
                    <a:p>
                      <a:r>
                        <a:rPr lang="en-GB" sz="1900" dirty="0">
                          <a:effectLst/>
                          <a:latin typeface="ArialMT"/>
                        </a:rPr>
                        <a:t>Transaction Processing System (TPS) </a:t>
                      </a:r>
                      <a:endParaRPr lang="en-GB" sz="1200" dirty="0">
                        <a:effectLst/>
                      </a:endParaRPr>
                    </a:p>
                  </a:txBody>
                  <a:tcPr marL="58468" marR="58468" marT="29234" marB="29234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900" dirty="0">
                          <a:effectLst/>
                          <a:latin typeface="ArialMT"/>
                        </a:rPr>
                        <a:t>Handles daily transactions </a:t>
                      </a:r>
                      <a:endParaRPr lang="en-GB" sz="1200" dirty="0">
                        <a:effectLst/>
                      </a:endParaRPr>
                    </a:p>
                  </a:txBody>
                  <a:tcPr marL="58468" marR="58468" marT="29234" marB="29234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7855252"/>
                  </a:ext>
                </a:extLst>
              </a:tr>
              <a:tr h="1227837">
                <a:tc>
                  <a:txBody>
                    <a:bodyPr/>
                    <a:lstStyle/>
                    <a:p>
                      <a:r>
                        <a:rPr lang="en-GB" sz="1900" dirty="0">
                          <a:effectLst/>
                          <a:latin typeface="ArialMT"/>
                        </a:rPr>
                        <a:t>Customer Relationship Management (CRM) </a:t>
                      </a:r>
                      <a:endParaRPr lang="en-GB" sz="1200" dirty="0">
                        <a:effectLst/>
                      </a:endParaRPr>
                    </a:p>
                  </a:txBody>
                  <a:tcPr marL="58468" marR="58468" marT="29234" marB="29234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>
                        <a:alphaModFix amt="27000"/>
                      </a:blip>
                      <a:stretch>
                        <a:fillRect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en-GB" sz="1900" dirty="0">
                          <a:effectLst/>
                          <a:latin typeface="ArialMT"/>
                        </a:rPr>
                        <a:t>Manages customer relationships </a:t>
                      </a:r>
                      <a:endParaRPr lang="en-GB" sz="1200" dirty="0">
                        <a:effectLst/>
                      </a:endParaRPr>
                    </a:p>
                  </a:txBody>
                  <a:tcPr marL="58468" marR="58468" marT="29234" marB="29234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 dpi="0" rotWithShape="1">
                      <a:blip r:embed="rId2">
                        <a:alphaModFix amt="27000"/>
                      </a:blip>
                      <a:srcRect/>
                      <a:stretch>
                        <a:fillRect/>
                      </a:stretch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3439653093"/>
                  </a:ext>
                </a:extLst>
              </a:tr>
              <a:tr h="935495">
                <a:tc>
                  <a:txBody>
                    <a:bodyPr/>
                    <a:lstStyle/>
                    <a:p>
                      <a:r>
                        <a:rPr lang="en-GB" sz="1900">
                          <a:effectLst/>
                          <a:latin typeface="ArialMT"/>
                        </a:rPr>
                        <a:t>Management Information System (MIS) </a:t>
                      </a:r>
                      <a:endParaRPr lang="en-GB" sz="1200">
                        <a:effectLst/>
                      </a:endParaRPr>
                    </a:p>
                  </a:txBody>
                  <a:tcPr marL="58468" marR="58468" marT="29234" marB="29234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900" dirty="0">
                          <a:effectLst/>
                          <a:latin typeface="ArialMT"/>
                        </a:rPr>
                        <a:t>Provides reports for managers </a:t>
                      </a:r>
                      <a:endParaRPr lang="en-GB" sz="1200" dirty="0">
                        <a:effectLst/>
                      </a:endParaRPr>
                    </a:p>
                  </a:txBody>
                  <a:tcPr marL="58468" marR="58468" marT="29234" marB="29234"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0106731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4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66771-0C66-0EBB-0B53-06DDE607353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22625" y="169186"/>
            <a:ext cx="7037799" cy="571502"/>
          </a:xfrm>
        </p:spPr>
        <p:txBody>
          <a:bodyPr>
            <a:normAutofit fontScale="90000"/>
          </a:bodyPr>
          <a:lstStyle/>
          <a:p>
            <a:r>
              <a:rPr lang="en-GB" sz="2200" dirty="0">
                <a:solidFill>
                  <a:srgbClr val="C00000"/>
                </a:solidFill>
              </a:rPr>
              <a:t>Slide 4:Transaction Processing System (TPS) </a:t>
            </a:r>
            <a:br>
              <a:rPr lang="en-GB" dirty="0">
                <a:effectLst/>
              </a:rPr>
            </a:b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DD37F-CBD2-5089-20CB-D89D05A80E6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83576" y="636997"/>
            <a:ext cx="7674796" cy="5219272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GB" sz="1800" dirty="0">
                <a:solidFill>
                  <a:srgbClr val="C00000"/>
                </a:solidFill>
              </a:rPr>
              <a:t>les routine business transactions with speed and accuracy.</a:t>
            </a:r>
          </a:p>
          <a:p>
            <a:r>
              <a:rPr lang="en-GB" sz="1400" dirty="0"/>
              <a:t>Point of Sale (POS) systems </a:t>
            </a:r>
          </a:p>
          <a:p>
            <a:r>
              <a:rPr lang="en-GB" sz="1400" dirty="0"/>
              <a:t>Mobile app orders </a:t>
            </a:r>
          </a:p>
          <a:p>
            <a:r>
              <a:rPr lang="en-GB" sz="1400" dirty="0"/>
              <a:t>Payment processing </a:t>
            </a:r>
          </a:p>
          <a:p>
            <a:pPr marL="0" indent="0">
              <a:buNone/>
            </a:pPr>
            <a:r>
              <a:rPr lang="en-GB" sz="1600" b="1" dirty="0">
                <a:solidFill>
                  <a:srgbClr val="C00000"/>
                </a:solidFill>
              </a:rPr>
              <a:t>Benefits </a:t>
            </a:r>
            <a:endParaRPr lang="en-GB" sz="1600" dirty="0">
              <a:solidFill>
                <a:srgbClr val="C00000"/>
              </a:solidFill>
            </a:endParaRPr>
          </a:p>
          <a:p>
            <a:r>
              <a:rPr lang="en-GB" sz="1400" dirty="0"/>
              <a:t>Fast transactions</a:t>
            </a:r>
          </a:p>
          <a:p>
            <a:r>
              <a:rPr lang="en-GB" sz="1400" dirty="0"/>
              <a:t> Accurate sales records</a:t>
            </a:r>
          </a:p>
          <a:p>
            <a:r>
              <a:rPr lang="en-GB" sz="1400" dirty="0"/>
              <a:t> Reduced waiting times </a:t>
            </a:r>
            <a:endParaRPr lang="en-GB" sz="1400" dirty="0">
              <a:effectLst/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rgbClr val="C00000"/>
                </a:solidFill>
              </a:rPr>
              <a:t>Limitations </a:t>
            </a:r>
            <a:endParaRPr lang="en-GB" sz="1600" dirty="0">
              <a:solidFill>
                <a:srgbClr val="C00000"/>
              </a:solidFill>
              <a:effectLst/>
            </a:endParaRPr>
          </a:p>
          <a:p>
            <a:r>
              <a:rPr lang="en-GB" sz="1400" dirty="0"/>
              <a:t>System failures can disrupt operations </a:t>
            </a:r>
            <a:endParaRPr lang="en-GB" sz="1400" dirty="0">
              <a:effectLst/>
            </a:endParaRPr>
          </a:p>
          <a:p>
            <a:r>
              <a:rPr lang="en-GB" sz="1400" dirty="0"/>
              <a:t>Requires regular maintenance </a:t>
            </a:r>
            <a:endParaRPr lang="en-GB" sz="1400" dirty="0">
              <a:effectLst/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rgbClr val="C00000"/>
                </a:solidFill>
              </a:rPr>
              <a:t>Impact </a:t>
            </a:r>
            <a:endParaRPr lang="en-GB" sz="1600" dirty="0">
              <a:solidFill>
                <a:srgbClr val="C00000"/>
              </a:solidFill>
              <a:effectLst/>
            </a:endParaRPr>
          </a:p>
          <a:p>
            <a:pPr marL="0" lvl="0" indent="0">
              <a:buNone/>
            </a:pPr>
            <a:r>
              <a:rPr lang="en-GB" sz="1400" dirty="0"/>
              <a:t>The TPS helps Starbucks efficiently serve millions of customers every day.</a:t>
            </a:r>
            <a:endParaRPr lang="en-US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2A039D-8097-EF8C-C46A-00B65438561C}"/>
              </a:ext>
            </a:extLst>
          </p:cNvPr>
          <p:cNvSpPr txBox="1"/>
          <p:nvPr/>
        </p:nvSpPr>
        <p:spPr>
          <a:xfrm>
            <a:off x="7900827" y="18493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5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BF890-1109-B15C-A08C-F269DBCD53F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6016" y="1085851"/>
            <a:ext cx="5292592" cy="1056314"/>
          </a:xfrm>
        </p:spPr>
        <p:txBody>
          <a:bodyPr/>
          <a:lstStyle/>
          <a:p>
            <a:pPr lvl="0"/>
            <a:br>
              <a:rPr lang="en-GB" dirty="0">
                <a:solidFill>
                  <a:srgbClr val="0070C0"/>
                </a:solidFill>
              </a:rPr>
            </a:b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97019E-9E70-726E-61B8-2AFA83D400C0}"/>
              </a:ext>
            </a:extLst>
          </p:cNvPr>
          <p:cNvSpPr txBox="1"/>
          <p:nvPr/>
        </p:nvSpPr>
        <p:spPr>
          <a:xfrm>
            <a:off x="1467040" y="289886"/>
            <a:ext cx="596626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dirty="0">
                <a:solidFill>
                  <a:srgbClr val="C00000"/>
                </a:solidFill>
                <a:effectLst/>
                <a:latin typeface="Calibri" panose="020F0502020204030204" pitchFamily="34" charset="0"/>
              </a:rPr>
              <a:t>Slide 5: Customer Relationship Management (CRM) </a:t>
            </a:r>
            <a:endParaRPr lang="en-GB" sz="2000" dirty="0">
              <a:solidFill>
                <a:srgbClr val="C00000"/>
              </a:solidFill>
              <a:effectLst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2EC308-713B-EDB2-A602-AF417F1FCD4F}"/>
              </a:ext>
            </a:extLst>
          </p:cNvPr>
          <p:cNvSpPr txBox="1"/>
          <p:nvPr/>
        </p:nvSpPr>
        <p:spPr>
          <a:xfrm>
            <a:off x="1467040" y="1092915"/>
            <a:ext cx="512555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 system used to manage customer information and improve customer relationships.</a:t>
            </a:r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A889AE3-9F33-B1DF-B0D1-0CCA42055B95}"/>
              </a:ext>
            </a:extLst>
          </p:cNvPr>
          <p:cNvSpPr txBox="1">
            <a:spLocks/>
          </p:cNvSpPr>
          <p:nvPr/>
        </p:nvSpPr>
        <p:spPr>
          <a:xfrm>
            <a:off x="914401" y="1732182"/>
            <a:ext cx="7083583" cy="41071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0" marR="0" lvl="0" indent="0" algn="l" defTabSz="6858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3200" b="0" i="0" u="none" strike="noStrike" kern="1200" cap="all" spc="0" baseline="0">
                <a:solidFill>
                  <a:srgbClr val="000000"/>
                </a:solidFill>
                <a:uFillTx/>
                <a:latin typeface="Gill Sans MT"/>
              </a:defRPr>
            </a:lvl1pPr>
          </a:lstStyle>
          <a:p>
            <a:br>
              <a:rPr lang="en-GB">
                <a:solidFill>
                  <a:srgbClr val="0070C0"/>
                </a:solidFill>
              </a:rPr>
            </a:b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0DF369C5-C551-C08B-7092-FBC587B1BD98}"/>
              </a:ext>
            </a:extLst>
          </p:cNvPr>
          <p:cNvSpPr txBox="1">
            <a:spLocks/>
          </p:cNvSpPr>
          <p:nvPr/>
        </p:nvSpPr>
        <p:spPr>
          <a:xfrm>
            <a:off x="835625" y="1530849"/>
            <a:ext cx="6841335" cy="430846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 fontScale="92500" lnSpcReduction="10000"/>
          </a:bodyPr>
          <a:lstStyle>
            <a:lvl1pPr marL="0" marR="0" lvl="0" indent="0" algn="l" defTabSz="6858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3200" b="0" i="0" u="none" strike="noStrike" kern="1200" cap="all" spc="0" baseline="0">
                <a:solidFill>
                  <a:srgbClr val="000000"/>
                </a:solidFill>
                <a:uFillTx/>
                <a:latin typeface="Gill Sans MT"/>
              </a:defRPr>
            </a:lvl1pPr>
          </a:lstStyle>
          <a:p>
            <a:endParaRPr lang="en-GB" sz="1600" b="1" dirty="0"/>
          </a:p>
          <a:p>
            <a:endParaRPr lang="en-GB" sz="16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Starbucks Rewards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Program Mobile App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Personalized offers </a:t>
            </a:r>
            <a:endParaRPr lang="en-GB" sz="1600" dirty="0">
              <a:effectLst/>
            </a:endParaRPr>
          </a:p>
          <a:p>
            <a:endParaRPr lang="en-GB" sz="1600" b="1" dirty="0"/>
          </a:p>
          <a:p>
            <a:r>
              <a:rPr lang="en-GB" sz="1600" b="1" dirty="0">
                <a:solidFill>
                  <a:srgbClr val="C00000"/>
                </a:solidFill>
              </a:rPr>
              <a:t>Benefits </a:t>
            </a:r>
          </a:p>
          <a:p>
            <a:endParaRPr lang="en-GB" sz="1600" b="1" dirty="0">
              <a:effectLst/>
            </a:endParaRPr>
          </a:p>
          <a:p>
            <a:r>
              <a:rPr lang="en-GB" sz="1400" dirty="0"/>
              <a:t>Increased customer loyalty</a:t>
            </a:r>
          </a:p>
          <a:p>
            <a:r>
              <a:rPr lang="en-GB" sz="1400" dirty="0"/>
              <a:t>Personalized marketing</a:t>
            </a:r>
          </a:p>
          <a:p>
            <a:r>
              <a:rPr lang="en-GB" sz="1400" dirty="0"/>
              <a:t>Better customer satisfaction</a:t>
            </a:r>
          </a:p>
          <a:p>
            <a:r>
              <a:rPr lang="en-GB" sz="1400" dirty="0">
                <a:solidFill>
                  <a:srgbClr val="C00000"/>
                </a:solidFill>
              </a:rPr>
              <a:t> </a:t>
            </a:r>
            <a:r>
              <a:rPr lang="en-GB" sz="1600" b="1" dirty="0">
                <a:solidFill>
                  <a:srgbClr val="C00000"/>
                </a:solidFill>
              </a:rPr>
              <a:t>Limitations</a:t>
            </a:r>
            <a:r>
              <a:rPr lang="en-GB" b="1" dirty="0">
                <a:solidFill>
                  <a:srgbClr val="C00000"/>
                </a:solidFill>
              </a:rPr>
              <a:t> </a:t>
            </a:r>
          </a:p>
          <a:p>
            <a:endParaRPr lang="en-GB" sz="1400" b="1" dirty="0">
              <a:effectLst/>
            </a:endParaRPr>
          </a:p>
          <a:p>
            <a:r>
              <a:rPr lang="en-GB" sz="1600" dirty="0"/>
              <a:t>Data privacy concerns</a:t>
            </a:r>
            <a:br>
              <a:rPr lang="en-GB" sz="1600" dirty="0"/>
            </a:br>
            <a:r>
              <a:rPr lang="en-GB" sz="1600" dirty="0"/>
              <a:t>Cost of maintaining customer databases</a:t>
            </a:r>
          </a:p>
          <a:p>
            <a:r>
              <a:rPr lang="en-GB" sz="1600" dirty="0"/>
              <a:t> </a:t>
            </a:r>
            <a:endParaRPr lang="en-GB" sz="1600" dirty="0">
              <a:effectLst/>
            </a:endParaRPr>
          </a:p>
          <a:p>
            <a:r>
              <a:rPr lang="en-GB" sz="1600" b="1" dirty="0">
                <a:solidFill>
                  <a:srgbClr val="C00000"/>
                </a:solidFill>
              </a:rPr>
              <a:t>Impact </a:t>
            </a:r>
          </a:p>
          <a:p>
            <a:br>
              <a:rPr lang="en-GB" dirty="0"/>
            </a:br>
            <a:r>
              <a:rPr lang="en-GB" sz="1700" dirty="0"/>
              <a:t>CRM helps Starbucks retain customers and increase repeat purchases. </a:t>
            </a:r>
            <a:endParaRPr lang="en-GB" sz="1700" dirty="0">
              <a:effectLst/>
            </a:endParaRPr>
          </a:p>
          <a:p>
            <a:endParaRPr lang="en-GB" sz="1400" dirty="0">
              <a:effectLst/>
            </a:endParaRPr>
          </a:p>
          <a:p>
            <a:endParaRPr lang="en-GB" sz="1400" dirty="0">
              <a:effectLst/>
            </a:endParaRPr>
          </a:p>
          <a:p>
            <a:endParaRPr lang="en-GB" sz="1400" dirty="0">
              <a:effectLst/>
            </a:endParaRPr>
          </a:p>
          <a:p>
            <a:endParaRPr lang="en-GB" sz="1600" dirty="0">
              <a:effectLst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6">
    <p:bg>
      <p:bgPr>
        <a:blipFill dpi="0" rotWithShape="1">
          <a:blip r:embed="rId2">
            <a:alphaModFix amt="78488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68594-D0DE-73C4-F5A4-35E75461DCC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7820" y="300553"/>
            <a:ext cx="8712485" cy="603573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rgbClr val="C00000"/>
                </a:solidFill>
              </a:rPr>
              <a:t>Slide 6: Management Information System (MIS) </a:t>
            </a:r>
            <a:br>
              <a:rPr lang="en-GB" sz="3600" dirty="0">
                <a:effectLst/>
              </a:rPr>
            </a:br>
            <a:endParaRPr lang="en-US" sz="3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0CA805-C571-BE1C-9E91-CC7867BF99AC}"/>
              </a:ext>
            </a:extLst>
          </p:cNvPr>
          <p:cNvSpPr txBox="1"/>
          <p:nvPr/>
        </p:nvSpPr>
        <p:spPr>
          <a:xfrm>
            <a:off x="3649895" y="1202547"/>
            <a:ext cx="46901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C00000"/>
                </a:solidFill>
                <a:effectLst/>
                <a:latin typeface="Arial" panose="020B0604020202020204" pitchFamily="34" charset="0"/>
              </a:rPr>
              <a:t>A system that provides managers with reports for decision-making. </a:t>
            </a:r>
            <a:endParaRPr lang="en-GB" dirty="0">
              <a:solidFill>
                <a:srgbClr val="C00000"/>
              </a:solidFill>
              <a:effectLst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8028535-7242-6690-12F7-5A486018C3AA}"/>
              </a:ext>
            </a:extLst>
          </p:cNvPr>
          <p:cNvSpPr txBox="1"/>
          <p:nvPr/>
        </p:nvSpPr>
        <p:spPr>
          <a:xfrm>
            <a:off x="3634484" y="1812789"/>
            <a:ext cx="469015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MT"/>
              </a:rPr>
              <a:t>• Sales reports</a:t>
            </a:r>
            <a:br>
              <a:rPr lang="en-GB" sz="1800" dirty="0">
                <a:effectLst/>
                <a:latin typeface="ArialMT"/>
              </a:rPr>
            </a:br>
            <a:r>
              <a:rPr lang="en-GB" sz="1800" dirty="0">
                <a:effectLst/>
                <a:latin typeface="ArialMT"/>
              </a:rPr>
              <a:t>• Inventory reports</a:t>
            </a:r>
            <a:br>
              <a:rPr lang="en-GB" sz="1800" dirty="0">
                <a:effectLst/>
                <a:latin typeface="ArialMT"/>
              </a:rPr>
            </a:br>
            <a:r>
              <a:rPr lang="en-GB" sz="1800" dirty="0">
                <a:effectLst/>
                <a:latin typeface="ArialMT"/>
              </a:rPr>
              <a:t>• Store performance reports </a:t>
            </a:r>
            <a:endParaRPr lang="en-GB" dirty="0">
              <a:effectLst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D59801D-6A88-B7B0-F551-78C408E79CE8}"/>
              </a:ext>
            </a:extLst>
          </p:cNvPr>
          <p:cNvSpPr txBox="1"/>
          <p:nvPr/>
        </p:nvSpPr>
        <p:spPr>
          <a:xfrm>
            <a:off x="3649895" y="2668769"/>
            <a:ext cx="46901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C00000"/>
                </a:solidFill>
                <a:effectLst/>
                <a:latin typeface="Arial" panose="020B0604020202020204" pitchFamily="34" charset="0"/>
              </a:rPr>
              <a:t>Benefits </a:t>
            </a:r>
            <a:endParaRPr lang="en-GB" dirty="0">
              <a:solidFill>
                <a:srgbClr val="C00000"/>
              </a:solidFill>
              <a:effectLst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3D9F8AB-1943-D897-E780-BE9C2E6E06AA}"/>
              </a:ext>
            </a:extLst>
          </p:cNvPr>
          <p:cNvSpPr txBox="1"/>
          <p:nvPr/>
        </p:nvSpPr>
        <p:spPr>
          <a:xfrm>
            <a:off x="3649895" y="2925254"/>
            <a:ext cx="29075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MT"/>
              </a:rPr>
              <a:t>Better decision-making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MT"/>
              </a:rPr>
              <a:t>Improved planning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MT"/>
              </a:rPr>
              <a:t>Performance monitoring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3C0D78-B73A-805D-FCE3-F018EFCB61F1}"/>
              </a:ext>
            </a:extLst>
          </p:cNvPr>
          <p:cNvSpPr txBox="1"/>
          <p:nvPr/>
        </p:nvSpPr>
        <p:spPr>
          <a:xfrm>
            <a:off x="3688423" y="3767135"/>
            <a:ext cx="3033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solidFill>
                  <a:srgbClr val="C00000"/>
                </a:solidFill>
                <a:effectLst/>
                <a:latin typeface="Arial" panose="020B0604020202020204" pitchFamily="34" charset="0"/>
              </a:rPr>
              <a:t>Limitations</a:t>
            </a:r>
            <a:r>
              <a:rPr lang="en-GB" sz="1800" b="1" dirty="0">
                <a:effectLst/>
                <a:latin typeface="Arial" panose="020B0604020202020204" pitchFamily="34" charset="0"/>
              </a:rPr>
              <a:t> </a:t>
            </a:r>
            <a:endParaRPr lang="en-GB" sz="1800" dirty="0">
              <a:effectLst/>
              <a:latin typeface="ArialMT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1BA45CA-C527-72E1-79A3-E75955345E60}"/>
              </a:ext>
            </a:extLst>
          </p:cNvPr>
          <p:cNvSpPr txBox="1"/>
          <p:nvPr/>
        </p:nvSpPr>
        <p:spPr>
          <a:xfrm>
            <a:off x="3649895" y="4047435"/>
            <a:ext cx="35605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MT"/>
              </a:rPr>
              <a:t>Dependent on accurate data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MT"/>
              </a:rPr>
              <a:t>Can be expensive to implement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6E7CE5B-6532-9ED5-B999-58D65847F608}"/>
              </a:ext>
            </a:extLst>
          </p:cNvPr>
          <p:cNvSpPr txBox="1"/>
          <p:nvPr/>
        </p:nvSpPr>
        <p:spPr>
          <a:xfrm>
            <a:off x="3688423" y="4658581"/>
            <a:ext cx="46901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C00000"/>
                </a:solidFill>
                <a:effectLst/>
                <a:latin typeface="Arial" panose="020B0604020202020204" pitchFamily="34" charset="0"/>
              </a:rPr>
              <a:t>Impact </a:t>
            </a:r>
            <a:endParaRPr lang="en-GB" sz="1800" dirty="0">
              <a:solidFill>
                <a:srgbClr val="C00000"/>
              </a:solidFill>
              <a:effectLst/>
              <a:latin typeface="ArialM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4891FE6-A4FE-56DA-EA75-B5402EA55502}"/>
              </a:ext>
            </a:extLst>
          </p:cNvPr>
          <p:cNvSpPr txBox="1"/>
          <p:nvPr/>
        </p:nvSpPr>
        <p:spPr>
          <a:xfrm>
            <a:off x="3634484" y="4995748"/>
            <a:ext cx="54555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ArialMT"/>
              </a:rPr>
              <a:t>MIS helps Starbucks managers make informed business decisions. </a:t>
            </a:r>
            <a:endParaRPr lang="en-GB" dirty="0">
              <a:effectLst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str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7">
    <p:bg>
      <p:bgPr>
        <a:blipFill dpi="0" rotWithShape="1">
          <a:blip r:embed="rId2">
            <a:alphaModFix amt="95835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itle 33">
            <a:extLst>
              <a:ext uri="{FF2B5EF4-FFF2-40B4-BE49-F238E27FC236}">
                <a16:creationId xmlns:a16="http://schemas.microsoft.com/office/drawing/2014/main" id="{8FA01BEB-165B-52DE-9775-DD5E07279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655" y="486017"/>
            <a:ext cx="7032690" cy="551673"/>
          </a:xfrm>
        </p:spPr>
        <p:txBody>
          <a:bodyPr>
            <a:normAutofit fontScale="90000"/>
          </a:bodyPr>
          <a:lstStyle/>
          <a:p>
            <a:r>
              <a:rPr lang="en-GB" sz="2200" b="1" dirty="0">
                <a:solidFill>
                  <a:srgbClr val="C00000"/>
                </a:solidFill>
                <a:effectLst/>
                <a:latin typeface="Arial" panose="020B0604020202020204" pitchFamily="34" charset="0"/>
              </a:rPr>
              <a:t>Slide 7: Comparison Of Information System </a:t>
            </a:r>
            <a:br>
              <a:rPr lang="en-GB" dirty="0">
                <a:effectLst/>
              </a:rPr>
            </a:br>
            <a:br>
              <a:rPr lang="en-GB" dirty="0">
                <a:effectLst/>
              </a:rPr>
            </a:br>
            <a:endParaRPr lang="en-US" dirty="0"/>
          </a:p>
        </p:txBody>
      </p:sp>
      <p:graphicFrame>
        <p:nvGraphicFramePr>
          <p:cNvPr id="35" name="Table 34">
            <a:extLst>
              <a:ext uri="{FF2B5EF4-FFF2-40B4-BE49-F238E27FC236}">
                <a16:creationId xmlns:a16="http://schemas.microsoft.com/office/drawing/2014/main" id="{7BEA091B-FAA0-E065-1F8F-EF54775AEB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7955277"/>
              </p:ext>
            </p:extLst>
          </p:nvPr>
        </p:nvGraphicFramePr>
        <p:xfrm>
          <a:off x="354458" y="1627165"/>
          <a:ext cx="8435084" cy="3040097"/>
        </p:xfrm>
        <a:graphic>
          <a:graphicData uri="http://schemas.openxmlformats.org/drawingml/2006/table">
            <a:tbl>
              <a:tblPr/>
              <a:tblGrid>
                <a:gridCol w="2108771">
                  <a:extLst>
                    <a:ext uri="{9D8B030D-6E8A-4147-A177-3AD203B41FA5}">
                      <a16:colId xmlns:a16="http://schemas.microsoft.com/office/drawing/2014/main" val="1336894594"/>
                    </a:ext>
                  </a:extLst>
                </a:gridCol>
                <a:gridCol w="2108771">
                  <a:extLst>
                    <a:ext uri="{9D8B030D-6E8A-4147-A177-3AD203B41FA5}">
                      <a16:colId xmlns:a16="http://schemas.microsoft.com/office/drawing/2014/main" val="3559044840"/>
                    </a:ext>
                  </a:extLst>
                </a:gridCol>
                <a:gridCol w="2108771">
                  <a:extLst>
                    <a:ext uri="{9D8B030D-6E8A-4147-A177-3AD203B41FA5}">
                      <a16:colId xmlns:a16="http://schemas.microsoft.com/office/drawing/2014/main" val="3583215132"/>
                    </a:ext>
                  </a:extLst>
                </a:gridCol>
                <a:gridCol w="2108771">
                  <a:extLst>
                    <a:ext uri="{9D8B030D-6E8A-4147-A177-3AD203B41FA5}">
                      <a16:colId xmlns:a16="http://schemas.microsoft.com/office/drawing/2014/main" val="3496020243"/>
                    </a:ext>
                  </a:extLst>
                </a:gridCol>
              </a:tblGrid>
              <a:tr h="194493">
                <a:tc>
                  <a:txBody>
                    <a:bodyPr/>
                    <a:lstStyle/>
                    <a:p>
                      <a:r>
                        <a:rPr lang="en-GB" sz="1300" b="1">
                          <a:effectLst/>
                          <a:latin typeface="Arial" panose="020B0604020202020204" pitchFamily="34" charset="0"/>
                        </a:rPr>
                        <a:t>Criteria </a:t>
                      </a:r>
                      <a:endParaRPr lang="en-GB" sz="180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1" dirty="0">
                          <a:effectLst/>
                          <a:latin typeface="Arial" panose="020B0604020202020204" pitchFamily="34" charset="0"/>
                        </a:rPr>
                        <a:t>TPS </a:t>
                      </a:r>
                      <a:endParaRPr lang="en-GB" sz="1800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1">
                          <a:effectLst/>
                          <a:latin typeface="Arial" panose="020B0604020202020204" pitchFamily="34" charset="0"/>
                        </a:rPr>
                        <a:t>CRM </a:t>
                      </a:r>
                      <a:endParaRPr lang="en-GB" sz="180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1">
                          <a:effectLst/>
                          <a:latin typeface="Arial" panose="020B0604020202020204" pitchFamily="34" charset="0"/>
                        </a:rPr>
                        <a:t>MIS </a:t>
                      </a:r>
                      <a:endParaRPr lang="en-GB" sz="180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06813935"/>
                  </a:ext>
                </a:extLst>
              </a:tr>
              <a:tr h="634661">
                <a:tc>
                  <a:txBody>
                    <a:bodyPr/>
                    <a:lstStyle/>
                    <a:p>
                      <a:r>
                        <a:rPr lang="en-GB" sz="1400" b="1" dirty="0">
                          <a:effectLst/>
                          <a:latin typeface="Arial" panose="020B0604020202020204" pitchFamily="34" charset="0"/>
                        </a:rPr>
                        <a:t>Main Purpose 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>
                          <a:effectLst/>
                          <a:latin typeface="ArialMT"/>
                        </a:rPr>
                        <a:t>Users Benefits Limitations </a:t>
                      </a:r>
                      <a:endParaRPr lang="en-GB" sz="1400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effectLst/>
                          <a:latin typeface="Arial" panose="020B0604020202020204" pitchFamily="34" charset="0"/>
                        </a:rPr>
                        <a:t>Process transactions 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>
                          <a:effectLst/>
                          <a:latin typeface="ArialMT"/>
                        </a:rPr>
                        <a:t>Cashiers &amp;Customers Speed &amp; Accuracy Technical failures </a:t>
                      </a:r>
                      <a:endParaRPr lang="en-GB" sz="1400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effectLst/>
                          <a:latin typeface="Arial" panose="020B0604020202020204" pitchFamily="34" charset="0"/>
                        </a:rPr>
                        <a:t>Manage customers 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300" dirty="0">
                          <a:effectLst/>
                          <a:latin typeface="ArialMT"/>
                        </a:rPr>
                        <a:t>Marketing Teams Customer Loyalty Privacy issues </a:t>
                      </a:r>
                      <a:endParaRPr lang="en-GB" sz="1800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effectLst/>
                          <a:latin typeface="Arial" panose="020B0604020202020204" pitchFamily="34" charset="0"/>
                        </a:rPr>
                        <a:t>Support managers 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300" dirty="0">
                          <a:effectLst/>
                          <a:latin typeface="ArialMT"/>
                        </a:rPr>
                        <a:t>Managers</a:t>
                      </a:r>
                      <a:br>
                        <a:rPr lang="en-GB" sz="1300" dirty="0">
                          <a:effectLst/>
                          <a:latin typeface="ArialMT"/>
                        </a:rPr>
                      </a:br>
                      <a:r>
                        <a:rPr lang="en-GB" sz="1300" dirty="0">
                          <a:effectLst/>
                          <a:latin typeface="ArialMT"/>
                        </a:rPr>
                        <a:t>Better Decisions Data quality issues </a:t>
                      </a:r>
                      <a:endParaRPr lang="en-GB" sz="1800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2224511"/>
                  </a:ext>
                </a:extLst>
              </a:tr>
              <a:tr h="245675">
                <a:tc>
                  <a:txBody>
                    <a:bodyPr/>
                    <a:lstStyle/>
                    <a:p>
                      <a:endParaRPr lang="en-GB" sz="1800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2142742"/>
                  </a:ext>
                </a:extLst>
              </a:tr>
              <a:tr h="683868">
                <a:tc>
                  <a:txBody>
                    <a:bodyPr/>
                    <a:lstStyle/>
                    <a:p>
                      <a:endParaRPr lang="en-GB" sz="1800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58897"/>
                  </a:ext>
                </a:extLst>
              </a:tr>
              <a:tr h="756029"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2867578"/>
                  </a:ext>
                </a:extLst>
              </a:tr>
            </a:tbl>
          </a:graphicData>
        </a:graphic>
      </p:graphicFrame>
      <p:sp useBgFill="1">
        <p:nvSpPr>
          <p:cNvPr id="36" name="TextBox 35">
            <a:extLst>
              <a:ext uri="{FF2B5EF4-FFF2-40B4-BE49-F238E27FC236}">
                <a16:creationId xmlns:a16="http://schemas.microsoft.com/office/drawing/2014/main" id="{5ED8DC02-B01C-1EBD-5B11-8FE0D8662F89}"/>
              </a:ext>
            </a:extLst>
          </p:cNvPr>
          <p:cNvSpPr txBox="1"/>
          <p:nvPr/>
        </p:nvSpPr>
        <p:spPr>
          <a:xfrm>
            <a:off x="354458" y="3147214"/>
            <a:ext cx="8435084" cy="1846659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GB" sz="1600" b="1" dirty="0">
                <a:effectLst/>
                <a:latin typeface="Arial" panose="020B0604020202020204" pitchFamily="34" charset="0"/>
              </a:rPr>
              <a:t>Evaluation </a:t>
            </a:r>
            <a:endParaRPr lang="en-GB" sz="1600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dirty="0">
                <a:effectLst/>
                <a:latin typeface="Arial" panose="020B0604020202020204" pitchFamily="34" charset="0"/>
              </a:rPr>
              <a:t>TPS</a:t>
            </a:r>
            <a:r>
              <a:rPr lang="en-GB" sz="1800" b="1" dirty="0">
                <a:effectLst/>
                <a:latin typeface="Arial" panose="020B0604020202020204" pitchFamily="34" charset="0"/>
              </a:rPr>
              <a:t> </a:t>
            </a:r>
            <a:r>
              <a:rPr lang="en-GB" sz="1400" dirty="0">
                <a:effectLst/>
                <a:latin typeface="ArialMT"/>
              </a:rPr>
              <a:t>improves operational efficiency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dirty="0">
                <a:effectLst/>
                <a:latin typeface="Arial" panose="020B0604020202020204" pitchFamily="34" charset="0"/>
              </a:rPr>
              <a:t>CRM </a:t>
            </a:r>
            <a:r>
              <a:rPr lang="en-GB" sz="1400" dirty="0">
                <a:effectLst/>
                <a:latin typeface="ArialMT"/>
              </a:rPr>
              <a:t>improves customer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MT"/>
              </a:rPr>
              <a:t>relationships</a:t>
            </a:r>
            <a:r>
              <a:rPr lang="en-GB" sz="1600" dirty="0">
                <a:effectLst/>
                <a:latin typeface="ArialMT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dirty="0">
                <a:effectLst/>
                <a:latin typeface="Arial" panose="020B0604020202020204" pitchFamily="34" charset="0"/>
              </a:rPr>
              <a:t>MIS</a:t>
            </a:r>
            <a:r>
              <a:rPr lang="en-GB" sz="1800" b="1" dirty="0">
                <a:effectLst/>
                <a:latin typeface="Arial" panose="020B0604020202020204" pitchFamily="34" charset="0"/>
              </a:rPr>
              <a:t> </a:t>
            </a:r>
            <a:r>
              <a:rPr lang="en-GB" sz="1400" dirty="0">
                <a:effectLst/>
                <a:latin typeface="ArialMT"/>
              </a:rPr>
              <a:t>improves strategic decision </a:t>
            </a:r>
          </a:p>
          <a:p>
            <a:r>
              <a:rPr lang="en-GB" sz="1400" dirty="0">
                <a:effectLst/>
                <a:latin typeface="ArialMT"/>
              </a:rPr>
              <a:t>making </a:t>
            </a:r>
          </a:p>
          <a:p>
            <a:endParaRPr lang="en-US" dirty="0"/>
          </a:p>
        </p:txBody>
      </p:sp>
    </p:spTree>
  </p:cSld>
  <p:clrMapOvr>
    <a:masterClrMapping/>
  </p:clrMapOvr>
  <p:transition spd="slow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8">
    <p:bg>
      <p:bgPr>
        <a:blipFill dpi="0" rotWithShape="1">
          <a:blip r:embed="rId2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A21095B-9DE0-AD47-80CA-9047A1C8993D}"/>
              </a:ext>
            </a:extLst>
          </p:cNvPr>
          <p:cNvSpPr txBox="1"/>
          <p:nvPr/>
        </p:nvSpPr>
        <p:spPr>
          <a:xfrm>
            <a:off x="965771" y="380412"/>
            <a:ext cx="757205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</a:rPr>
              <a:t>                    </a:t>
            </a:r>
            <a:r>
              <a:rPr lang="en-GB" sz="2000" b="1" dirty="0">
                <a:solidFill>
                  <a:srgbClr val="C00000"/>
                </a:solidFill>
                <a:effectLst/>
                <a:latin typeface="Arial" panose="020B0604020202020204" pitchFamily="34" charset="0"/>
              </a:rPr>
              <a:t>Slide 8: Ethical Issues Data Privacy </a:t>
            </a:r>
            <a:endParaRPr lang="en-GB" sz="2000" dirty="0">
              <a:solidFill>
                <a:srgbClr val="C00000"/>
              </a:solidFill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F6FD2B-AB1B-1286-790F-C766EAAC1D43}"/>
              </a:ext>
            </a:extLst>
          </p:cNvPr>
          <p:cNvSpPr txBox="1"/>
          <p:nvPr/>
        </p:nvSpPr>
        <p:spPr>
          <a:xfrm>
            <a:off x="965771" y="1559425"/>
            <a:ext cx="7777537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</a:rPr>
              <a:t>Starbucks collects customer data through its mobile app and rewards programme. </a:t>
            </a:r>
          </a:p>
          <a:p>
            <a:endParaRPr lang="en-GB" dirty="0">
              <a:effectLst/>
            </a:endParaRPr>
          </a:p>
          <a:p>
            <a:r>
              <a:rPr lang="en-GB" sz="1800" b="1" dirty="0">
                <a:solidFill>
                  <a:srgbClr val="C00000"/>
                </a:solidFill>
                <a:effectLst/>
                <a:latin typeface="Calibri" panose="020F0502020204030204" pitchFamily="34" charset="0"/>
              </a:rPr>
              <a:t>Cybersecurity Risks </a:t>
            </a:r>
            <a:endParaRPr lang="en-GB" dirty="0">
              <a:solidFill>
                <a:srgbClr val="C00000"/>
              </a:solidFill>
              <a:effectLst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Customer information could be targeted by cybercriminals. </a:t>
            </a:r>
          </a:p>
          <a:p>
            <a:endParaRPr lang="en-GB" dirty="0">
              <a:effectLst/>
            </a:endParaRPr>
          </a:p>
          <a:p>
            <a:r>
              <a:rPr lang="en-GB" sz="1800" b="1" dirty="0">
                <a:solidFill>
                  <a:srgbClr val="C00000"/>
                </a:solidFill>
                <a:effectLst/>
                <a:latin typeface="Calibri" panose="020F0502020204030204" pitchFamily="34" charset="0"/>
              </a:rPr>
              <a:t>AI and Data Analytics </a:t>
            </a:r>
            <a:endParaRPr lang="en-GB" dirty="0">
              <a:solidFill>
                <a:srgbClr val="C00000"/>
              </a:solidFill>
              <a:effectLst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Starbucks uses customer data to personalise offers, which may raise concerns about transparency. </a:t>
            </a:r>
          </a:p>
          <a:p>
            <a:endParaRPr lang="en-GB" dirty="0">
              <a:effectLst/>
            </a:endParaRPr>
          </a:p>
          <a:p>
            <a:r>
              <a:rPr lang="en-GB" sz="1800" b="1" dirty="0">
                <a:solidFill>
                  <a:srgbClr val="C00000"/>
                </a:solidFill>
                <a:effectLst/>
                <a:latin typeface="Calibri" panose="020F0502020204030204" pitchFamily="34" charset="0"/>
              </a:rPr>
              <a:t>Solutions </a:t>
            </a:r>
            <a:endParaRPr lang="en-GB" dirty="0">
              <a:solidFill>
                <a:srgbClr val="C00000"/>
              </a:solidFill>
              <a:effectLst/>
            </a:endParaRPr>
          </a:p>
          <a:p>
            <a:r>
              <a:rPr lang="en-GB" sz="1800" dirty="0">
                <a:effectLst/>
                <a:latin typeface="ArialMT"/>
              </a:rPr>
              <a:t>• </a:t>
            </a:r>
            <a:r>
              <a:rPr lang="en-GB" sz="1800" dirty="0">
                <a:effectLst/>
                <a:latin typeface="Calibri" panose="020F0502020204030204" pitchFamily="34" charset="0"/>
              </a:rPr>
              <a:t>Strong cybersecurity measures </a:t>
            </a:r>
          </a:p>
          <a:p>
            <a:r>
              <a:rPr lang="en-GB" sz="1800" dirty="0">
                <a:effectLst/>
                <a:latin typeface="ArialMT"/>
              </a:rPr>
              <a:t>• </a:t>
            </a:r>
            <a:r>
              <a:rPr lang="en-GB" sz="1800" dirty="0">
                <a:effectLst/>
                <a:latin typeface="Calibri" panose="020F0502020204030204" pitchFamily="34" charset="0"/>
              </a:rPr>
              <a:t>Data encryption</a:t>
            </a:r>
            <a:br>
              <a:rPr lang="en-GB" sz="1800" dirty="0">
                <a:effectLst/>
                <a:latin typeface="Calibri" panose="020F0502020204030204" pitchFamily="34" charset="0"/>
              </a:rPr>
            </a:br>
            <a:r>
              <a:rPr lang="en-GB" sz="1800" dirty="0">
                <a:effectLst/>
                <a:latin typeface="ArialMT"/>
              </a:rPr>
              <a:t>• </a:t>
            </a:r>
            <a:r>
              <a:rPr lang="en-GB" sz="1800" dirty="0">
                <a:effectLst/>
                <a:latin typeface="Calibri" panose="020F0502020204030204" pitchFamily="34" charset="0"/>
              </a:rPr>
              <a:t>Compliance with GDPR</a:t>
            </a:r>
            <a:br>
              <a:rPr lang="en-GB" sz="1800" dirty="0">
                <a:effectLst/>
                <a:latin typeface="Calibri" panose="020F0502020204030204" pitchFamily="34" charset="0"/>
              </a:rPr>
            </a:br>
            <a:r>
              <a:rPr lang="en-GB" sz="1800" dirty="0">
                <a:effectLst/>
                <a:latin typeface="ArialMT"/>
              </a:rPr>
              <a:t>• </a:t>
            </a:r>
            <a:r>
              <a:rPr lang="en-GB" sz="1800" dirty="0">
                <a:effectLst/>
                <a:latin typeface="Calibri" panose="020F0502020204030204" pitchFamily="34" charset="0"/>
              </a:rPr>
              <a:t>Transparent privacy  policies </a:t>
            </a:r>
            <a:endParaRPr lang="en-GB" dirty="0">
              <a:effectLst/>
            </a:endParaRPr>
          </a:p>
          <a:p>
            <a:endParaRPr lang="en-GB" dirty="0">
              <a:effectLst/>
            </a:endParaRPr>
          </a:p>
        </p:txBody>
      </p:sp>
    </p:spTree>
  </p:cSld>
  <p:clrMapOvr>
    <a:masterClrMapping/>
  </p:clrMapOvr>
  <p:transition spd="slow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9">
    <p:bg>
      <p:bgPr>
        <a:blipFill dpi="0" rotWithShape="1">
          <a:blip r:embed="rId2">
            <a:alphaModFix amt="9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EFD4596-8DDC-4B9B-9032-307AF5AB8FA4}"/>
              </a:ext>
            </a:extLst>
          </p:cNvPr>
          <p:cNvSpPr txBox="1"/>
          <p:nvPr/>
        </p:nvSpPr>
        <p:spPr>
          <a:xfrm>
            <a:off x="976045" y="462807"/>
            <a:ext cx="7839181" cy="461665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84000"/>
                    <a:lumOff val="16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C00000"/>
                </a:solidFill>
                <a:effectLst/>
                <a:latin typeface="Calibri" panose="020F0502020204030204" pitchFamily="34" charset="0"/>
              </a:rPr>
              <a:t>Slide 9: Starbucks Information Systems in Practice </a:t>
            </a:r>
            <a:endParaRPr lang="en-GB" sz="2400" b="1" dirty="0">
              <a:solidFill>
                <a:srgbClr val="C00000"/>
              </a:solidFill>
              <a:effectLst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F5F585-BB56-FCAB-52C4-8F5C253D5685}"/>
              </a:ext>
            </a:extLst>
          </p:cNvPr>
          <p:cNvSpPr txBox="1"/>
          <p:nvPr/>
        </p:nvSpPr>
        <p:spPr>
          <a:xfrm>
            <a:off x="2373331" y="1423696"/>
            <a:ext cx="6626832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C00000"/>
                </a:solidFill>
                <a:effectLst/>
                <a:latin typeface="Calibri" panose="020F0502020204030204" pitchFamily="34" charset="0"/>
              </a:rPr>
              <a:t>Challenge </a:t>
            </a:r>
            <a:endParaRPr lang="en-GB" dirty="0">
              <a:solidFill>
                <a:srgbClr val="C00000"/>
              </a:solidFill>
              <a:effectLst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Managing millions of customer transactions globally. </a:t>
            </a:r>
          </a:p>
          <a:p>
            <a:endParaRPr lang="en-GB" dirty="0">
              <a:effectLst/>
            </a:endParaRPr>
          </a:p>
          <a:p>
            <a:r>
              <a:rPr lang="en-GB" sz="1800" b="1" dirty="0">
                <a:solidFill>
                  <a:srgbClr val="C00000"/>
                </a:solidFill>
                <a:effectLst/>
                <a:latin typeface="Calibri" panose="020F0502020204030204" pitchFamily="34" charset="0"/>
              </a:rPr>
              <a:t>Solution</a:t>
            </a:r>
            <a:r>
              <a:rPr lang="en-GB" sz="1800" b="1" dirty="0">
                <a:effectLst/>
                <a:latin typeface="Calibri" panose="020F0502020204030204" pitchFamily="34" charset="0"/>
              </a:rPr>
              <a:t> </a:t>
            </a:r>
            <a:endParaRPr lang="en-GB" dirty="0">
              <a:effectLst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Implementation of: </a:t>
            </a:r>
            <a:endParaRPr lang="en-GB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TPS through POS systems </a:t>
            </a:r>
            <a:endParaRPr lang="en-GB" sz="1800" dirty="0">
              <a:effectLst/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CRM through Starbucks Rewards </a:t>
            </a:r>
            <a:endParaRPr lang="en-GB" sz="1800" dirty="0">
              <a:effectLst/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MIS through business analytics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>
              <a:effectLst/>
              <a:latin typeface="Calibri" panose="020F0502020204030204" pitchFamily="34" charset="0"/>
            </a:endParaRPr>
          </a:p>
          <a:p>
            <a:r>
              <a:rPr lang="en-GB" sz="1800" dirty="0">
                <a:solidFill>
                  <a:srgbClr val="C00000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800" b="1" dirty="0">
                <a:solidFill>
                  <a:srgbClr val="C00000"/>
                </a:solidFill>
                <a:effectLst/>
                <a:latin typeface="Calibri" panose="020F0502020204030204" pitchFamily="34" charset="0"/>
              </a:rPr>
              <a:t>Results </a:t>
            </a:r>
            <a:endParaRPr lang="en-GB" sz="1800" dirty="0">
              <a:solidFill>
                <a:srgbClr val="C00000"/>
              </a:solidFill>
              <a:effectLst/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Faster service </a:t>
            </a:r>
            <a:endParaRPr lang="en-GB" sz="1800" dirty="0">
              <a:effectLst/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Improved customer loyalty </a:t>
            </a:r>
            <a:endParaRPr lang="en-GB" sz="1800" dirty="0">
              <a:effectLst/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Better management decisions </a:t>
            </a:r>
            <a:endParaRPr lang="en-GB" sz="1800" dirty="0">
              <a:effectLst/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Increased revenue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>
              <a:effectLst/>
              <a:latin typeface="Calibri" panose="020F0502020204030204" pitchFamily="34" charset="0"/>
            </a:endParaRPr>
          </a:p>
          <a:p>
            <a:r>
              <a:rPr lang="en-GB" sz="1800" dirty="0">
                <a:solidFill>
                  <a:srgbClr val="C00000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800" b="1" dirty="0">
                <a:solidFill>
                  <a:srgbClr val="C00000"/>
                </a:solidFill>
                <a:effectLst/>
                <a:latin typeface="Calibri" panose="020F0502020204030204" pitchFamily="34" charset="0"/>
              </a:rPr>
              <a:t>Assessment </a:t>
            </a:r>
            <a:endParaRPr lang="en-GB" sz="1800" dirty="0">
              <a:solidFill>
                <a:srgbClr val="C00000"/>
              </a:solidFill>
              <a:effectLst/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The combination of TPS, CRM, and MIS has significantly improved Starbucks’ operational performance and customer experience. </a:t>
            </a:r>
            <a:endParaRPr lang="en-GB" sz="1800" dirty="0">
              <a:effectLst/>
              <a:latin typeface="ArialMT"/>
            </a:endParaRPr>
          </a:p>
        </p:txBody>
      </p:sp>
    </p:spTree>
  </p:cSld>
  <p:clrMapOvr>
    <a:masterClrMapping/>
  </p:clrMapOvr>
  <p:transition spd="slow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7627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8248E9C-5958-CCD8-D81A-737870440AE7}"/>
              </a:ext>
            </a:extLst>
          </p:cNvPr>
          <p:cNvSpPr txBox="1"/>
          <p:nvPr/>
        </p:nvSpPr>
        <p:spPr>
          <a:xfrm>
            <a:off x="1633590" y="187973"/>
            <a:ext cx="60514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C00000"/>
                </a:solidFill>
                <a:effectLst/>
                <a:latin typeface="Calibri" panose="020F0502020204030204" pitchFamily="34" charset="0"/>
              </a:rPr>
              <a:t>Slide 10: Recommendations and Conclusion </a:t>
            </a:r>
            <a:endParaRPr lang="en-GB" sz="2400" b="1" dirty="0">
              <a:solidFill>
                <a:srgbClr val="C00000"/>
              </a:solidFill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3BB2CA-AE53-4691-6F34-10CC4BF5D9C5}"/>
              </a:ext>
            </a:extLst>
          </p:cNvPr>
          <p:cNvSpPr txBox="1"/>
          <p:nvPr/>
        </p:nvSpPr>
        <p:spPr>
          <a:xfrm>
            <a:off x="1006868" y="1682310"/>
            <a:ext cx="755150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C00000"/>
                </a:solidFill>
                <a:effectLst/>
                <a:latin typeface="Calibri" panose="020F0502020204030204" pitchFamily="34" charset="0"/>
              </a:rPr>
              <a:t>Recommendations </a:t>
            </a:r>
            <a:endParaRPr lang="en-GB" dirty="0">
              <a:solidFill>
                <a:srgbClr val="C00000"/>
              </a:solidFill>
              <a:effectLst/>
            </a:endParaRPr>
          </a:p>
          <a:p>
            <a:r>
              <a:rPr lang="en-GB" sz="1800" dirty="0">
                <a:effectLst/>
                <a:latin typeface="ArialMT"/>
              </a:rPr>
              <a:t>• </a:t>
            </a:r>
            <a:r>
              <a:rPr lang="en-GB" sz="1800" dirty="0">
                <a:effectLst/>
                <a:latin typeface="Calibri" panose="020F0502020204030204" pitchFamily="34" charset="0"/>
              </a:rPr>
              <a:t>Continue investing in AI and analytics </a:t>
            </a:r>
          </a:p>
          <a:p>
            <a:r>
              <a:rPr lang="en-GB" sz="1800" dirty="0">
                <a:effectLst/>
                <a:latin typeface="ArialMT"/>
              </a:rPr>
              <a:t>• </a:t>
            </a:r>
            <a:r>
              <a:rPr lang="en-GB" sz="1800" dirty="0">
                <a:effectLst/>
                <a:latin typeface="Calibri" panose="020F0502020204030204" pitchFamily="34" charset="0"/>
              </a:rPr>
              <a:t>Strengthen cyber security</a:t>
            </a:r>
            <a:br>
              <a:rPr lang="en-GB" sz="1800" dirty="0">
                <a:effectLst/>
                <a:latin typeface="Calibri" panose="020F0502020204030204" pitchFamily="34" charset="0"/>
              </a:rPr>
            </a:br>
            <a:r>
              <a:rPr lang="en-GB" sz="1800" dirty="0">
                <a:effectLst/>
                <a:latin typeface="ArialMT"/>
              </a:rPr>
              <a:t>• </a:t>
            </a:r>
            <a:r>
              <a:rPr lang="en-GB" sz="1800" dirty="0">
                <a:effectLst/>
                <a:latin typeface="Calibri" panose="020F0502020204030204" pitchFamily="34" charset="0"/>
              </a:rPr>
              <a:t>Improve data privacy practices</a:t>
            </a:r>
            <a:br>
              <a:rPr lang="en-GB" sz="1800" dirty="0">
                <a:effectLst/>
                <a:latin typeface="Calibri" panose="020F0502020204030204" pitchFamily="34" charset="0"/>
              </a:rPr>
            </a:br>
            <a:r>
              <a:rPr lang="en-GB" sz="1800" dirty="0">
                <a:effectLst/>
                <a:latin typeface="ArialMT"/>
              </a:rPr>
              <a:t>• </a:t>
            </a:r>
            <a:r>
              <a:rPr lang="en-GB" sz="1800" dirty="0">
                <a:effectLst/>
                <a:latin typeface="Calibri" panose="020F0502020204030204" pitchFamily="34" charset="0"/>
              </a:rPr>
              <a:t>Expand digital customer services </a:t>
            </a:r>
          </a:p>
          <a:p>
            <a:endParaRPr lang="en-GB" dirty="0">
              <a:effectLst/>
            </a:endParaRPr>
          </a:p>
          <a:p>
            <a:r>
              <a:rPr lang="en-GB" sz="1800" b="1" dirty="0">
                <a:solidFill>
                  <a:srgbClr val="C00000"/>
                </a:solidFill>
                <a:effectLst/>
                <a:latin typeface="Calibri" panose="020F0502020204030204" pitchFamily="34" charset="0"/>
              </a:rPr>
              <a:t>Conclusion </a:t>
            </a:r>
            <a:endParaRPr lang="en-GB" dirty="0">
              <a:solidFill>
                <a:srgbClr val="C00000"/>
              </a:solidFill>
              <a:effectLst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Information systems play a critical role in Starbucks’ success: </a:t>
            </a:r>
            <a:endParaRPr lang="en-GB" dirty="0">
              <a:effectLst/>
            </a:endParaRPr>
          </a:p>
          <a:p>
            <a:r>
              <a:rPr lang="en-GB" sz="1800" dirty="0">
                <a:effectLst/>
                <a:latin typeface="ArialMT"/>
              </a:rPr>
              <a:t>• </a:t>
            </a:r>
            <a:r>
              <a:rPr lang="en-GB" sz="1800" dirty="0">
                <a:effectLst/>
                <a:latin typeface="Calibri" panose="020F0502020204030204" pitchFamily="34" charset="0"/>
              </a:rPr>
              <a:t>Improving efficiency</a:t>
            </a:r>
            <a:br>
              <a:rPr lang="en-GB" sz="1800" dirty="0">
                <a:effectLst/>
                <a:latin typeface="Calibri" panose="020F0502020204030204" pitchFamily="34" charset="0"/>
              </a:rPr>
            </a:br>
            <a:r>
              <a:rPr lang="en-GB" sz="1800" dirty="0">
                <a:effectLst/>
                <a:latin typeface="ArialMT"/>
              </a:rPr>
              <a:t>• </a:t>
            </a:r>
            <a:r>
              <a:rPr lang="en-GB" sz="1800" dirty="0">
                <a:effectLst/>
                <a:latin typeface="Calibri" panose="020F0502020204030204" pitchFamily="34" charset="0"/>
              </a:rPr>
              <a:t>Enhancing customer satisfaction </a:t>
            </a:r>
          </a:p>
          <a:p>
            <a:r>
              <a:rPr lang="en-GB" sz="1800" dirty="0">
                <a:effectLst/>
                <a:latin typeface="ArialMT"/>
              </a:rPr>
              <a:t>• </a:t>
            </a:r>
            <a:r>
              <a:rPr lang="en-GB" sz="1800" dirty="0">
                <a:effectLst/>
                <a:latin typeface="Calibri" panose="020F0502020204030204" pitchFamily="34" charset="0"/>
              </a:rPr>
              <a:t>Supporting decision-making</a:t>
            </a:r>
            <a:br>
              <a:rPr lang="en-GB" sz="1800" dirty="0">
                <a:effectLst/>
                <a:latin typeface="Calibri" panose="020F0502020204030204" pitchFamily="34" charset="0"/>
              </a:rPr>
            </a:br>
            <a:r>
              <a:rPr lang="en-GB" sz="1800" dirty="0">
                <a:effectLst/>
                <a:latin typeface="ArialMT"/>
              </a:rPr>
              <a:t>• </a:t>
            </a:r>
            <a:r>
              <a:rPr lang="en-GB" sz="1800" dirty="0">
                <a:effectLst/>
                <a:latin typeface="Calibri" panose="020F0502020204030204" pitchFamily="34" charset="0"/>
              </a:rPr>
              <a:t>Creating competitive advantage </a:t>
            </a:r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651713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7627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35F9AFB-2FC2-6795-891B-E04A5F2C1FAC}"/>
              </a:ext>
            </a:extLst>
          </p:cNvPr>
          <p:cNvSpPr txBox="1"/>
          <p:nvPr/>
        </p:nvSpPr>
        <p:spPr>
          <a:xfrm>
            <a:off x="2491482" y="1859622"/>
            <a:ext cx="5604553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effectLst/>
                <a:latin typeface="Calibri" panose="020F0502020204030204" pitchFamily="34" charset="0"/>
              </a:rPr>
              <a:t>1</a:t>
            </a:r>
            <a:r>
              <a:rPr lang="en-GB" sz="1600" i="1" dirty="0">
                <a:effectLst/>
                <a:latin typeface="Arial" panose="020B0604020202020204" pitchFamily="34" charset="0"/>
              </a:rPr>
              <a:t>. </a:t>
            </a:r>
            <a:r>
              <a:rPr lang="en-GB" sz="1600" i="1" dirty="0" err="1">
                <a:effectLst/>
                <a:latin typeface="Arial" panose="020B0604020202020204" pitchFamily="34" charset="0"/>
              </a:rPr>
              <a:t>Baltzan</a:t>
            </a:r>
            <a:r>
              <a:rPr lang="en-GB" sz="1600" i="1" dirty="0">
                <a:effectLst/>
                <a:latin typeface="Arial" panose="020B0604020202020204" pitchFamily="34" charset="0"/>
              </a:rPr>
              <a:t>, P. (2021) Business Driven Information Systems. 8th ed. New York: McGraw-Hill. </a:t>
            </a:r>
            <a:endParaRPr lang="en-GB" sz="1600" dirty="0">
              <a:effectLst/>
            </a:endParaRPr>
          </a:p>
          <a:p>
            <a:r>
              <a:rPr lang="en-GB" sz="1600" i="1" dirty="0">
                <a:effectLst/>
                <a:latin typeface="Arial" panose="020B0604020202020204" pitchFamily="34" charset="0"/>
              </a:rPr>
              <a:t>2. Chaffey, D. and Ellis-Chadwick, F. (2019) Digital Marketing. 7th ed. Harlow: Pearson. </a:t>
            </a:r>
            <a:endParaRPr lang="en-GB" sz="1600" dirty="0">
              <a:effectLst/>
            </a:endParaRPr>
          </a:p>
          <a:p>
            <a:r>
              <a:rPr lang="en-GB" sz="1600" i="1" dirty="0">
                <a:effectLst/>
                <a:latin typeface="Arial" panose="020B0604020202020204" pitchFamily="34" charset="0"/>
              </a:rPr>
              <a:t>3. Laudon, K.C. and Laudon, J.P. (2022) Management Information Systems: Managing the Digital Firm. 17th ed. Harlow: Pearson. </a:t>
            </a:r>
            <a:endParaRPr lang="en-GB" sz="1600" dirty="0">
              <a:effectLst/>
            </a:endParaRPr>
          </a:p>
          <a:p>
            <a:r>
              <a:rPr lang="en-GB" sz="1600" i="1" dirty="0">
                <a:effectLst/>
                <a:latin typeface="Arial" panose="020B0604020202020204" pitchFamily="34" charset="0"/>
              </a:rPr>
              <a:t>4. Starbucks. Official Website. Available at: </a:t>
            </a:r>
            <a:r>
              <a:rPr lang="en-GB" sz="1600" i="1" dirty="0">
                <a:solidFill>
                  <a:srgbClr val="0260BF"/>
                </a:solidFill>
                <a:effectLst/>
                <a:latin typeface="Arial" panose="020B0604020202020204" pitchFamily="34" charset="0"/>
              </a:rPr>
              <a:t>https://www.starbucks.com </a:t>
            </a:r>
            <a:r>
              <a:rPr lang="en-GB" sz="1600" i="1" dirty="0">
                <a:effectLst/>
                <a:latin typeface="Arial" panose="020B0604020202020204" pitchFamily="34" charset="0"/>
              </a:rPr>
              <a:t>(Accessed: [insert date]). </a:t>
            </a:r>
            <a:endParaRPr lang="en-GB" sz="1600" dirty="0">
              <a:effectLst/>
            </a:endParaRPr>
          </a:p>
          <a:p>
            <a:r>
              <a:rPr lang="en-GB" sz="1600" i="1" dirty="0">
                <a:effectLst/>
                <a:latin typeface="Arial" panose="020B0604020202020204" pitchFamily="34" charset="0"/>
              </a:rPr>
              <a:t>5. Starbucks. Rewards Program. Available at: </a:t>
            </a:r>
            <a:r>
              <a:rPr lang="en-GB" sz="1600" i="1" dirty="0">
                <a:solidFill>
                  <a:srgbClr val="0260BF"/>
                </a:solidFill>
                <a:effectLst/>
                <a:latin typeface="Arial" panose="020B0604020202020204" pitchFamily="34" charset="0"/>
              </a:rPr>
              <a:t>https://www.starbucks.com/rewards </a:t>
            </a:r>
            <a:r>
              <a:rPr lang="en-GB" sz="1600" i="1" dirty="0">
                <a:effectLst/>
                <a:latin typeface="Arial" panose="020B0604020202020204" pitchFamily="34" charset="0"/>
              </a:rPr>
              <a:t>(Accessed: [insert date]). </a:t>
            </a:r>
            <a:endParaRPr lang="en-GB" sz="1600" dirty="0">
              <a:effectLst/>
            </a:endParaRPr>
          </a:p>
          <a:p>
            <a:r>
              <a:rPr lang="en-GB" sz="1600" i="1" dirty="0">
                <a:effectLst/>
                <a:latin typeface="Arial" panose="020B0604020202020204" pitchFamily="34" charset="0"/>
              </a:rPr>
              <a:t>6. Starbucks. Investor Relations. Available at: </a:t>
            </a:r>
            <a:r>
              <a:rPr lang="en-GB" sz="1600" i="1" dirty="0">
                <a:solidFill>
                  <a:srgbClr val="0260BF"/>
                </a:solidFill>
                <a:effectLst/>
                <a:latin typeface="Arial" panose="020B0604020202020204" pitchFamily="34" charset="0"/>
              </a:rPr>
              <a:t>https://investor.starbucks.com </a:t>
            </a:r>
            <a:r>
              <a:rPr lang="en-GB" sz="1600" i="1" dirty="0">
                <a:effectLst/>
                <a:latin typeface="Arial" panose="020B0604020202020204" pitchFamily="34" charset="0"/>
              </a:rPr>
              <a:t>(Accessed: [insert date]). </a:t>
            </a:r>
            <a:endParaRPr lang="en-GB" sz="1600" dirty="0">
              <a:effectLst/>
            </a:endParaRPr>
          </a:p>
          <a:p>
            <a:r>
              <a:rPr lang="en-GB" sz="1600" i="1" dirty="0">
                <a:effectLst/>
                <a:latin typeface="Arial" panose="020B0604020202020204" pitchFamily="34" charset="0"/>
              </a:rPr>
              <a:t>7. Stair, R. and Reynolds, G. (2020) Principles of Information Systems. 14th ed. Boston: Cengage. </a:t>
            </a:r>
            <a:endParaRPr lang="en-GB" sz="1600" dirty="0">
              <a:effectLst/>
            </a:endParaRPr>
          </a:p>
          <a:p>
            <a:r>
              <a:rPr lang="en-GB" sz="1600" i="1" dirty="0">
                <a:effectLst/>
                <a:latin typeface="Arial" panose="020B0604020202020204" pitchFamily="34" charset="0"/>
              </a:rPr>
              <a:t>8. UK Information Commissioner’s Office (ICO). Guide to the General Data Protection Regulation (GDPR). Available at: </a:t>
            </a:r>
            <a:r>
              <a:rPr lang="en-GB" sz="1600" i="1" dirty="0">
                <a:solidFill>
                  <a:srgbClr val="0260BF"/>
                </a:solidFill>
                <a:effectLst/>
                <a:latin typeface="Arial" panose="020B0604020202020204" pitchFamily="34" charset="0"/>
              </a:rPr>
              <a:t>https://ico.org.uk </a:t>
            </a:r>
            <a:r>
              <a:rPr lang="en-GB" sz="1600" i="1" dirty="0">
                <a:effectLst/>
                <a:latin typeface="Arial" panose="020B0604020202020204" pitchFamily="34" charset="0"/>
              </a:rPr>
              <a:t>(Accessed: [insert date]). </a:t>
            </a:r>
            <a:endParaRPr lang="en-GB" sz="1600" dirty="0"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62604B-FB89-BA40-5A2D-45274FE87DF2}"/>
              </a:ext>
            </a:extLst>
          </p:cNvPr>
          <p:cNvSpPr txBox="1"/>
          <p:nvPr/>
        </p:nvSpPr>
        <p:spPr>
          <a:xfrm>
            <a:off x="2491482" y="462606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effectLst/>
                <a:latin typeface="Calibri" panose="020F0502020204030204" pitchFamily="34" charset="0"/>
              </a:rPr>
              <a:t>References</a:t>
            </a:r>
            <a:r>
              <a:rPr lang="en-GB" sz="2800" b="0" dirty="0">
                <a:effectLst/>
                <a:latin typeface="Calibri" panose="020F0502020204030204" pitchFamily="34" charset="0"/>
              </a:rPr>
              <a:t> </a:t>
            </a:r>
            <a:endParaRPr lang="en-GB" sz="2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78647141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611</TotalTime>
  <Words>827</Words>
  <Application>Microsoft Macintosh PowerPoint</Application>
  <PresentationFormat>Widescreen</PresentationFormat>
  <Paragraphs>140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ArialMT</vt:lpstr>
      <vt:lpstr>Calibri</vt:lpstr>
      <vt:lpstr>Gill Sans MT</vt:lpstr>
      <vt:lpstr>Gallery</vt:lpstr>
      <vt:lpstr> Modulecode:(LCLM5004)  • Module:ManagingBusinessInformation   • Lecturer name: Afzal Munna  Group Members:  • Jackelyn Tindugan. [2429085]   • May Romagnoli. [2430881]  • Erlina Geronimo. [2430880]  • EricDiambuana. [2333784]    </vt:lpstr>
      <vt:lpstr> </vt:lpstr>
      <vt:lpstr>Slide 3: Types of Information Systems </vt:lpstr>
      <vt:lpstr>Slide 4:Transaction Processing System (TPS)  </vt:lpstr>
      <vt:lpstr> </vt:lpstr>
      <vt:lpstr>Slide 6: Management Information System (MIS)  </vt:lpstr>
      <vt:lpstr>Slide 7: Comparison Of Information System  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Papy travail</dc:creator>
  <cp:lastModifiedBy>Team Admin DRCinUK</cp:lastModifiedBy>
  <cp:revision>43</cp:revision>
  <dcterms:created xsi:type="dcterms:W3CDTF">2024-11-08T20:52:42Z</dcterms:created>
  <dcterms:modified xsi:type="dcterms:W3CDTF">2026-07-14T12:45:27Z</dcterms:modified>
</cp:coreProperties>
</file>