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4"/>
  </p:handoutMasterIdLst>
  <p:sldIdLst>
    <p:sldId id="256" r:id="rId2"/>
    <p:sldId id="279" r:id="rId3"/>
    <p:sldId id="280" r:id="rId4"/>
    <p:sldId id="281" r:id="rId5"/>
    <p:sldId id="278" r:id="rId6"/>
    <p:sldId id="274" r:id="rId7"/>
    <p:sldId id="275" r:id="rId8"/>
    <p:sldId id="276" r:id="rId9"/>
    <p:sldId id="277" r:id="rId10"/>
    <p:sldId id="283" r:id="rId11"/>
    <p:sldId id="282" r:id="rId12"/>
    <p:sldId id="284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98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AA285-93C5-44B3-9B65-AB83A3AF963E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87963-BA6C-44D7-AE95-BFDA57EBF7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947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11/7/2019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dh.gov.uk/uploads/infographic/Full%20Size%20HTML/index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nhsproviders.org/topics/delivery-and-performance/the-nhs-provider-secto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the-health-and-care-system-explained/the-health-and-care-system-explain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0550" y="838200"/>
            <a:ext cx="7772400" cy="1396250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Differences between </a:t>
            </a:r>
            <a:r>
              <a:rPr lang="en-GB" sz="2800"/>
              <a:t>types of agencies </a:t>
            </a:r>
            <a:r>
              <a:rPr lang="en-GB" sz="2800" dirty="0"/>
              <a:t>within Health, Social Care and Children and Young People Services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xmlns="" id="{78146E25-1DC3-477D-98A6-4A9606B93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2413219"/>
            <a:ext cx="4352925" cy="224241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F388433F-6FFB-4931-8A68-E8868501A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Primary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Secondary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Tertiary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Informal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In pairs discuss the differences between these.</a:t>
            </a:r>
          </a:p>
          <a:p>
            <a:r>
              <a:rPr lang="en-GB" dirty="0"/>
              <a:t>Be prepared to feedback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74F47424-2F1C-4CC6-BE88-D887D7896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Health Care Services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xmlns="" id="{195995A6-0581-4B60-AE97-BC6BAD4933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140" y="1676400"/>
            <a:ext cx="4030756" cy="240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7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463DC746-02B6-4301-BEE9-FDC34560C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Primary care </a:t>
            </a:r>
            <a:r>
              <a:rPr lang="en-GB" dirty="0"/>
              <a:t>is often the first point of contact for people in need of healthcare, and may be provided by professionals such as GPs, Opticians,  Health Visitors, Midwives, Dentists and Pharmacists.</a:t>
            </a:r>
          </a:p>
          <a:p>
            <a:r>
              <a:rPr lang="en-GB" b="1" dirty="0"/>
              <a:t>Secondary care</a:t>
            </a:r>
            <a:r>
              <a:rPr lang="en-GB" dirty="0"/>
              <a:t>, which is sometimes referred to as 'hospital and community care', can either be planned (elective) care such as a cataract operation, or urgent and emergency care such as treatment for a fracture. Includes therapists, counsellors and social workers.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712CCF1A-CF50-4765-8B78-F18EBA606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Health Care Services</a:t>
            </a:r>
          </a:p>
        </p:txBody>
      </p:sp>
    </p:spTree>
    <p:extLst>
      <p:ext uri="{BB962C8B-B14F-4D97-AF65-F5344CB8AC3E}">
        <p14:creationId xmlns:p14="http://schemas.microsoft.com/office/powerpoint/2010/main" val="1970640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06EB0483-579B-4E72-9BA3-0247C2461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Tertiary care </a:t>
            </a:r>
            <a:r>
              <a:rPr lang="en-GB" dirty="0"/>
              <a:t>refers to highly specialised treatment such as neurosurgery, transplants and secure forensic mental health services.</a:t>
            </a:r>
          </a:p>
          <a:p>
            <a:pPr marL="109728" indent="0" algn="r">
              <a:buNone/>
            </a:pPr>
            <a:r>
              <a:rPr lang="en-GB" dirty="0"/>
              <a:t>(NHS Providers 2019)</a:t>
            </a:r>
          </a:p>
          <a:p>
            <a:endParaRPr lang="en-GB" dirty="0"/>
          </a:p>
          <a:p>
            <a:r>
              <a:rPr lang="en-GB" b="1" dirty="0"/>
              <a:t>Informal care</a:t>
            </a:r>
            <a:r>
              <a:rPr lang="en-GB" dirty="0"/>
              <a:t> is generally defined as the unpaid care provided to older and dependent persons by a person with whom they have a social relationship, such as a spouse, parent, child, other relative, neighbour, friend or other non-kin (Triantafillou et al. 2010).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2B61FD07-993B-459B-80CB-17CCE9EDD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Health Care Services</a:t>
            </a:r>
          </a:p>
        </p:txBody>
      </p:sp>
    </p:spTree>
    <p:extLst>
      <p:ext uri="{BB962C8B-B14F-4D97-AF65-F5344CB8AC3E}">
        <p14:creationId xmlns:p14="http://schemas.microsoft.com/office/powerpoint/2010/main" val="2323272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DDB33527-192C-48A3-A338-E1CB2C993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08503"/>
            <a:ext cx="8229600" cy="3998788"/>
          </a:xfrm>
        </p:spPr>
        <p:txBody>
          <a:bodyPr/>
          <a:lstStyle/>
          <a:p>
            <a:r>
              <a:rPr lang="en-GB" dirty="0"/>
              <a:t>Carried out by people who want to help others.</a:t>
            </a:r>
          </a:p>
          <a:p>
            <a:r>
              <a:rPr lang="en-GB" dirty="0"/>
              <a:t>Sometimes they have no choice but to care for family members/friends.</a:t>
            </a:r>
          </a:p>
          <a:p>
            <a:r>
              <a:rPr lang="en-GB" dirty="0"/>
              <a:t>Usually unpaid and may not have any formal qualifications/training.</a:t>
            </a:r>
          </a:p>
          <a:p>
            <a:r>
              <a:rPr lang="en-GB" dirty="0"/>
              <a:t>Examples: Churches, Babysitters, Relatives, Friends.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D4B7189A-C8C6-4EB4-A448-C4F571356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263FCE8C-8E66-4C5F-B9D3-83C6A75BF6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3423" y="4725465"/>
            <a:ext cx="2200577" cy="18726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8758E65B-3DF8-4883-A138-D14178AAD7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5042223"/>
            <a:ext cx="1590977" cy="15559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778D518C-23D1-439E-B8BC-3128F6061F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908" y="34904"/>
            <a:ext cx="2486025" cy="197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753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0280AE0A-20EF-4C84-AA9A-CEED11613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Statutory</a:t>
            </a:r>
          </a:p>
          <a:p>
            <a:endParaRPr lang="en-GB" dirty="0"/>
          </a:p>
          <a:p>
            <a:r>
              <a:rPr lang="en-GB" dirty="0"/>
              <a:t>Private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Voluntary (Third Sector)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In pairs discuss the differences between these.</a:t>
            </a:r>
          </a:p>
          <a:p>
            <a:r>
              <a:rPr lang="en-GB" dirty="0"/>
              <a:t>Be prepared to feedback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6A6AB4E1-8AAB-4322-8CE4-85F2802AD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Services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xmlns="" id="{15F517AC-E698-4F90-9C2B-E5E350C26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317" y="1143000"/>
            <a:ext cx="3665483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298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DBCB8A21-9822-40F6-AE0A-FB27007E4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92277"/>
            <a:ext cx="8229600" cy="4957186"/>
          </a:xfrm>
        </p:spPr>
        <p:txBody>
          <a:bodyPr/>
          <a:lstStyle/>
          <a:p>
            <a:r>
              <a:rPr lang="en-GB" dirty="0"/>
              <a:t>Also known as Public Sector.</a:t>
            </a:r>
          </a:p>
          <a:p>
            <a:r>
              <a:rPr lang="en-GB" dirty="0"/>
              <a:t>Organisations set up as a result of legislation, or Acts of Parliament.</a:t>
            </a:r>
          </a:p>
          <a:p>
            <a:r>
              <a:rPr lang="en-GB" dirty="0"/>
              <a:t>Controlled by National and/or Local Government.</a:t>
            </a:r>
          </a:p>
          <a:p>
            <a:r>
              <a:rPr lang="en-GB" dirty="0"/>
              <a:t>Funded mainly from Income Tax, National Insurance and Council Tax.</a:t>
            </a:r>
          </a:p>
          <a:p>
            <a:r>
              <a:rPr lang="en-GB" dirty="0"/>
              <a:t>Examples: NHS, Education, </a:t>
            </a:r>
          </a:p>
          <a:p>
            <a:r>
              <a:rPr lang="en-GB" dirty="0"/>
              <a:t>Social Services, Housing,</a:t>
            </a:r>
          </a:p>
          <a:p>
            <a:r>
              <a:rPr lang="en-GB" dirty="0"/>
              <a:t>Employment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D4F9F9B4-53EF-4DEC-9D7D-9CACCDE8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Statutory</a:t>
            </a:r>
          </a:p>
        </p:txBody>
      </p:sp>
      <p:pic>
        <p:nvPicPr>
          <p:cNvPr id="5" name="Picture 4" descr="A person posing for the camera&#10;&#10;Description automatically generated">
            <a:extLst>
              <a:ext uri="{FF2B5EF4-FFF2-40B4-BE49-F238E27FC236}">
                <a16:creationId xmlns:a16="http://schemas.microsoft.com/office/drawing/2014/main" xmlns="" id="{DB9CB2C4-C77C-4328-91B4-D63FB979BA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0"/>
            <a:ext cx="2706875" cy="2117566"/>
          </a:xfrm>
          <a:prstGeom prst="rect">
            <a:avLst/>
          </a:prstGeom>
        </p:spPr>
      </p:pic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xmlns="" id="{2CB4CA6D-6389-4135-B507-D39E3FC234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4892351"/>
            <a:ext cx="2438400" cy="196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379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7DA22C88-850F-4A5B-A938-59D197A4AC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 as a business to make a profit.</a:t>
            </a:r>
          </a:p>
          <a:p>
            <a:r>
              <a:rPr lang="en-GB" dirty="0"/>
              <a:t>Controlled by Owners/Managers</a:t>
            </a:r>
          </a:p>
          <a:p>
            <a:r>
              <a:rPr lang="en-GB" dirty="0"/>
              <a:t>Have to comply with Legislation and Acts of Parliament.</a:t>
            </a:r>
          </a:p>
          <a:p>
            <a:r>
              <a:rPr lang="en-GB" dirty="0"/>
              <a:t>Funded by Service Users paying for services provided.</a:t>
            </a:r>
          </a:p>
          <a:p>
            <a:r>
              <a:rPr lang="en-GB" dirty="0"/>
              <a:t>Examples: Private Hospitals, Residential Care Homes, Dentists, Opticians, Schools and Nurseries.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399F43A1-8DCD-4D75-B557-FA0F364AD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Private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xmlns="" id="{9799E8BB-F7CC-4300-9D27-95E0673C27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7108" y="5042550"/>
            <a:ext cx="2181225" cy="1815450"/>
          </a:xfrm>
          <a:prstGeom prst="rect">
            <a:avLst/>
          </a:prstGeom>
        </p:spPr>
      </p:pic>
      <p:pic>
        <p:nvPicPr>
          <p:cNvPr id="7" name="Picture 6" descr="A close up of a house&#10;&#10;Description automatically generated">
            <a:extLst>
              <a:ext uri="{FF2B5EF4-FFF2-40B4-BE49-F238E27FC236}">
                <a16:creationId xmlns:a16="http://schemas.microsoft.com/office/drawing/2014/main" xmlns="" id="{0ED26C74-D3CB-4EC7-B75C-8A333D0992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315803"/>
            <a:ext cx="1897063" cy="1897063"/>
          </a:xfrm>
          <a:prstGeom prst="rect">
            <a:avLst/>
          </a:prstGeom>
        </p:spPr>
      </p:pic>
      <p:pic>
        <p:nvPicPr>
          <p:cNvPr id="9" name="Picture 8" descr="A picture containing clipart&#10;&#10;Description automatically generated">
            <a:extLst>
              <a:ext uri="{FF2B5EF4-FFF2-40B4-BE49-F238E27FC236}">
                <a16:creationId xmlns:a16="http://schemas.microsoft.com/office/drawing/2014/main" xmlns="" id="{C7DFB404-6039-477B-9CA5-02073E37CE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5231003"/>
            <a:ext cx="1666875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405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F1D8C42D-ED63-4D8A-ACF7-351150754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Non-Profit Making Organisations</a:t>
            </a:r>
          </a:p>
          <a:p>
            <a:r>
              <a:rPr lang="en-GB" dirty="0"/>
              <a:t>Often Charities.</a:t>
            </a:r>
          </a:p>
          <a:p>
            <a:r>
              <a:rPr lang="en-GB" dirty="0"/>
              <a:t>Funded through Fundraising, Donations and/or Grants.</a:t>
            </a:r>
          </a:p>
          <a:p>
            <a:r>
              <a:rPr lang="en-GB" dirty="0"/>
              <a:t>Examples: Age Cymru, Mencap, NSPCC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D9C96F71-A31B-42AE-AEEF-9E8BA2B1B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Voluntary (Third Sector)</a:t>
            </a:r>
          </a:p>
        </p:txBody>
      </p:sp>
      <p:pic>
        <p:nvPicPr>
          <p:cNvPr id="5" name="Picture 4" descr="A close up of graphics&#10;&#10;Description automatically generated">
            <a:extLst>
              <a:ext uri="{FF2B5EF4-FFF2-40B4-BE49-F238E27FC236}">
                <a16:creationId xmlns:a16="http://schemas.microsoft.com/office/drawing/2014/main" xmlns="" id="{06D671A3-9161-4279-85DC-5E6628D4612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191000"/>
            <a:ext cx="1524000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A784F403-EB65-4E1E-97E0-8F4378187B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4026693"/>
            <a:ext cx="2452577" cy="16478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1038CE8-9249-4D2B-BFF9-271369210B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4007909"/>
            <a:ext cx="3033823" cy="170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831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613E991E-C119-479A-9CA2-B3E792B987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The United Kingdom Health and Care System</a:t>
            </a:r>
            <a:endParaRPr lang="en-GB" dirty="0"/>
          </a:p>
          <a:p>
            <a:endParaRPr lang="en-GB" dirty="0"/>
          </a:p>
          <a:p>
            <a:r>
              <a:rPr lang="en-GB" dirty="0"/>
              <a:t>(United Kingdom Government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7FC5A1B1-A2E8-49DD-AE57-E637804BC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60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E4292F13-41C0-46BB-8D7C-DABAD8F08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Health Service Providers (2019) </a:t>
            </a:r>
            <a:r>
              <a:rPr lang="en-GB" i="1" dirty="0"/>
              <a:t>The NHS Provider Sector.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https://nhsproviders.org/topics/delivery-and-performance/the-nhs-provider-sector</a:t>
            </a:r>
            <a:r>
              <a:rPr lang="en-GB" dirty="0"/>
              <a:t> Accessed 21st July 2019</a:t>
            </a:r>
          </a:p>
          <a:p>
            <a:r>
              <a:rPr lang="en-GB" dirty="0"/>
              <a:t>Triantafillou J et al (2010) Informal care in the long-term care system.</a:t>
            </a:r>
          </a:p>
          <a:p>
            <a:r>
              <a:rPr lang="en-GB" dirty="0"/>
              <a:t>European Overview paper. Athens/Vienna: Interlinks. http://</a:t>
            </a:r>
          </a:p>
          <a:p>
            <a:r>
              <a:rPr lang="en-GB" dirty="0"/>
              <a:t>interlinks.euro.centre.org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27ECED9C-5DDD-4083-A62E-6CB6F6877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37269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FC4617D5-C868-4719-B102-B0F9E2664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United Kingdom Government (2013) </a:t>
            </a:r>
            <a:r>
              <a:rPr lang="en-GB" i="1" dirty="0"/>
              <a:t>The health and Care system explained.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https://www.gov.uk/government/publications/the-health-and-care-system-explained/the-health-and-care-system-explained</a:t>
            </a:r>
            <a:r>
              <a:rPr lang="en-GB" dirty="0"/>
              <a:t> Accessed 21</a:t>
            </a:r>
            <a:r>
              <a:rPr lang="en-GB" baseline="30000" dirty="0"/>
              <a:t>st</a:t>
            </a:r>
            <a:r>
              <a:rPr lang="en-GB" dirty="0"/>
              <a:t> July 2019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A9C09BC3-2128-408C-913F-AD722FE6B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78874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140</TotalTime>
  <Words>442</Words>
  <Application>Microsoft Office PowerPoint</Application>
  <PresentationFormat>On-screen Show (4:3)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Lucida Sans Unicode</vt:lpstr>
      <vt:lpstr>Verdana</vt:lpstr>
      <vt:lpstr>Wingdings 2</vt:lpstr>
      <vt:lpstr>Wingdings 3</vt:lpstr>
      <vt:lpstr>Concourse</vt:lpstr>
      <vt:lpstr>Differences between types of agencies within Health, Social Care and Children and Young People Services</vt:lpstr>
      <vt:lpstr>Structure of Health Care Services</vt:lpstr>
      <vt:lpstr>Structure of Health Care Services</vt:lpstr>
      <vt:lpstr>Structure of Health Care Services</vt:lpstr>
      <vt:lpstr>Informal</vt:lpstr>
      <vt:lpstr>Different Types of Services</vt:lpstr>
      <vt:lpstr>Statutory</vt:lpstr>
      <vt:lpstr>Private</vt:lpstr>
      <vt:lpstr>Voluntary (Third Sector)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statutory, private and voluntary agencies</dc:title>
  <dc:creator>Karen Hudson</dc:creator>
  <cp:lastModifiedBy>Karen Hudson</cp:lastModifiedBy>
  <cp:revision>22</cp:revision>
  <cp:lastPrinted>2019-11-07T08:37:44Z</cp:lastPrinted>
  <dcterms:created xsi:type="dcterms:W3CDTF">2006-08-16T00:00:00Z</dcterms:created>
  <dcterms:modified xsi:type="dcterms:W3CDTF">2019-11-07T08:37:47Z</dcterms:modified>
</cp:coreProperties>
</file>