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9" r:id="rId1"/>
  </p:sldMasterIdLst>
  <p:notesMasterIdLst>
    <p:notesMasterId r:id="rId80"/>
  </p:notesMasterIdLst>
  <p:sldIdLst>
    <p:sldId id="256" r:id="rId2"/>
    <p:sldId id="477" r:id="rId3"/>
    <p:sldId id="483" r:id="rId4"/>
    <p:sldId id="484" r:id="rId5"/>
    <p:sldId id="471" r:id="rId6"/>
    <p:sldId id="472" r:id="rId7"/>
    <p:sldId id="474" r:id="rId8"/>
    <p:sldId id="475" r:id="rId9"/>
    <p:sldId id="469" r:id="rId10"/>
    <p:sldId id="473" r:id="rId11"/>
    <p:sldId id="430" r:id="rId12"/>
    <p:sldId id="427" r:id="rId13"/>
    <p:sldId id="379" r:id="rId14"/>
    <p:sldId id="380" r:id="rId15"/>
    <p:sldId id="381" r:id="rId16"/>
    <p:sldId id="486" r:id="rId17"/>
    <p:sldId id="386" r:id="rId18"/>
    <p:sldId id="382" r:id="rId19"/>
    <p:sldId id="383" r:id="rId20"/>
    <p:sldId id="485" r:id="rId21"/>
    <p:sldId id="384" r:id="rId22"/>
    <p:sldId id="272" r:id="rId23"/>
    <p:sldId id="375" r:id="rId24"/>
    <p:sldId id="295" r:id="rId25"/>
    <p:sldId id="297" r:id="rId26"/>
    <p:sldId id="377" r:id="rId27"/>
    <p:sldId id="378" r:id="rId28"/>
    <p:sldId id="437" r:id="rId29"/>
    <p:sldId id="271" r:id="rId30"/>
    <p:sldId id="429" r:id="rId31"/>
    <p:sldId id="494" r:id="rId32"/>
    <p:sldId id="407" r:id="rId33"/>
    <p:sldId id="411" r:id="rId34"/>
    <p:sldId id="495" r:id="rId35"/>
    <p:sldId id="391" r:id="rId36"/>
    <p:sldId id="434" r:id="rId37"/>
    <p:sldId id="392" r:id="rId38"/>
    <p:sldId id="395" r:id="rId39"/>
    <p:sldId id="396" r:id="rId40"/>
    <p:sldId id="397" r:id="rId41"/>
    <p:sldId id="398" r:id="rId42"/>
    <p:sldId id="433" r:id="rId43"/>
    <p:sldId id="399" r:id="rId44"/>
    <p:sldId id="400" r:id="rId45"/>
    <p:sldId id="410" r:id="rId46"/>
    <p:sldId id="401" r:id="rId47"/>
    <p:sldId id="402" r:id="rId48"/>
    <p:sldId id="449" r:id="rId49"/>
    <p:sldId id="442" r:id="rId50"/>
    <p:sldId id="405" r:id="rId51"/>
    <p:sldId id="447" r:id="rId52"/>
    <p:sldId id="435" r:id="rId53"/>
    <p:sldId id="309" r:id="rId54"/>
    <p:sldId id="476" r:id="rId55"/>
    <p:sldId id="450" r:id="rId56"/>
    <p:sldId id="304" r:id="rId57"/>
    <p:sldId id="305" r:id="rId58"/>
    <p:sldId id="478" r:id="rId59"/>
    <p:sldId id="488" r:id="rId60"/>
    <p:sldId id="489" r:id="rId61"/>
    <p:sldId id="490" r:id="rId62"/>
    <p:sldId id="491" r:id="rId63"/>
    <p:sldId id="492" r:id="rId64"/>
    <p:sldId id="493" r:id="rId65"/>
    <p:sldId id="315" r:id="rId66"/>
    <p:sldId id="325" r:id="rId67"/>
    <p:sldId id="464" r:id="rId68"/>
    <p:sldId id="439" r:id="rId69"/>
    <p:sldId id="440" r:id="rId70"/>
    <p:sldId id="419" r:id="rId71"/>
    <p:sldId id="428" r:id="rId72"/>
    <p:sldId id="413" r:id="rId73"/>
    <p:sldId id="414" r:id="rId74"/>
    <p:sldId id="351" r:id="rId75"/>
    <p:sldId id="408" r:id="rId76"/>
    <p:sldId id="324" r:id="rId77"/>
    <p:sldId id="482" r:id="rId78"/>
    <p:sldId id="452" r:id="rId7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644" autoAdjust="0"/>
    <p:restoredTop sz="94434" autoAdjust="0"/>
  </p:normalViewPr>
  <p:slideViewPr>
    <p:cSldViewPr snapToGrid="0">
      <p:cViewPr varScale="1">
        <p:scale>
          <a:sx n="75" d="100"/>
          <a:sy n="75" d="100"/>
        </p:scale>
        <p:origin x="65" y="158"/>
      </p:cViewPr>
      <p:guideLst/>
    </p:cSldViewPr>
  </p:slideViewPr>
  <p:notesTextViewPr>
    <p:cViewPr>
      <p:scale>
        <a:sx n="1" d="1"/>
        <a:sy n="1" d="1"/>
      </p:scale>
      <p:origin x="0" y="0"/>
    </p:cViewPr>
  </p:notesTextViewPr>
  <p:sorterViewPr>
    <p:cViewPr>
      <p:scale>
        <a:sx n="70" d="100"/>
        <a:sy n="70" d="100"/>
      </p:scale>
      <p:origin x="0" y="-2835"/>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4408BD-1CA6-46DA-A6EC-4E6DB9DB9966}" type="datetimeFigureOut">
              <a:rPr lang="en-GB" smtClean="0"/>
              <a:t>24/10/2019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1F0CB-AC4F-463F-A400-B6079113F21F}" type="slidenum">
              <a:rPr lang="en-GB" smtClean="0"/>
              <a:t>‹#›</a:t>
            </a:fld>
            <a:endParaRPr lang="en-GB"/>
          </a:p>
        </p:txBody>
      </p:sp>
    </p:spTree>
    <p:extLst>
      <p:ext uri="{BB962C8B-B14F-4D97-AF65-F5344CB8AC3E}">
        <p14:creationId xmlns:p14="http://schemas.microsoft.com/office/powerpoint/2010/main" val="2879207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forbes.com/sites/glennllopis/2012/10/01/6-ways-successful-teams-are-built-to-last/" TargetMode="External"/><Relationship Id="rId2" Type="http://schemas.openxmlformats.org/officeDocument/2006/relationships/slide" Target="../slides/slide21.xml"/><Relationship Id="rId1" Type="http://schemas.openxmlformats.org/officeDocument/2006/relationships/notesMaster" Target="../notesMasters/notesMaster1.xml"/><Relationship Id="rId5" Type="http://schemas.openxmlformats.org/officeDocument/2006/relationships/hyperlink" Target="http://smallbusiness.chron.com/key-factors-effective-team-building-13903.html" TargetMode="External"/><Relationship Id="rId4" Type="http://schemas.openxmlformats.org/officeDocument/2006/relationships/hyperlink" Target="http://www.hci.org/blog/5-key-characteristics-effective-teams"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businessdictionary.com/definition/team-management.html"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1</a:t>
            </a:fld>
            <a:endParaRPr lang="en-GB"/>
          </a:p>
        </p:txBody>
      </p:sp>
    </p:spTree>
    <p:extLst>
      <p:ext uri="{BB962C8B-B14F-4D97-AF65-F5344CB8AC3E}">
        <p14:creationId xmlns:p14="http://schemas.microsoft.com/office/powerpoint/2010/main" val="1821851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Category list e.g. 6x6 Table in word.</a:t>
            </a:r>
          </a:p>
        </p:txBody>
      </p:sp>
      <p:sp>
        <p:nvSpPr>
          <p:cNvPr id="4" name="Slide Number Placeholder 3"/>
          <p:cNvSpPr>
            <a:spLocks noGrp="1"/>
          </p:cNvSpPr>
          <p:nvPr>
            <p:ph type="sldNum" sz="quarter" idx="10"/>
          </p:nvPr>
        </p:nvSpPr>
        <p:spPr/>
        <p:txBody>
          <a:bodyPr/>
          <a:lstStyle/>
          <a:p>
            <a:fld id="{EFE1F0CB-AC4F-463F-A400-B6079113F21F}" type="slidenum">
              <a:rPr lang="en-GB" smtClean="0"/>
              <a:t>9</a:t>
            </a:fld>
            <a:endParaRPr lang="en-GB"/>
          </a:p>
        </p:txBody>
      </p:sp>
    </p:spTree>
    <p:extLst>
      <p:ext uri="{BB962C8B-B14F-4D97-AF65-F5344CB8AC3E}">
        <p14:creationId xmlns:p14="http://schemas.microsoft.com/office/powerpoint/2010/main" val="238250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12</a:t>
            </a:fld>
            <a:endParaRPr lang="en-GB"/>
          </a:p>
        </p:txBody>
      </p:sp>
    </p:spTree>
    <p:extLst>
      <p:ext uri="{BB962C8B-B14F-4D97-AF65-F5344CB8AC3E}">
        <p14:creationId xmlns:p14="http://schemas.microsoft.com/office/powerpoint/2010/main" val="18453569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ref: http://clipartzebraz.com//cliparts/management-clipart/cliparti1_management-clipart_04.jpg</a:t>
            </a:r>
          </a:p>
        </p:txBody>
      </p:sp>
      <p:sp>
        <p:nvSpPr>
          <p:cNvPr id="4" name="Slide Number Placeholder 3"/>
          <p:cNvSpPr>
            <a:spLocks noGrp="1"/>
          </p:cNvSpPr>
          <p:nvPr>
            <p:ph type="sldNum" sz="quarter" idx="10"/>
          </p:nvPr>
        </p:nvSpPr>
        <p:spPr/>
        <p:txBody>
          <a:bodyPr/>
          <a:lstStyle/>
          <a:p>
            <a:fld id="{EFE1F0CB-AC4F-463F-A400-B6079113F21F}" type="slidenum">
              <a:rPr lang="en-GB" smtClean="0"/>
              <a:t>13</a:t>
            </a:fld>
            <a:endParaRPr lang="en-GB"/>
          </a:p>
        </p:txBody>
      </p:sp>
    </p:spTree>
    <p:extLst>
      <p:ext uri="{BB962C8B-B14F-4D97-AF65-F5344CB8AC3E}">
        <p14:creationId xmlns:p14="http://schemas.microsoft.com/office/powerpoint/2010/main" val="872288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http://www.nbc.com/sites/nbcunbc/files/files/NBC-The-A-Team-Keyart.jpg</a:t>
            </a:r>
          </a:p>
          <a:p>
            <a:r>
              <a:rPr lang="en-GB" dirty="0"/>
              <a:t>http://movies.geourdu.com/wp-content/uploads/2012/09/The-A-Team-2010.jpg</a:t>
            </a:r>
          </a:p>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14</a:t>
            </a:fld>
            <a:endParaRPr lang="en-GB"/>
          </a:p>
        </p:txBody>
      </p:sp>
    </p:spTree>
    <p:extLst>
      <p:ext uri="{BB962C8B-B14F-4D97-AF65-F5344CB8AC3E}">
        <p14:creationId xmlns:p14="http://schemas.microsoft.com/office/powerpoint/2010/main" val="3620478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http://www.starcarhire.co.uk/UploadedImages/172_1large.jpg</a:t>
            </a:r>
          </a:p>
          <a:p>
            <a:r>
              <a:rPr lang="en-GB" dirty="0"/>
              <a:t>http://www.myateamvan.com/images/little_ateam.jpg</a:t>
            </a:r>
          </a:p>
        </p:txBody>
      </p:sp>
      <p:sp>
        <p:nvSpPr>
          <p:cNvPr id="4" name="Slide Number Placeholder 3"/>
          <p:cNvSpPr>
            <a:spLocks noGrp="1"/>
          </p:cNvSpPr>
          <p:nvPr>
            <p:ph type="sldNum" sz="quarter" idx="10"/>
          </p:nvPr>
        </p:nvSpPr>
        <p:spPr/>
        <p:txBody>
          <a:bodyPr/>
          <a:lstStyle/>
          <a:p>
            <a:fld id="{EFE1F0CB-AC4F-463F-A400-B6079113F21F}" type="slidenum">
              <a:rPr lang="en-GB" smtClean="0"/>
              <a:t>15</a:t>
            </a:fld>
            <a:endParaRPr lang="en-GB"/>
          </a:p>
        </p:txBody>
      </p:sp>
    </p:spTree>
    <p:extLst>
      <p:ext uri="{BB962C8B-B14F-4D97-AF65-F5344CB8AC3E}">
        <p14:creationId xmlns:p14="http://schemas.microsoft.com/office/powerpoint/2010/main" val="24701858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ref: http://clipartzebraz.com//cliparts/management-clipart/cliparti1_management-clipart_04.jpg</a:t>
            </a:r>
          </a:p>
        </p:txBody>
      </p:sp>
      <p:sp>
        <p:nvSpPr>
          <p:cNvPr id="4" name="Slide Number Placeholder 3"/>
          <p:cNvSpPr>
            <a:spLocks noGrp="1"/>
          </p:cNvSpPr>
          <p:nvPr>
            <p:ph type="sldNum" sz="quarter" idx="10"/>
          </p:nvPr>
        </p:nvSpPr>
        <p:spPr/>
        <p:txBody>
          <a:bodyPr/>
          <a:lstStyle/>
          <a:p>
            <a:fld id="{EFE1F0CB-AC4F-463F-A400-B6079113F21F}" type="slidenum">
              <a:rPr lang="en-GB" smtClean="0"/>
              <a:t>16</a:t>
            </a:fld>
            <a:endParaRPr lang="en-GB"/>
          </a:p>
        </p:txBody>
      </p:sp>
    </p:spTree>
    <p:extLst>
      <p:ext uri="{BB962C8B-B14F-4D97-AF65-F5344CB8AC3E}">
        <p14:creationId xmlns:p14="http://schemas.microsoft.com/office/powerpoint/2010/main" val="3149588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18</a:t>
            </a:fld>
            <a:endParaRPr lang="en-GB"/>
          </a:p>
        </p:txBody>
      </p:sp>
    </p:spTree>
    <p:extLst>
      <p:ext uri="{BB962C8B-B14F-4D97-AF65-F5344CB8AC3E}">
        <p14:creationId xmlns:p14="http://schemas.microsoft.com/office/powerpoint/2010/main" val="26339379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For more information </a:t>
            </a:r>
            <a:r>
              <a:rPr lang="en-GB" sz="1200" dirty="0">
                <a:hlinkClick r:id="rId3"/>
              </a:rPr>
              <a:t>click-here</a:t>
            </a:r>
            <a:r>
              <a:rPr lang="en-GB" sz="1200" dirty="0"/>
              <a:t>, </a:t>
            </a:r>
            <a:r>
              <a:rPr lang="en-GB" sz="1200" dirty="0">
                <a:hlinkClick r:id="rId4"/>
              </a:rPr>
              <a:t>2</a:t>
            </a:r>
            <a:r>
              <a:rPr lang="en-GB" sz="1200" dirty="0"/>
              <a:t>, *</a:t>
            </a:r>
            <a:r>
              <a:rPr lang="en-GB" sz="1200" dirty="0">
                <a:hlinkClick r:id="rId5"/>
              </a:rPr>
              <a:t>3</a:t>
            </a:r>
            <a:r>
              <a:rPr lang="en-GB" sz="1200" dirty="0"/>
              <a:t>*.</a:t>
            </a:r>
          </a:p>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21</a:t>
            </a:fld>
            <a:endParaRPr lang="en-GB"/>
          </a:p>
        </p:txBody>
      </p:sp>
    </p:spTree>
    <p:extLst>
      <p:ext uri="{BB962C8B-B14F-4D97-AF65-F5344CB8AC3E}">
        <p14:creationId xmlns:p14="http://schemas.microsoft.com/office/powerpoint/2010/main" val="3074102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Bg: http://smallbusiness.chron.com/importance-establishing-assigning-responsibilities-project-team-members-18128.html</a:t>
            </a:r>
          </a:p>
          <a:p>
            <a:r>
              <a:rPr lang="en-GB" dirty="0"/>
              <a:t>http://www.cbsnews.com/news/assigning-team-roles/</a:t>
            </a:r>
          </a:p>
        </p:txBody>
      </p:sp>
      <p:sp>
        <p:nvSpPr>
          <p:cNvPr id="4" name="Slide Number Placeholder 3"/>
          <p:cNvSpPr>
            <a:spLocks noGrp="1"/>
          </p:cNvSpPr>
          <p:nvPr>
            <p:ph type="sldNum" sz="quarter" idx="10"/>
          </p:nvPr>
        </p:nvSpPr>
        <p:spPr/>
        <p:txBody>
          <a:bodyPr/>
          <a:lstStyle/>
          <a:p>
            <a:fld id="{EFE1F0CB-AC4F-463F-A400-B6079113F21F}" type="slidenum">
              <a:rPr lang="en-GB" smtClean="0"/>
              <a:t>22</a:t>
            </a:fld>
            <a:endParaRPr lang="en-GB"/>
          </a:p>
        </p:txBody>
      </p:sp>
    </p:spTree>
    <p:extLst>
      <p:ext uri="{BB962C8B-B14F-4D97-AF65-F5344CB8AC3E}">
        <p14:creationId xmlns:p14="http://schemas.microsoft.com/office/powerpoint/2010/main" val="1412398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https://wiki.smu.edu.sg/is480/img_auth.php/b/b3/Panacea_Team_Roles.jpg</a:t>
            </a:r>
          </a:p>
        </p:txBody>
      </p:sp>
      <p:sp>
        <p:nvSpPr>
          <p:cNvPr id="4" name="Slide Number Placeholder 3"/>
          <p:cNvSpPr>
            <a:spLocks noGrp="1"/>
          </p:cNvSpPr>
          <p:nvPr>
            <p:ph type="sldNum" sz="quarter" idx="10"/>
          </p:nvPr>
        </p:nvSpPr>
        <p:spPr/>
        <p:txBody>
          <a:bodyPr/>
          <a:lstStyle/>
          <a:p>
            <a:fld id="{EFE1F0CB-AC4F-463F-A400-B6079113F21F}" type="slidenum">
              <a:rPr lang="en-GB" smtClean="0"/>
              <a:t>24</a:t>
            </a:fld>
            <a:endParaRPr lang="en-GB"/>
          </a:p>
        </p:txBody>
      </p:sp>
    </p:spTree>
    <p:extLst>
      <p:ext uri="{BB962C8B-B14F-4D97-AF65-F5344CB8AC3E}">
        <p14:creationId xmlns:p14="http://schemas.microsoft.com/office/powerpoint/2010/main" val="924507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https://wiki.smu.edu.sg/is480/img_auth.php/thumb/f/f2/Excelente_Roles_%26_Responsibilities_template.png/1024px-Excelente_Roles_%26_Responsibilities_template.png</a:t>
            </a:r>
          </a:p>
        </p:txBody>
      </p:sp>
      <p:sp>
        <p:nvSpPr>
          <p:cNvPr id="4" name="Slide Number Placeholder 3"/>
          <p:cNvSpPr>
            <a:spLocks noGrp="1"/>
          </p:cNvSpPr>
          <p:nvPr>
            <p:ph type="sldNum" sz="quarter" idx="10"/>
          </p:nvPr>
        </p:nvSpPr>
        <p:spPr/>
        <p:txBody>
          <a:bodyPr/>
          <a:lstStyle/>
          <a:p>
            <a:fld id="{EFE1F0CB-AC4F-463F-A400-B6079113F21F}" type="slidenum">
              <a:rPr lang="en-GB" smtClean="0"/>
              <a:t>25</a:t>
            </a:fld>
            <a:endParaRPr lang="en-GB"/>
          </a:p>
        </p:txBody>
      </p:sp>
    </p:spTree>
    <p:extLst>
      <p:ext uri="{BB962C8B-B14F-4D97-AF65-F5344CB8AC3E}">
        <p14:creationId xmlns:p14="http://schemas.microsoft.com/office/powerpoint/2010/main" val="11508035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http://www.dickensonconsulting.co.uk/wp-content/uploads/2014/04/team-organisational-chart.jpg</a:t>
            </a:r>
          </a:p>
        </p:txBody>
      </p:sp>
      <p:sp>
        <p:nvSpPr>
          <p:cNvPr id="4" name="Slide Number Placeholder 3"/>
          <p:cNvSpPr>
            <a:spLocks noGrp="1"/>
          </p:cNvSpPr>
          <p:nvPr>
            <p:ph type="sldNum" sz="quarter" idx="10"/>
          </p:nvPr>
        </p:nvSpPr>
        <p:spPr/>
        <p:txBody>
          <a:bodyPr/>
          <a:lstStyle/>
          <a:p>
            <a:fld id="{EFE1F0CB-AC4F-463F-A400-B6079113F21F}" type="slidenum">
              <a:rPr lang="en-GB" smtClean="0"/>
              <a:t>27</a:t>
            </a:fld>
            <a:endParaRPr lang="en-GB"/>
          </a:p>
        </p:txBody>
      </p:sp>
    </p:spTree>
    <p:extLst>
      <p:ext uri="{BB962C8B-B14F-4D97-AF65-F5344CB8AC3E}">
        <p14:creationId xmlns:p14="http://schemas.microsoft.com/office/powerpoint/2010/main" val="38435200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(1) </a:t>
            </a:r>
            <a:r>
              <a:rPr lang="en-GB" sz="1200" b="0" i="0" kern="1200" dirty="0">
                <a:solidFill>
                  <a:schemeClr val="tx1"/>
                </a:solidFill>
                <a:effectLst/>
                <a:latin typeface="+mn-lt"/>
                <a:ea typeface="+mn-ea"/>
                <a:cs typeface="+mn-cs"/>
              </a:rPr>
              <a:t>Business Dictionary. Team Management. [Online]. [Accessed 30 November</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2015]. Available from: </a:t>
            </a:r>
            <a:r>
              <a:rPr lang="en-GB" sz="1200" b="0" i="0" u="none" strike="noStrike" kern="1200" dirty="0">
                <a:solidFill>
                  <a:schemeClr val="tx1"/>
                </a:solidFill>
                <a:effectLst/>
                <a:latin typeface="+mn-lt"/>
                <a:ea typeface="+mn-ea"/>
                <a:cs typeface="+mn-cs"/>
                <a:hlinkClick r:id="rId3"/>
              </a:rPr>
              <a:t>http://www.businessdictionary.com/definition/team-management.html</a:t>
            </a:r>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28</a:t>
            </a:fld>
            <a:endParaRPr lang="en-GB"/>
          </a:p>
        </p:txBody>
      </p:sp>
    </p:spTree>
    <p:extLst>
      <p:ext uri="{BB962C8B-B14F-4D97-AF65-F5344CB8AC3E}">
        <p14:creationId xmlns:p14="http://schemas.microsoft.com/office/powerpoint/2010/main" val="1453834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1D9B934D-69B8-4135-9C33-9832FAA20424}" type="slidenum">
              <a:rPr lang="en-GB" altLang="en-US" smtClean="0"/>
              <a:pPr/>
              <a:t>33</a:t>
            </a:fld>
            <a:endParaRPr lang="en-GB" altLang="en-US"/>
          </a:p>
        </p:txBody>
      </p:sp>
    </p:spTree>
    <p:extLst>
      <p:ext uri="{BB962C8B-B14F-4D97-AF65-F5344CB8AC3E}">
        <p14:creationId xmlns:p14="http://schemas.microsoft.com/office/powerpoint/2010/main" val="29251174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fld id="{DE5CF2B2-A7FF-4D37-A3E7-27AF4810700C}" type="slidenum">
              <a:rPr lang="en-GB" altLang="en-US" smtClean="0"/>
              <a:pPr/>
              <a:t>46</a:t>
            </a:fld>
            <a:endParaRPr lang="en-GB" altLang="en-US"/>
          </a:p>
        </p:txBody>
      </p:sp>
    </p:spTree>
    <p:extLst>
      <p:ext uri="{BB962C8B-B14F-4D97-AF65-F5344CB8AC3E}">
        <p14:creationId xmlns:p14="http://schemas.microsoft.com/office/powerpoint/2010/main" val="36183606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Bg: http://infed.org/mobi/howard-gardner-multiple-intelligences-and-education/</a:t>
            </a:r>
          </a:p>
          <a:p>
            <a:r>
              <a:rPr lang="en-GB" dirty="0"/>
              <a:t>http://www.businessballs.com/howardgardnermultipleintelligences.htm</a:t>
            </a:r>
          </a:p>
          <a:p>
            <a:r>
              <a:rPr lang="en-GB" dirty="0"/>
              <a:t>http://www.tecweb.org/styles/gardner.html</a:t>
            </a:r>
          </a:p>
        </p:txBody>
      </p:sp>
      <p:sp>
        <p:nvSpPr>
          <p:cNvPr id="4" name="Slide Number Placeholder 3"/>
          <p:cNvSpPr>
            <a:spLocks noGrp="1"/>
          </p:cNvSpPr>
          <p:nvPr>
            <p:ph type="sldNum" sz="quarter" idx="10"/>
          </p:nvPr>
        </p:nvSpPr>
        <p:spPr/>
        <p:txBody>
          <a:bodyPr/>
          <a:lstStyle/>
          <a:p>
            <a:fld id="{EFE1F0CB-AC4F-463F-A400-B6079113F21F}" type="slidenum">
              <a:rPr lang="en-GB" smtClean="0"/>
              <a:t>50</a:t>
            </a:fld>
            <a:endParaRPr lang="en-GB"/>
          </a:p>
        </p:txBody>
      </p:sp>
    </p:spTree>
    <p:extLst>
      <p:ext uri="{BB962C8B-B14F-4D97-AF65-F5344CB8AC3E}">
        <p14:creationId xmlns:p14="http://schemas.microsoft.com/office/powerpoint/2010/main" val="34652769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56</a:t>
            </a:fld>
            <a:endParaRPr lang="en-GB"/>
          </a:p>
        </p:txBody>
      </p:sp>
    </p:spTree>
    <p:extLst>
      <p:ext uri="{BB962C8B-B14F-4D97-AF65-F5344CB8AC3E}">
        <p14:creationId xmlns:p14="http://schemas.microsoft.com/office/powerpoint/2010/main" val="10111282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https://en.wikipedia.org/wiki/GitHub</a:t>
            </a:r>
          </a:p>
        </p:txBody>
      </p:sp>
      <p:sp>
        <p:nvSpPr>
          <p:cNvPr id="4" name="Slide Number Placeholder 3"/>
          <p:cNvSpPr>
            <a:spLocks noGrp="1"/>
          </p:cNvSpPr>
          <p:nvPr>
            <p:ph type="sldNum" sz="quarter" idx="10"/>
          </p:nvPr>
        </p:nvSpPr>
        <p:spPr/>
        <p:txBody>
          <a:bodyPr/>
          <a:lstStyle/>
          <a:p>
            <a:fld id="{1C35CAD1-3F5E-4915-8F80-D7A7B7F05EFE}" type="slidenum">
              <a:rPr lang="en-GB" smtClean="0"/>
              <a:t>59</a:t>
            </a:fld>
            <a:endParaRPr lang="en-GB"/>
          </a:p>
        </p:txBody>
      </p:sp>
    </p:spTree>
    <p:extLst>
      <p:ext uri="{BB962C8B-B14F-4D97-AF65-F5344CB8AC3E}">
        <p14:creationId xmlns:p14="http://schemas.microsoft.com/office/powerpoint/2010/main" val="33451717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http://cdn.highdefdigest.com/uploads/2014/06/05/LEGO_movie_fellowship.jpg</a:t>
            </a:r>
          </a:p>
        </p:txBody>
      </p:sp>
      <p:sp>
        <p:nvSpPr>
          <p:cNvPr id="4" name="Slide Number Placeholder 3"/>
          <p:cNvSpPr>
            <a:spLocks noGrp="1"/>
          </p:cNvSpPr>
          <p:nvPr>
            <p:ph type="sldNum" sz="quarter" idx="10"/>
          </p:nvPr>
        </p:nvSpPr>
        <p:spPr/>
        <p:txBody>
          <a:bodyPr/>
          <a:lstStyle/>
          <a:p>
            <a:fld id="{EFE1F0CB-AC4F-463F-A400-B6079113F21F}" type="slidenum">
              <a:rPr lang="en-GB" smtClean="0"/>
              <a:t>68</a:t>
            </a:fld>
            <a:endParaRPr lang="en-GB"/>
          </a:p>
        </p:txBody>
      </p:sp>
    </p:spTree>
    <p:extLst>
      <p:ext uri="{BB962C8B-B14F-4D97-AF65-F5344CB8AC3E}">
        <p14:creationId xmlns:p14="http://schemas.microsoft.com/office/powerpoint/2010/main" val="5496747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 </a:t>
            </a:r>
            <a:r>
              <a:rPr lang="en-GB" sz="1200" dirty="0"/>
              <a:t>http://smartkids101.com/blog/lego-movie-lessons/</a:t>
            </a:r>
          </a:p>
          <a:p>
            <a:endParaRPr lang="en-GB" dirty="0"/>
          </a:p>
        </p:txBody>
      </p:sp>
      <p:sp>
        <p:nvSpPr>
          <p:cNvPr id="4" name="Slide Number Placeholder 3"/>
          <p:cNvSpPr>
            <a:spLocks noGrp="1"/>
          </p:cNvSpPr>
          <p:nvPr>
            <p:ph type="sldNum" sz="quarter" idx="10"/>
          </p:nvPr>
        </p:nvSpPr>
        <p:spPr/>
        <p:txBody>
          <a:bodyPr/>
          <a:lstStyle/>
          <a:p>
            <a:fld id="{EFE1F0CB-AC4F-463F-A400-B6079113F21F}" type="slidenum">
              <a:rPr lang="en-GB" smtClean="0"/>
              <a:t>69</a:t>
            </a:fld>
            <a:endParaRPr lang="en-GB"/>
          </a:p>
        </p:txBody>
      </p:sp>
    </p:spTree>
    <p:extLst>
      <p:ext uri="{BB962C8B-B14F-4D97-AF65-F5344CB8AC3E}">
        <p14:creationId xmlns:p14="http://schemas.microsoft.com/office/powerpoint/2010/main" val="8815086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https://www.mindtools.com/pages/article/newLDR_86.htm</a:t>
            </a:r>
          </a:p>
        </p:txBody>
      </p:sp>
      <p:sp>
        <p:nvSpPr>
          <p:cNvPr id="4" name="Slide Number Placeholder 3"/>
          <p:cNvSpPr>
            <a:spLocks noGrp="1"/>
          </p:cNvSpPr>
          <p:nvPr>
            <p:ph type="sldNum" sz="quarter" idx="10"/>
          </p:nvPr>
        </p:nvSpPr>
        <p:spPr/>
        <p:txBody>
          <a:bodyPr/>
          <a:lstStyle/>
          <a:p>
            <a:fld id="{EFE1F0CB-AC4F-463F-A400-B6079113F21F}" type="slidenum">
              <a:rPr lang="en-GB" smtClean="0"/>
              <a:t>74</a:t>
            </a:fld>
            <a:endParaRPr lang="en-GB"/>
          </a:p>
        </p:txBody>
      </p:sp>
    </p:spTree>
    <p:extLst>
      <p:ext uri="{BB962C8B-B14F-4D97-AF65-F5344CB8AC3E}">
        <p14:creationId xmlns:p14="http://schemas.microsoft.com/office/powerpoint/2010/main" val="88551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ref: http://www.themetisfiles.com/wp-content/uploads/2011/01/community-md.png</a:t>
            </a:r>
          </a:p>
        </p:txBody>
      </p:sp>
      <p:sp>
        <p:nvSpPr>
          <p:cNvPr id="4" name="Slide Number Placeholder 3"/>
          <p:cNvSpPr>
            <a:spLocks noGrp="1"/>
          </p:cNvSpPr>
          <p:nvPr>
            <p:ph type="sldNum" sz="quarter" idx="10"/>
          </p:nvPr>
        </p:nvSpPr>
        <p:spPr/>
        <p:txBody>
          <a:bodyPr/>
          <a:lstStyle/>
          <a:p>
            <a:fld id="{EFE1F0CB-AC4F-463F-A400-B6079113F21F}" type="slidenum">
              <a:rPr lang="en-GB" smtClean="0"/>
              <a:t>75</a:t>
            </a:fld>
            <a:endParaRPr lang="en-GB"/>
          </a:p>
        </p:txBody>
      </p:sp>
    </p:spTree>
    <p:extLst>
      <p:ext uri="{BB962C8B-B14F-4D97-AF65-F5344CB8AC3E}">
        <p14:creationId xmlns:p14="http://schemas.microsoft.com/office/powerpoint/2010/main" val="7886224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24/10/2019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58375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24/10/2019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783078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24/10/2019</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48142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24/10/2019</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002541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24/10/2019</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193513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24/10/2019</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996356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24/10/2019</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31042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24/10/2019</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25031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24/10/2019</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49835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24/10/2019</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403757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24/10/2019</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308128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24/10/2019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4218266899"/>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dissertationsforgood.org.uk/search-organisations/" TargetMode="External"/><Relationship Id="rId2" Type="http://schemas.openxmlformats.org/officeDocument/2006/relationships/hyperlink" Target="https://forgood.nus.org.uk/" TargetMode="External"/><Relationship Id="rId1" Type="http://schemas.openxmlformats.org/officeDocument/2006/relationships/slideLayout" Target="../slideLayouts/slideLayout2.xml"/><Relationship Id="rId4" Type="http://schemas.openxmlformats.org/officeDocument/2006/relationships/hyperlink" Target="http://forgood.nus.org.uk/"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hyperlink" Target="mailto:forgood@nus.org.uk" TargetMode="External"/><Relationship Id="rId4" Type="http://schemas.openxmlformats.org/officeDocument/2006/relationships/hyperlink" Target="http://forgood.nus.org.uk/"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mod/page/view.php?id=21477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tinyurl.com/y59nt95l" TargetMode="External"/><Relationship Id="rId4" Type="http://schemas.openxmlformats.org/officeDocument/2006/relationships/hyperlink" Target="https://tinyurl.com/yy22duqr"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businessdictionary.com/definition/team-management.html"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gif"/><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photos.macnn.com/news/1105/apple-structurelg.jpg"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okpalad.files.wordpress.com/2015/03/tuckman.png"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belbin.com/about/belbin-team-roles/" TargetMode="External"/><Relationship Id="rId2" Type="http://schemas.openxmlformats.org/officeDocument/2006/relationships/hyperlink" Target="http://www.123test.com/team-roles-test/"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henley.reading.ac.uk/"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123test.com/team-roles-test/"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www.mypersonality.info/basic-vs-pro/personality-type-test"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www.briancullen.net/training/wp-content/uploads/Profiles-MBTI.jpg"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img09.deviantart.net/b9bc/i/2012/179/3/a/mbti_chart_chibis_by_ri_m-d51reh5.jpg" TargetMode="Externa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48.xml.rels><?xml version="1.0" encoding="UTF-8" standalone="yes"?>
<Relationships xmlns="http://schemas.openxmlformats.org/package/2006/relationships"><Relationship Id="rId2" Type="http://schemas.openxmlformats.org/officeDocument/2006/relationships/hyperlink" Target="http://www.mypersonality.info/basic-vs-pro/personality-type-test"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mypersonality.info/basic-vs-pro/personality-type-test" TargetMode="External"/><Relationship Id="rId2" Type="http://schemas.openxmlformats.org/officeDocument/2006/relationships/hyperlink" Target="https://www.123test.com/team-roles-test/"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123test.com/disc-personality-test" TargetMode="External"/><Relationship Id="rId2" Type="http://schemas.openxmlformats.org/officeDocument/2006/relationships/hyperlink" Target="https://365tests.com/personality-tests/free-color-personality-test/" TargetMode="External"/><Relationship Id="rId1" Type="http://schemas.openxmlformats.org/officeDocument/2006/relationships/slideLayout" Target="../slideLayouts/slideLayout2.xml"/><Relationship Id="rId6" Type="http://schemas.openxmlformats.org/officeDocument/2006/relationships/hyperlink" Target="http://www.viacharacter.org/www/Character-Strengths-Survey" TargetMode="External"/><Relationship Id="rId5" Type="http://schemas.openxmlformats.org/officeDocument/2006/relationships/hyperlink" Target="https://mypersonality.info/multiple-intelligences/" TargetMode="External"/><Relationship Id="rId4" Type="http://schemas.openxmlformats.org/officeDocument/2006/relationships/hyperlink" Target="https://www.discprofile.com/what-is-disc/overview/" TargetMode="External"/></Relationships>
</file>

<file path=ppt/slides/_rels/slide5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8" Type="http://schemas.openxmlformats.org/officeDocument/2006/relationships/hyperlink" Target="https://taskworld.com/" TargetMode="External"/><Relationship Id="rId13" Type="http://schemas.openxmlformats.org/officeDocument/2006/relationships/hyperlink" Target="https://hangouts.google.com/" TargetMode="External"/><Relationship Id="rId3" Type="http://schemas.openxmlformats.org/officeDocument/2006/relationships/hyperlink" Target="https://www.office.com/" TargetMode="External"/><Relationship Id="rId7" Type="http://schemas.openxmlformats.org/officeDocument/2006/relationships/hyperlink" Target="https://slack.com/" TargetMode="External"/><Relationship Id="rId12" Type="http://schemas.openxmlformats.org/officeDocument/2006/relationships/hyperlink" Target="http://www.adweek.com/fishbowlny/5-alternatives-to-ning-for-creating-a-social-network/241392" TargetMode="External"/><Relationship Id="rId2" Type="http://schemas.openxmlformats.org/officeDocument/2006/relationships/hyperlink" Target="https://drive.google.com/" TargetMode="External"/><Relationship Id="rId1" Type="http://schemas.openxmlformats.org/officeDocument/2006/relationships/slideLayout" Target="../slideLayouts/slideLayout2.xml"/><Relationship Id="rId6" Type="http://schemas.openxmlformats.org/officeDocument/2006/relationships/hyperlink" Target="https://www.office.com/apps" TargetMode="External"/><Relationship Id="rId11" Type="http://schemas.openxmlformats.org/officeDocument/2006/relationships/hyperlink" Target="https://www.yammer.com/" TargetMode="External"/><Relationship Id="rId5" Type="http://schemas.openxmlformats.org/officeDocument/2006/relationships/hyperlink" Target="https://jamboard.google.com/" TargetMode="External"/><Relationship Id="rId15" Type="http://schemas.openxmlformats.org/officeDocument/2006/relationships/hyperlink" Target="https://doodle.com/" TargetMode="External"/><Relationship Id="rId10" Type="http://schemas.openxmlformats.org/officeDocument/2006/relationships/hyperlink" Target="https://www.facebook.com/help/162866443847527/" TargetMode="External"/><Relationship Id="rId4" Type="http://schemas.openxmlformats.org/officeDocument/2006/relationships/hyperlink" Target="https://www.mindmeister.com/" TargetMode="External"/><Relationship Id="rId9" Type="http://schemas.openxmlformats.org/officeDocument/2006/relationships/hyperlink" Target="https://trello.com/" TargetMode="External"/><Relationship Id="rId14" Type="http://schemas.openxmlformats.org/officeDocument/2006/relationships/hyperlink" Target="https://support.skype.com/en/faq/FA2831/how-do-i-make-a-group-call-in-skype-for-windows-desktop" TargetMode="External"/></Relationships>
</file>

<file path=ppt/slides/_rels/slide58.xml.rels><?xml version="1.0" encoding="UTF-8" standalone="yes"?>
<Relationships xmlns="http://schemas.openxmlformats.org/package/2006/relationships"><Relationship Id="rId2" Type="http://schemas.openxmlformats.org/officeDocument/2006/relationships/hyperlink" Target="https://www.youtube.com/watch?v=X8krAMdGvCQ"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github.com/"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youtube.com/watch?v=0fKg7e37bQE" TargetMode="External"/><Relationship Id="rId5" Type="http://schemas.openxmlformats.org/officeDocument/2006/relationships/hyperlink" Target="https://www.youtube.com/watch?v=SWYqp7iY_Tc" TargetMode="External"/><Relationship Id="rId4" Type="http://schemas.openxmlformats.org/officeDocument/2006/relationships/hyperlink" Target="https://education.github.com/pack" TargetMode="External"/></Relationships>
</file>

<file path=ppt/slides/_rels/slide60.xml.rels><?xml version="1.0" encoding="UTF-8" standalone="yes"?>
<Relationships xmlns="http://schemas.openxmlformats.org/package/2006/relationships"><Relationship Id="rId2" Type="http://schemas.openxmlformats.org/officeDocument/2006/relationships/hyperlink" Target="https://www.scrumalliance.org/resources/agile-manifesto"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s://www.scrumalliance.org/resources/agile-manifesto"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xprize.org/prizes/artificial-intelligence" TargetMode="External"/><Relationship Id="rId2" Type="http://schemas.openxmlformats.org/officeDocument/2006/relationships/hyperlink" Target="https://www.xprize.org/" TargetMode="External"/><Relationship Id="rId1" Type="http://schemas.openxmlformats.org/officeDocument/2006/relationships/slideLayout" Target="../slideLayouts/slideLayout2.xml"/><Relationship Id="rId4" Type="http://schemas.openxmlformats.org/officeDocument/2006/relationships/hyperlink" Target="https://www.xprize.org/prizes"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www.youtube.com/watch?v=StTqXEQ2l-Y"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9.png"/><Relationship Id="rId5" Type="http://schemas.microsoft.com/office/2007/relationships/hdphoto" Target="../media/hdphoto2.wdp"/><Relationship Id="rId4" Type="http://schemas.openxmlformats.org/officeDocument/2006/relationships/image" Target="../media/image22.png"/></Relationships>
</file>

<file path=ppt/slides/_rels/slide69.xml.rels><?xml version="1.0" encoding="UTF-8" standalone="yes"?>
<Relationships xmlns="http://schemas.openxmlformats.org/package/2006/relationships"><Relationship Id="rId3" Type="http://schemas.openxmlformats.org/officeDocument/2006/relationships/hyperlink" Target="http://smartkids101.com/blog/lego-movie-lesson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23.jpeg"/></Relationships>
</file>

<file path=ppt/slides/_rels/slide70.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hyperlink" Target="https://www.smartsheet.com/team-working" TargetMode="Externa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7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hyperlink" Target="https://www.mindtools.com/pages/article/newLDR_86.htm"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19.png"/><Relationship Id="rId5" Type="http://schemas.microsoft.com/office/2007/relationships/hdphoto" Target="../media/hdphoto3.wdp"/><Relationship Id="rId4" Type="http://schemas.openxmlformats.org/officeDocument/2006/relationships/image" Target="../media/image27.png"/></Relationships>
</file>

<file path=ppt/slides/_rels/slide7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29.wm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2349699" y="2258089"/>
            <a:ext cx="7486650" cy="1261625"/>
          </a:xfrm>
          <a:prstGeom prst="rect">
            <a:avLst/>
          </a:prstGeo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5400" dirty="0">
                <a:solidFill>
                  <a:srgbClr val="FFFF00"/>
                </a:solidFill>
                <a:effectLst>
                  <a:outerShdw blurRad="38100" dist="38100" dir="2700000" algn="tl">
                    <a:srgbClr val="000000">
                      <a:alpha val="43137"/>
                    </a:srgbClr>
                  </a:outerShdw>
                </a:effectLst>
              </a:rPr>
              <a:t>EIGP: </a:t>
            </a:r>
            <a:r>
              <a:rPr lang="en-GB" sz="5400" b="1" dirty="0">
                <a:solidFill>
                  <a:srgbClr val="FFFF00"/>
                </a:solidFill>
                <a:effectLst>
                  <a:outerShdw blurRad="38100" dist="38100" dir="2700000" algn="tl">
                    <a:srgbClr val="000000">
                      <a:alpha val="43137"/>
                    </a:srgbClr>
                  </a:outerShdw>
                </a:effectLst>
              </a:rPr>
              <a:t>Team-working</a:t>
            </a:r>
          </a:p>
        </p:txBody>
      </p:sp>
    </p:spTree>
    <p:extLst>
      <p:ext uri="{BB962C8B-B14F-4D97-AF65-F5344CB8AC3E}">
        <p14:creationId xmlns:p14="http://schemas.microsoft.com/office/powerpoint/2010/main" val="987384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2749" y="97054"/>
            <a:ext cx="10515600" cy="970721"/>
          </a:xfrm>
        </p:spPr>
        <p:txBody>
          <a:bodyPr/>
          <a:lstStyle/>
          <a:p>
            <a:r>
              <a:rPr lang="en-GB" b="1" u="sng" dirty="0"/>
              <a:t>Overview</a:t>
            </a:r>
          </a:p>
        </p:txBody>
      </p:sp>
      <p:sp>
        <p:nvSpPr>
          <p:cNvPr id="3" name="Content Placeholder 2"/>
          <p:cNvSpPr>
            <a:spLocks noGrp="1"/>
          </p:cNvSpPr>
          <p:nvPr>
            <p:ph idx="1"/>
          </p:nvPr>
        </p:nvSpPr>
        <p:spPr>
          <a:xfrm>
            <a:off x="2964000" y="1394347"/>
            <a:ext cx="7021829" cy="2618854"/>
          </a:xfrm>
        </p:spPr>
        <p:txBody>
          <a:bodyPr>
            <a:noAutofit/>
          </a:bodyPr>
          <a:lstStyle/>
          <a:p>
            <a:pPr marL="457200" indent="-457200">
              <a:buFont typeface="+mj-lt"/>
              <a:buAutoNum type="arabicPeriod"/>
            </a:pPr>
            <a:r>
              <a:rPr lang="en-GB" sz="2800" b="1" dirty="0"/>
              <a:t>Idea review &amp; Team formation</a:t>
            </a:r>
          </a:p>
          <a:p>
            <a:pPr marL="457200" indent="-457200">
              <a:buFont typeface="+mj-lt"/>
              <a:buAutoNum type="arabicPeriod"/>
            </a:pPr>
            <a:r>
              <a:rPr lang="en-GB" sz="2800" b="1" dirty="0"/>
              <a:t>Team-working Key Concepts</a:t>
            </a:r>
          </a:p>
          <a:p>
            <a:pPr marL="457200" indent="-457200">
              <a:buFont typeface="+mj-lt"/>
              <a:buAutoNum type="arabicPeriod"/>
            </a:pPr>
            <a:r>
              <a:rPr lang="en-GB" sz="2800" b="1" dirty="0"/>
              <a:t>Team-working Theory</a:t>
            </a:r>
          </a:p>
          <a:p>
            <a:pPr marL="457200" indent="-457200">
              <a:buFont typeface="+mj-lt"/>
              <a:buAutoNum type="arabicPeriod"/>
            </a:pPr>
            <a:r>
              <a:rPr lang="en-GB" sz="2800" b="1" dirty="0"/>
              <a:t>Tutorial Activity: </a:t>
            </a:r>
          </a:p>
          <a:p>
            <a:pPr marL="857250" lvl="1" indent="-457200">
              <a:buFont typeface="+mj-lt"/>
              <a:buAutoNum type="arabicPeriod"/>
            </a:pPr>
            <a:r>
              <a:rPr lang="en-GB" sz="2400" b="1" dirty="0"/>
              <a:t>Team-working Technology.</a:t>
            </a:r>
          </a:p>
          <a:p>
            <a:pPr marL="857250" lvl="1" indent="-457200">
              <a:buFont typeface="+mj-lt"/>
              <a:buAutoNum type="arabicPeriod"/>
            </a:pPr>
            <a:r>
              <a:rPr lang="en-GB" sz="2400" b="1" dirty="0"/>
              <a:t>Team Progress Sheets.</a:t>
            </a:r>
          </a:p>
          <a:p>
            <a:pPr marL="857250" lvl="1" indent="-457200">
              <a:buFont typeface="+mj-lt"/>
              <a:buAutoNum type="arabicPeriod"/>
            </a:pPr>
            <a:r>
              <a:rPr lang="en-GB" sz="2400" b="1" dirty="0"/>
              <a:t>Q&amp;A &amp; Team formation support.</a:t>
            </a:r>
          </a:p>
          <a:p>
            <a:pPr marL="457200" indent="-457200">
              <a:buFont typeface="+mj-lt"/>
              <a:buAutoNum type="arabicPeriod"/>
            </a:pPr>
            <a:endParaRPr lang="en-GB" sz="2800" b="1" dirty="0"/>
          </a:p>
        </p:txBody>
      </p:sp>
    </p:spTree>
    <p:extLst>
      <p:ext uri="{BB962C8B-B14F-4D97-AF65-F5344CB8AC3E}">
        <p14:creationId xmlns:p14="http://schemas.microsoft.com/office/powerpoint/2010/main" val="1312903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NUS: </a:t>
            </a:r>
            <a:r>
              <a:rPr lang="en-GB" b="1" u="sng" dirty="0" err="1"/>
              <a:t>ForGood</a:t>
            </a:r>
            <a:endParaRPr lang="en-GB" b="1" u="sng" dirty="0"/>
          </a:p>
        </p:txBody>
      </p:sp>
      <p:sp>
        <p:nvSpPr>
          <p:cNvPr id="3" name="Content Placeholder 2"/>
          <p:cNvSpPr>
            <a:spLocks noGrp="1"/>
          </p:cNvSpPr>
          <p:nvPr>
            <p:ph idx="1"/>
          </p:nvPr>
        </p:nvSpPr>
        <p:spPr>
          <a:xfrm>
            <a:off x="551543" y="1324430"/>
            <a:ext cx="10972800" cy="3917032"/>
          </a:xfrm>
        </p:spPr>
        <p:txBody>
          <a:bodyPr>
            <a:noAutofit/>
          </a:bodyPr>
          <a:lstStyle/>
          <a:p>
            <a:r>
              <a:rPr lang="en-GB" sz="2400" dirty="0"/>
              <a:t>If you are interested in working on a Social / Sustainability project with a partner Organisation, register your profile and view projects on the </a:t>
            </a:r>
            <a:r>
              <a:rPr lang="en-GB" sz="2400" dirty="0" err="1"/>
              <a:t>ForGood</a:t>
            </a:r>
            <a:r>
              <a:rPr lang="en-GB" sz="2400" dirty="0"/>
              <a:t> website.</a:t>
            </a:r>
            <a:endParaRPr lang="en-GB" sz="1800" dirty="0"/>
          </a:p>
          <a:p>
            <a:r>
              <a:rPr lang="en-GB" sz="1600" dirty="0"/>
              <a:t>Bg. </a:t>
            </a:r>
            <a:r>
              <a:rPr lang="en-GB" sz="1600" b="1" dirty="0"/>
              <a:t>More information</a:t>
            </a:r>
            <a:r>
              <a:rPr lang="en-GB" sz="1600" dirty="0"/>
              <a:t>: NUS </a:t>
            </a:r>
            <a:r>
              <a:rPr lang="en-GB" sz="1600" dirty="0" err="1"/>
              <a:t>ForGood</a:t>
            </a:r>
            <a:r>
              <a:rPr lang="en-GB" sz="1600" dirty="0"/>
              <a:t> platform gives you the opportunity to partner with an organisation in the UK for your project (L5 Group or L6 Final). It gives you the opportunity to help and create solutions to real sustainability challenges.</a:t>
            </a:r>
          </a:p>
          <a:p>
            <a:r>
              <a:rPr lang="en-GB" sz="1600" dirty="0"/>
              <a:t>Visit the web platform </a:t>
            </a:r>
            <a:r>
              <a:rPr lang="en-GB" sz="1600" dirty="0">
                <a:hlinkClick r:id="rId2"/>
              </a:rPr>
              <a:t>https://forgood.nus.org.uk </a:t>
            </a:r>
            <a:r>
              <a:rPr lang="en-GB" sz="1600" dirty="0"/>
              <a:t>to register and create a profile. Your profile can be a detailed description </a:t>
            </a:r>
            <a:r>
              <a:rPr lang="en-GB" sz="1600" b="1" dirty="0"/>
              <a:t>or</a:t>
            </a:r>
            <a:r>
              <a:rPr lang="en-GB" sz="1600" dirty="0"/>
              <a:t> bullet pointed ideas for your potential direction and areas of interest.</a:t>
            </a:r>
          </a:p>
          <a:p>
            <a:pPr lvl="0"/>
            <a:r>
              <a:rPr lang="en-GB" sz="1600" dirty="0"/>
              <a:t>Take a look at the</a:t>
            </a:r>
            <a:r>
              <a:rPr lang="en-GB" sz="1600" u="sng" dirty="0">
                <a:hlinkClick r:id="rId3"/>
              </a:rPr>
              <a:t> organisations</a:t>
            </a:r>
            <a:r>
              <a:rPr lang="en-GB" sz="1600" dirty="0"/>
              <a:t> offering opportunity partnerships for research and projects. If you find an opportunity you are interested in click on the link on their profile to request further details and start the process for a partnership.</a:t>
            </a:r>
          </a:p>
          <a:p>
            <a:r>
              <a:rPr lang="en-GB" sz="1600" dirty="0"/>
              <a:t>Possible partnerships will be suggested as new organisation members sign up. You can also look at the sorts of projects that have already been completed to get some ideas.</a:t>
            </a:r>
          </a:p>
          <a:p>
            <a:r>
              <a:rPr lang="en-GB" sz="1600" dirty="0"/>
              <a:t>For Good partnerships will give you valuable new experiences and employability benefits. You will develop skills in communication and organisation, work with a non-academic professional partner, and learn how and why your degree topic is relevant and related to the challenges our world is currently facing. </a:t>
            </a:r>
          </a:p>
          <a:p>
            <a:r>
              <a:rPr lang="en-GB" sz="1600" dirty="0"/>
              <a:t> Find out more and register at: </a:t>
            </a:r>
            <a:r>
              <a:rPr lang="en-GB" sz="1600" u="sng" dirty="0">
                <a:hlinkClick r:id="rId4"/>
              </a:rPr>
              <a:t>http://forgood.nus.org.uk</a:t>
            </a:r>
            <a:r>
              <a:rPr lang="en-GB" sz="1600" dirty="0"/>
              <a:t>. </a:t>
            </a:r>
            <a:r>
              <a:rPr lang="en-GB" sz="1600" i="1" dirty="0"/>
              <a:t>“</a:t>
            </a:r>
            <a:r>
              <a:rPr lang="en-GB" sz="1600" i="1" dirty="0" err="1"/>
              <a:t>ForGood</a:t>
            </a:r>
            <a:r>
              <a:rPr lang="en-GB" sz="1600" i="1" dirty="0"/>
              <a:t> has given real meaning to my University studies.” … Student.</a:t>
            </a:r>
            <a:endParaRPr lang="en-GB" sz="1600" dirty="0"/>
          </a:p>
        </p:txBody>
      </p:sp>
    </p:spTree>
    <p:extLst>
      <p:ext uri="{BB962C8B-B14F-4D97-AF65-F5344CB8AC3E}">
        <p14:creationId xmlns:p14="http://schemas.microsoft.com/office/powerpoint/2010/main" val="783116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E1B25-9F64-465E-87AA-E38F2D1351DD}"/>
              </a:ext>
            </a:extLst>
          </p:cNvPr>
          <p:cNvSpPr>
            <a:spLocks noGrp="1"/>
          </p:cNvSpPr>
          <p:nvPr>
            <p:ph type="ctrTitle"/>
          </p:nvPr>
        </p:nvSpPr>
        <p:spPr>
          <a:xfrm>
            <a:off x="5391401" y="1849147"/>
            <a:ext cx="6629737" cy="1922251"/>
          </a:xfrm>
        </p:spPr>
        <p:txBody>
          <a:bodyPr anchor="t">
            <a:normAutofit fontScale="90000"/>
          </a:bodyPr>
          <a:lstStyle/>
          <a:p>
            <a:r>
              <a:rPr lang="en-GB" dirty="0">
                <a:solidFill>
                  <a:schemeClr val="bg1"/>
                </a:solidFill>
              </a:rPr>
              <a:t/>
            </a:r>
            <a:br>
              <a:rPr lang="en-GB" dirty="0">
                <a:solidFill>
                  <a:schemeClr val="bg1"/>
                </a:solidFill>
              </a:rPr>
            </a:br>
            <a:r>
              <a:rPr lang="en-GB" dirty="0">
                <a:solidFill>
                  <a:schemeClr val="bg1"/>
                </a:solidFill>
              </a:rPr>
              <a:t> Academic work which </a:t>
            </a:r>
            <a:r>
              <a:rPr lang="en-GB" b="1" dirty="0">
                <a:solidFill>
                  <a:schemeClr val="bg1"/>
                </a:solidFill>
              </a:rPr>
              <a:t>shapes the world </a:t>
            </a:r>
            <a:endParaRPr lang="en-GB" sz="4800" dirty="0">
              <a:solidFill>
                <a:schemeClr val="bg1"/>
              </a:solidFill>
            </a:endParaRPr>
          </a:p>
        </p:txBody>
      </p:sp>
      <p:pic>
        <p:nvPicPr>
          <p:cNvPr id="4" name="Picture 1" descr="NEW Brand PPT title page.jpg">
            <a:extLst>
              <a:ext uri="{FF2B5EF4-FFF2-40B4-BE49-F238E27FC236}">
                <a16:creationId xmlns:a16="http://schemas.microsoft.com/office/drawing/2014/main" id="{C6A8DF0D-2A5A-4222-9BEA-9B48883F41E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34751" b="-2"/>
          <a:stretch/>
        </p:blipFill>
        <p:spPr bwMode="auto">
          <a:xfrm>
            <a:off x="-28122" y="195943"/>
            <a:ext cx="5590383" cy="6662057"/>
          </a:xfrm>
          <a:custGeom>
            <a:avLst/>
            <a:gdLst>
              <a:gd name="connsiteX0" fmla="*/ 2203018 w 5385130"/>
              <a:gd name="connsiteY0" fmla="*/ 0 h 6210629"/>
              <a:gd name="connsiteX1" fmla="*/ 5385130 w 5385130"/>
              <a:gd name="connsiteY1" fmla="*/ 3182112 h 6210629"/>
              <a:gd name="connsiteX2" fmla="*/ 3441640 w 5385130"/>
              <a:gd name="connsiteY2" fmla="*/ 6114158 h 6210629"/>
              <a:gd name="connsiteX3" fmla="*/ 3178061 w 5385130"/>
              <a:gd name="connsiteY3" fmla="*/ 6210629 h 6210629"/>
              <a:gd name="connsiteX4" fmla="*/ 1233206 w 5385130"/>
              <a:gd name="connsiteY4" fmla="*/ 6210629 h 6210629"/>
              <a:gd name="connsiteX5" fmla="*/ 1108901 w 5385130"/>
              <a:gd name="connsiteY5" fmla="*/ 6171135 h 6210629"/>
              <a:gd name="connsiteX6" fmla="*/ 178899 w 5385130"/>
              <a:gd name="connsiteY6" fmla="*/ 5637585 h 6210629"/>
              <a:gd name="connsiteX7" fmla="*/ 0 w 5385130"/>
              <a:gd name="connsiteY7" fmla="*/ 5474990 h 6210629"/>
              <a:gd name="connsiteX8" fmla="*/ 0 w 5385130"/>
              <a:gd name="connsiteY8" fmla="*/ 889234 h 6210629"/>
              <a:gd name="connsiteX9" fmla="*/ 178899 w 5385130"/>
              <a:gd name="connsiteY9" fmla="*/ 726640 h 6210629"/>
              <a:gd name="connsiteX10" fmla="*/ 2203018 w 5385130"/>
              <a:gd name="connsiteY10" fmla="*/ 0 h 621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85130" h="6210629">
                <a:moveTo>
                  <a:pt x="2203018" y="0"/>
                </a:moveTo>
                <a:cubicBezTo>
                  <a:pt x="3960450" y="0"/>
                  <a:pt x="5385130" y="1424680"/>
                  <a:pt x="5385130" y="3182112"/>
                </a:cubicBezTo>
                <a:cubicBezTo>
                  <a:pt x="5385130" y="4500186"/>
                  <a:pt x="4583748" y="5631087"/>
                  <a:pt x="3441640" y="6114158"/>
                </a:cubicBezTo>
                <a:lnTo>
                  <a:pt x="3178061" y="6210629"/>
                </a:lnTo>
                <a:lnTo>
                  <a:pt x="1233206" y="6210629"/>
                </a:lnTo>
                <a:lnTo>
                  <a:pt x="1108901" y="6171135"/>
                </a:lnTo>
                <a:cubicBezTo>
                  <a:pt x="767738" y="6046219"/>
                  <a:pt x="453928" y="5864559"/>
                  <a:pt x="178899" y="5637585"/>
                </a:cubicBezTo>
                <a:lnTo>
                  <a:pt x="0" y="5474990"/>
                </a:lnTo>
                <a:lnTo>
                  <a:pt x="0" y="889234"/>
                </a:lnTo>
                <a:lnTo>
                  <a:pt x="178899" y="726640"/>
                </a:lnTo>
                <a:cubicBezTo>
                  <a:pt x="728956" y="272693"/>
                  <a:pt x="1434142" y="0"/>
                  <a:pt x="220301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A close up of a logo&#10;&#10;Description generated with very high confidence">
            <a:extLst>
              <a:ext uri="{FF2B5EF4-FFF2-40B4-BE49-F238E27FC236}">
                <a16:creationId xmlns:a16="http://schemas.microsoft.com/office/drawing/2014/main" id="{F77FF132-7B35-44ED-B612-968FF14B898C}"/>
              </a:ext>
            </a:extLst>
          </p:cNvPr>
          <p:cNvPicPr>
            <a:picLocks noChangeAspect="1"/>
          </p:cNvPicPr>
          <p:nvPr/>
        </p:nvPicPr>
        <p:blipFill rotWithShape="1">
          <a:blip r:embed="rId3">
            <a:extLst>
              <a:ext uri="{28A0092B-C50C-407E-A947-70E740481C1C}">
                <a14:useLocalDpi xmlns:a14="http://schemas.microsoft.com/office/drawing/2010/main" val="0"/>
              </a:ext>
            </a:extLst>
          </a:blip>
          <a:srcRect r="2814" b="-1"/>
          <a:stretch/>
        </p:blipFill>
        <p:spPr>
          <a:xfrm>
            <a:off x="5445971" y="-25578"/>
            <a:ext cx="4151376" cy="2349401"/>
          </a:xfrm>
          <a:custGeom>
            <a:avLst/>
            <a:gdLst>
              <a:gd name="connsiteX0" fmla="*/ 20101 w 4151376"/>
              <a:gd name="connsiteY0" fmla="*/ 0 h 2349401"/>
              <a:gd name="connsiteX1" fmla="*/ 4131276 w 4151376"/>
              <a:gd name="connsiteY1" fmla="*/ 0 h 2349401"/>
              <a:gd name="connsiteX2" fmla="*/ 4140659 w 4151376"/>
              <a:gd name="connsiteY2" fmla="*/ 61486 h 2349401"/>
              <a:gd name="connsiteX3" fmla="*/ 4151376 w 4151376"/>
              <a:gd name="connsiteY3" fmla="*/ 273713 h 2349401"/>
              <a:gd name="connsiteX4" fmla="*/ 2075688 w 4151376"/>
              <a:gd name="connsiteY4" fmla="*/ 2349401 h 2349401"/>
              <a:gd name="connsiteX5" fmla="*/ 0 w 4151376"/>
              <a:gd name="connsiteY5" fmla="*/ 273713 h 2349401"/>
              <a:gd name="connsiteX6" fmla="*/ 10717 w 4151376"/>
              <a:gd name="connsiteY6" fmla="*/ 61486 h 2349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p:spPr>
      </p:pic>
      <p:sp>
        <p:nvSpPr>
          <p:cNvPr id="5" name="Rectangle 4">
            <a:extLst>
              <a:ext uri="{FF2B5EF4-FFF2-40B4-BE49-F238E27FC236}">
                <a16:creationId xmlns:a16="http://schemas.microsoft.com/office/drawing/2014/main" id="{000C53EE-D620-4967-A244-2A15E8E511FC}"/>
              </a:ext>
            </a:extLst>
          </p:cNvPr>
          <p:cNvSpPr/>
          <p:nvPr/>
        </p:nvSpPr>
        <p:spPr>
          <a:xfrm>
            <a:off x="5562261" y="5444793"/>
            <a:ext cx="6201567" cy="1200329"/>
          </a:xfrm>
          <a:prstGeom prst="rect">
            <a:avLst/>
          </a:prstGeom>
          <a:solidFill>
            <a:schemeClr val="accent1"/>
          </a:solidFill>
        </p:spPr>
        <p:txBody>
          <a:bodyPr wrap="square">
            <a:spAutoFit/>
          </a:bodyPr>
          <a:lstStyle/>
          <a:p>
            <a:pPr lvl="0" fontAlgn="base">
              <a:spcBef>
                <a:spcPct val="20000"/>
              </a:spcBef>
              <a:spcAft>
                <a:spcPct val="0"/>
              </a:spcAft>
            </a:pPr>
            <a:r>
              <a:rPr lang="en-US" i="1" kern="0" dirty="0">
                <a:solidFill>
                  <a:schemeClr val="bg1"/>
                </a:solidFill>
                <a:latin typeface="Verdana"/>
                <a:ea typeface="ＭＳ Ｐゴシック"/>
              </a:rPr>
              <a:t>“We have been working in the same way for a long time and needed to be challenged – it was good to have someone from outside come at it from a different direction” – Organisation, 2017</a:t>
            </a:r>
          </a:p>
        </p:txBody>
      </p:sp>
      <p:sp>
        <p:nvSpPr>
          <p:cNvPr id="11" name="Rectangle 10">
            <a:extLst>
              <a:ext uri="{FF2B5EF4-FFF2-40B4-BE49-F238E27FC236}">
                <a16:creationId xmlns:a16="http://schemas.microsoft.com/office/drawing/2014/main" id="{F1148062-E908-4BD3-8FFF-DD9357583E81}"/>
              </a:ext>
            </a:extLst>
          </p:cNvPr>
          <p:cNvSpPr/>
          <p:nvPr/>
        </p:nvSpPr>
        <p:spPr>
          <a:xfrm>
            <a:off x="5562262" y="4096048"/>
            <a:ext cx="6096000" cy="1200329"/>
          </a:xfrm>
          <a:prstGeom prst="rect">
            <a:avLst/>
          </a:prstGeom>
          <a:solidFill>
            <a:schemeClr val="accent1"/>
          </a:solidFill>
        </p:spPr>
        <p:txBody>
          <a:bodyPr>
            <a:spAutoFit/>
          </a:bodyPr>
          <a:lstStyle/>
          <a:p>
            <a:r>
              <a:rPr lang="en-US" i="1" dirty="0">
                <a:solidFill>
                  <a:schemeClr val="bg1"/>
                </a:solidFill>
                <a:latin typeface="Verdana" panose="020B0604030504040204" pitchFamily="34" charset="0"/>
                <a:ea typeface="Verdana" panose="020B0604030504040204" pitchFamily="34" charset="0"/>
              </a:rPr>
              <a:t>“I saw the chance to develop my own understanding of the sustainability issues in question, as well as strengthen my real-world research experience” – Student, 2018 </a:t>
            </a:r>
          </a:p>
        </p:txBody>
      </p:sp>
      <p:sp>
        <p:nvSpPr>
          <p:cNvPr id="12" name="Rectangle 11">
            <a:extLst>
              <a:ext uri="{FF2B5EF4-FFF2-40B4-BE49-F238E27FC236}">
                <a16:creationId xmlns:a16="http://schemas.microsoft.com/office/drawing/2014/main" id="{A6B2D776-654C-4733-AF87-74CBB53EA5EB}"/>
              </a:ext>
            </a:extLst>
          </p:cNvPr>
          <p:cNvSpPr/>
          <p:nvPr/>
        </p:nvSpPr>
        <p:spPr>
          <a:xfrm>
            <a:off x="441360" y="1598830"/>
            <a:ext cx="4480560" cy="4862870"/>
          </a:xfrm>
          <a:prstGeom prst="rect">
            <a:avLst/>
          </a:prstGeom>
        </p:spPr>
        <p:txBody>
          <a:bodyPr wrap="square">
            <a:spAutoFit/>
          </a:bodyPr>
          <a:lstStyle/>
          <a:p>
            <a:r>
              <a:rPr lang="en-GB" b="1" dirty="0">
                <a:solidFill>
                  <a:srgbClr val="000000"/>
                </a:solidFill>
                <a:latin typeface="Verdana" panose="020B0604030504040204" pitchFamily="34" charset="0"/>
              </a:rPr>
              <a:t>Use your education as a force for good. Connect with charities and other organisations. </a:t>
            </a:r>
          </a:p>
          <a:p>
            <a:endParaRPr lang="en-GB" dirty="0">
              <a:solidFill>
                <a:srgbClr val="000000"/>
              </a:solidFill>
              <a:latin typeface="Verdana" panose="020B0604030504040204" pitchFamily="34" charset="0"/>
            </a:endParaRPr>
          </a:p>
          <a:p>
            <a:r>
              <a:rPr lang="en-GB" sz="1400" dirty="0">
                <a:solidFill>
                  <a:srgbClr val="000000"/>
                </a:solidFill>
                <a:latin typeface="Verdana" panose="020B0604030504040204" pitchFamily="34" charset="0"/>
              </a:rPr>
              <a:t>Organisations often don’t have the time, resources, expertise to complete the research that they need to do. </a:t>
            </a:r>
          </a:p>
          <a:p>
            <a:endParaRPr lang="en-GB" sz="1400" b="1" dirty="0">
              <a:solidFill>
                <a:srgbClr val="000000"/>
              </a:solidFill>
              <a:latin typeface="Verdana" panose="020B0604030504040204" pitchFamily="34" charset="0"/>
            </a:endParaRPr>
          </a:p>
          <a:p>
            <a:r>
              <a:rPr lang="en-GB" sz="1400" b="1" dirty="0">
                <a:solidFill>
                  <a:srgbClr val="000000"/>
                </a:solidFill>
                <a:latin typeface="Verdana" panose="020B0604030504040204" pitchFamily="34" charset="0"/>
              </a:rPr>
              <a:t>Dissertations for Good </a:t>
            </a:r>
            <a:r>
              <a:rPr lang="en-GB" sz="1400" dirty="0">
                <a:solidFill>
                  <a:srgbClr val="000000"/>
                </a:solidFill>
                <a:latin typeface="Verdana" panose="020B0604030504040204" pitchFamily="34" charset="0"/>
              </a:rPr>
              <a:t>partners students on any course with organisations – helping them complete impactful, real-world research. </a:t>
            </a:r>
            <a:r>
              <a:rPr lang="en-GB" sz="1400" b="1" dirty="0">
                <a:solidFill>
                  <a:srgbClr val="000000"/>
                </a:solidFill>
                <a:latin typeface="Verdana" panose="020B0604030504040204" pitchFamily="34" charset="0"/>
              </a:rPr>
              <a:t>Project for Good </a:t>
            </a:r>
            <a:r>
              <a:rPr lang="en-GB" sz="1400" dirty="0">
                <a:solidFill>
                  <a:srgbClr val="000000"/>
                </a:solidFill>
                <a:latin typeface="Verdana" panose="020B0604030504040204" pitchFamily="34" charset="0"/>
              </a:rPr>
              <a:t>partners you with organisations to produce sustainable solutions to real world challenges using your creative, design or practical skills.</a:t>
            </a:r>
          </a:p>
          <a:p>
            <a:endParaRPr lang="en-GB" sz="1400" dirty="0">
              <a:solidFill>
                <a:srgbClr val="000000"/>
              </a:solidFill>
              <a:latin typeface="Verdana" panose="020B0604030504040204" pitchFamily="34" charset="0"/>
            </a:endParaRPr>
          </a:p>
          <a:p>
            <a:r>
              <a:rPr lang="en-GB" sz="1400" dirty="0">
                <a:solidFill>
                  <a:srgbClr val="000000"/>
                </a:solidFill>
                <a:latin typeface="Verdana" panose="020B0604030504040204" pitchFamily="34" charset="0"/>
              </a:rPr>
              <a:t>Find out more, </a:t>
            </a:r>
            <a:r>
              <a:rPr lang="en-GB" sz="1400" b="1" dirty="0">
                <a:solidFill>
                  <a:srgbClr val="000000"/>
                </a:solidFill>
                <a:latin typeface="Verdana" panose="020B0604030504040204" pitchFamily="34" charset="0"/>
              </a:rPr>
              <a:t>register and create a project profile </a:t>
            </a:r>
            <a:r>
              <a:rPr lang="en-GB" sz="1400" dirty="0">
                <a:solidFill>
                  <a:srgbClr val="000000"/>
                </a:solidFill>
                <a:latin typeface="Verdana" panose="020B0604030504040204" pitchFamily="34" charset="0"/>
              </a:rPr>
              <a:t>so we can help you find partnerships and opportunities: visit </a:t>
            </a:r>
            <a:r>
              <a:rPr lang="en-GB" sz="1400" b="1" dirty="0">
                <a:solidFill>
                  <a:srgbClr val="000000"/>
                </a:solidFill>
                <a:latin typeface="Verdana" panose="020B0604030504040204" pitchFamily="34" charset="0"/>
                <a:hlinkClick r:id="rId4"/>
              </a:rPr>
              <a:t>http://forgood.nus.org.uk</a:t>
            </a:r>
            <a:r>
              <a:rPr lang="en-GB" sz="1400" b="1" dirty="0">
                <a:solidFill>
                  <a:srgbClr val="000000"/>
                </a:solidFill>
                <a:latin typeface="Verdana" panose="020B0604030504040204" pitchFamily="34" charset="0"/>
              </a:rPr>
              <a:t>/ </a:t>
            </a:r>
            <a:r>
              <a:rPr lang="en-GB" sz="1400" dirty="0">
                <a:solidFill>
                  <a:srgbClr val="000000"/>
                </a:solidFill>
                <a:latin typeface="Verdana" panose="020B0604030504040204" pitchFamily="34" charset="0"/>
              </a:rPr>
              <a:t>Email: </a:t>
            </a:r>
            <a:r>
              <a:rPr lang="en-GB" sz="1400" b="1" dirty="0">
                <a:solidFill>
                  <a:srgbClr val="000000"/>
                </a:solidFill>
                <a:latin typeface="Verdana" panose="020B0604030504040204" pitchFamily="34" charset="0"/>
                <a:hlinkClick r:id="rId5"/>
              </a:rPr>
              <a:t>forgood@nus.org.uk</a:t>
            </a:r>
            <a:r>
              <a:rPr lang="en-GB" sz="1400" b="1" dirty="0">
                <a:solidFill>
                  <a:srgbClr val="000000"/>
                </a:solidFill>
                <a:latin typeface="Verdana" panose="020B0604030504040204" pitchFamily="34" charset="0"/>
              </a:rPr>
              <a:t>   </a:t>
            </a:r>
            <a:endParaRPr lang="en-GB" sz="1400" dirty="0"/>
          </a:p>
        </p:txBody>
      </p:sp>
      <p:sp>
        <p:nvSpPr>
          <p:cNvPr id="3" name="TextBox 2"/>
          <p:cNvSpPr txBox="1"/>
          <p:nvPr/>
        </p:nvSpPr>
        <p:spPr>
          <a:xfrm>
            <a:off x="0" y="58058"/>
            <a:ext cx="1175657" cy="523220"/>
          </a:xfrm>
          <a:prstGeom prst="rect">
            <a:avLst/>
          </a:prstGeom>
          <a:solidFill>
            <a:schemeClr val="bg1"/>
          </a:solidFill>
        </p:spPr>
        <p:txBody>
          <a:bodyPr wrap="square" rtlCol="0">
            <a:spAutoFit/>
          </a:bodyPr>
          <a:lstStyle/>
          <a:p>
            <a:r>
              <a:rPr lang="en-GB" sz="2800" b="1" dirty="0"/>
              <a:t>.:: Bg:</a:t>
            </a:r>
          </a:p>
        </p:txBody>
      </p:sp>
    </p:spTree>
    <p:extLst>
      <p:ext uri="{BB962C8B-B14F-4D97-AF65-F5344CB8AC3E}">
        <p14:creationId xmlns:p14="http://schemas.microsoft.com/office/powerpoint/2010/main" val="3582026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Ideas +?</a:t>
            </a:r>
          </a:p>
        </p:txBody>
      </p:sp>
      <p:sp>
        <p:nvSpPr>
          <p:cNvPr id="3" name="Content Placeholder 2"/>
          <p:cNvSpPr>
            <a:spLocks noGrp="1"/>
          </p:cNvSpPr>
          <p:nvPr>
            <p:ph idx="1"/>
          </p:nvPr>
        </p:nvSpPr>
        <p:spPr/>
        <p:txBody>
          <a:bodyPr/>
          <a:lstStyle/>
          <a:p>
            <a:r>
              <a:rPr lang="en-GB" dirty="0"/>
              <a:t>Any more ideas you would like to add to the project ideas list?</a:t>
            </a:r>
          </a:p>
        </p:txBody>
      </p:sp>
    </p:spTree>
    <p:extLst>
      <p:ext uri="{BB962C8B-B14F-4D97-AF65-F5344CB8AC3E}">
        <p14:creationId xmlns:p14="http://schemas.microsoft.com/office/powerpoint/2010/main" val="4144043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Industry Ideas</a:t>
            </a:r>
          </a:p>
        </p:txBody>
      </p:sp>
      <p:sp>
        <p:nvSpPr>
          <p:cNvPr id="3" name="Content Placeholder 2"/>
          <p:cNvSpPr>
            <a:spLocks noGrp="1"/>
          </p:cNvSpPr>
          <p:nvPr>
            <p:ph idx="1"/>
          </p:nvPr>
        </p:nvSpPr>
        <p:spPr/>
        <p:txBody>
          <a:bodyPr/>
          <a:lstStyle/>
          <a:p>
            <a:r>
              <a:rPr lang="en-GB" dirty="0"/>
              <a:t>Some industry links are coming talk with you soon about industry trends, projects and future employment opportunities.</a:t>
            </a:r>
          </a:p>
          <a:p>
            <a:r>
              <a:rPr lang="en-GB" dirty="0"/>
              <a:t>Some of them have sent projects in via e-mail. &gt;</a:t>
            </a:r>
          </a:p>
        </p:txBody>
      </p:sp>
    </p:spTree>
    <p:extLst>
      <p:ext uri="{BB962C8B-B14F-4D97-AF65-F5344CB8AC3E}">
        <p14:creationId xmlns:p14="http://schemas.microsoft.com/office/powerpoint/2010/main" val="4258743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Industry Project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66169292"/>
              </p:ext>
            </p:extLst>
          </p:nvPr>
        </p:nvGraphicFramePr>
        <p:xfrm>
          <a:off x="827314" y="1417638"/>
          <a:ext cx="10697029" cy="3622922"/>
        </p:xfrm>
        <a:graphic>
          <a:graphicData uri="http://schemas.openxmlformats.org/drawingml/2006/table">
            <a:tbl>
              <a:tblPr/>
              <a:tblGrid>
                <a:gridCol w="3399556">
                  <a:extLst>
                    <a:ext uri="{9D8B030D-6E8A-4147-A177-3AD203B41FA5}">
                      <a16:colId xmlns:a16="http://schemas.microsoft.com/office/drawing/2014/main" val="2548414261"/>
                    </a:ext>
                  </a:extLst>
                </a:gridCol>
                <a:gridCol w="7297473">
                  <a:extLst>
                    <a:ext uri="{9D8B030D-6E8A-4147-A177-3AD203B41FA5}">
                      <a16:colId xmlns:a16="http://schemas.microsoft.com/office/drawing/2014/main" val="3102422678"/>
                    </a:ext>
                  </a:extLst>
                </a:gridCol>
              </a:tblGrid>
              <a:tr h="485581">
                <a:tc>
                  <a:txBody>
                    <a:bodyPr/>
                    <a:lstStyle/>
                    <a:p>
                      <a:pPr algn="l" rtl="0" fontAlgn="base"/>
                      <a:r>
                        <a:rPr lang="en-GB" sz="2400" b="1" i="0">
                          <a:effectLst/>
                          <a:latin typeface="+mn-lt"/>
                        </a:rPr>
                        <a:t>Title:</a:t>
                      </a:r>
                      <a:r>
                        <a:rPr lang="en-GB" sz="2400" b="0" i="0">
                          <a:effectLst/>
                          <a:latin typeface="+mn-lt"/>
                        </a:rPr>
                        <a:t> </a:t>
                      </a:r>
                    </a:p>
                  </a:txBody>
                  <a:tcPr>
                    <a:lnL w="5443" cap="flat" cmpd="sng" algn="ctr">
                      <a:solidFill>
                        <a:srgbClr val="000000"/>
                      </a:solidFill>
                      <a:prstDash val="solid"/>
                      <a:round/>
                      <a:headEnd type="none" w="med" len="med"/>
                      <a:tailEnd type="none" w="med" len="med"/>
                    </a:lnL>
                    <a:lnR w="5443" cap="flat" cmpd="sng" algn="ctr">
                      <a:solidFill>
                        <a:srgbClr val="000000"/>
                      </a:solidFill>
                      <a:prstDash val="solid"/>
                      <a:round/>
                      <a:headEnd type="none" w="med" len="med"/>
                      <a:tailEnd type="none" w="med" len="med"/>
                    </a:lnR>
                    <a:lnT w="5443" cap="flat" cmpd="sng" algn="ctr">
                      <a:solidFill>
                        <a:srgbClr val="000000"/>
                      </a:solidFill>
                      <a:prstDash val="solid"/>
                      <a:round/>
                      <a:headEnd type="none" w="med" len="med"/>
                      <a:tailEnd type="none" w="med" len="med"/>
                    </a:lnT>
                    <a:lnB w="5443" cap="flat" cmpd="sng" algn="ctr">
                      <a:solidFill>
                        <a:srgbClr val="000000"/>
                      </a:solidFill>
                      <a:prstDash val="solid"/>
                      <a:round/>
                      <a:headEnd type="none" w="med" len="med"/>
                      <a:tailEnd type="none" w="med" len="med"/>
                    </a:lnB>
                  </a:tcPr>
                </a:tc>
                <a:tc>
                  <a:txBody>
                    <a:bodyPr/>
                    <a:lstStyle/>
                    <a:p>
                      <a:pPr algn="l" rtl="0" fontAlgn="base"/>
                      <a:r>
                        <a:rPr lang="en-GB" sz="2400" b="0" i="0" dirty="0">
                          <a:effectLst/>
                          <a:latin typeface="+mn-lt"/>
                        </a:rPr>
                        <a:t>AR Game for </a:t>
                      </a:r>
                      <a:r>
                        <a:rPr lang="en-GB" sz="2400" b="0" i="0" kern="1200" dirty="0" err="1">
                          <a:solidFill>
                            <a:schemeClr val="tx1"/>
                          </a:solidFill>
                          <a:effectLst/>
                          <a:latin typeface="+mn-lt"/>
                          <a:ea typeface="+mn-ea"/>
                          <a:cs typeface="+mn-cs"/>
                        </a:rPr>
                        <a:t>BrdSports</a:t>
                      </a:r>
                      <a:r>
                        <a:rPr lang="en-GB" sz="2400" b="0" i="0" kern="1200" baseline="0" dirty="0">
                          <a:solidFill>
                            <a:schemeClr val="tx1"/>
                          </a:solidFill>
                          <a:effectLst/>
                          <a:latin typeface="+mn-lt"/>
                          <a:ea typeface="+mn-ea"/>
                          <a:cs typeface="+mn-cs"/>
                        </a:rPr>
                        <a:t> Ltd.</a:t>
                      </a:r>
                      <a:endParaRPr lang="en-GB" sz="2400" b="0" i="0" dirty="0">
                        <a:effectLst/>
                        <a:latin typeface="+mn-lt"/>
                      </a:endParaRPr>
                    </a:p>
                  </a:txBody>
                  <a:tcPr>
                    <a:lnL w="5443" cap="flat" cmpd="sng" algn="ctr">
                      <a:solidFill>
                        <a:srgbClr val="000000"/>
                      </a:solidFill>
                      <a:prstDash val="solid"/>
                      <a:round/>
                      <a:headEnd type="none" w="med" len="med"/>
                      <a:tailEnd type="none" w="med" len="med"/>
                    </a:lnL>
                    <a:lnR w="5443" cap="flat" cmpd="sng" algn="ctr">
                      <a:solidFill>
                        <a:srgbClr val="000000"/>
                      </a:solidFill>
                      <a:prstDash val="solid"/>
                      <a:round/>
                      <a:headEnd type="none" w="med" len="med"/>
                      <a:tailEnd type="none" w="med" len="med"/>
                    </a:lnR>
                    <a:lnT w="5443" cap="flat" cmpd="sng" algn="ctr">
                      <a:solidFill>
                        <a:srgbClr val="000000"/>
                      </a:solidFill>
                      <a:prstDash val="solid"/>
                      <a:round/>
                      <a:headEnd type="none" w="med" len="med"/>
                      <a:tailEnd type="none" w="med" len="med"/>
                    </a:lnT>
                    <a:lnB w="544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62032101"/>
                  </a:ext>
                </a:extLst>
              </a:tr>
              <a:tr h="485581">
                <a:tc>
                  <a:txBody>
                    <a:bodyPr/>
                    <a:lstStyle/>
                    <a:p>
                      <a:pPr algn="l" rtl="0" fontAlgn="base"/>
                      <a:r>
                        <a:rPr lang="en-GB" sz="2400" b="1" i="0" dirty="0">
                          <a:effectLst/>
                          <a:latin typeface="+mn-lt"/>
                        </a:rPr>
                        <a:t>Project Type:</a:t>
                      </a:r>
                      <a:r>
                        <a:rPr lang="en-GB" sz="2400" b="0" i="0" dirty="0">
                          <a:effectLst/>
                          <a:latin typeface="+mn-lt"/>
                        </a:rPr>
                        <a:t> </a:t>
                      </a:r>
                    </a:p>
                  </a:txBody>
                  <a:tcPr>
                    <a:lnL w="5443" cap="flat" cmpd="sng" algn="ctr">
                      <a:solidFill>
                        <a:srgbClr val="000000"/>
                      </a:solidFill>
                      <a:prstDash val="solid"/>
                      <a:round/>
                      <a:headEnd type="none" w="med" len="med"/>
                      <a:tailEnd type="none" w="med" len="med"/>
                    </a:lnL>
                    <a:lnR w="5443" cap="flat" cmpd="sng" algn="ctr">
                      <a:solidFill>
                        <a:srgbClr val="000000"/>
                      </a:solidFill>
                      <a:prstDash val="solid"/>
                      <a:round/>
                      <a:headEnd type="none" w="med" len="med"/>
                      <a:tailEnd type="none" w="med" len="med"/>
                    </a:lnR>
                    <a:lnT w="5443" cap="flat" cmpd="sng" algn="ctr">
                      <a:solidFill>
                        <a:srgbClr val="000000"/>
                      </a:solidFill>
                      <a:prstDash val="solid"/>
                      <a:round/>
                      <a:headEnd type="none" w="med" len="med"/>
                      <a:tailEnd type="none" w="med" len="med"/>
                    </a:lnT>
                    <a:lnB w="5443" cap="flat" cmpd="sng" algn="ctr">
                      <a:solidFill>
                        <a:srgbClr val="000000"/>
                      </a:solidFill>
                      <a:prstDash val="solid"/>
                      <a:round/>
                      <a:headEnd type="none" w="med" len="med"/>
                      <a:tailEnd type="none" w="med" len="med"/>
                    </a:lnB>
                  </a:tcPr>
                </a:tc>
                <a:tc>
                  <a:txBody>
                    <a:bodyPr/>
                    <a:lstStyle/>
                    <a:p>
                      <a:pPr algn="l" rtl="0" fontAlgn="base"/>
                      <a:r>
                        <a:rPr lang="en-GB" sz="2400" b="0" i="0">
                          <a:effectLst/>
                          <a:latin typeface="+mn-lt"/>
                        </a:rPr>
                        <a:t>L5 Group or L6 Individual. </a:t>
                      </a:r>
                    </a:p>
                  </a:txBody>
                  <a:tcPr>
                    <a:lnL w="5443" cap="flat" cmpd="sng" algn="ctr">
                      <a:solidFill>
                        <a:srgbClr val="000000"/>
                      </a:solidFill>
                      <a:prstDash val="solid"/>
                      <a:round/>
                      <a:headEnd type="none" w="med" len="med"/>
                      <a:tailEnd type="none" w="med" len="med"/>
                    </a:lnL>
                    <a:lnR w="5443" cap="flat" cmpd="sng" algn="ctr">
                      <a:solidFill>
                        <a:srgbClr val="000000"/>
                      </a:solidFill>
                      <a:prstDash val="solid"/>
                      <a:round/>
                      <a:headEnd type="none" w="med" len="med"/>
                      <a:tailEnd type="none" w="med" len="med"/>
                    </a:lnR>
                    <a:lnT w="5443" cap="flat" cmpd="sng" algn="ctr">
                      <a:solidFill>
                        <a:srgbClr val="000000"/>
                      </a:solidFill>
                      <a:prstDash val="solid"/>
                      <a:round/>
                      <a:headEnd type="none" w="med" len="med"/>
                      <a:tailEnd type="none" w="med" len="med"/>
                    </a:lnT>
                    <a:lnB w="544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15942377"/>
                  </a:ext>
                </a:extLst>
              </a:tr>
              <a:tr h="1780464">
                <a:tc gridSpan="2">
                  <a:txBody>
                    <a:bodyPr/>
                    <a:lstStyle/>
                    <a:p>
                      <a:r>
                        <a:rPr lang="en-GB" sz="2400" b="1" i="0" dirty="0">
                          <a:effectLst/>
                          <a:latin typeface="+mn-lt"/>
                        </a:rPr>
                        <a:t>Description:</a:t>
                      </a:r>
                      <a:r>
                        <a:rPr lang="en-GB" sz="2400" b="0" i="0" dirty="0">
                          <a:solidFill>
                            <a:srgbClr val="1A1A1A"/>
                          </a:solidFill>
                          <a:effectLst/>
                          <a:latin typeface="+mn-lt"/>
                        </a:rPr>
                        <a:t>  </a:t>
                      </a:r>
                      <a:r>
                        <a:rPr lang="en-US" sz="2400" kern="1200" dirty="0">
                          <a:solidFill>
                            <a:schemeClr val="tx1"/>
                          </a:solidFill>
                          <a:effectLst/>
                          <a:latin typeface="+mn-lt"/>
                          <a:ea typeface="+mn-ea"/>
                          <a:cs typeface="+mn-cs"/>
                        </a:rPr>
                        <a:t>We are looking to develop an exciting new augmented reality game that will link the players physical world with the digital game. Augmented items will need to be placed at specific locations for collection on a board or kart (powered by gravity or an electric motor).</a:t>
                      </a:r>
                      <a:endParaRPr lang="en-GB" sz="2400" kern="1200" dirty="0">
                        <a:solidFill>
                          <a:schemeClr val="tx1"/>
                        </a:solidFill>
                        <a:effectLst/>
                        <a:latin typeface="+mn-lt"/>
                        <a:ea typeface="+mn-ea"/>
                        <a:cs typeface="+mn-cs"/>
                      </a:endParaRPr>
                    </a:p>
                    <a:p>
                      <a:r>
                        <a:rPr lang="en-US" sz="2400" kern="1200" dirty="0">
                          <a:solidFill>
                            <a:schemeClr val="tx1"/>
                          </a:solidFill>
                          <a:effectLst/>
                          <a:latin typeface="+mn-lt"/>
                          <a:ea typeface="+mn-ea"/>
                          <a:cs typeface="+mn-cs"/>
                        </a:rPr>
                        <a:t>The idea would be to create a game with similarities to Mario Kart in game play coupled with obvious real world physical activity health benefits. Taking what has been done with the </a:t>
                      </a:r>
                      <a:r>
                        <a:rPr lang="en-US" sz="2400" kern="1200" dirty="0" err="1">
                          <a:solidFill>
                            <a:schemeClr val="tx1"/>
                          </a:solidFill>
                          <a:effectLst/>
                          <a:latin typeface="+mn-lt"/>
                          <a:ea typeface="+mn-ea"/>
                          <a:cs typeface="+mn-cs"/>
                        </a:rPr>
                        <a:t>Wiifit</a:t>
                      </a:r>
                      <a:r>
                        <a:rPr lang="en-US" sz="2400" kern="1200" dirty="0">
                          <a:solidFill>
                            <a:schemeClr val="tx1"/>
                          </a:solidFill>
                          <a:effectLst/>
                          <a:latin typeface="+mn-lt"/>
                          <a:ea typeface="+mn-ea"/>
                          <a:cs typeface="+mn-cs"/>
                        </a:rPr>
                        <a:t> and </a:t>
                      </a:r>
                      <a:r>
                        <a:rPr lang="en-US" sz="2400" kern="1200" dirty="0" err="1">
                          <a:solidFill>
                            <a:schemeClr val="tx1"/>
                          </a:solidFill>
                          <a:effectLst/>
                          <a:latin typeface="+mn-lt"/>
                          <a:ea typeface="+mn-ea"/>
                          <a:cs typeface="+mn-cs"/>
                        </a:rPr>
                        <a:t>Pokemon</a:t>
                      </a:r>
                      <a:r>
                        <a:rPr lang="en-US" sz="2400" kern="1200" dirty="0">
                          <a:solidFill>
                            <a:schemeClr val="tx1"/>
                          </a:solidFill>
                          <a:effectLst/>
                          <a:latin typeface="+mn-lt"/>
                          <a:ea typeface="+mn-ea"/>
                          <a:cs typeface="+mn-cs"/>
                        </a:rPr>
                        <a:t> Go to the next level.</a:t>
                      </a:r>
                      <a:r>
                        <a:rPr lang="en-GB" sz="2400" b="0" i="0" dirty="0">
                          <a:effectLst/>
                          <a:latin typeface="+mn-lt"/>
                        </a:rPr>
                        <a:t> </a:t>
                      </a:r>
                    </a:p>
                  </a:txBody>
                  <a:tcPr>
                    <a:lnL w="5443" cap="flat" cmpd="sng" algn="ctr">
                      <a:solidFill>
                        <a:srgbClr val="000000"/>
                      </a:solidFill>
                      <a:prstDash val="solid"/>
                      <a:round/>
                      <a:headEnd type="none" w="med" len="med"/>
                      <a:tailEnd type="none" w="med" len="med"/>
                    </a:lnL>
                    <a:lnR w="5443" cap="flat" cmpd="sng" algn="ctr">
                      <a:solidFill>
                        <a:srgbClr val="000000"/>
                      </a:solidFill>
                      <a:prstDash val="solid"/>
                      <a:round/>
                      <a:headEnd type="none" w="med" len="med"/>
                      <a:tailEnd type="none" w="med" len="med"/>
                    </a:lnR>
                    <a:lnT w="5443" cap="flat" cmpd="sng" algn="ctr">
                      <a:solidFill>
                        <a:srgbClr val="000000"/>
                      </a:solidFill>
                      <a:prstDash val="solid"/>
                      <a:round/>
                      <a:headEnd type="none" w="med" len="med"/>
                      <a:tailEnd type="none" w="med" len="med"/>
                    </a:lnT>
                    <a:lnB w="5443"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592738072"/>
                  </a:ext>
                </a:extLst>
              </a:tr>
            </a:tbl>
          </a:graphicData>
        </a:graphic>
      </p:graphicFrame>
    </p:spTree>
    <p:extLst>
      <p:ext uri="{BB962C8B-B14F-4D97-AF65-F5344CB8AC3E}">
        <p14:creationId xmlns:p14="http://schemas.microsoft.com/office/powerpoint/2010/main" val="3780719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5966"/>
            <a:ext cx="10972800" cy="899864"/>
          </a:xfrm>
        </p:spPr>
        <p:txBody>
          <a:bodyPr/>
          <a:lstStyle/>
          <a:p>
            <a:r>
              <a:rPr lang="en-GB" b="1" u="sng" dirty="0"/>
              <a:t>Industry Project 2</a:t>
            </a:r>
            <a:endParaRPr lang="en-GB" dirty="0"/>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1662640357"/>
              </p:ext>
            </p:extLst>
          </p:nvPr>
        </p:nvGraphicFramePr>
        <p:xfrm>
          <a:off x="609601" y="1095830"/>
          <a:ext cx="10972799" cy="4389120"/>
        </p:xfrm>
        <a:graphic>
          <a:graphicData uri="http://schemas.openxmlformats.org/drawingml/2006/table">
            <a:tbl>
              <a:tblPr/>
              <a:tblGrid>
                <a:gridCol w="3487196">
                  <a:extLst>
                    <a:ext uri="{9D8B030D-6E8A-4147-A177-3AD203B41FA5}">
                      <a16:colId xmlns:a16="http://schemas.microsoft.com/office/drawing/2014/main" val="1546719822"/>
                    </a:ext>
                  </a:extLst>
                </a:gridCol>
                <a:gridCol w="7485603">
                  <a:extLst>
                    <a:ext uri="{9D8B030D-6E8A-4147-A177-3AD203B41FA5}">
                      <a16:colId xmlns:a16="http://schemas.microsoft.com/office/drawing/2014/main" val="1481587911"/>
                    </a:ext>
                  </a:extLst>
                </a:gridCol>
              </a:tblGrid>
              <a:tr h="0">
                <a:tc>
                  <a:txBody>
                    <a:bodyPr/>
                    <a:lstStyle/>
                    <a:p>
                      <a:pPr algn="l" rtl="0" fontAlgn="base"/>
                      <a:r>
                        <a:rPr lang="en-GB" sz="2400" b="1" i="0">
                          <a:effectLst/>
                          <a:latin typeface="+mn-lt"/>
                        </a:rPr>
                        <a:t>Title:</a:t>
                      </a:r>
                      <a:r>
                        <a:rPr lang="en-GB" sz="2400" b="0" i="0">
                          <a:effectLst/>
                          <a:latin typeface="+mn-lt"/>
                        </a:rPr>
                        <a:t> </a:t>
                      </a:r>
                    </a:p>
                  </a:txBody>
                  <a:tcPr>
                    <a:lnL w="5443" cap="flat" cmpd="sng" algn="ctr">
                      <a:solidFill>
                        <a:srgbClr val="000000"/>
                      </a:solidFill>
                      <a:prstDash val="solid"/>
                      <a:round/>
                      <a:headEnd type="none" w="med" len="med"/>
                      <a:tailEnd type="none" w="med" len="med"/>
                    </a:lnL>
                    <a:lnR w="5443" cap="flat" cmpd="sng" algn="ctr">
                      <a:solidFill>
                        <a:srgbClr val="000000"/>
                      </a:solidFill>
                      <a:prstDash val="solid"/>
                      <a:round/>
                      <a:headEnd type="none" w="med" len="med"/>
                      <a:tailEnd type="none" w="med" len="med"/>
                    </a:lnR>
                    <a:lnT w="5443" cap="flat" cmpd="sng" algn="ctr">
                      <a:solidFill>
                        <a:srgbClr val="000000"/>
                      </a:solidFill>
                      <a:prstDash val="solid"/>
                      <a:round/>
                      <a:headEnd type="none" w="med" len="med"/>
                      <a:tailEnd type="none" w="med" len="med"/>
                    </a:lnT>
                    <a:lnB w="5443" cap="flat" cmpd="sng" algn="ctr">
                      <a:solidFill>
                        <a:srgbClr val="000000"/>
                      </a:solidFill>
                      <a:prstDash val="solid"/>
                      <a:round/>
                      <a:headEnd type="none" w="med" len="med"/>
                      <a:tailEnd type="none" w="med" len="med"/>
                    </a:lnB>
                  </a:tcPr>
                </a:tc>
                <a:tc>
                  <a:txBody>
                    <a:bodyPr/>
                    <a:lstStyle/>
                    <a:p>
                      <a:pPr algn="l" rtl="0" fontAlgn="base"/>
                      <a:r>
                        <a:rPr lang="en-GB" sz="2000" b="0" i="0" kern="1200" dirty="0">
                          <a:solidFill>
                            <a:schemeClr val="tx1"/>
                          </a:solidFill>
                          <a:effectLst/>
                          <a:latin typeface="+mn-lt"/>
                          <a:ea typeface="+mn-ea"/>
                          <a:cs typeface="+mn-cs"/>
                        </a:rPr>
                        <a:t>Web Dev. project for </a:t>
                      </a:r>
                      <a:r>
                        <a:rPr lang="en-GB" sz="2000" b="0" i="0" kern="1200" dirty="0" err="1">
                          <a:solidFill>
                            <a:schemeClr val="tx1"/>
                          </a:solidFill>
                          <a:effectLst/>
                          <a:latin typeface="+mn-lt"/>
                          <a:ea typeface="+mn-ea"/>
                          <a:cs typeface="+mn-cs"/>
                        </a:rPr>
                        <a:t>BrdSports</a:t>
                      </a:r>
                      <a:r>
                        <a:rPr lang="en-GB" sz="2000" b="0" i="0" kern="1200" baseline="0" dirty="0">
                          <a:solidFill>
                            <a:schemeClr val="tx1"/>
                          </a:solidFill>
                          <a:effectLst/>
                          <a:latin typeface="+mn-lt"/>
                          <a:ea typeface="+mn-ea"/>
                          <a:cs typeface="+mn-cs"/>
                        </a:rPr>
                        <a:t> Ltd.</a:t>
                      </a:r>
                      <a:endParaRPr lang="en-GB" sz="2400" b="0" i="0" dirty="0">
                        <a:effectLst/>
                        <a:latin typeface="+mn-lt"/>
                      </a:endParaRPr>
                    </a:p>
                  </a:txBody>
                  <a:tcPr>
                    <a:lnL w="5443" cap="flat" cmpd="sng" algn="ctr">
                      <a:solidFill>
                        <a:srgbClr val="000000"/>
                      </a:solidFill>
                      <a:prstDash val="solid"/>
                      <a:round/>
                      <a:headEnd type="none" w="med" len="med"/>
                      <a:tailEnd type="none" w="med" len="med"/>
                    </a:lnL>
                    <a:lnR w="5443" cap="flat" cmpd="sng" algn="ctr">
                      <a:solidFill>
                        <a:srgbClr val="000000"/>
                      </a:solidFill>
                      <a:prstDash val="solid"/>
                      <a:round/>
                      <a:headEnd type="none" w="med" len="med"/>
                      <a:tailEnd type="none" w="med" len="med"/>
                    </a:lnR>
                    <a:lnT w="5443" cap="flat" cmpd="sng" algn="ctr">
                      <a:solidFill>
                        <a:srgbClr val="000000"/>
                      </a:solidFill>
                      <a:prstDash val="solid"/>
                      <a:round/>
                      <a:headEnd type="none" w="med" len="med"/>
                      <a:tailEnd type="none" w="med" len="med"/>
                    </a:lnT>
                    <a:lnB w="544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48479849"/>
                  </a:ext>
                </a:extLst>
              </a:tr>
              <a:tr h="0">
                <a:tc>
                  <a:txBody>
                    <a:bodyPr/>
                    <a:lstStyle/>
                    <a:p>
                      <a:pPr algn="l" rtl="0" fontAlgn="base"/>
                      <a:r>
                        <a:rPr lang="en-GB" sz="2400" b="1" i="0" dirty="0">
                          <a:effectLst/>
                          <a:latin typeface="+mn-lt"/>
                        </a:rPr>
                        <a:t>Project Type:</a:t>
                      </a:r>
                      <a:r>
                        <a:rPr lang="en-GB" sz="2400" b="0" i="0" dirty="0">
                          <a:effectLst/>
                          <a:latin typeface="+mn-lt"/>
                        </a:rPr>
                        <a:t> </a:t>
                      </a:r>
                    </a:p>
                  </a:txBody>
                  <a:tcPr>
                    <a:lnL w="5443" cap="flat" cmpd="sng" algn="ctr">
                      <a:solidFill>
                        <a:srgbClr val="000000"/>
                      </a:solidFill>
                      <a:prstDash val="solid"/>
                      <a:round/>
                      <a:headEnd type="none" w="med" len="med"/>
                      <a:tailEnd type="none" w="med" len="med"/>
                    </a:lnL>
                    <a:lnR w="5443" cap="flat" cmpd="sng" algn="ctr">
                      <a:solidFill>
                        <a:srgbClr val="000000"/>
                      </a:solidFill>
                      <a:prstDash val="solid"/>
                      <a:round/>
                      <a:headEnd type="none" w="med" len="med"/>
                      <a:tailEnd type="none" w="med" len="med"/>
                    </a:lnR>
                    <a:lnT w="5443" cap="flat" cmpd="sng" algn="ctr">
                      <a:solidFill>
                        <a:srgbClr val="000000"/>
                      </a:solidFill>
                      <a:prstDash val="solid"/>
                      <a:round/>
                      <a:headEnd type="none" w="med" len="med"/>
                      <a:tailEnd type="none" w="med" len="med"/>
                    </a:lnT>
                    <a:lnB w="5443" cap="flat" cmpd="sng" algn="ctr">
                      <a:solidFill>
                        <a:srgbClr val="000000"/>
                      </a:solidFill>
                      <a:prstDash val="solid"/>
                      <a:round/>
                      <a:headEnd type="none" w="med" len="med"/>
                      <a:tailEnd type="none" w="med" len="med"/>
                    </a:lnB>
                  </a:tcPr>
                </a:tc>
                <a:tc>
                  <a:txBody>
                    <a:bodyPr/>
                    <a:lstStyle/>
                    <a:p>
                      <a:pPr algn="l" rtl="0" fontAlgn="base"/>
                      <a:r>
                        <a:rPr lang="en-GB" sz="2400" b="0" i="0" dirty="0">
                          <a:effectLst/>
                          <a:latin typeface="+mn-lt"/>
                        </a:rPr>
                        <a:t>L5 Small Group (3) or L6 Individual. </a:t>
                      </a:r>
                    </a:p>
                  </a:txBody>
                  <a:tcPr>
                    <a:lnL w="5443" cap="flat" cmpd="sng" algn="ctr">
                      <a:solidFill>
                        <a:srgbClr val="000000"/>
                      </a:solidFill>
                      <a:prstDash val="solid"/>
                      <a:round/>
                      <a:headEnd type="none" w="med" len="med"/>
                      <a:tailEnd type="none" w="med" len="med"/>
                    </a:lnL>
                    <a:lnR w="5443" cap="flat" cmpd="sng" algn="ctr">
                      <a:solidFill>
                        <a:srgbClr val="000000"/>
                      </a:solidFill>
                      <a:prstDash val="solid"/>
                      <a:round/>
                      <a:headEnd type="none" w="med" len="med"/>
                      <a:tailEnd type="none" w="med" len="med"/>
                    </a:lnR>
                    <a:lnT w="5443" cap="flat" cmpd="sng" algn="ctr">
                      <a:solidFill>
                        <a:srgbClr val="000000"/>
                      </a:solidFill>
                      <a:prstDash val="solid"/>
                      <a:round/>
                      <a:headEnd type="none" w="med" len="med"/>
                      <a:tailEnd type="none" w="med" len="med"/>
                    </a:lnT>
                    <a:lnB w="544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24791838"/>
                  </a:ext>
                </a:extLst>
              </a:tr>
              <a:tr h="0">
                <a:tc gridSpan="2">
                  <a:txBody>
                    <a:bodyPr/>
                    <a:lstStyle/>
                    <a:p>
                      <a:pPr algn="l" rtl="0" fontAlgn="base"/>
                      <a:r>
                        <a:rPr lang="en-GB" sz="2400" b="1" i="0" dirty="0">
                          <a:effectLst/>
                          <a:latin typeface="+mn-lt"/>
                        </a:rPr>
                        <a:t>Description: </a:t>
                      </a:r>
                      <a:r>
                        <a:rPr lang="en-GB" sz="2400" b="0" i="0" dirty="0">
                          <a:effectLst/>
                          <a:latin typeface="+mn-lt"/>
                        </a:rPr>
                        <a:t>Re-development of current website, linking with social media platforms and a new Online shop with an option to log in to a personalized account.  </a:t>
                      </a:r>
                    </a:p>
                    <a:p>
                      <a:pPr algn="l" rtl="0" fontAlgn="base"/>
                      <a:r>
                        <a:rPr lang="en-GB" sz="2400" b="0" i="0" dirty="0">
                          <a:effectLst/>
                          <a:latin typeface="+mn-lt"/>
                        </a:rPr>
                        <a:t>Extreme sports company looking to add new activities to the website linking with digital media promotions and track buyer info. E-commerce for the sale of equipment and lessons/sessions via the internet.  Needs to be able to store account user specific information including, sales history, user details and personal information, good focus on the security of GDPR. </a:t>
                      </a:r>
                    </a:p>
                    <a:p>
                      <a:pPr algn="l" rtl="0" fontAlgn="base"/>
                      <a:r>
                        <a:rPr lang="en-GB" sz="1800" b="1" i="0" dirty="0">
                          <a:effectLst/>
                          <a:latin typeface="+mn-lt"/>
                        </a:rPr>
                        <a:t>Tutor Note: </a:t>
                      </a:r>
                      <a:r>
                        <a:rPr lang="en-GB" sz="1800" b="0" i="0" dirty="0">
                          <a:effectLst/>
                          <a:latin typeface="+mn-lt"/>
                        </a:rPr>
                        <a:t>N</a:t>
                      </a:r>
                      <a:r>
                        <a:rPr lang="en-GB" sz="1800" b="0" i="0" baseline="0" dirty="0">
                          <a:effectLst/>
                          <a:latin typeface="+mn-lt"/>
                        </a:rPr>
                        <a:t>eeds to include innovative use of Web technology to make it appropriate for the module. At some point using some element of new &amp; emerging technology or a novel implementation of existing web tech to solve some of the requirements.</a:t>
                      </a:r>
                      <a:endParaRPr lang="en-GB" sz="1800" b="0" i="0" dirty="0">
                        <a:effectLst/>
                        <a:latin typeface="+mn-lt"/>
                      </a:endParaRPr>
                    </a:p>
                  </a:txBody>
                  <a:tcPr>
                    <a:lnL w="5443" cap="flat" cmpd="sng" algn="ctr">
                      <a:solidFill>
                        <a:srgbClr val="000000"/>
                      </a:solidFill>
                      <a:prstDash val="solid"/>
                      <a:round/>
                      <a:headEnd type="none" w="med" len="med"/>
                      <a:tailEnd type="none" w="med" len="med"/>
                    </a:lnL>
                    <a:lnR w="5443" cap="flat" cmpd="sng" algn="ctr">
                      <a:solidFill>
                        <a:srgbClr val="000000"/>
                      </a:solidFill>
                      <a:prstDash val="solid"/>
                      <a:round/>
                      <a:headEnd type="none" w="med" len="med"/>
                      <a:tailEnd type="none" w="med" len="med"/>
                    </a:lnR>
                    <a:lnT w="5443" cap="flat" cmpd="sng" algn="ctr">
                      <a:solidFill>
                        <a:srgbClr val="000000"/>
                      </a:solidFill>
                      <a:prstDash val="solid"/>
                      <a:round/>
                      <a:headEnd type="none" w="med" len="med"/>
                      <a:tailEnd type="none" w="med" len="med"/>
                    </a:lnT>
                    <a:lnB w="5443"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4192083513"/>
                  </a:ext>
                </a:extLst>
              </a:tr>
            </a:tbl>
          </a:graphicData>
        </a:graphic>
      </p:graphicFrame>
    </p:spTree>
    <p:extLst>
      <p:ext uri="{BB962C8B-B14F-4D97-AF65-F5344CB8AC3E}">
        <p14:creationId xmlns:p14="http://schemas.microsoft.com/office/powerpoint/2010/main" val="3630482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Activity: Project ideas</a:t>
            </a:r>
          </a:p>
        </p:txBody>
      </p:sp>
      <p:sp>
        <p:nvSpPr>
          <p:cNvPr id="3" name="Content Placeholder 2"/>
          <p:cNvSpPr>
            <a:spLocks noGrp="1"/>
          </p:cNvSpPr>
          <p:nvPr>
            <p:ph idx="1"/>
          </p:nvPr>
        </p:nvSpPr>
        <p:spPr>
          <a:xfrm>
            <a:off x="609599" y="1345068"/>
            <a:ext cx="11096171" cy="4308735"/>
          </a:xfrm>
        </p:spPr>
        <p:txBody>
          <a:bodyPr>
            <a:normAutofit fontScale="92500" lnSpcReduction="10000"/>
          </a:bodyPr>
          <a:lstStyle/>
          <a:p>
            <a:pPr marL="514350" indent="-514350">
              <a:buFont typeface="+mj-lt"/>
              <a:buAutoNum type="arabicPeriod"/>
            </a:pPr>
            <a:r>
              <a:rPr lang="en-GB" b="1" dirty="0"/>
              <a:t>Review ‘</a:t>
            </a:r>
            <a:r>
              <a:rPr lang="en-GB" b="1" dirty="0">
                <a:hlinkClick r:id="rId3"/>
              </a:rPr>
              <a:t>Project ideas</a:t>
            </a:r>
            <a:r>
              <a:rPr lang="en-GB" b="1" dirty="0"/>
              <a:t>’ list: </a:t>
            </a:r>
            <a:r>
              <a:rPr lang="en-GB" dirty="0">
                <a:hlinkClick r:id="rId4"/>
              </a:rPr>
              <a:t>https://tinyurl.com/yy22duqr</a:t>
            </a:r>
            <a:r>
              <a:rPr lang="en-GB" dirty="0"/>
              <a:t>.</a:t>
            </a:r>
          </a:p>
          <a:p>
            <a:pPr marL="914400" lvl="1" indent="-514350">
              <a:buFont typeface="Arial" panose="020B0604020202020204" pitchFamily="34" charset="0"/>
              <a:buChar char="•"/>
            </a:pPr>
            <a:r>
              <a:rPr lang="en-GB" b="1" dirty="0"/>
              <a:t>+ Ask </a:t>
            </a:r>
            <a:r>
              <a:rPr lang="en-GB" dirty="0"/>
              <a:t>if you would like more info on a project idea.</a:t>
            </a:r>
          </a:p>
          <a:p>
            <a:pPr marL="514350" indent="-514350">
              <a:buFont typeface="+mj-lt"/>
              <a:buAutoNum type="arabicPeriod"/>
            </a:pPr>
            <a:r>
              <a:rPr lang="en-GB" b="1" dirty="0"/>
              <a:t>Type your name </a:t>
            </a:r>
            <a:r>
              <a:rPr lang="en-GB" dirty="0"/>
              <a:t>under your most preferred project idea: </a:t>
            </a:r>
            <a:r>
              <a:rPr lang="en-GB" dirty="0">
                <a:hlinkClick r:id="rId5"/>
              </a:rPr>
              <a:t>https://tinyurl.com/y59nt95l</a:t>
            </a:r>
            <a:r>
              <a:rPr lang="en-GB" dirty="0"/>
              <a:t>.</a:t>
            </a:r>
          </a:p>
          <a:p>
            <a:pPr marL="514350" indent="-514350">
              <a:buFont typeface="+mj-lt"/>
              <a:buAutoNum type="arabicPeriod"/>
            </a:pPr>
            <a:r>
              <a:rPr lang="en-GB" b="1" dirty="0"/>
              <a:t>Form Groups </a:t>
            </a:r>
            <a:r>
              <a:rPr lang="en-GB" dirty="0"/>
              <a:t>based on project ideas.</a:t>
            </a:r>
          </a:p>
          <a:p>
            <a:pPr marL="514350" indent="-514350">
              <a:buFont typeface="+mj-lt"/>
              <a:buAutoNum type="arabicPeriod"/>
            </a:pPr>
            <a:r>
              <a:rPr lang="en-GB" b="1" dirty="0"/>
              <a:t>In Groups talk about how you could develop the prototype / solve the problem. </a:t>
            </a:r>
            <a:r>
              <a:rPr lang="en-GB" dirty="0"/>
              <a:t>How could you use/develop your skills to create it.</a:t>
            </a:r>
            <a:endParaRPr lang="en-GB" b="1" dirty="0"/>
          </a:p>
          <a:p>
            <a:pPr marL="0" indent="0">
              <a:buNone/>
            </a:pPr>
            <a:r>
              <a:rPr lang="en-GB" sz="2600" dirty="0"/>
              <a:t>Note: Allow every person in each group to express their interest.</a:t>
            </a:r>
            <a:endParaRPr lang="en-GB" dirty="0"/>
          </a:p>
        </p:txBody>
      </p:sp>
    </p:spTree>
    <p:extLst>
      <p:ext uri="{BB962C8B-B14F-4D97-AF65-F5344CB8AC3E}">
        <p14:creationId xmlns:p14="http://schemas.microsoft.com/office/powerpoint/2010/main" val="3574408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Activity: </a:t>
            </a:r>
            <a:r>
              <a:rPr lang="en-GB" b="1" u="sng" dirty="0" smtClean="0"/>
              <a:t>Dim Group</a:t>
            </a:r>
            <a:br>
              <a:rPr lang="en-GB" b="1" u="sng" dirty="0" smtClean="0"/>
            </a:br>
            <a:r>
              <a:rPr lang="en-GB" b="1" u="sng" dirty="0" smtClean="0"/>
              <a:t>Skill </a:t>
            </a:r>
            <a:r>
              <a:rPr lang="en-GB" b="1" u="sng" dirty="0"/>
              <a:t>Share &amp; Recruitment</a:t>
            </a:r>
          </a:p>
        </p:txBody>
      </p:sp>
      <p:sp>
        <p:nvSpPr>
          <p:cNvPr id="3" name="Content Placeholder 2"/>
          <p:cNvSpPr>
            <a:spLocks noGrp="1"/>
          </p:cNvSpPr>
          <p:nvPr>
            <p:ph idx="1"/>
          </p:nvPr>
        </p:nvSpPr>
        <p:spPr>
          <a:xfrm>
            <a:off x="838200" y="1463676"/>
            <a:ext cx="10515600" cy="4225924"/>
          </a:xfrm>
        </p:spPr>
        <p:txBody>
          <a:bodyPr>
            <a:normAutofit/>
          </a:bodyPr>
          <a:lstStyle/>
          <a:p>
            <a:r>
              <a:rPr lang="en-GB" b="1" dirty="0"/>
              <a:t>Undecided: </a:t>
            </a:r>
            <a:r>
              <a:rPr lang="en-GB" dirty="0"/>
              <a:t>Opportunity for students who are undecided to form a group to discuss ideas and collaboration.</a:t>
            </a:r>
            <a:endParaRPr lang="en-GB" b="1" dirty="0"/>
          </a:p>
          <a:p>
            <a:r>
              <a:rPr lang="en-GB" b="1" dirty="0" smtClean="0"/>
              <a:t>Shout </a:t>
            </a:r>
            <a:r>
              <a:rPr lang="en-GB" b="1" dirty="0"/>
              <a:t>out: </a:t>
            </a:r>
            <a:r>
              <a:rPr lang="en-GB" dirty="0"/>
              <a:t>Opportunity for you to share what skills/tech areas you would like to contribute to a team.</a:t>
            </a:r>
          </a:p>
          <a:p>
            <a:pPr marL="400050" lvl="1" indent="0">
              <a:buNone/>
            </a:pPr>
            <a:r>
              <a:rPr lang="en-GB" sz="2000" dirty="0"/>
              <a:t>Note: Ideal also if you’re not sure what project to join</a:t>
            </a:r>
            <a:r>
              <a:rPr lang="en-GB" sz="2000" dirty="0" smtClean="0"/>
              <a:t>.</a:t>
            </a:r>
          </a:p>
          <a:p>
            <a:r>
              <a:rPr lang="en-GB" b="1" dirty="0" smtClean="0"/>
              <a:t>Call </a:t>
            </a:r>
            <a:r>
              <a:rPr lang="en-GB" b="1" dirty="0"/>
              <a:t>out: </a:t>
            </a:r>
            <a:r>
              <a:rPr lang="en-GB" dirty="0"/>
              <a:t>This is an opportunity for you to put a call out for people to join your team.</a:t>
            </a:r>
          </a:p>
          <a:p>
            <a:pPr marL="400050" lvl="1" indent="0">
              <a:buNone/>
            </a:pPr>
            <a:r>
              <a:rPr lang="en-GB" sz="2000" dirty="0"/>
              <a:t>Note: This activity can be repeated next week.</a:t>
            </a:r>
          </a:p>
          <a:p>
            <a:pPr marL="0" indent="0">
              <a:buNone/>
            </a:pPr>
            <a:endParaRPr lang="en-GB" dirty="0"/>
          </a:p>
        </p:txBody>
      </p:sp>
    </p:spTree>
    <p:extLst>
      <p:ext uri="{BB962C8B-B14F-4D97-AF65-F5344CB8AC3E}">
        <p14:creationId xmlns:p14="http://schemas.microsoft.com/office/powerpoint/2010/main" val="965660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Part 2: Team-working Key Concepts</a:t>
            </a:r>
          </a:p>
        </p:txBody>
      </p:sp>
      <p:sp>
        <p:nvSpPr>
          <p:cNvPr id="3" name="Content Placeholder 3"/>
          <p:cNvSpPr>
            <a:spLocks noGrp="1"/>
          </p:cNvSpPr>
          <p:nvPr>
            <p:ph idx="1"/>
          </p:nvPr>
        </p:nvSpPr>
        <p:spPr>
          <a:xfrm>
            <a:off x="691486" y="1677988"/>
            <a:ext cx="9899177" cy="584775"/>
          </a:xfrm>
          <a:prstGeom prst="rect">
            <a:avLst/>
          </a:prstGeom>
        </p:spPr>
        <p:txBody>
          <a:bodyPr wrap="square">
            <a:spAutoFit/>
          </a:bodyPr>
          <a:lstStyle/>
          <a:p>
            <a:pPr>
              <a:buFont typeface="Wingdings" panose="05000000000000000000" pitchFamily="2" charset="2"/>
              <a:buChar char="Ø"/>
            </a:pPr>
            <a:r>
              <a:rPr lang="en-GB" dirty="0">
                <a:solidFill>
                  <a:schemeClr val="tx1"/>
                </a:solidFill>
              </a:rPr>
              <a:t>Open up your EI cloud docs.</a:t>
            </a:r>
          </a:p>
        </p:txBody>
      </p:sp>
    </p:spTree>
    <p:extLst>
      <p:ext uri="{BB962C8B-B14F-4D97-AF65-F5344CB8AC3E}">
        <p14:creationId xmlns:p14="http://schemas.microsoft.com/office/powerpoint/2010/main" val="4249585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Assignment link</a:t>
            </a:r>
          </a:p>
        </p:txBody>
      </p:sp>
      <p:sp>
        <p:nvSpPr>
          <p:cNvPr id="3" name="Content Placeholder 2"/>
          <p:cNvSpPr>
            <a:spLocks noGrp="1"/>
          </p:cNvSpPr>
          <p:nvPr>
            <p:ph idx="1"/>
          </p:nvPr>
        </p:nvSpPr>
        <p:spPr>
          <a:xfrm>
            <a:off x="1012372" y="1417638"/>
            <a:ext cx="10515600" cy="4351338"/>
          </a:xfrm>
        </p:spPr>
        <p:txBody>
          <a:bodyPr>
            <a:normAutofit/>
          </a:bodyPr>
          <a:lstStyle/>
          <a:p>
            <a:r>
              <a:rPr lang="en-GB" dirty="0"/>
              <a:t>To complete the assignments you will need to reference relevant concepts and specify:</a:t>
            </a:r>
          </a:p>
          <a:p>
            <a:pPr lvl="1">
              <a:buFont typeface="Wingdings" panose="05000000000000000000" pitchFamily="2" charset="2"/>
              <a:buChar char="Ø"/>
            </a:pPr>
            <a:r>
              <a:rPr lang="en-GB" dirty="0"/>
              <a:t> Team Roles</a:t>
            </a:r>
          </a:p>
          <a:p>
            <a:pPr lvl="1">
              <a:buFont typeface="Wingdings" panose="05000000000000000000" pitchFamily="2" charset="2"/>
              <a:buChar char="Ø"/>
            </a:pPr>
            <a:r>
              <a:rPr lang="en-GB" dirty="0"/>
              <a:t> Team Structure</a:t>
            </a:r>
          </a:p>
          <a:p>
            <a:pPr lvl="1">
              <a:buFont typeface="Wingdings" panose="05000000000000000000" pitchFamily="2" charset="2"/>
              <a:buChar char="Ø"/>
            </a:pPr>
            <a:r>
              <a:rPr lang="en-GB" dirty="0"/>
              <a:t> Team-working methods &amp; management.</a:t>
            </a:r>
          </a:p>
          <a:p>
            <a:pPr lvl="2">
              <a:buFont typeface="Courier New" panose="02070309020205020404" pitchFamily="49" charset="0"/>
              <a:buChar char="o"/>
            </a:pPr>
            <a:r>
              <a:rPr lang="en-GB" dirty="0"/>
              <a:t>Communication &amp; Collaboration tools.</a:t>
            </a:r>
          </a:p>
          <a:p>
            <a:pPr lvl="1">
              <a:buFont typeface="Wingdings" panose="05000000000000000000" pitchFamily="2" charset="2"/>
              <a:buChar char="Ø"/>
            </a:pPr>
            <a:r>
              <a:rPr lang="en-GB" dirty="0"/>
              <a:t> Team Progress reports (more on this later).</a:t>
            </a:r>
          </a:p>
          <a:p>
            <a:pPr lvl="1">
              <a:buFont typeface="Wingdings" panose="05000000000000000000" pitchFamily="2" charset="2"/>
              <a:buChar char="Ø"/>
            </a:pPr>
            <a:r>
              <a:rPr lang="en-GB" dirty="0"/>
              <a:t> A personal reflection in terms of self-discovery &amp; development.</a:t>
            </a:r>
          </a:p>
        </p:txBody>
      </p:sp>
    </p:spTree>
    <p:extLst>
      <p:ext uri="{BB962C8B-B14F-4D97-AF65-F5344CB8AC3E}">
        <p14:creationId xmlns:p14="http://schemas.microsoft.com/office/powerpoint/2010/main" val="1114214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0515600" cy="1325563"/>
          </a:xfrm>
        </p:spPr>
        <p:txBody>
          <a:bodyPr/>
          <a:lstStyle/>
          <a:p>
            <a:r>
              <a:rPr lang="en-GB" b="1" u="sng" dirty="0"/>
              <a:t>Team-working</a:t>
            </a:r>
          </a:p>
        </p:txBody>
      </p:sp>
      <p:sp>
        <p:nvSpPr>
          <p:cNvPr id="3" name="Content Placeholder 2"/>
          <p:cNvSpPr>
            <a:spLocks noGrp="1"/>
          </p:cNvSpPr>
          <p:nvPr>
            <p:ph idx="1"/>
          </p:nvPr>
        </p:nvSpPr>
        <p:spPr/>
        <p:txBody>
          <a:bodyPr>
            <a:normAutofit/>
          </a:bodyPr>
          <a:lstStyle/>
          <a:p>
            <a:r>
              <a:rPr lang="en-GB" b="1" dirty="0"/>
              <a:t>Q. </a:t>
            </a:r>
            <a:r>
              <a:rPr lang="en-GB" dirty="0"/>
              <a:t>What is A Team? research and document a definition.</a:t>
            </a:r>
          </a:p>
        </p:txBody>
      </p:sp>
    </p:spTree>
    <p:extLst>
      <p:ext uri="{BB962C8B-B14F-4D97-AF65-F5344CB8AC3E}">
        <p14:creationId xmlns:p14="http://schemas.microsoft.com/office/powerpoint/2010/main" val="2962615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9630229" cy="1143000"/>
          </a:xfrm>
        </p:spPr>
        <p:txBody>
          <a:bodyPr/>
          <a:lstStyle/>
          <a:p>
            <a:r>
              <a:rPr lang="en-GB" b="1" u="sng" dirty="0"/>
              <a:t>A Team ;o)</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21657" y="1522188"/>
            <a:ext cx="5546459" cy="3119883"/>
          </a:xfr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t="9021"/>
          <a:stretch/>
        </p:blipFill>
        <p:spPr>
          <a:xfrm>
            <a:off x="6832710" y="191860"/>
            <a:ext cx="4771461" cy="5280950"/>
          </a:xfrm>
          <a:prstGeom prst="rect">
            <a:avLst/>
          </a:prstGeom>
        </p:spPr>
      </p:pic>
    </p:spTree>
    <p:extLst>
      <p:ext uri="{BB962C8B-B14F-4D97-AF65-F5344CB8AC3E}">
        <p14:creationId xmlns:p14="http://schemas.microsoft.com/office/powerpoint/2010/main" val="203251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5900" b="4856"/>
          <a:stretch/>
        </p:blipFill>
        <p:spPr>
          <a:xfrm>
            <a:off x="806356" y="1619654"/>
            <a:ext cx="5512557" cy="3689680"/>
          </a:xfrm>
          <a:prstGeom prst="rect">
            <a:avLst/>
          </a:prstGeom>
        </p:spPr>
      </p:pic>
      <p:pic>
        <p:nvPicPr>
          <p:cNvPr id="5" name="Picture 4"/>
          <p:cNvPicPr>
            <a:picLocks noChangeAspect="1"/>
          </p:cNvPicPr>
          <p:nvPr/>
        </p:nvPicPr>
        <p:blipFill>
          <a:blip r:embed="rId4">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val="0"/>
              </a:ext>
            </a:extLst>
          </a:blip>
          <a:stretch>
            <a:fillRect/>
          </a:stretch>
        </p:blipFill>
        <p:spPr>
          <a:xfrm>
            <a:off x="6522952" y="1619654"/>
            <a:ext cx="5133322" cy="3630659"/>
          </a:xfrm>
          <a:prstGeom prst="rect">
            <a:avLst/>
          </a:prstGeom>
        </p:spPr>
      </p:pic>
      <p:sp>
        <p:nvSpPr>
          <p:cNvPr id="7" name="Title 1"/>
          <p:cNvSpPr>
            <a:spLocks noGrp="1"/>
          </p:cNvSpPr>
          <p:nvPr>
            <p:ph type="title"/>
          </p:nvPr>
        </p:nvSpPr>
        <p:spPr>
          <a:xfrm>
            <a:off x="1451429" y="260123"/>
            <a:ext cx="9630229" cy="1143000"/>
          </a:xfrm>
        </p:spPr>
        <p:txBody>
          <a:bodyPr>
            <a:normAutofit fontScale="90000"/>
          </a:bodyPr>
          <a:lstStyle/>
          <a:p>
            <a:r>
              <a:rPr lang="en-GB" b="1" u="sng" dirty="0"/>
              <a:t>A Team Transport: </a:t>
            </a:r>
            <a:br>
              <a:rPr lang="en-GB" b="1" u="sng" dirty="0"/>
            </a:br>
            <a:r>
              <a:rPr lang="en-GB" u="sng" dirty="0"/>
              <a:t>20</a:t>
            </a:r>
            <a:r>
              <a:rPr lang="en-GB" u="sng" baseline="30000" dirty="0"/>
              <a:t>th</a:t>
            </a:r>
            <a:r>
              <a:rPr lang="en-GB" u="sng" dirty="0"/>
              <a:t> v 21</a:t>
            </a:r>
            <a:r>
              <a:rPr lang="en-GB" u="sng" baseline="30000" dirty="0"/>
              <a:t>st</a:t>
            </a:r>
            <a:r>
              <a:rPr lang="en-GB" u="sng" dirty="0"/>
              <a:t> Century Model ;)</a:t>
            </a:r>
          </a:p>
        </p:txBody>
      </p:sp>
    </p:spTree>
    <p:extLst>
      <p:ext uri="{BB962C8B-B14F-4D97-AF65-F5344CB8AC3E}">
        <p14:creationId xmlns:p14="http://schemas.microsoft.com/office/powerpoint/2010/main" val="461277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0515600" cy="1325563"/>
          </a:xfrm>
        </p:spPr>
        <p:txBody>
          <a:bodyPr/>
          <a:lstStyle/>
          <a:p>
            <a:r>
              <a:rPr lang="en-GB" b="1" u="sng" dirty="0"/>
              <a:t>A Team</a:t>
            </a:r>
          </a:p>
        </p:txBody>
      </p:sp>
      <p:sp>
        <p:nvSpPr>
          <p:cNvPr id="3" name="Content Placeholder 2"/>
          <p:cNvSpPr>
            <a:spLocks noGrp="1"/>
          </p:cNvSpPr>
          <p:nvPr>
            <p:ph idx="1"/>
          </p:nvPr>
        </p:nvSpPr>
        <p:spPr/>
        <p:txBody>
          <a:bodyPr>
            <a:normAutofit/>
          </a:bodyPr>
          <a:lstStyle/>
          <a:p>
            <a:r>
              <a:rPr lang="en-GB" b="1" dirty="0"/>
              <a:t>Q. </a:t>
            </a:r>
            <a:r>
              <a:rPr lang="en-GB" dirty="0"/>
              <a:t>What is a Team?</a:t>
            </a:r>
          </a:p>
        </p:txBody>
      </p:sp>
    </p:spTree>
    <p:extLst>
      <p:ext uri="{BB962C8B-B14F-4D97-AF65-F5344CB8AC3E}">
        <p14:creationId xmlns:p14="http://schemas.microsoft.com/office/powerpoint/2010/main" val="3431345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Successful Teams</a:t>
            </a:r>
          </a:p>
        </p:txBody>
      </p:sp>
      <p:sp>
        <p:nvSpPr>
          <p:cNvPr id="3" name="Content Placeholder 2"/>
          <p:cNvSpPr>
            <a:spLocks noGrp="1"/>
          </p:cNvSpPr>
          <p:nvPr>
            <p:ph idx="1"/>
          </p:nvPr>
        </p:nvSpPr>
        <p:spPr/>
        <p:txBody>
          <a:bodyPr/>
          <a:lstStyle/>
          <a:p>
            <a:pPr marL="514350" indent="-514350">
              <a:buFont typeface="+mj-lt"/>
              <a:buAutoNum type="arabicPeriod"/>
            </a:pPr>
            <a:r>
              <a:rPr lang="en-GB" dirty="0"/>
              <a:t>Research discover and document:</a:t>
            </a:r>
            <a:endParaRPr lang="en-GB" b="1" dirty="0"/>
          </a:p>
          <a:p>
            <a:pPr lvl="1">
              <a:buFont typeface="Courier New" panose="02070309020205020404" pitchFamily="49" charset="0"/>
              <a:buChar char="o"/>
            </a:pPr>
            <a:r>
              <a:rPr lang="en-GB" b="1" dirty="0"/>
              <a:t>Q. What makes a Team successful? What are the elements of effective team-working?</a:t>
            </a:r>
          </a:p>
          <a:p>
            <a:pPr marL="0" indent="0">
              <a:buNone/>
            </a:pPr>
            <a:r>
              <a:rPr lang="en-GB" sz="2400" dirty="0"/>
              <a:t>Share when prompted.</a:t>
            </a:r>
          </a:p>
        </p:txBody>
      </p:sp>
    </p:spTree>
    <p:extLst>
      <p:ext uri="{BB962C8B-B14F-4D97-AF65-F5344CB8AC3E}">
        <p14:creationId xmlns:p14="http://schemas.microsoft.com/office/powerpoint/2010/main" val="503893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1"/>
          <p:cNvSpPr>
            <a:spLocks noGrp="1"/>
          </p:cNvSpPr>
          <p:nvPr>
            <p:ph type="title"/>
          </p:nvPr>
        </p:nvSpPr>
        <p:spPr>
          <a:xfrm>
            <a:off x="1056564" y="319098"/>
            <a:ext cx="9888940" cy="1325563"/>
          </a:xfrm>
        </p:spPr>
        <p:txBody>
          <a:bodyPr/>
          <a:lstStyle/>
          <a:p>
            <a:r>
              <a:rPr lang="en-GB" b="1" dirty="0"/>
              <a:t>Bg. </a:t>
            </a:r>
            <a:r>
              <a:rPr lang="en-GB" b="1" u="sng" dirty="0"/>
              <a:t>A Team </a:t>
            </a:r>
          </a:p>
        </p:txBody>
      </p:sp>
      <p:sp>
        <p:nvSpPr>
          <p:cNvPr id="15362" name="Rectangle 3"/>
          <p:cNvSpPr>
            <a:spLocks noGrp="1" noChangeArrowheads="1"/>
          </p:cNvSpPr>
          <p:nvPr>
            <p:ph idx="1"/>
          </p:nvPr>
        </p:nvSpPr>
        <p:spPr>
          <a:xfrm>
            <a:off x="534591" y="1470490"/>
            <a:ext cx="10873638" cy="3856914"/>
          </a:xfrm>
        </p:spPr>
        <p:txBody>
          <a:bodyPr>
            <a:noAutofit/>
          </a:bodyPr>
          <a:lstStyle/>
          <a:p>
            <a:pPr>
              <a:lnSpc>
                <a:spcPct val="120000"/>
              </a:lnSpc>
            </a:pPr>
            <a:r>
              <a:rPr lang="en-GB" altLang="en-US" sz="2400" dirty="0"/>
              <a:t>‘Teams occur when a number of people have a </a:t>
            </a:r>
            <a:r>
              <a:rPr lang="en-GB" altLang="en-US" sz="2400" b="1" dirty="0"/>
              <a:t>common goal </a:t>
            </a:r>
            <a:r>
              <a:rPr lang="en-GB" altLang="en-US" sz="2400" dirty="0"/>
              <a:t>and </a:t>
            </a:r>
            <a:r>
              <a:rPr lang="en-GB" altLang="en-US" sz="2400" b="1" dirty="0"/>
              <a:t>recognise that project success is dependent on everyone working together.</a:t>
            </a:r>
            <a:r>
              <a:rPr lang="en-GB" altLang="en-US" sz="2400" dirty="0"/>
              <a:t> In practice, this means that in most teams </a:t>
            </a:r>
            <a:r>
              <a:rPr lang="en-GB" altLang="en-US" sz="2400" b="1" dirty="0"/>
              <a:t>people will contribute different individual skills</a:t>
            </a:r>
            <a:r>
              <a:rPr lang="en-GB" altLang="en-US" sz="2400" dirty="0"/>
              <a:t>.’ - Crainer</a:t>
            </a:r>
          </a:p>
          <a:p>
            <a:pPr>
              <a:lnSpc>
                <a:spcPct val="120000"/>
              </a:lnSpc>
            </a:pPr>
            <a:r>
              <a:rPr lang="en-GB" altLang="en-US" sz="2400" dirty="0"/>
              <a:t>“For Teams to be effective there must be a </a:t>
            </a:r>
            <a:r>
              <a:rPr lang="en-GB" altLang="en-US" sz="2400" b="1" dirty="0"/>
              <a:t>Spirit of Unity</a:t>
            </a:r>
            <a:r>
              <a:rPr lang="en-GB" altLang="en-US" sz="2400" dirty="0"/>
              <a:t>” -  Laurie Mullins</a:t>
            </a:r>
          </a:p>
          <a:p>
            <a:pPr>
              <a:lnSpc>
                <a:spcPct val="120000"/>
              </a:lnSpc>
            </a:pPr>
            <a:r>
              <a:rPr lang="en-GB" sz="2400" b="1" dirty="0"/>
              <a:t>2 Heads are better than 1 </a:t>
            </a:r>
            <a:r>
              <a:rPr lang="en-GB" sz="2400" dirty="0"/>
              <a:t>- </a:t>
            </a:r>
            <a:r>
              <a:rPr lang="en-GB" altLang="en-US" sz="2400" dirty="0"/>
              <a:t>Teams are formed because </a:t>
            </a:r>
            <a:r>
              <a:rPr lang="en-GB" altLang="en-US" sz="2400" b="1" dirty="0"/>
              <a:t>they can achieve far more </a:t>
            </a:r>
            <a:r>
              <a:rPr lang="en-GB" altLang="en-US" sz="2400" dirty="0"/>
              <a:t>than their individual members can on their own, and while being part of a team can be fun, it can take qualities </a:t>
            </a:r>
            <a:r>
              <a:rPr lang="en-GB" altLang="en-US" sz="2400" b="1" dirty="0"/>
              <a:t>patience respect and professionalism </a:t>
            </a:r>
            <a:r>
              <a:rPr lang="en-GB" altLang="en-US" sz="2400" dirty="0"/>
              <a:t>to be successful.</a:t>
            </a:r>
          </a:p>
          <a:p>
            <a:pPr>
              <a:lnSpc>
                <a:spcPct val="120000"/>
              </a:lnSpc>
            </a:pPr>
            <a:r>
              <a:rPr lang="en-GB" altLang="en-US" sz="2400" dirty="0"/>
              <a:t>Team-working help us all to develop our personal professional and employability skills.</a:t>
            </a:r>
          </a:p>
          <a:p>
            <a:pPr marL="0" indent="0">
              <a:lnSpc>
                <a:spcPct val="80000"/>
              </a:lnSpc>
              <a:buNone/>
            </a:pPr>
            <a:endParaRPr lang="en-GB" altLang="en-US" sz="2400" dirty="0"/>
          </a:p>
          <a:p>
            <a:pPr marL="0" indent="0">
              <a:lnSpc>
                <a:spcPct val="80000"/>
              </a:lnSpc>
              <a:buNone/>
            </a:pPr>
            <a:r>
              <a:rPr lang="en-GB" altLang="en-US" sz="2400" dirty="0"/>
              <a:t>	</a:t>
            </a:r>
          </a:p>
        </p:txBody>
      </p:sp>
    </p:spTree>
    <p:extLst>
      <p:ext uri="{BB962C8B-B14F-4D97-AF65-F5344CB8AC3E}">
        <p14:creationId xmlns:p14="http://schemas.microsoft.com/office/powerpoint/2010/main" val="2619266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109200" cy="1143000"/>
          </a:xfrm>
        </p:spPr>
        <p:txBody>
          <a:bodyPr/>
          <a:lstStyle/>
          <a:p>
            <a:r>
              <a:rPr lang="en-GB" b="1" dirty="0"/>
              <a:t>Bg. </a:t>
            </a:r>
            <a:r>
              <a:rPr lang="en-GB" b="1" u="sng" dirty="0"/>
              <a:t>Successful Teams</a:t>
            </a:r>
          </a:p>
        </p:txBody>
      </p:sp>
      <p:sp>
        <p:nvSpPr>
          <p:cNvPr id="3" name="Content Placeholder 2"/>
          <p:cNvSpPr>
            <a:spLocks noGrp="1"/>
          </p:cNvSpPr>
          <p:nvPr>
            <p:ph idx="1"/>
          </p:nvPr>
        </p:nvSpPr>
        <p:spPr/>
        <p:txBody>
          <a:bodyPr>
            <a:normAutofit fontScale="85000" lnSpcReduction="20000"/>
          </a:bodyPr>
          <a:lstStyle/>
          <a:p>
            <a:r>
              <a:rPr lang="en-GB" dirty="0"/>
              <a:t>Research (e.g. Belbin &amp; Myers-Briggs) has proven that Successful Teams are made up of people with a </a:t>
            </a:r>
            <a:r>
              <a:rPr lang="en-GB" b="1" dirty="0"/>
              <a:t>variety</a:t>
            </a:r>
            <a:r>
              <a:rPr lang="en-GB" dirty="0"/>
              <a:t> </a:t>
            </a:r>
            <a:r>
              <a:rPr lang="en-GB" b="1" dirty="0"/>
              <a:t>of</a:t>
            </a:r>
            <a:r>
              <a:rPr lang="en-GB" dirty="0"/>
              <a:t> </a:t>
            </a:r>
            <a:r>
              <a:rPr lang="en-GB" b="1" dirty="0"/>
              <a:t>different</a:t>
            </a:r>
            <a:r>
              <a:rPr lang="en-GB" dirty="0"/>
              <a:t> personality types and skills.</a:t>
            </a:r>
          </a:p>
          <a:p>
            <a:r>
              <a:rPr lang="en-GB" b="1" dirty="0"/>
              <a:t>The key to success </a:t>
            </a:r>
            <a:r>
              <a:rPr lang="en-GB" dirty="0"/>
              <a:t>is </a:t>
            </a:r>
            <a:r>
              <a:rPr lang="en-GB" b="1" dirty="0"/>
              <a:t>accepting valuing and respecting </a:t>
            </a:r>
            <a:r>
              <a:rPr lang="en-GB" dirty="0"/>
              <a:t>peoples differences and being able to work together effectively without judgement or friction.</a:t>
            </a:r>
          </a:p>
          <a:p>
            <a:r>
              <a:rPr lang="en-GB" dirty="0"/>
              <a:t>Research also shows that </a:t>
            </a:r>
            <a:r>
              <a:rPr lang="en-GB" b="1" dirty="0"/>
              <a:t>EVERYONE</a:t>
            </a:r>
            <a:r>
              <a:rPr lang="en-GB" dirty="0"/>
              <a:t> has unique strengths and weaknesses. If each team member plays to their strengths the team is much more likely to be successful. </a:t>
            </a:r>
          </a:p>
          <a:p>
            <a:pPr lvl="1"/>
            <a:r>
              <a:rPr lang="en-GB" dirty="0"/>
              <a:t>Tip: if you play to your strengths in life you are much more likely to be happy and successful.</a:t>
            </a:r>
          </a:p>
        </p:txBody>
      </p:sp>
      <p:pic>
        <p:nvPicPr>
          <p:cNvPr id="6" name="Picture 2" descr="http://www.brickshelf.com/gallery/misterzumbi/misc/Characters/a_team.jpg"/>
          <p:cNvPicPr>
            <a:picLocks noChangeAspect="1" noChangeArrowheads="1"/>
          </p:cNvPicPr>
          <p:nvPr/>
        </p:nvPicPr>
        <p:blipFill rotWithShape="1">
          <a:blip r:embed="rId2">
            <a:extLst>
              <a:ext uri="{28A0092B-C50C-407E-A947-70E740481C1C}">
                <a14:useLocalDpi xmlns:a14="http://schemas.microsoft.com/office/drawing/2010/main" val="0"/>
              </a:ext>
            </a:extLst>
          </a:blip>
          <a:srcRect t="9317" b="15104"/>
          <a:stretch/>
        </p:blipFill>
        <p:spPr bwMode="auto">
          <a:xfrm>
            <a:off x="8581017" y="131309"/>
            <a:ext cx="3118070" cy="14296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8396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Bg. </a:t>
            </a:r>
            <a:r>
              <a:rPr lang="en-GB" b="1" u="sng" dirty="0"/>
              <a:t>Team-working Top Tips</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b="1" dirty="0"/>
              <a:t>Respect:</a:t>
            </a:r>
            <a:r>
              <a:rPr lang="en-GB" dirty="0"/>
              <a:t> Respect and support each other.</a:t>
            </a:r>
          </a:p>
          <a:p>
            <a:pPr marL="514350" indent="-514350">
              <a:buFont typeface="+mj-lt"/>
              <a:buAutoNum type="arabicPeriod"/>
            </a:pPr>
            <a:r>
              <a:rPr lang="en-GB" b="1" dirty="0"/>
              <a:t>Appoint a Team Leader:</a:t>
            </a:r>
            <a:r>
              <a:rPr lang="en-GB" dirty="0"/>
              <a:t> It can be helpful to choose a Team leader, someone to encourage equal participation and respectful collaboration. To help the team focus and to facilitate group meetings and Team progress report completion.</a:t>
            </a:r>
          </a:p>
          <a:p>
            <a:endParaRPr lang="en-GB" dirty="0"/>
          </a:p>
        </p:txBody>
      </p:sp>
    </p:spTree>
    <p:extLst>
      <p:ext uri="{BB962C8B-B14F-4D97-AF65-F5344CB8AC3E}">
        <p14:creationId xmlns:p14="http://schemas.microsoft.com/office/powerpoint/2010/main" val="40967419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94119" y="253319"/>
            <a:ext cx="8446882" cy="1325563"/>
          </a:xfrm>
        </p:spPr>
        <p:txBody>
          <a:bodyPr/>
          <a:lstStyle/>
          <a:p>
            <a:pPr>
              <a:defRPr/>
            </a:pPr>
            <a:r>
              <a:rPr lang="en-GB" b="1" u="sng" dirty="0"/>
              <a:t>8 keys to creating ‘A Team’</a:t>
            </a:r>
          </a:p>
        </p:txBody>
      </p:sp>
      <p:sp>
        <p:nvSpPr>
          <p:cNvPr id="2" name="Content Placeholder 1"/>
          <p:cNvSpPr>
            <a:spLocks noGrp="1"/>
          </p:cNvSpPr>
          <p:nvPr>
            <p:ph idx="1"/>
          </p:nvPr>
        </p:nvSpPr>
        <p:spPr>
          <a:xfrm>
            <a:off x="845457" y="1455511"/>
            <a:ext cx="10662138" cy="3987346"/>
          </a:xfrm>
        </p:spPr>
        <p:txBody>
          <a:bodyPr>
            <a:normAutofit fontScale="77500" lnSpcReduction="20000"/>
          </a:bodyPr>
          <a:lstStyle/>
          <a:p>
            <a:pPr marL="623887" indent="-514350">
              <a:buFont typeface="+mj-lt"/>
              <a:buAutoNum type="arabicPeriod"/>
              <a:defRPr/>
            </a:pPr>
            <a:r>
              <a:rPr lang="en-GB" dirty="0"/>
              <a:t>Everyone is </a:t>
            </a:r>
            <a:r>
              <a:rPr lang="en-GB" b="1" dirty="0"/>
              <a:t>Equal</a:t>
            </a:r>
            <a:r>
              <a:rPr lang="en-GB" dirty="0"/>
              <a:t> and Unique.</a:t>
            </a:r>
          </a:p>
          <a:p>
            <a:pPr marL="623887" indent="-514350">
              <a:buFont typeface="+mj-lt"/>
              <a:buAutoNum type="arabicPeriod"/>
              <a:defRPr/>
            </a:pPr>
            <a:r>
              <a:rPr lang="en-GB" dirty="0"/>
              <a:t>Each person has </a:t>
            </a:r>
            <a:r>
              <a:rPr lang="en-GB" b="1" dirty="0"/>
              <a:t>Unique</a:t>
            </a:r>
            <a:r>
              <a:rPr lang="en-GB" dirty="0"/>
              <a:t> skills and qualities that can add value to a Team.</a:t>
            </a:r>
          </a:p>
          <a:p>
            <a:pPr marL="623887" indent="-514350">
              <a:buFont typeface="+mj-lt"/>
              <a:buAutoNum type="arabicPeriod"/>
              <a:defRPr/>
            </a:pPr>
            <a:r>
              <a:rPr lang="en-GB" b="1" dirty="0"/>
              <a:t>Value and Respect</a:t>
            </a:r>
            <a:r>
              <a:rPr lang="en-GB" dirty="0"/>
              <a:t> Yourself and Everyone in your Team.</a:t>
            </a:r>
          </a:p>
          <a:p>
            <a:pPr marL="623887" indent="-514350">
              <a:buFont typeface="+mj-lt"/>
              <a:buAutoNum type="arabicPeriod"/>
              <a:defRPr/>
            </a:pPr>
            <a:r>
              <a:rPr lang="en-GB" b="1" dirty="0"/>
              <a:t>Strengths identification</a:t>
            </a:r>
            <a:r>
              <a:rPr lang="en-GB" dirty="0"/>
              <a:t>: Help people to identify their strengths/skills.</a:t>
            </a:r>
          </a:p>
          <a:p>
            <a:pPr marL="623887" indent="-514350">
              <a:buFont typeface="+mj-lt"/>
              <a:buAutoNum type="arabicPeriod"/>
              <a:defRPr/>
            </a:pPr>
            <a:r>
              <a:rPr lang="en-GB" b="1" dirty="0"/>
              <a:t>Assign Clear roles </a:t>
            </a:r>
            <a:r>
              <a:rPr lang="en-GB" dirty="0"/>
              <a:t>to each team-member (based on their individual strengths &amp; skills).</a:t>
            </a:r>
          </a:p>
          <a:p>
            <a:pPr marL="623887" indent="-514350">
              <a:buFont typeface="+mj-lt"/>
              <a:buAutoNum type="arabicPeriod"/>
              <a:defRPr/>
            </a:pPr>
            <a:r>
              <a:rPr lang="en-GB" b="1" dirty="0"/>
              <a:t>Give positive feedback</a:t>
            </a:r>
            <a:r>
              <a:rPr lang="en-GB" dirty="0"/>
              <a:t>.</a:t>
            </a:r>
          </a:p>
          <a:p>
            <a:pPr marL="623887" indent="-514350">
              <a:buFont typeface="+mj-lt"/>
              <a:buAutoNum type="arabicPeriod"/>
              <a:defRPr/>
            </a:pPr>
            <a:r>
              <a:rPr lang="en-GB" dirty="0"/>
              <a:t>Be </a:t>
            </a:r>
            <a:r>
              <a:rPr lang="en-GB" b="1" dirty="0"/>
              <a:t>patient understanding respectful and supportive </a:t>
            </a:r>
            <a:r>
              <a:rPr lang="en-GB" dirty="0"/>
              <a:t>with yourself and each team member i.e. Be Professional.</a:t>
            </a:r>
          </a:p>
          <a:p>
            <a:pPr marL="623887" indent="-514350">
              <a:buFont typeface="+mj-lt"/>
              <a:buAutoNum type="arabicPeriod"/>
              <a:defRPr/>
            </a:pPr>
            <a:r>
              <a:rPr lang="en-GB" b="1" dirty="0"/>
              <a:t>Celebrate short wins / gains / successes.</a:t>
            </a:r>
          </a:p>
          <a:p>
            <a:pPr marL="0" indent="0">
              <a:buNone/>
              <a:defRPr/>
            </a:pPr>
            <a:endParaRPr lang="en-GB" dirty="0"/>
          </a:p>
        </p:txBody>
      </p:sp>
    </p:spTree>
    <p:extLst>
      <p:ext uri="{BB962C8B-B14F-4D97-AF65-F5344CB8AC3E}">
        <p14:creationId xmlns:p14="http://schemas.microsoft.com/office/powerpoint/2010/main" val="35481613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7294" y="274247"/>
            <a:ext cx="10515600" cy="1075581"/>
          </a:xfrm>
        </p:spPr>
        <p:txBody>
          <a:bodyPr/>
          <a:lstStyle/>
          <a:p>
            <a:r>
              <a:rPr lang="en-GB" b="1" u="sng" dirty="0"/>
              <a:t>Job roles / Team roles</a:t>
            </a:r>
          </a:p>
        </p:txBody>
      </p:sp>
      <p:sp>
        <p:nvSpPr>
          <p:cNvPr id="3" name="Content Placeholder 2"/>
          <p:cNvSpPr>
            <a:spLocks noGrp="1"/>
          </p:cNvSpPr>
          <p:nvPr>
            <p:ph idx="1"/>
          </p:nvPr>
        </p:nvSpPr>
        <p:spPr>
          <a:xfrm>
            <a:off x="635217" y="1182914"/>
            <a:ext cx="10515600" cy="4351338"/>
          </a:xfrm>
        </p:spPr>
        <p:txBody>
          <a:bodyPr>
            <a:noAutofit/>
          </a:bodyPr>
          <a:lstStyle/>
          <a:p>
            <a:r>
              <a:rPr lang="en-GB" sz="2400" dirty="0"/>
              <a:t>When starting a new team ‘</a:t>
            </a:r>
            <a:r>
              <a:rPr lang="en-GB" sz="2400" b="1" dirty="0"/>
              <a:t>Assigning Job Roles</a:t>
            </a:r>
            <a:r>
              <a:rPr lang="en-GB" sz="2400" dirty="0"/>
              <a:t>’ to Team-members is one of the first and most important tasks to do.</a:t>
            </a:r>
          </a:p>
          <a:p>
            <a:r>
              <a:rPr lang="en-GB" sz="2400" dirty="0"/>
              <a:t>To do this effectively it is essential for the Team Leader/Manager understand the </a:t>
            </a:r>
            <a:r>
              <a:rPr lang="en-GB" sz="2400" b="1" dirty="0"/>
              <a:t>Strengths interests &amp; motivation </a:t>
            </a:r>
            <a:r>
              <a:rPr lang="en-GB" sz="2400" dirty="0"/>
              <a:t>of each member.</a:t>
            </a:r>
          </a:p>
          <a:p>
            <a:r>
              <a:rPr lang="en-GB" sz="2400" dirty="0"/>
              <a:t>When the Strengths / interests of each person is understood the Team Manager or Team as a whole can ‘</a:t>
            </a:r>
            <a:r>
              <a:rPr lang="en-GB" sz="2400" b="1" dirty="0"/>
              <a:t>Assign Roles and Responsibilities</a:t>
            </a:r>
            <a:r>
              <a:rPr lang="en-GB" sz="2400" dirty="0"/>
              <a:t>’.</a:t>
            </a:r>
          </a:p>
          <a:p>
            <a:r>
              <a:rPr lang="en-GB" sz="2400" dirty="0"/>
              <a:t>This ensures everyone knows what they are doing and </a:t>
            </a:r>
            <a:r>
              <a:rPr lang="en-GB" sz="2400" b="1" dirty="0"/>
              <a:t>ALL ASSIGNMENT TASKS ARE COMPLETED</a:t>
            </a:r>
            <a:r>
              <a:rPr lang="en-GB" sz="2400" dirty="0"/>
              <a:t>.</a:t>
            </a:r>
          </a:p>
          <a:p>
            <a:r>
              <a:rPr lang="en-GB" sz="2400" dirty="0"/>
              <a:t>Each person can deicide which assignment tasks they would like to complete. </a:t>
            </a:r>
          </a:p>
          <a:p>
            <a:r>
              <a:rPr lang="en-GB" sz="2400" dirty="0"/>
              <a:t>Unallocated tasks can then be assigned / shared amongst the team </a:t>
            </a:r>
            <a:r>
              <a:rPr lang="en-GB" sz="2400" b="1" dirty="0"/>
              <a:t>EQUALLY</a:t>
            </a:r>
            <a:r>
              <a:rPr lang="en-GB" sz="2400" dirty="0"/>
              <a:t>.</a:t>
            </a:r>
          </a:p>
        </p:txBody>
      </p:sp>
    </p:spTree>
    <p:extLst>
      <p:ext uri="{BB962C8B-B14F-4D97-AF65-F5344CB8AC3E}">
        <p14:creationId xmlns:p14="http://schemas.microsoft.com/office/powerpoint/2010/main" val="3480122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Assignment Tip: 2 Roles</a:t>
            </a:r>
          </a:p>
        </p:txBody>
      </p:sp>
      <p:sp>
        <p:nvSpPr>
          <p:cNvPr id="3" name="Content Placeholder 2"/>
          <p:cNvSpPr>
            <a:spLocks noGrp="1"/>
          </p:cNvSpPr>
          <p:nvPr>
            <p:ph idx="1"/>
          </p:nvPr>
        </p:nvSpPr>
        <p:spPr/>
        <p:txBody>
          <a:bodyPr/>
          <a:lstStyle/>
          <a:p>
            <a:r>
              <a:rPr lang="en-GB" dirty="0"/>
              <a:t>Each Team member is likely to have 2 Roles a Primary and Secondary role e.g. Development and a Commercial role.</a:t>
            </a:r>
          </a:p>
        </p:txBody>
      </p:sp>
    </p:spTree>
    <p:extLst>
      <p:ext uri="{BB962C8B-B14F-4D97-AF65-F5344CB8AC3E}">
        <p14:creationId xmlns:p14="http://schemas.microsoft.com/office/powerpoint/2010/main" val="41275080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Example Team</a:t>
            </a:r>
          </a:p>
        </p:txBody>
      </p:sp>
      <p:pic>
        <p:nvPicPr>
          <p:cNvPr id="34818" name="Picture 2" descr="https://wiki.smu.edu.sg/is480/img_auth.php/b/b3/Panacea_Team_Role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7010" y="1472974"/>
            <a:ext cx="9857979" cy="3909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85677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https://wiki.smu.edu.sg/is480/img_auth.php/thumb/f/f2/Excelente_Roles_%26_Responsibilities_template.png/1024px-Excelente_Roles_%26_Responsibilities_templat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7942" y="102363"/>
            <a:ext cx="9909629" cy="65074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93145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Assignment Tip: Team Structure</a:t>
            </a:r>
          </a:p>
        </p:txBody>
      </p:sp>
      <p:sp>
        <p:nvSpPr>
          <p:cNvPr id="3" name="Content Placeholder 2"/>
          <p:cNvSpPr>
            <a:spLocks noGrp="1"/>
          </p:cNvSpPr>
          <p:nvPr>
            <p:ph idx="1"/>
          </p:nvPr>
        </p:nvSpPr>
        <p:spPr/>
        <p:txBody>
          <a:bodyPr/>
          <a:lstStyle/>
          <a:p>
            <a:r>
              <a:rPr lang="en-GB" dirty="0"/>
              <a:t>Document the Team structure: Team roles and responsibilities of each Team member.</a:t>
            </a:r>
          </a:p>
        </p:txBody>
      </p:sp>
    </p:spTree>
    <p:extLst>
      <p:ext uri="{BB962C8B-B14F-4D97-AF65-F5344CB8AC3E}">
        <p14:creationId xmlns:p14="http://schemas.microsoft.com/office/powerpoint/2010/main" val="24112630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http://www.dickensonconsulting.co.uk/wp-content/uploads/2014/04/team-organisational-char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4335" y="274638"/>
            <a:ext cx="4707339" cy="397623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09600" y="274638"/>
            <a:ext cx="10972800" cy="734105"/>
          </a:xfrm>
        </p:spPr>
        <p:txBody>
          <a:bodyPr>
            <a:normAutofit fontScale="90000"/>
          </a:bodyPr>
          <a:lstStyle/>
          <a:p>
            <a:r>
              <a:rPr lang="en-GB" b="1" u="sng" dirty="0"/>
              <a:t>Team Leader</a:t>
            </a:r>
          </a:p>
        </p:txBody>
      </p:sp>
      <p:sp>
        <p:nvSpPr>
          <p:cNvPr id="3" name="Content Placeholder 2"/>
          <p:cNvSpPr>
            <a:spLocks noGrp="1"/>
          </p:cNvSpPr>
          <p:nvPr>
            <p:ph idx="1"/>
          </p:nvPr>
        </p:nvSpPr>
        <p:spPr>
          <a:xfrm>
            <a:off x="686017" y="1008743"/>
            <a:ext cx="10580698" cy="3318936"/>
          </a:xfrm>
        </p:spPr>
        <p:txBody>
          <a:bodyPr>
            <a:noAutofit/>
          </a:bodyPr>
          <a:lstStyle/>
          <a:p>
            <a:pPr marL="0" indent="0">
              <a:buNone/>
            </a:pPr>
            <a:r>
              <a:rPr lang="en-GB" sz="2200" dirty="0"/>
              <a:t>Most Teams need a ‘Central point’ of contact to facilitate:</a:t>
            </a:r>
          </a:p>
          <a:p>
            <a:r>
              <a:rPr lang="en-GB" sz="2200" dirty="0"/>
              <a:t>Roles &amp; tasks.</a:t>
            </a:r>
          </a:p>
          <a:p>
            <a:r>
              <a:rPr lang="en-GB" sz="2200" dirty="0"/>
              <a:t>Objective setting.</a:t>
            </a:r>
          </a:p>
          <a:p>
            <a:r>
              <a:rPr lang="en-GB" sz="2200" dirty="0"/>
              <a:t>Co-ordinate Team Activities.</a:t>
            </a:r>
          </a:p>
          <a:p>
            <a:r>
              <a:rPr lang="en-GB" sz="2200" dirty="0"/>
              <a:t>Help Support and resolve problems.</a:t>
            </a:r>
          </a:p>
          <a:p>
            <a:r>
              <a:rPr lang="en-GB" sz="2200" dirty="0"/>
              <a:t>Monitor Progress.</a:t>
            </a:r>
          </a:p>
          <a:p>
            <a:r>
              <a:rPr lang="en-GB" sz="2200" dirty="0"/>
              <a:t>Help with resources.</a:t>
            </a:r>
          </a:p>
          <a:p>
            <a:r>
              <a:rPr lang="en-GB" sz="2200" dirty="0"/>
              <a:t>Review Time Budget &amp; SCOPE.</a:t>
            </a:r>
          </a:p>
          <a:p>
            <a:r>
              <a:rPr lang="en-GB" sz="2200" dirty="0"/>
              <a:t>Team Leader could be Elected or naturally Emerge in either case a democratic / co-operative collaborative approach is essential.</a:t>
            </a:r>
          </a:p>
          <a:p>
            <a:r>
              <a:rPr lang="en-GB" sz="2200" dirty="0"/>
              <a:t>You can all work together and share decision-making (this is fine for small teams) by e.g. voting, a Team Leader can however help to facilitate decision-making.</a:t>
            </a:r>
          </a:p>
          <a:p>
            <a:endParaRPr lang="en-GB" sz="2200" dirty="0"/>
          </a:p>
          <a:p>
            <a:pPr marL="0" indent="0">
              <a:buNone/>
            </a:pPr>
            <a:endParaRPr lang="en-GB" sz="2200" dirty="0"/>
          </a:p>
        </p:txBody>
      </p:sp>
    </p:spTree>
    <p:extLst>
      <p:ext uri="{BB962C8B-B14F-4D97-AF65-F5344CB8AC3E}">
        <p14:creationId xmlns:p14="http://schemas.microsoft.com/office/powerpoint/2010/main" val="3859757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err="1"/>
              <a:t>Bg</a:t>
            </a:r>
            <a:r>
              <a:rPr lang="en-GB" sz="2800" dirty="0"/>
              <a:t>: </a:t>
            </a:r>
            <a:r>
              <a:rPr lang="en-GB" b="1" u="sng" dirty="0"/>
              <a:t>Team Management</a:t>
            </a:r>
            <a:endParaRPr lang="en-GB" u="sng" dirty="0"/>
          </a:p>
        </p:txBody>
      </p:sp>
      <p:sp>
        <p:nvSpPr>
          <p:cNvPr id="3" name="Content Placeholder 2"/>
          <p:cNvSpPr>
            <a:spLocks noGrp="1"/>
          </p:cNvSpPr>
          <p:nvPr>
            <p:ph idx="1"/>
          </p:nvPr>
        </p:nvSpPr>
        <p:spPr>
          <a:xfrm>
            <a:off x="609600" y="1513116"/>
            <a:ext cx="10972800" cy="3917032"/>
          </a:xfrm>
        </p:spPr>
        <p:txBody>
          <a:bodyPr/>
          <a:lstStyle/>
          <a:p>
            <a:r>
              <a:rPr lang="en-GB" b="1" dirty="0"/>
              <a:t>Team management</a:t>
            </a:r>
            <a:r>
              <a:rPr lang="en-GB" dirty="0"/>
              <a:t> is the ability of an individual or an organization to </a:t>
            </a:r>
            <a:r>
              <a:rPr lang="en-GB" b="1" dirty="0"/>
              <a:t>coordinate a group of individuals </a:t>
            </a:r>
            <a:r>
              <a:rPr lang="en-GB" dirty="0"/>
              <a:t>to perform a task. </a:t>
            </a:r>
          </a:p>
          <a:p>
            <a:r>
              <a:rPr lang="en-GB" dirty="0"/>
              <a:t>Team management involves teamwork, communication, objective setting, progress checking and support.</a:t>
            </a:r>
          </a:p>
          <a:p>
            <a:r>
              <a:rPr lang="en-GB" dirty="0"/>
              <a:t>Team management is the capability to identify problems and </a:t>
            </a:r>
            <a:r>
              <a:rPr lang="en-GB" b="1" dirty="0"/>
              <a:t>resolve conflicts </a:t>
            </a:r>
            <a:r>
              <a:rPr lang="en-GB" dirty="0"/>
              <a:t>within a team. </a:t>
            </a:r>
            <a:r>
              <a:rPr lang="en-GB" sz="1200" dirty="0">
                <a:hlinkClick r:id="rId3"/>
              </a:rPr>
              <a:t>(1)</a:t>
            </a:r>
            <a:endParaRPr lang="en-GB" dirty="0"/>
          </a:p>
        </p:txBody>
      </p:sp>
    </p:spTree>
    <p:extLst>
      <p:ext uri="{BB962C8B-B14F-4D97-AF65-F5344CB8AC3E}">
        <p14:creationId xmlns:p14="http://schemas.microsoft.com/office/powerpoint/2010/main" val="41500312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295401" y="294306"/>
            <a:ext cx="9601196" cy="736829"/>
          </a:xfrm>
        </p:spPr>
        <p:txBody>
          <a:bodyPr>
            <a:normAutofit fontScale="90000"/>
          </a:bodyPr>
          <a:lstStyle/>
          <a:p>
            <a:pPr>
              <a:defRPr/>
            </a:pPr>
            <a:r>
              <a:rPr lang="en-GB" b="1" u="sng" dirty="0"/>
              <a:t>Star Structure</a:t>
            </a:r>
          </a:p>
        </p:txBody>
      </p:sp>
      <p:pic>
        <p:nvPicPr>
          <p:cNvPr id="7" name="Content Placeholder 4"/>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4012819" y="2327836"/>
            <a:ext cx="4381500" cy="2924175"/>
          </a:xfrm>
        </p:spPr>
      </p:pic>
      <p:pic>
        <p:nvPicPr>
          <p:cNvPr id="36867" name="Picture 2" descr="http://photos.macnn.com/news/1105/apple-structurel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0573" y="2283882"/>
            <a:ext cx="3137212" cy="3012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TextBox 4"/>
          <p:cNvSpPr txBox="1">
            <a:spLocks noChangeArrowheads="1"/>
          </p:cNvSpPr>
          <p:nvPr/>
        </p:nvSpPr>
        <p:spPr bwMode="auto">
          <a:xfrm>
            <a:off x="1809750" y="6429375"/>
            <a:ext cx="325438"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800">
                <a:hlinkClick r:id="rId4"/>
              </a:rPr>
              <a:t>ref</a:t>
            </a:r>
            <a:endParaRPr lang="en-GB" altLang="en-US" sz="800"/>
          </a:p>
        </p:txBody>
      </p:sp>
      <p:sp>
        <p:nvSpPr>
          <p:cNvPr id="36869" name="TextBox 5"/>
          <p:cNvSpPr txBox="1">
            <a:spLocks noChangeArrowheads="1"/>
          </p:cNvSpPr>
          <p:nvPr/>
        </p:nvSpPr>
        <p:spPr bwMode="auto">
          <a:xfrm>
            <a:off x="715703" y="1004397"/>
            <a:ext cx="10760593"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000" dirty="0"/>
              <a:t>The Star diagram group employees by functional area (such as Design, Development, Marketing, Finance etc.) it is a contemporary way of Organising Teams and Organisations today. This method is seen to represent employees more ‘equally’ than the traditional hierarchical method.</a:t>
            </a:r>
          </a:p>
        </p:txBody>
      </p:sp>
      <p:pic>
        <p:nvPicPr>
          <p:cNvPr id="6" name="Picture 4" descr="C:\Users\Pamela\AppData\Local\Microsoft\Windows\Temporary Internet Files\Content.IE5\5XYZY1AZ\MC910216343[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7603" y="2327836"/>
            <a:ext cx="2957788" cy="2848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623843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Part 3: Team-working Theory</a:t>
            </a:r>
          </a:p>
        </p:txBody>
      </p:sp>
      <p:sp>
        <p:nvSpPr>
          <p:cNvPr id="4" name="Content Placeholder 3"/>
          <p:cNvSpPr>
            <a:spLocks noGrp="1"/>
          </p:cNvSpPr>
          <p:nvPr>
            <p:ph idx="1"/>
          </p:nvPr>
        </p:nvSpPr>
        <p:spPr>
          <a:xfrm>
            <a:off x="838200" y="1689054"/>
            <a:ext cx="9899177" cy="480131"/>
          </a:xfrm>
          <a:prstGeom prst="rect">
            <a:avLst/>
          </a:prstGeom>
        </p:spPr>
        <p:txBody>
          <a:bodyPr wrap="square">
            <a:spAutoFit/>
          </a:bodyPr>
          <a:lstStyle/>
          <a:p>
            <a:pPr>
              <a:buFont typeface="Wingdings" panose="05000000000000000000" pitchFamily="2" charset="2"/>
              <a:buChar char="Ø"/>
            </a:pPr>
            <a:r>
              <a:rPr lang="en-GB" dirty="0">
                <a:solidFill>
                  <a:schemeClr val="tx1"/>
                </a:solidFill>
              </a:rPr>
              <a:t>Open up your EI cloud docs.</a:t>
            </a:r>
          </a:p>
        </p:txBody>
      </p:sp>
    </p:spTree>
    <p:extLst>
      <p:ext uri="{BB962C8B-B14F-4D97-AF65-F5344CB8AC3E}">
        <p14:creationId xmlns:p14="http://schemas.microsoft.com/office/powerpoint/2010/main" val="41313577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3405" y="352425"/>
            <a:ext cx="10515600" cy="1325563"/>
          </a:xfrm>
        </p:spPr>
        <p:txBody>
          <a:bodyPr>
            <a:normAutofit/>
          </a:bodyPr>
          <a:lstStyle/>
          <a:p>
            <a:r>
              <a:rPr lang="en-GB" b="1" u="sng" dirty="0">
                <a:latin typeface="Arial" panose="020B0604020202020204" pitchFamily="34" charset="0"/>
                <a:cs typeface="Arial" panose="020B0604020202020204" pitchFamily="34" charset="0"/>
              </a:rPr>
              <a:t>7 Habits of Highly Effective People</a:t>
            </a:r>
          </a:p>
        </p:txBody>
      </p:sp>
      <p:sp>
        <p:nvSpPr>
          <p:cNvPr id="4" name="Content Placeholder 3"/>
          <p:cNvSpPr>
            <a:spLocks noGrp="1"/>
          </p:cNvSpPr>
          <p:nvPr>
            <p:ph idx="1"/>
          </p:nvPr>
        </p:nvSpPr>
        <p:spPr>
          <a:xfrm>
            <a:off x="691486" y="1677988"/>
            <a:ext cx="9899177" cy="1668149"/>
          </a:xfrm>
          <a:prstGeom prst="rect">
            <a:avLst/>
          </a:prstGeom>
        </p:spPr>
        <p:txBody>
          <a:bodyPr wrap="square">
            <a:spAutoFit/>
          </a:bodyPr>
          <a:lstStyle/>
          <a:p>
            <a:pPr marL="514350" indent="-514350">
              <a:buFont typeface="+mj-lt"/>
              <a:buAutoNum type="arabicPeriod"/>
            </a:pPr>
            <a:r>
              <a:rPr lang="en-GB" b="1" dirty="0">
                <a:solidFill>
                  <a:schemeClr val="tx1"/>
                </a:solidFill>
              </a:rPr>
              <a:t>Q. </a:t>
            </a:r>
            <a:r>
              <a:rPr lang="en-GB" dirty="0">
                <a:solidFill>
                  <a:schemeClr val="tx1"/>
                </a:solidFill>
              </a:rPr>
              <a:t>Research discover and document </a:t>
            </a:r>
            <a:r>
              <a:rPr lang="en-GB" b="1" dirty="0">
                <a:solidFill>
                  <a:schemeClr val="tx1"/>
                </a:solidFill>
              </a:rPr>
              <a:t>Covey's 7 Habits of Highly Effective People</a:t>
            </a:r>
            <a:r>
              <a:rPr lang="en-GB" dirty="0">
                <a:solidFill>
                  <a:schemeClr val="tx1"/>
                </a:solidFill>
              </a:rPr>
              <a:t>? </a:t>
            </a:r>
          </a:p>
          <a:p>
            <a:pPr marL="514350" indent="-514350">
              <a:buFont typeface="+mj-lt"/>
              <a:buAutoNum type="arabicPeriod"/>
            </a:pPr>
            <a:r>
              <a:rPr lang="en-GB" dirty="0"/>
              <a:t>When prompted share findings.</a:t>
            </a:r>
            <a:endParaRPr lang="en-GB" dirty="0">
              <a:solidFill>
                <a:schemeClr val="tx1"/>
              </a:solidFill>
            </a:endParaRPr>
          </a:p>
        </p:txBody>
      </p:sp>
    </p:spTree>
    <p:extLst>
      <p:ext uri="{BB962C8B-B14F-4D97-AF65-F5344CB8AC3E}">
        <p14:creationId xmlns:p14="http://schemas.microsoft.com/office/powerpoint/2010/main" val="31433578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err="1"/>
              <a:t>Tuckman’s</a:t>
            </a:r>
            <a:r>
              <a:rPr lang="en-GB" b="1" u="sng" dirty="0"/>
              <a:t> Team Performance Theory</a:t>
            </a:r>
          </a:p>
        </p:txBody>
      </p:sp>
      <p:sp>
        <p:nvSpPr>
          <p:cNvPr id="3" name="Content Placeholder 2"/>
          <p:cNvSpPr>
            <a:spLocks noGrp="1"/>
          </p:cNvSpPr>
          <p:nvPr>
            <p:ph idx="1"/>
          </p:nvPr>
        </p:nvSpPr>
        <p:spPr/>
        <p:txBody>
          <a:bodyPr/>
          <a:lstStyle/>
          <a:p>
            <a:pPr marL="0" indent="0">
              <a:buNone/>
            </a:pPr>
            <a:r>
              <a:rPr lang="en-US" altLang="en-US" dirty="0"/>
              <a:t>Research document &amp; cite:</a:t>
            </a:r>
            <a:endParaRPr lang="en-GB" dirty="0"/>
          </a:p>
          <a:p>
            <a:r>
              <a:rPr lang="en-GB" dirty="0"/>
              <a:t>Q. What is </a:t>
            </a:r>
            <a:r>
              <a:rPr lang="en-GB" b="1" dirty="0" err="1"/>
              <a:t>Tuckman’s</a:t>
            </a:r>
            <a:r>
              <a:rPr lang="en-GB" b="1" dirty="0"/>
              <a:t> Team Performance Theory</a:t>
            </a:r>
            <a:r>
              <a:rPr lang="en-GB" dirty="0"/>
              <a:t>?</a:t>
            </a:r>
          </a:p>
          <a:p>
            <a:r>
              <a:rPr lang="en-GB" dirty="0"/>
              <a:t>Q. What are the </a:t>
            </a:r>
            <a:r>
              <a:rPr lang="en-GB" b="1" dirty="0"/>
              <a:t>4 stages </a:t>
            </a:r>
            <a:r>
              <a:rPr lang="en-GB" dirty="0"/>
              <a:t>of team performance?</a:t>
            </a:r>
          </a:p>
          <a:p>
            <a:r>
              <a:rPr lang="en-GB" dirty="0"/>
              <a:t>Q. How do you </a:t>
            </a:r>
            <a:r>
              <a:rPr lang="en-GB" b="1" dirty="0"/>
              <a:t>progress to Stage 3 &amp; 4</a:t>
            </a:r>
            <a:r>
              <a:rPr lang="en-GB" dirty="0"/>
              <a:t>?</a:t>
            </a:r>
          </a:p>
        </p:txBody>
      </p:sp>
    </p:spTree>
    <p:extLst>
      <p:ext uri="{BB962C8B-B14F-4D97-AF65-F5344CB8AC3E}">
        <p14:creationId xmlns:p14="http://schemas.microsoft.com/office/powerpoint/2010/main" val="38642122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20169" y="32204"/>
            <a:ext cx="8748464" cy="1143000"/>
          </a:xfrm>
        </p:spPr>
        <p:txBody>
          <a:bodyPr>
            <a:noAutofit/>
          </a:bodyPr>
          <a:lstStyle/>
          <a:p>
            <a:pPr>
              <a:defRPr/>
            </a:pPr>
            <a:r>
              <a:rPr lang="en-GB" sz="3600" dirty="0" err="1"/>
              <a:t>Bg</a:t>
            </a:r>
            <a:r>
              <a:rPr lang="en-GB" sz="3600" dirty="0"/>
              <a:t>: </a:t>
            </a:r>
            <a:r>
              <a:rPr lang="en-GB" sz="3600" b="1" u="sng" dirty="0" err="1"/>
              <a:t>Tuckman’s</a:t>
            </a:r>
            <a:r>
              <a:rPr lang="en-GB" sz="3600" b="1" u="sng" dirty="0"/>
              <a:t> Team Performance Theory</a:t>
            </a:r>
          </a:p>
        </p:txBody>
      </p:sp>
      <p:pic>
        <p:nvPicPr>
          <p:cNvPr id="45059" name="Picture 2" descr="https://okpalad.files.wordpress.com/2015/03/tuckman.png"/>
          <p:cNvPicPr>
            <a:picLocks noChangeAspect="1" noChangeArrowheads="1"/>
          </p:cNvPicPr>
          <p:nvPr/>
        </p:nvPicPr>
        <p:blipFill rotWithShape="1">
          <a:blip r:embed="rId3">
            <a:extLst>
              <a:ext uri="{28A0092B-C50C-407E-A947-70E740481C1C}">
                <a14:useLocalDpi xmlns:a14="http://schemas.microsoft.com/office/drawing/2010/main" val="0"/>
              </a:ext>
            </a:extLst>
          </a:blip>
          <a:srcRect b="14348"/>
          <a:stretch/>
        </p:blipFill>
        <p:spPr bwMode="auto">
          <a:xfrm>
            <a:off x="1422401" y="1175204"/>
            <a:ext cx="9144000" cy="434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74173" y="5261429"/>
            <a:ext cx="856341" cy="307777"/>
          </a:xfrm>
          <a:prstGeom prst="rect">
            <a:avLst/>
          </a:prstGeom>
          <a:noFill/>
        </p:spPr>
        <p:txBody>
          <a:bodyPr wrap="square" rtlCol="0">
            <a:spAutoFit/>
          </a:bodyPr>
          <a:lstStyle/>
          <a:p>
            <a:r>
              <a:rPr lang="en-GB" sz="1400" dirty="0"/>
              <a:t>Ref: </a:t>
            </a:r>
            <a:r>
              <a:rPr lang="en-GB" sz="1400" dirty="0">
                <a:hlinkClick r:id="rId4"/>
              </a:rPr>
              <a:t>(1)</a:t>
            </a:r>
            <a:endParaRPr lang="en-GB" sz="1400" dirty="0"/>
          </a:p>
        </p:txBody>
      </p:sp>
    </p:spTree>
    <p:extLst>
      <p:ext uri="{BB962C8B-B14F-4D97-AF65-F5344CB8AC3E}">
        <p14:creationId xmlns:p14="http://schemas.microsoft.com/office/powerpoint/2010/main" val="26534334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Strengths identification</a:t>
            </a:r>
            <a:endParaRPr lang="en-GB" b="1" u="sng" dirty="0"/>
          </a:p>
        </p:txBody>
      </p:sp>
      <p:sp>
        <p:nvSpPr>
          <p:cNvPr id="3" name="Content Placeholder 2"/>
          <p:cNvSpPr>
            <a:spLocks noGrp="1"/>
          </p:cNvSpPr>
          <p:nvPr>
            <p:ph idx="1"/>
          </p:nvPr>
        </p:nvSpPr>
        <p:spPr/>
        <p:txBody>
          <a:bodyPr>
            <a:normAutofit fontScale="85000" lnSpcReduction="20000"/>
          </a:bodyPr>
          <a:lstStyle/>
          <a:p>
            <a:r>
              <a:rPr lang="en-GB" dirty="0" smtClean="0"/>
              <a:t>Identifying your Strengths is helpful for </a:t>
            </a:r>
            <a:r>
              <a:rPr lang="en-GB" dirty="0" smtClean="0">
                <a:sym typeface="Wingdings" panose="05000000000000000000" pitchFamily="2" charset="2"/>
              </a:rPr>
              <a:t>self-awareness, understanding yourself and self-confidence and self-actualisation.</a:t>
            </a:r>
            <a:endParaRPr lang="en-GB" dirty="0">
              <a:sym typeface="Wingdings" panose="05000000000000000000" pitchFamily="2" charset="2"/>
            </a:endParaRPr>
          </a:p>
          <a:p>
            <a:r>
              <a:rPr lang="en-GB" dirty="0" smtClean="0">
                <a:sym typeface="Wingdings" panose="05000000000000000000" pitchFamily="2" charset="2"/>
              </a:rPr>
              <a:t>Using your Strengths =  = fulfilling.</a:t>
            </a:r>
          </a:p>
          <a:p>
            <a:r>
              <a:rPr lang="en-GB" dirty="0">
                <a:sym typeface="Wingdings" panose="05000000000000000000" pitchFamily="2" charset="2"/>
              </a:rPr>
              <a:t>Not using your strengths = </a:t>
            </a:r>
            <a:r>
              <a:rPr lang="en-GB" dirty="0" smtClean="0">
                <a:sym typeface="Wingdings" panose="05000000000000000000" pitchFamily="2" charset="2"/>
              </a:rPr>
              <a:t>.</a:t>
            </a:r>
          </a:p>
          <a:p>
            <a:r>
              <a:rPr lang="en-GB" dirty="0" smtClean="0">
                <a:sym typeface="Wingdings" panose="05000000000000000000" pitchFamily="2" charset="2"/>
              </a:rPr>
              <a:t>We are all naturally good at some things and weaker at others. </a:t>
            </a:r>
          </a:p>
          <a:p>
            <a:r>
              <a:rPr lang="en-GB" dirty="0" smtClean="0">
                <a:sym typeface="Wingdings" panose="05000000000000000000" pitchFamily="2" charset="2"/>
              </a:rPr>
              <a:t>We can all do anything, however when we use our strengths we excel with ease.</a:t>
            </a:r>
          </a:p>
          <a:p>
            <a:r>
              <a:rPr lang="en-GB" dirty="0" smtClean="0">
                <a:sym typeface="Wingdings" panose="05000000000000000000" pitchFamily="2" charset="2"/>
              </a:rPr>
              <a:t>Very useful for interviews and knowing which Career and job roles to pursue and to navigate into.</a:t>
            </a:r>
          </a:p>
          <a:p>
            <a:r>
              <a:rPr lang="en-GB" dirty="0" smtClean="0">
                <a:sym typeface="Wingdings" panose="05000000000000000000" pitchFamily="2" charset="2"/>
              </a:rPr>
              <a:t>The following tools will help you.</a:t>
            </a:r>
          </a:p>
        </p:txBody>
      </p:sp>
    </p:spTree>
    <p:extLst>
      <p:ext uri="{BB962C8B-B14F-4D97-AF65-F5344CB8AC3E}">
        <p14:creationId xmlns:p14="http://schemas.microsoft.com/office/powerpoint/2010/main" val="20796843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a:defRPr/>
            </a:pPr>
            <a:r>
              <a:rPr lang="en-GB" b="1" u="sng" dirty="0"/>
              <a:t>Belbin’s Team Role theory</a:t>
            </a:r>
            <a:endParaRPr lang="en-US" b="1" u="sng" dirty="0"/>
          </a:p>
        </p:txBody>
      </p:sp>
      <p:sp>
        <p:nvSpPr>
          <p:cNvPr id="51202" name="Rectangle 3"/>
          <p:cNvSpPr>
            <a:spLocks noGrp="1" noChangeArrowheads="1"/>
          </p:cNvSpPr>
          <p:nvPr>
            <p:ph idx="1"/>
          </p:nvPr>
        </p:nvSpPr>
        <p:spPr/>
        <p:txBody>
          <a:bodyPr/>
          <a:lstStyle/>
          <a:p>
            <a:pPr marL="0" indent="0">
              <a:buNone/>
            </a:pPr>
            <a:r>
              <a:rPr lang="en-US" altLang="en-US" dirty="0"/>
              <a:t>Research document &amp; cite:</a:t>
            </a:r>
          </a:p>
          <a:p>
            <a:pPr eaLnBrk="1" hangingPunct="1"/>
            <a:r>
              <a:rPr lang="en-US" altLang="en-US" dirty="0"/>
              <a:t>Q. What is </a:t>
            </a:r>
            <a:r>
              <a:rPr lang="en-US" altLang="en-US" b="1" dirty="0"/>
              <a:t>Belbin’s Team Role theory</a:t>
            </a:r>
            <a:r>
              <a:rPr lang="en-US" altLang="en-US" dirty="0"/>
              <a:t>?</a:t>
            </a:r>
          </a:p>
          <a:p>
            <a:pPr eaLnBrk="1" hangingPunct="1"/>
            <a:r>
              <a:rPr lang="en-US" altLang="en-US" dirty="0"/>
              <a:t>Q. What are the </a:t>
            </a:r>
            <a:r>
              <a:rPr lang="en-US" altLang="en-US" b="1" dirty="0"/>
              <a:t>9 Team roles</a:t>
            </a:r>
            <a:r>
              <a:rPr lang="en-US" altLang="en-US" dirty="0"/>
              <a:t>?</a:t>
            </a:r>
          </a:p>
          <a:p>
            <a:pPr eaLnBrk="1" hangingPunct="1"/>
            <a:r>
              <a:rPr lang="en-US" altLang="en-US" dirty="0"/>
              <a:t>Q. Which role do </a:t>
            </a:r>
            <a:r>
              <a:rPr lang="en-US" altLang="en-US" b="1" dirty="0"/>
              <a:t>YOU</a:t>
            </a:r>
            <a:r>
              <a:rPr lang="en-US" altLang="en-US" dirty="0"/>
              <a:t> think you are?</a:t>
            </a:r>
          </a:p>
        </p:txBody>
      </p:sp>
    </p:spTree>
    <p:extLst>
      <p:ext uri="{BB962C8B-B14F-4D97-AF65-F5344CB8AC3E}">
        <p14:creationId xmlns:p14="http://schemas.microsoft.com/office/powerpoint/2010/main" val="16856910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630907" y="323396"/>
            <a:ext cx="8229600" cy="801537"/>
          </a:xfrm>
        </p:spPr>
        <p:txBody>
          <a:bodyPr/>
          <a:lstStyle/>
          <a:p>
            <a:pPr>
              <a:defRPr/>
            </a:pPr>
            <a:r>
              <a:rPr lang="en-GB" sz="2400" dirty="0" err="1"/>
              <a:t>Bg</a:t>
            </a:r>
            <a:r>
              <a:rPr lang="en-GB" sz="2400" dirty="0"/>
              <a:t>: </a:t>
            </a:r>
            <a:r>
              <a:rPr lang="en-GB" b="1" u="sng" dirty="0"/>
              <a:t>Belbin Team Role Theory</a:t>
            </a:r>
          </a:p>
        </p:txBody>
      </p:sp>
      <p:sp>
        <p:nvSpPr>
          <p:cNvPr id="34818" name="Content Placeholder 2"/>
          <p:cNvSpPr>
            <a:spLocks noGrp="1"/>
          </p:cNvSpPr>
          <p:nvPr>
            <p:ph idx="1"/>
          </p:nvPr>
        </p:nvSpPr>
        <p:spPr>
          <a:xfrm>
            <a:off x="423081" y="1199440"/>
            <a:ext cx="11130290" cy="1202566"/>
          </a:xfrm>
        </p:spPr>
        <p:txBody>
          <a:bodyPr>
            <a:noAutofit/>
          </a:bodyPr>
          <a:lstStyle/>
          <a:p>
            <a:pPr>
              <a:lnSpc>
                <a:spcPts val="2160"/>
              </a:lnSpc>
              <a:spcBef>
                <a:spcPts val="0"/>
              </a:spcBef>
              <a:spcAft>
                <a:spcPts val="0"/>
              </a:spcAft>
            </a:pPr>
            <a:r>
              <a:rPr lang="en-GB" altLang="en-US" sz="2400" b="1" dirty="0"/>
              <a:t>Dr Meredith Belbin </a:t>
            </a:r>
            <a:r>
              <a:rPr lang="en-GB" altLang="en-US" sz="2400" dirty="0"/>
              <a:t>and his research team at Henley Management College revealed different individuals displayed different Team Roles. A Team Role came to be defined as “A tendency to behave, contribute and interrelate with others in a particular way.” </a:t>
            </a:r>
          </a:p>
          <a:p>
            <a:pPr>
              <a:lnSpc>
                <a:spcPts val="2160"/>
              </a:lnSpc>
              <a:spcBef>
                <a:spcPts val="0"/>
              </a:spcBef>
              <a:spcAft>
                <a:spcPts val="0"/>
              </a:spcAft>
            </a:pPr>
            <a:r>
              <a:rPr lang="en-GB" altLang="en-US" sz="2400" dirty="0"/>
              <a:t>It was found that the most </a:t>
            </a:r>
            <a:r>
              <a:rPr lang="en-GB" altLang="en-US" sz="2400" b="1" dirty="0"/>
              <a:t>Successful Teams </a:t>
            </a:r>
            <a:r>
              <a:rPr lang="en-GB" altLang="en-US" sz="2400" dirty="0"/>
              <a:t>contain a </a:t>
            </a:r>
            <a:r>
              <a:rPr lang="en-GB" altLang="en-US" sz="2400" b="1" dirty="0"/>
              <a:t>mixture</a:t>
            </a:r>
            <a:r>
              <a:rPr lang="en-GB" altLang="en-US" sz="2400" dirty="0"/>
              <a:t> of Team roles.</a:t>
            </a:r>
          </a:p>
          <a:p>
            <a:pPr>
              <a:lnSpc>
                <a:spcPts val="2160"/>
              </a:lnSpc>
              <a:spcBef>
                <a:spcPts val="0"/>
              </a:spcBef>
              <a:spcAft>
                <a:spcPts val="0"/>
              </a:spcAft>
              <a:defRPr/>
            </a:pPr>
            <a:r>
              <a:rPr lang="en-GB" sz="2400" dirty="0"/>
              <a:t>Each team role is associated with typical behavioural and interpersonal strengths and characteristic weaknesses.  Belbin called the weaknesses of team-roles “allowable”.</a:t>
            </a:r>
          </a:p>
          <a:p>
            <a:pPr marL="109537" indent="0">
              <a:lnSpc>
                <a:spcPts val="2160"/>
              </a:lnSpc>
              <a:spcBef>
                <a:spcPts val="0"/>
              </a:spcBef>
              <a:spcAft>
                <a:spcPts val="0"/>
              </a:spcAft>
              <a:buNone/>
              <a:defRPr/>
            </a:pPr>
            <a:r>
              <a:rPr lang="en-GB" sz="2400" b="1" dirty="0"/>
              <a:t>Belbin identified 9 team roles and he categorised those roles into 3 groups:</a:t>
            </a:r>
          </a:p>
          <a:p>
            <a:pPr marL="566737" indent="-457200">
              <a:lnSpc>
                <a:spcPts val="2160"/>
              </a:lnSpc>
              <a:spcBef>
                <a:spcPts val="0"/>
              </a:spcBef>
              <a:spcAft>
                <a:spcPts val="0"/>
              </a:spcAft>
              <a:buFont typeface="+mj-lt"/>
              <a:buAutoNum type="arabicPeriod"/>
              <a:defRPr/>
            </a:pPr>
            <a:r>
              <a:rPr lang="en-GB" sz="2400" b="1" dirty="0"/>
              <a:t>People Oriented </a:t>
            </a:r>
            <a:r>
              <a:rPr lang="en-GB" sz="2400" dirty="0"/>
              <a:t>(Communicators) - Co-ordinator, Team-worker and Resource Investigator </a:t>
            </a:r>
          </a:p>
          <a:p>
            <a:pPr marL="566737" indent="-457200">
              <a:lnSpc>
                <a:spcPts val="2160"/>
              </a:lnSpc>
              <a:spcBef>
                <a:spcPts val="0"/>
              </a:spcBef>
              <a:spcAft>
                <a:spcPts val="0"/>
              </a:spcAft>
              <a:buFont typeface="+mj-lt"/>
              <a:buAutoNum type="arabicPeriod"/>
              <a:defRPr/>
            </a:pPr>
            <a:r>
              <a:rPr lang="en-GB" sz="2400" b="1" dirty="0"/>
              <a:t>Thought Oriented </a:t>
            </a:r>
            <a:r>
              <a:rPr lang="en-GB" sz="2400" dirty="0"/>
              <a:t>(Planners, Designers) - Plant, Monitor Evaluator and Specialist </a:t>
            </a:r>
          </a:p>
          <a:p>
            <a:pPr marL="566737" indent="-457200">
              <a:lnSpc>
                <a:spcPts val="2160"/>
              </a:lnSpc>
              <a:spcBef>
                <a:spcPts val="0"/>
              </a:spcBef>
              <a:spcAft>
                <a:spcPts val="0"/>
              </a:spcAft>
              <a:buFont typeface="+mj-lt"/>
              <a:buAutoNum type="arabicPeriod"/>
              <a:defRPr/>
            </a:pPr>
            <a:r>
              <a:rPr lang="en-GB" sz="2400" b="1" dirty="0"/>
              <a:t>Action Oriented</a:t>
            </a:r>
            <a:r>
              <a:rPr lang="en-GB" sz="2400" dirty="0"/>
              <a:t> (Implementers) - Shaper, Implementer and Completer Finisher.</a:t>
            </a:r>
          </a:p>
          <a:p>
            <a:pPr marL="450850" indent="-342900">
              <a:lnSpc>
                <a:spcPts val="2160"/>
              </a:lnSpc>
              <a:spcBef>
                <a:spcPts val="0"/>
              </a:spcBef>
            </a:pPr>
            <a:r>
              <a:rPr lang="en-GB" altLang="en-US" sz="2400" dirty="0"/>
              <a:t>Team Role test: </a:t>
            </a:r>
            <a:r>
              <a:rPr lang="en-GB" altLang="en-US" sz="2400" dirty="0">
                <a:hlinkClick r:id="rId2"/>
              </a:rPr>
              <a:t>http://www.123test.com/team-roles-test/</a:t>
            </a:r>
            <a:r>
              <a:rPr lang="en-GB" altLang="en-US" sz="2400" dirty="0"/>
              <a:t> - based on Belbin Self-Perception Inventory questionnaire.</a:t>
            </a:r>
          </a:p>
          <a:p>
            <a:pPr marL="450850" indent="-342900">
              <a:lnSpc>
                <a:spcPts val="2160"/>
              </a:lnSpc>
              <a:spcBef>
                <a:spcPts val="0"/>
              </a:spcBef>
            </a:pPr>
            <a:r>
              <a:rPr lang="en-GB" sz="2400" dirty="0"/>
              <a:t>Review Belbin’s 9 Team roles: </a:t>
            </a:r>
            <a:r>
              <a:rPr lang="en-GB" sz="2400" dirty="0">
                <a:hlinkClick r:id="rId3"/>
              </a:rPr>
              <a:t>http://www.belbin.com/about/belbin-team-roles/</a:t>
            </a:r>
            <a:r>
              <a:rPr lang="en-GB" sz="2400" dirty="0"/>
              <a:t>.</a:t>
            </a:r>
          </a:p>
          <a:p>
            <a:pPr marL="107950" indent="0">
              <a:lnSpc>
                <a:spcPts val="2160"/>
              </a:lnSpc>
              <a:spcBef>
                <a:spcPts val="0"/>
              </a:spcBef>
              <a:spcAft>
                <a:spcPts val="0"/>
              </a:spcAft>
              <a:buNone/>
            </a:pPr>
            <a:endParaRPr lang="en-GB" altLang="en-US" sz="2400" dirty="0"/>
          </a:p>
          <a:p>
            <a:pPr>
              <a:lnSpc>
                <a:spcPts val="2160"/>
              </a:lnSpc>
              <a:spcBef>
                <a:spcPts val="0"/>
              </a:spcBef>
              <a:spcAft>
                <a:spcPts val="0"/>
              </a:spcAft>
            </a:pPr>
            <a:endParaRPr lang="en-GB" altLang="en-US" sz="2400" dirty="0"/>
          </a:p>
        </p:txBody>
      </p:sp>
      <p:sp>
        <p:nvSpPr>
          <p:cNvPr id="34820" name="TextBox 3"/>
          <p:cNvSpPr txBox="1">
            <a:spLocks noChangeArrowheads="1"/>
          </p:cNvSpPr>
          <p:nvPr/>
        </p:nvSpPr>
        <p:spPr bwMode="auto">
          <a:xfrm>
            <a:off x="0" y="6611937"/>
            <a:ext cx="287178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000" dirty="0"/>
              <a:t>(1) http://www.belbin.com/rte.asp?id=8</a:t>
            </a:r>
          </a:p>
        </p:txBody>
      </p:sp>
    </p:spTree>
    <p:extLst>
      <p:ext uri="{BB962C8B-B14F-4D97-AF65-F5344CB8AC3E}">
        <p14:creationId xmlns:p14="http://schemas.microsoft.com/office/powerpoint/2010/main" val="16637533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2023564" y="162379"/>
            <a:ext cx="8229600" cy="1143000"/>
          </a:xfrm>
        </p:spPr>
        <p:txBody>
          <a:bodyPr/>
          <a:lstStyle/>
          <a:p>
            <a:pPr>
              <a:defRPr/>
            </a:pPr>
            <a:r>
              <a:rPr lang="en-GB" sz="2400" dirty="0"/>
              <a:t>Bg: </a:t>
            </a:r>
            <a:r>
              <a:rPr lang="en-GB" b="1" u="sng" dirty="0"/>
              <a:t>Belbin Team Role Theory</a:t>
            </a:r>
          </a:p>
        </p:txBody>
      </p:sp>
      <p:sp>
        <p:nvSpPr>
          <p:cNvPr id="52226" name="Content Placeholder 2"/>
          <p:cNvSpPr>
            <a:spLocks noGrp="1"/>
          </p:cNvSpPr>
          <p:nvPr>
            <p:ph idx="1"/>
          </p:nvPr>
        </p:nvSpPr>
        <p:spPr>
          <a:xfrm>
            <a:off x="495245" y="987868"/>
            <a:ext cx="11170124" cy="3588090"/>
          </a:xfrm>
        </p:spPr>
        <p:txBody>
          <a:bodyPr>
            <a:noAutofit/>
          </a:bodyPr>
          <a:lstStyle/>
          <a:p>
            <a:pPr eaLnBrk="1" hangingPunct="1"/>
            <a:r>
              <a:rPr lang="en-GB" altLang="en-US" sz="2200" dirty="0"/>
              <a:t>Ever wondered why some teams just seem to work and others don’t?</a:t>
            </a:r>
            <a:br>
              <a:rPr lang="en-GB" altLang="en-US" sz="2200" dirty="0"/>
            </a:br>
            <a:r>
              <a:rPr lang="en-GB" altLang="en-US" sz="2200" dirty="0"/>
              <a:t>In the 1970s, </a:t>
            </a:r>
            <a:r>
              <a:rPr lang="en-GB" altLang="en-US" sz="2200" b="1" dirty="0"/>
              <a:t>Dr Meredith Belbin </a:t>
            </a:r>
            <a:r>
              <a:rPr lang="en-GB" altLang="en-US" sz="2200" dirty="0"/>
              <a:t>and his research team at </a:t>
            </a:r>
            <a:r>
              <a:rPr lang="en-GB" altLang="en-US" sz="2200" dirty="0">
                <a:hlinkClick r:id="rId2"/>
              </a:rPr>
              <a:t>Henley Management College</a:t>
            </a:r>
            <a:r>
              <a:rPr lang="en-GB" altLang="en-US" sz="2200" dirty="0"/>
              <a:t> set about observing teams, with a view to finding out where and how these differences come about. </a:t>
            </a:r>
          </a:p>
          <a:p>
            <a:pPr eaLnBrk="1" hangingPunct="1"/>
            <a:r>
              <a:rPr lang="en-GB" altLang="en-US" sz="2200" dirty="0"/>
              <a:t>They wanted to control the dynamics of teams to discover if – and how – problems could be pre-empted and avoided. As the research progressed, the research revealed that the difference between success and failure for a team was not dependent on factors such as intellect, but more on </a:t>
            </a:r>
            <a:r>
              <a:rPr lang="en-GB" altLang="en-US" sz="2200" b="1" dirty="0"/>
              <a:t>behaviour</a:t>
            </a:r>
            <a:r>
              <a:rPr lang="en-GB" altLang="en-US" sz="2200" dirty="0"/>
              <a:t>. </a:t>
            </a:r>
          </a:p>
          <a:p>
            <a:pPr eaLnBrk="1" hangingPunct="1"/>
            <a:r>
              <a:rPr lang="en-GB" altLang="en-US" sz="2200" dirty="0"/>
              <a:t>The research team began to identify </a:t>
            </a:r>
            <a:r>
              <a:rPr lang="en-GB" altLang="en-US" sz="2200" b="1" dirty="0"/>
              <a:t>separate clusters of behaviour</a:t>
            </a:r>
            <a:r>
              <a:rPr lang="en-GB" altLang="en-US" sz="2200" dirty="0"/>
              <a:t>, each of which formed a distinct team contribution or </a:t>
            </a:r>
            <a:r>
              <a:rPr lang="en-GB" altLang="en-US" sz="2200" b="1" dirty="0"/>
              <a:t>“Team Role”.  </a:t>
            </a:r>
            <a:r>
              <a:rPr lang="en-GB" altLang="en-US" sz="2200" dirty="0"/>
              <a:t>(1)</a:t>
            </a:r>
          </a:p>
          <a:p>
            <a:pPr eaLnBrk="1" hangingPunct="1"/>
            <a:r>
              <a:rPr lang="en-GB" altLang="en-US" sz="2200" b="1" dirty="0"/>
              <a:t>A ‘Team Role’ came to be defined as: </a:t>
            </a:r>
            <a:r>
              <a:rPr lang="en-GB" altLang="en-US" sz="2200" dirty="0"/>
              <a:t>“A tendency to behave, contribute and interrelate with others in a particular way.” </a:t>
            </a:r>
          </a:p>
          <a:p>
            <a:pPr eaLnBrk="1" hangingPunct="1"/>
            <a:r>
              <a:rPr lang="en-GB" altLang="en-US" sz="2200" dirty="0"/>
              <a:t>It was found that different individuals displayed different Team Roles to varying degrees.</a:t>
            </a:r>
          </a:p>
        </p:txBody>
      </p:sp>
      <p:sp>
        <p:nvSpPr>
          <p:cNvPr id="52228" name="TextBox 3"/>
          <p:cNvSpPr txBox="1">
            <a:spLocks noChangeArrowheads="1"/>
          </p:cNvSpPr>
          <p:nvPr/>
        </p:nvSpPr>
        <p:spPr bwMode="auto">
          <a:xfrm>
            <a:off x="1666875" y="6572251"/>
            <a:ext cx="287178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1000"/>
              <a:t>(1) http://www.belbin.com/rte.asp?id=8</a:t>
            </a:r>
          </a:p>
        </p:txBody>
      </p:sp>
    </p:spTree>
    <p:extLst>
      <p:ext uri="{BB962C8B-B14F-4D97-AF65-F5344CB8AC3E}">
        <p14:creationId xmlns:p14="http://schemas.microsoft.com/office/powerpoint/2010/main" val="3553086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779585" y="0"/>
            <a:ext cx="8229600" cy="764704"/>
          </a:xfrm>
          <a:prstGeom prst="rect">
            <a:avLst/>
          </a:prstGeom>
        </p:spPr>
        <p:txBody>
          <a:bodyPr anchor="ctr">
            <a:normAutofit/>
            <a:scene3d>
              <a:camera prst="orthographicFront"/>
              <a:lightRig rig="soft" dir="t"/>
            </a:scene3d>
            <a:sp3d prstMaterial="softEdge">
              <a:bevelT w="25400" h="25400"/>
            </a:sp3d>
          </a:bodyPr>
          <a:lstStyle/>
          <a:p>
            <a:pPr>
              <a:defRPr/>
            </a:pPr>
            <a:r>
              <a:rPr lang="en-GB" sz="2800" dirty="0"/>
              <a:t>Bg: </a:t>
            </a:r>
            <a:r>
              <a:rPr lang="en-GB" sz="2800" b="1" u="sng" dirty="0">
                <a:ea typeface="Verdana" pitchFamily="34" charset="0"/>
                <a:cs typeface="Verdana" pitchFamily="34" charset="0"/>
              </a:rPr>
              <a:t>Action Oriented Roles: </a:t>
            </a:r>
          </a:p>
        </p:txBody>
      </p:sp>
      <p:sp>
        <p:nvSpPr>
          <p:cNvPr id="5" name="Rectangle 3"/>
          <p:cNvSpPr>
            <a:spLocks noGrp="1" noChangeArrowheads="1"/>
          </p:cNvSpPr>
          <p:nvPr>
            <p:ph idx="1"/>
          </p:nvPr>
        </p:nvSpPr>
        <p:spPr>
          <a:xfrm>
            <a:off x="431243" y="629779"/>
            <a:ext cx="11347100" cy="5040313"/>
          </a:xfrm>
        </p:spPr>
        <p:txBody>
          <a:bodyPr rtlCol="0">
            <a:noAutofit/>
          </a:bodyPr>
          <a:lstStyle/>
          <a:p>
            <a:pPr marL="365760" indent="-256032">
              <a:spcAft>
                <a:spcPts val="0"/>
              </a:spcAft>
              <a:buNone/>
              <a:defRPr/>
            </a:pPr>
            <a:r>
              <a:rPr lang="en-GB" sz="1800" b="1" dirty="0"/>
              <a:t>1. Shaper (SH)</a:t>
            </a:r>
            <a:r>
              <a:rPr lang="en-GB" sz="1800" dirty="0"/>
              <a:t> </a:t>
            </a:r>
          </a:p>
          <a:p>
            <a:pPr marL="365760" indent="-256032">
              <a:spcAft>
                <a:spcPts val="0"/>
              </a:spcAft>
              <a:buFont typeface="Arial" pitchFamily="34" charset="0"/>
              <a:buChar char="•"/>
              <a:defRPr/>
            </a:pPr>
            <a:r>
              <a:rPr lang="en-GB" sz="1800" dirty="0"/>
              <a:t>Shapers are people who challenge the team to improve. They are dynamic and </a:t>
            </a:r>
            <a:r>
              <a:rPr lang="en-GB" sz="1800" b="1" dirty="0"/>
              <a:t>usually extroverted people who enjoy stimulating others</a:t>
            </a:r>
            <a:r>
              <a:rPr lang="en-GB" sz="1800" dirty="0"/>
              <a:t>, questioning norms, and finding the best approaches to problems. Shapers often see obstacles as exciting challenges and they tend to have the courage to push on when others feel like quitting.  Their </a:t>
            </a:r>
            <a:r>
              <a:rPr lang="en-GB" sz="1800" b="1" dirty="0"/>
              <a:t>potential weaknesses may be that they’re argumentative</a:t>
            </a:r>
            <a:r>
              <a:rPr lang="en-GB" sz="1800" dirty="0"/>
              <a:t>, and that they may offend people’s feelings.</a:t>
            </a:r>
          </a:p>
          <a:p>
            <a:pPr marL="365760" indent="-256032">
              <a:spcAft>
                <a:spcPts val="0"/>
              </a:spcAft>
              <a:buNone/>
              <a:defRPr/>
            </a:pPr>
            <a:r>
              <a:rPr lang="en-GB" sz="1800" b="1" dirty="0"/>
              <a:t>2. Implementer (IMP)</a:t>
            </a:r>
            <a:r>
              <a:rPr lang="en-GB" sz="1800" dirty="0"/>
              <a:t> </a:t>
            </a:r>
          </a:p>
          <a:p>
            <a:pPr marL="365760" indent="-256032">
              <a:spcAft>
                <a:spcPts val="0"/>
              </a:spcAft>
              <a:buFont typeface="Arial" pitchFamily="34" charset="0"/>
              <a:buChar char="•"/>
              <a:defRPr/>
            </a:pPr>
            <a:r>
              <a:rPr lang="en-GB" sz="1800" dirty="0"/>
              <a:t>Implementers are the people who get things done. They turn the team’s ideas and concepts into </a:t>
            </a:r>
            <a:r>
              <a:rPr lang="en-GB" sz="1800" b="1" dirty="0"/>
              <a:t>practical actions and plans</a:t>
            </a:r>
            <a:r>
              <a:rPr lang="en-GB" sz="1800" dirty="0"/>
              <a:t>. They are typically </a:t>
            </a:r>
            <a:r>
              <a:rPr lang="en-GB" sz="1800" b="1" dirty="0"/>
              <a:t>conservative, disciplined people </a:t>
            </a:r>
            <a:r>
              <a:rPr lang="en-GB" sz="1800" dirty="0"/>
              <a:t>who work systematically and efficiently and are </a:t>
            </a:r>
            <a:r>
              <a:rPr lang="en-GB" sz="1800" b="1" dirty="0"/>
              <a:t>very well organized</a:t>
            </a:r>
            <a:r>
              <a:rPr lang="en-GB" sz="1800" dirty="0"/>
              <a:t>. These are the people who you can count on to get the job done.  On the downside, Implementers </a:t>
            </a:r>
            <a:r>
              <a:rPr lang="en-GB" sz="1800" b="1" dirty="0"/>
              <a:t>may be inflexible </a:t>
            </a:r>
            <a:r>
              <a:rPr lang="en-GB" sz="1800" dirty="0"/>
              <a:t>and somewhat </a:t>
            </a:r>
            <a:r>
              <a:rPr lang="en-GB" sz="1800" b="1" dirty="0"/>
              <a:t>resistant to change.</a:t>
            </a:r>
          </a:p>
          <a:p>
            <a:pPr marL="365760" indent="-256032">
              <a:spcAft>
                <a:spcPts val="0"/>
              </a:spcAft>
              <a:buNone/>
              <a:defRPr/>
            </a:pPr>
            <a:r>
              <a:rPr lang="en-GB" sz="1800" b="1" dirty="0"/>
              <a:t>3. Completer Finisher (CF)</a:t>
            </a:r>
            <a:r>
              <a:rPr lang="en-GB" sz="1800" dirty="0"/>
              <a:t> </a:t>
            </a:r>
          </a:p>
          <a:p>
            <a:pPr marL="365760" indent="-256032">
              <a:spcAft>
                <a:spcPts val="0"/>
              </a:spcAft>
              <a:buFont typeface="Arial" pitchFamily="34" charset="0"/>
              <a:buChar char="•"/>
              <a:defRPr/>
            </a:pPr>
            <a:r>
              <a:rPr lang="en-GB" sz="1800" b="1" dirty="0"/>
              <a:t>Completer–Finishers are the people who see that projects are completed thoroughly</a:t>
            </a:r>
            <a:r>
              <a:rPr lang="en-GB" sz="1800" dirty="0"/>
              <a:t>. They ensure there have been no errors or omissions and they pay attention to the smallest of details. They are very concerned with deadlines and will push the team to make sure the job is completed on time. They are described as</a:t>
            </a:r>
            <a:r>
              <a:rPr lang="en-GB" sz="1800" b="1" dirty="0"/>
              <a:t> perfectionists </a:t>
            </a:r>
            <a:r>
              <a:rPr lang="en-GB" sz="1800" dirty="0"/>
              <a:t>who are orderly, conscientious, and anxious.  However, a Completer-Finisher </a:t>
            </a:r>
            <a:r>
              <a:rPr lang="en-GB" sz="1800" b="1" dirty="0"/>
              <a:t>may worry unnecessarily and find it hard to delegate</a:t>
            </a:r>
            <a:r>
              <a:rPr lang="en-GB" sz="1800" dirty="0"/>
              <a:t>.</a:t>
            </a:r>
          </a:p>
          <a:p>
            <a:pPr marL="476250" indent="-476250">
              <a:spcAft>
                <a:spcPts val="0"/>
              </a:spcAft>
              <a:buFont typeface="Arial" pitchFamily="34" charset="0"/>
              <a:buChar char="•"/>
              <a:defRPr/>
            </a:pPr>
            <a:endParaRPr lang="en-GB" sz="1800" dirty="0"/>
          </a:p>
        </p:txBody>
      </p:sp>
    </p:spTree>
    <p:extLst>
      <p:ext uri="{BB962C8B-B14F-4D97-AF65-F5344CB8AC3E}">
        <p14:creationId xmlns:p14="http://schemas.microsoft.com/office/powerpoint/2010/main" val="17568973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4"/>
          <p:cNvSpPr txBox="1">
            <a:spLocks noChangeArrowheads="1"/>
          </p:cNvSpPr>
          <p:nvPr/>
        </p:nvSpPr>
        <p:spPr bwMode="auto">
          <a:xfrm>
            <a:off x="276671" y="0"/>
            <a:ext cx="11298471" cy="6001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dirty="0">
                <a:latin typeface="+mn-lt"/>
              </a:rPr>
              <a:t>Bg: </a:t>
            </a:r>
            <a:r>
              <a:rPr lang="en-GB" altLang="en-US" sz="2400" b="1" u="sng" dirty="0">
                <a:latin typeface="+mn-lt"/>
              </a:rPr>
              <a:t>People Oriented Roles:</a:t>
            </a:r>
          </a:p>
          <a:p>
            <a:pPr marL="285750" indent="-285750">
              <a:buFont typeface="Arial" panose="020B0604020202020204" pitchFamily="34" charset="0"/>
              <a:buChar char="•"/>
            </a:pPr>
            <a:r>
              <a:rPr lang="en-GB" altLang="en-US" b="1" dirty="0">
                <a:latin typeface="+mn-lt"/>
              </a:rPr>
              <a:t>4. Coordinator (CO)</a:t>
            </a:r>
            <a:r>
              <a:rPr lang="en-GB" altLang="en-US" dirty="0">
                <a:latin typeface="+mn-lt"/>
              </a:rPr>
              <a:t> </a:t>
            </a:r>
          </a:p>
          <a:p>
            <a:r>
              <a:rPr lang="en-GB" altLang="en-US" dirty="0">
                <a:latin typeface="+mn-lt"/>
              </a:rPr>
              <a:t>Coordinators are the ones who </a:t>
            </a:r>
            <a:r>
              <a:rPr lang="en-GB" altLang="en-US" b="1" dirty="0">
                <a:latin typeface="+mn-lt"/>
              </a:rPr>
              <a:t>take on the traditional team–leader role </a:t>
            </a:r>
            <a:r>
              <a:rPr lang="en-GB" altLang="en-US" dirty="0">
                <a:latin typeface="+mn-lt"/>
              </a:rPr>
              <a:t>and have also been referred to as the chairmen. </a:t>
            </a:r>
            <a:r>
              <a:rPr lang="en-GB" altLang="en-US" b="1" dirty="0">
                <a:latin typeface="+mn-lt"/>
              </a:rPr>
              <a:t>They guide the team </a:t>
            </a:r>
            <a:r>
              <a:rPr lang="en-GB" altLang="en-US" dirty="0">
                <a:latin typeface="+mn-lt"/>
              </a:rPr>
              <a:t>to what they perceive are the objectives. They are often </a:t>
            </a:r>
            <a:r>
              <a:rPr lang="en-GB" altLang="en-US" b="1" dirty="0">
                <a:latin typeface="+mn-lt"/>
              </a:rPr>
              <a:t>excellent listeners </a:t>
            </a:r>
            <a:r>
              <a:rPr lang="en-GB" altLang="en-US" dirty="0">
                <a:latin typeface="+mn-lt"/>
              </a:rPr>
              <a:t>and they are </a:t>
            </a:r>
            <a:r>
              <a:rPr lang="en-GB" altLang="en-US" b="1" dirty="0">
                <a:latin typeface="+mn-lt"/>
              </a:rPr>
              <a:t>naturally able to recognize the value that each team members brings to the table</a:t>
            </a:r>
            <a:r>
              <a:rPr lang="en-GB" altLang="en-US" dirty="0">
                <a:latin typeface="+mn-lt"/>
              </a:rPr>
              <a:t>. They are </a:t>
            </a:r>
            <a:r>
              <a:rPr lang="en-GB" altLang="en-US" b="1" dirty="0">
                <a:latin typeface="+mn-lt"/>
              </a:rPr>
              <a:t>calm and good-natured and delegate tasks very effectively</a:t>
            </a:r>
            <a:r>
              <a:rPr lang="en-GB" altLang="en-US" dirty="0">
                <a:latin typeface="+mn-lt"/>
              </a:rPr>
              <a:t>.  Their potential weaknesses are that they </a:t>
            </a:r>
            <a:r>
              <a:rPr lang="en-GB" altLang="en-US" b="1" dirty="0">
                <a:latin typeface="+mn-lt"/>
              </a:rPr>
              <a:t>may delegate away too much personal responsibility</a:t>
            </a:r>
            <a:r>
              <a:rPr lang="en-GB" altLang="en-US" dirty="0">
                <a:latin typeface="+mn-lt"/>
              </a:rPr>
              <a:t>, and may tend to be manipulative.</a:t>
            </a:r>
            <a:br>
              <a:rPr lang="en-GB" altLang="en-US" dirty="0">
                <a:latin typeface="+mn-lt"/>
              </a:rPr>
            </a:br>
            <a:endParaRPr lang="en-GB" altLang="en-US" dirty="0">
              <a:latin typeface="+mn-lt"/>
            </a:endParaRPr>
          </a:p>
          <a:p>
            <a:pPr marL="285750" indent="-285750">
              <a:buFont typeface="Arial" panose="020B0604020202020204" pitchFamily="34" charset="0"/>
              <a:buChar char="•"/>
            </a:pPr>
            <a:r>
              <a:rPr lang="en-GB" altLang="en-US" b="1" dirty="0">
                <a:latin typeface="+mn-lt"/>
              </a:rPr>
              <a:t>5. Team Worker (TW)</a:t>
            </a:r>
            <a:r>
              <a:rPr lang="en-GB" altLang="en-US" dirty="0">
                <a:latin typeface="+mn-lt"/>
              </a:rPr>
              <a:t> </a:t>
            </a:r>
          </a:p>
          <a:p>
            <a:r>
              <a:rPr lang="en-GB" altLang="en-US" dirty="0">
                <a:latin typeface="+mn-lt"/>
              </a:rPr>
              <a:t>Team Workers are the people who </a:t>
            </a:r>
            <a:r>
              <a:rPr lang="en-GB" altLang="en-US" b="1" dirty="0">
                <a:latin typeface="+mn-lt"/>
              </a:rPr>
              <a:t>provide support and make sure the team is working together. </a:t>
            </a:r>
            <a:r>
              <a:rPr lang="en-GB" altLang="en-US" dirty="0">
                <a:latin typeface="+mn-lt"/>
              </a:rPr>
              <a:t>These people fill the role of n</a:t>
            </a:r>
            <a:r>
              <a:rPr lang="en-GB" altLang="en-US" b="1" dirty="0">
                <a:latin typeface="+mn-lt"/>
              </a:rPr>
              <a:t>egotiators within the team and they are diplomatic,</a:t>
            </a:r>
            <a:r>
              <a:rPr lang="en-GB" altLang="en-US" dirty="0">
                <a:latin typeface="+mn-lt"/>
              </a:rPr>
              <a:t> and perceptive. These tend to be popular people who are very capable in their own right but who prioritize team cohesion and helping people getting along.  Their weaknesses may be a tendency to be indecisive, and maintain </a:t>
            </a:r>
            <a:r>
              <a:rPr lang="en-GB" altLang="en-US" b="1" dirty="0">
                <a:latin typeface="+mn-lt"/>
              </a:rPr>
              <a:t>uncommitted positions during discussions and decision-making</a:t>
            </a:r>
            <a:r>
              <a:rPr lang="en-GB" altLang="en-US" dirty="0">
                <a:latin typeface="+mn-lt"/>
              </a:rPr>
              <a:t>.</a:t>
            </a:r>
            <a:br>
              <a:rPr lang="en-GB" altLang="en-US" dirty="0">
                <a:latin typeface="+mn-lt"/>
              </a:rPr>
            </a:br>
            <a:endParaRPr lang="en-GB" altLang="en-US" dirty="0">
              <a:latin typeface="+mn-lt"/>
            </a:endParaRPr>
          </a:p>
          <a:p>
            <a:pPr marL="285750" indent="-285750">
              <a:buFont typeface="Arial" panose="020B0604020202020204" pitchFamily="34" charset="0"/>
              <a:buChar char="•"/>
            </a:pPr>
            <a:r>
              <a:rPr lang="en-GB" altLang="en-US" b="1" dirty="0">
                <a:latin typeface="+mn-lt"/>
              </a:rPr>
              <a:t>6. Resource Investigator (RI)</a:t>
            </a:r>
            <a:r>
              <a:rPr lang="en-GB" altLang="en-US" dirty="0">
                <a:latin typeface="+mn-lt"/>
              </a:rPr>
              <a:t> </a:t>
            </a:r>
          </a:p>
          <a:p>
            <a:r>
              <a:rPr lang="en-GB" altLang="en-US" dirty="0">
                <a:latin typeface="+mn-lt"/>
              </a:rPr>
              <a:t>Resource Investigators are </a:t>
            </a:r>
            <a:r>
              <a:rPr lang="en-GB" altLang="en-US" b="1" dirty="0">
                <a:latin typeface="+mn-lt"/>
              </a:rPr>
              <a:t>innovative and curious</a:t>
            </a:r>
            <a:r>
              <a:rPr lang="en-GB" altLang="en-US" dirty="0">
                <a:latin typeface="+mn-lt"/>
              </a:rPr>
              <a:t>. They explore available options, develop contacts, and </a:t>
            </a:r>
            <a:r>
              <a:rPr lang="en-GB" altLang="en-US" b="1" dirty="0">
                <a:latin typeface="+mn-lt"/>
              </a:rPr>
              <a:t>negotiate for resources on behalf of the team</a:t>
            </a:r>
            <a:r>
              <a:rPr lang="en-GB" altLang="en-US" dirty="0">
                <a:latin typeface="+mn-lt"/>
              </a:rPr>
              <a:t>. They identify and work with external stakeholders to help the team accomplish its objective. They are outgoing and are often extroverted, meaning that others are often receptive to them and their ideas.  On the downside, </a:t>
            </a:r>
            <a:r>
              <a:rPr lang="en-GB" altLang="en-US" b="1" dirty="0">
                <a:latin typeface="+mn-lt"/>
              </a:rPr>
              <a:t>they may lose enthusiasm quickly, and are often overly optimistic.</a:t>
            </a:r>
          </a:p>
          <a:p>
            <a:endParaRPr lang="en-GB" altLang="en-US" dirty="0"/>
          </a:p>
        </p:txBody>
      </p:sp>
    </p:spTree>
    <p:extLst>
      <p:ext uri="{BB962C8B-B14F-4D97-AF65-F5344CB8AC3E}">
        <p14:creationId xmlns:p14="http://schemas.microsoft.com/office/powerpoint/2010/main" val="6864572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Box 6"/>
          <p:cNvSpPr txBox="1">
            <a:spLocks noChangeArrowheads="1"/>
          </p:cNvSpPr>
          <p:nvPr/>
        </p:nvSpPr>
        <p:spPr bwMode="auto">
          <a:xfrm>
            <a:off x="199502" y="192768"/>
            <a:ext cx="11338381" cy="5693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dirty="0">
                <a:latin typeface="+mn-lt"/>
              </a:rPr>
              <a:t>Bg: </a:t>
            </a:r>
            <a:r>
              <a:rPr lang="en-GB" altLang="en-US" sz="2400" b="1" u="sng" dirty="0">
                <a:latin typeface="+mn-lt"/>
              </a:rPr>
              <a:t>Thought Oriented Roles:</a:t>
            </a:r>
          </a:p>
          <a:p>
            <a:pPr marL="285750" indent="-285750">
              <a:buFont typeface="Arial" panose="020B0604020202020204" pitchFamily="34" charset="0"/>
              <a:buChar char="•"/>
            </a:pPr>
            <a:r>
              <a:rPr lang="en-GB" altLang="en-US" b="1" dirty="0">
                <a:latin typeface="+mn-lt"/>
              </a:rPr>
              <a:t>7. Plant (PL)</a:t>
            </a:r>
            <a:r>
              <a:rPr lang="en-GB" altLang="en-US" dirty="0">
                <a:latin typeface="+mn-lt"/>
              </a:rPr>
              <a:t> </a:t>
            </a:r>
          </a:p>
          <a:p>
            <a:r>
              <a:rPr lang="en-GB" altLang="en-US" dirty="0">
                <a:latin typeface="+mn-lt"/>
              </a:rPr>
              <a:t>The Plant is the creative </a:t>
            </a:r>
            <a:r>
              <a:rPr lang="en-GB" altLang="en-US" b="1" dirty="0">
                <a:latin typeface="+mn-lt"/>
              </a:rPr>
              <a:t>innovator who comes up with new ideas and approaches</a:t>
            </a:r>
            <a:r>
              <a:rPr lang="en-GB" altLang="en-US" dirty="0">
                <a:latin typeface="+mn-lt"/>
              </a:rPr>
              <a:t>. They </a:t>
            </a:r>
            <a:r>
              <a:rPr lang="en-GB" altLang="en-US" b="1" dirty="0">
                <a:latin typeface="+mn-lt"/>
              </a:rPr>
              <a:t>thrive on praise </a:t>
            </a:r>
            <a:r>
              <a:rPr lang="en-GB" altLang="en-US" dirty="0">
                <a:latin typeface="+mn-lt"/>
              </a:rPr>
              <a:t>but criticism is especially hard for them to deal with. Plants are often introverted and prefer to work apart from the team. </a:t>
            </a:r>
            <a:r>
              <a:rPr lang="en-GB" altLang="en-US" b="1" dirty="0">
                <a:latin typeface="+mn-lt"/>
              </a:rPr>
              <a:t>Because their ideas are so novel, they can be impractical at times. </a:t>
            </a:r>
            <a:r>
              <a:rPr lang="en-GB" altLang="en-US" dirty="0">
                <a:latin typeface="+mn-lt"/>
              </a:rPr>
              <a:t>They may also be poor communicators and can </a:t>
            </a:r>
            <a:r>
              <a:rPr lang="en-GB" altLang="en-US" b="1" dirty="0">
                <a:latin typeface="+mn-lt"/>
              </a:rPr>
              <a:t>tend to ignore given parameters and constraints.</a:t>
            </a:r>
            <a:r>
              <a:rPr lang="en-GB" altLang="en-US" dirty="0">
                <a:latin typeface="+mn-lt"/>
              </a:rPr>
              <a:t/>
            </a:r>
            <a:br>
              <a:rPr lang="en-GB" altLang="en-US" dirty="0">
                <a:latin typeface="+mn-lt"/>
              </a:rPr>
            </a:br>
            <a:endParaRPr lang="en-GB" altLang="en-US" dirty="0">
              <a:latin typeface="+mn-lt"/>
            </a:endParaRPr>
          </a:p>
          <a:p>
            <a:pPr marL="285750" indent="-285750">
              <a:buFont typeface="Arial" panose="020B0604020202020204" pitchFamily="34" charset="0"/>
              <a:buChar char="•"/>
            </a:pPr>
            <a:r>
              <a:rPr lang="en-GB" altLang="en-US" b="1" dirty="0">
                <a:latin typeface="+mn-lt"/>
              </a:rPr>
              <a:t>8. Monitor – Evaluator (ME)</a:t>
            </a:r>
            <a:r>
              <a:rPr lang="en-GB" altLang="en-US" dirty="0">
                <a:latin typeface="+mn-lt"/>
              </a:rPr>
              <a:t> </a:t>
            </a:r>
          </a:p>
          <a:p>
            <a:r>
              <a:rPr lang="en-GB" altLang="en-US" b="1" dirty="0">
                <a:latin typeface="+mn-lt"/>
              </a:rPr>
              <a:t>Monitor-Evaluators are best at </a:t>
            </a:r>
            <a:r>
              <a:rPr lang="en-GB" altLang="en-US" b="1" dirty="0" err="1">
                <a:latin typeface="+mn-lt"/>
              </a:rPr>
              <a:t>analyzing</a:t>
            </a:r>
            <a:r>
              <a:rPr lang="en-GB" altLang="en-US" b="1" dirty="0">
                <a:latin typeface="+mn-lt"/>
              </a:rPr>
              <a:t> and evaluating ideas that other people (often Plants) come up with. </a:t>
            </a:r>
            <a:r>
              <a:rPr lang="en-GB" altLang="en-US" dirty="0">
                <a:latin typeface="+mn-lt"/>
              </a:rPr>
              <a:t>These people are shrewd and objective and they </a:t>
            </a:r>
            <a:r>
              <a:rPr lang="en-GB" altLang="en-US" b="1" dirty="0">
                <a:latin typeface="+mn-lt"/>
              </a:rPr>
              <a:t>carefully weigh the pros and cons of all the options before coming to a decision. </a:t>
            </a:r>
            <a:r>
              <a:rPr lang="en-GB" altLang="en-US" dirty="0">
                <a:latin typeface="+mn-lt"/>
              </a:rPr>
              <a:t> Monitor-Evaluators are </a:t>
            </a:r>
            <a:r>
              <a:rPr lang="en-GB" altLang="en-US" b="1" dirty="0">
                <a:latin typeface="+mn-lt"/>
              </a:rPr>
              <a:t>critical thinkers </a:t>
            </a:r>
            <a:r>
              <a:rPr lang="en-GB" altLang="en-US" dirty="0">
                <a:latin typeface="+mn-lt"/>
              </a:rPr>
              <a:t>and very strategic in their approach. They are </a:t>
            </a:r>
            <a:r>
              <a:rPr lang="en-GB" altLang="en-US" b="1" dirty="0">
                <a:latin typeface="+mn-lt"/>
              </a:rPr>
              <a:t>often perceived as detached or unemotional</a:t>
            </a:r>
            <a:r>
              <a:rPr lang="en-GB" altLang="en-US" dirty="0">
                <a:latin typeface="+mn-lt"/>
              </a:rPr>
              <a:t>. Sometimes they are </a:t>
            </a:r>
            <a:r>
              <a:rPr lang="en-GB" altLang="en-US" b="1" dirty="0">
                <a:latin typeface="+mn-lt"/>
              </a:rPr>
              <a:t>poor motivators </a:t>
            </a:r>
            <a:r>
              <a:rPr lang="en-GB" altLang="en-US" dirty="0">
                <a:latin typeface="+mn-lt"/>
              </a:rPr>
              <a:t>who react to events rather than instigating them</a:t>
            </a:r>
          </a:p>
          <a:p>
            <a:endParaRPr lang="en-GB" altLang="en-US" b="1" dirty="0">
              <a:latin typeface="+mn-lt"/>
            </a:endParaRPr>
          </a:p>
          <a:p>
            <a:pPr marL="285750" indent="-285750">
              <a:buFont typeface="Arial" panose="020B0604020202020204" pitchFamily="34" charset="0"/>
              <a:buChar char="•"/>
            </a:pPr>
            <a:r>
              <a:rPr lang="en-GB" altLang="en-US" b="1" dirty="0">
                <a:latin typeface="+mn-lt"/>
              </a:rPr>
              <a:t>9. Specialist (SP)</a:t>
            </a:r>
            <a:r>
              <a:rPr lang="en-GB" altLang="en-US" dirty="0">
                <a:latin typeface="+mn-lt"/>
              </a:rPr>
              <a:t> </a:t>
            </a:r>
          </a:p>
          <a:p>
            <a:r>
              <a:rPr lang="en-GB" altLang="en-US" dirty="0">
                <a:latin typeface="+mn-lt"/>
              </a:rPr>
              <a:t>Specialists are </a:t>
            </a:r>
            <a:r>
              <a:rPr lang="en-GB" altLang="en-US" b="1" dirty="0">
                <a:latin typeface="+mn-lt"/>
              </a:rPr>
              <a:t>people who have specialized knowledge that is needed to get the job done</a:t>
            </a:r>
            <a:r>
              <a:rPr lang="en-GB" altLang="en-US" dirty="0">
                <a:latin typeface="+mn-lt"/>
              </a:rPr>
              <a:t>. They pride themselves on their skills and abilities, and they work to maintain their professional status. </a:t>
            </a:r>
            <a:r>
              <a:rPr lang="en-GB" altLang="en-US" b="1" dirty="0">
                <a:latin typeface="+mn-lt"/>
              </a:rPr>
              <a:t>Their job within the team is to be an expert in the area, and they commit themselves fully to their field of expertise</a:t>
            </a:r>
            <a:r>
              <a:rPr lang="en-GB" altLang="en-US" dirty="0">
                <a:latin typeface="+mn-lt"/>
              </a:rPr>
              <a:t>.  This may </a:t>
            </a:r>
            <a:r>
              <a:rPr lang="en-GB" altLang="en-US" b="1" dirty="0">
                <a:latin typeface="+mn-lt"/>
              </a:rPr>
              <a:t>limit their contribution, and lead to a preoccupation with technicalities</a:t>
            </a:r>
            <a:r>
              <a:rPr lang="en-GB" altLang="en-US" dirty="0">
                <a:latin typeface="+mn-lt"/>
              </a:rPr>
              <a:t> at the expense of the bigger picture.</a:t>
            </a:r>
          </a:p>
          <a:p>
            <a:endParaRPr lang="en-GB" altLang="en-US" sz="1600" dirty="0"/>
          </a:p>
        </p:txBody>
      </p:sp>
    </p:spTree>
    <p:extLst>
      <p:ext uri="{BB962C8B-B14F-4D97-AF65-F5344CB8AC3E}">
        <p14:creationId xmlns:p14="http://schemas.microsoft.com/office/powerpoint/2010/main" val="31059425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Box 5"/>
          <p:cNvSpPr txBox="1">
            <a:spLocks noChangeArrowheads="1"/>
          </p:cNvSpPr>
          <p:nvPr/>
        </p:nvSpPr>
        <p:spPr bwMode="auto">
          <a:xfrm>
            <a:off x="357552" y="1018533"/>
            <a:ext cx="11338577" cy="5201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marL="285750" indent="-285750">
              <a:buFont typeface="Arial" panose="020B0604020202020204" pitchFamily="34" charset="0"/>
              <a:buChar char="•"/>
            </a:pPr>
            <a:r>
              <a:rPr lang="en-GB" altLang="en-US" sz="1600" b="1" dirty="0"/>
              <a:t>Balance is key:</a:t>
            </a:r>
          </a:p>
          <a:p>
            <a:r>
              <a:rPr lang="en-GB" altLang="en-US" sz="1600" dirty="0"/>
              <a:t>Whilst some Team Roles were more “high profile” and some team members shouted more loudly than others, </a:t>
            </a:r>
            <a:r>
              <a:rPr lang="en-GB" altLang="en-US" sz="1600" b="1" dirty="0"/>
              <a:t>each of the behaviours are EQUALLY essential </a:t>
            </a:r>
            <a:r>
              <a:rPr lang="en-GB" altLang="en-US" sz="1600" dirty="0"/>
              <a:t>in getting the team successfully from start to finish. The key to the most successful Teams was </a:t>
            </a:r>
            <a:r>
              <a:rPr lang="en-GB" altLang="en-US" sz="1600" b="1" dirty="0"/>
              <a:t>BALANCE</a:t>
            </a:r>
            <a:r>
              <a:rPr lang="en-GB" altLang="en-US" sz="1600" dirty="0"/>
              <a:t>. </a:t>
            </a:r>
          </a:p>
          <a:p>
            <a:r>
              <a:rPr lang="en-GB" altLang="en-US" sz="1600" dirty="0"/>
              <a:t>For example, Meredith Belbin found that a team with no Plant struggled to come up with the initial spark of an idea with which to push forward. However, once too many Plants were in the team, bad ideas concealed good ones and non-starters were given too much airtime. </a:t>
            </a:r>
            <a:br>
              <a:rPr lang="en-GB" altLang="en-US" sz="1600" dirty="0"/>
            </a:br>
            <a:endParaRPr lang="en-GB" altLang="en-US" sz="1600" dirty="0"/>
          </a:p>
          <a:p>
            <a:pPr marL="285750" indent="-285750">
              <a:buFont typeface="Arial" panose="020B0604020202020204" pitchFamily="34" charset="0"/>
              <a:buChar char="•"/>
            </a:pPr>
            <a:r>
              <a:rPr lang="en-GB" altLang="en-US" sz="1600" b="1" dirty="0"/>
              <a:t>Strengths and allowable weaknesses</a:t>
            </a:r>
          </a:p>
          <a:p>
            <a:r>
              <a:rPr lang="en-GB" altLang="en-US" sz="1600" dirty="0"/>
              <a:t>As well as the strength or contribution they provided, each Team Role was also found to have an “allowable weakness”: a flipside of the behavioural characteristics, which is allowable in the team because of the strength which goes with it. For example, the unorthodox Plant could be forgetful or scatty. </a:t>
            </a:r>
            <a:r>
              <a:rPr lang="en-GB" altLang="en-US" sz="1600" dirty="0" err="1"/>
              <a:t>Teamworkers</a:t>
            </a:r>
            <a:r>
              <a:rPr lang="en-GB" altLang="en-US" sz="1600" dirty="0"/>
              <a:t>, concerned with the welfare and morale of the team, found it difficult to make decisions. Shapers risked becoming aggressive and bad-humoured in their attempts to get things done.</a:t>
            </a:r>
            <a:br>
              <a:rPr lang="en-GB" altLang="en-US" sz="1600" dirty="0"/>
            </a:br>
            <a:endParaRPr lang="en-GB" altLang="en-US" sz="1600" dirty="0"/>
          </a:p>
          <a:p>
            <a:pPr marL="285750" indent="-285750">
              <a:buFont typeface="Arial" panose="020B0604020202020204" pitchFamily="34" charset="0"/>
              <a:buChar char="•"/>
            </a:pPr>
            <a:r>
              <a:rPr lang="en-GB" altLang="en-US" sz="1600" b="1" dirty="0"/>
              <a:t>How do I find out my Team Role preferences?</a:t>
            </a:r>
          </a:p>
          <a:p>
            <a:r>
              <a:rPr lang="en-GB" altLang="en-US" sz="1600" dirty="0"/>
              <a:t>To find out which of the 9 Belbin Team Roles you have an affinity towards, and which ones you don’t, you need to complete a Belbin Self-Perception Inventory. This is a questionnaire that takes about 20 minutes to complete.</a:t>
            </a:r>
          </a:p>
          <a:p>
            <a:endParaRPr lang="en-GB" altLang="en-US" dirty="0"/>
          </a:p>
        </p:txBody>
      </p:sp>
      <p:sp>
        <p:nvSpPr>
          <p:cNvPr id="5" name="Title 1"/>
          <p:cNvSpPr>
            <a:spLocks noGrp="1"/>
          </p:cNvSpPr>
          <p:nvPr>
            <p:ph type="title"/>
          </p:nvPr>
        </p:nvSpPr>
        <p:spPr>
          <a:xfrm>
            <a:off x="1912041" y="216996"/>
            <a:ext cx="8229600" cy="801537"/>
          </a:xfrm>
        </p:spPr>
        <p:txBody>
          <a:bodyPr/>
          <a:lstStyle/>
          <a:p>
            <a:pPr>
              <a:defRPr/>
            </a:pPr>
            <a:r>
              <a:rPr lang="en-GB" sz="2400" dirty="0" err="1"/>
              <a:t>Bg</a:t>
            </a:r>
            <a:r>
              <a:rPr lang="en-GB" sz="2400" dirty="0"/>
              <a:t>: </a:t>
            </a:r>
            <a:r>
              <a:rPr lang="en-GB" b="1" u="sng" dirty="0"/>
              <a:t>Belbin Team Role Theory</a:t>
            </a:r>
          </a:p>
        </p:txBody>
      </p:sp>
    </p:spTree>
    <p:extLst>
      <p:ext uri="{BB962C8B-B14F-4D97-AF65-F5344CB8AC3E}">
        <p14:creationId xmlns:p14="http://schemas.microsoft.com/office/powerpoint/2010/main" val="28327223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Private Learning Activity:</a:t>
            </a:r>
          </a:p>
        </p:txBody>
      </p:sp>
      <p:sp>
        <p:nvSpPr>
          <p:cNvPr id="3" name="Content Placeholder 2"/>
          <p:cNvSpPr>
            <a:spLocks noGrp="1"/>
          </p:cNvSpPr>
          <p:nvPr>
            <p:ph idx="1"/>
          </p:nvPr>
        </p:nvSpPr>
        <p:spPr/>
        <p:txBody>
          <a:bodyPr>
            <a:normAutofit/>
          </a:bodyPr>
          <a:lstStyle/>
          <a:p>
            <a:pPr marL="0" indent="0">
              <a:buNone/>
            </a:pPr>
            <a:r>
              <a:rPr lang="en-GB" dirty="0"/>
              <a:t>To discover your Belbin role try this similar and simplified version of:</a:t>
            </a:r>
          </a:p>
          <a:p>
            <a:r>
              <a:rPr lang="en-GB" b="1" dirty="0"/>
              <a:t>Belbin’s Teams role </a:t>
            </a:r>
            <a:r>
              <a:rPr lang="en-GB" dirty="0"/>
              <a:t>test: </a:t>
            </a:r>
            <a:r>
              <a:rPr lang="en-GB" dirty="0">
                <a:hlinkClick r:id="rId2"/>
              </a:rPr>
              <a:t>https://www.123test.com/team-roles-test/</a:t>
            </a:r>
            <a:endParaRPr lang="en-GB" dirty="0"/>
          </a:p>
        </p:txBody>
      </p:sp>
    </p:spTree>
    <p:extLst>
      <p:ext uri="{BB962C8B-B14F-4D97-AF65-F5344CB8AC3E}">
        <p14:creationId xmlns:p14="http://schemas.microsoft.com/office/powerpoint/2010/main" val="39257493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a:defRPr/>
            </a:pPr>
            <a:r>
              <a:rPr lang="en-GB" b="1" u="sng" dirty="0"/>
              <a:t>Myers–Briggs Type Indicator</a:t>
            </a:r>
            <a:endParaRPr lang="en-US" b="1" u="sng" dirty="0"/>
          </a:p>
        </p:txBody>
      </p:sp>
      <p:sp>
        <p:nvSpPr>
          <p:cNvPr id="59394" name="Rectangle 3"/>
          <p:cNvSpPr>
            <a:spLocks noGrp="1" noChangeArrowheads="1"/>
          </p:cNvSpPr>
          <p:nvPr>
            <p:ph idx="1"/>
          </p:nvPr>
        </p:nvSpPr>
        <p:spPr/>
        <p:txBody>
          <a:bodyPr>
            <a:normAutofit/>
          </a:bodyPr>
          <a:lstStyle/>
          <a:p>
            <a:pPr marL="0" indent="0" eaLnBrk="1" hangingPunct="1">
              <a:buNone/>
            </a:pPr>
            <a:r>
              <a:rPr lang="en-GB" altLang="en-US" dirty="0"/>
              <a:t>Research document &amp; cite:</a:t>
            </a:r>
          </a:p>
          <a:p>
            <a:r>
              <a:rPr lang="en-US" altLang="en-US" dirty="0"/>
              <a:t>Q. What is</a:t>
            </a:r>
            <a:r>
              <a:rPr lang="en-GB" altLang="en-US" b="1" dirty="0"/>
              <a:t> Myers–Briggs Type Indicator</a:t>
            </a:r>
            <a:r>
              <a:rPr lang="en-GB" altLang="en-US" dirty="0"/>
              <a:t> (</a:t>
            </a:r>
            <a:r>
              <a:rPr lang="en-GB" altLang="en-US" b="1" dirty="0"/>
              <a:t>MBTI</a:t>
            </a:r>
            <a:r>
              <a:rPr lang="en-GB" altLang="en-US" dirty="0"/>
              <a:t>)?</a:t>
            </a:r>
            <a:r>
              <a:rPr lang="en-US" altLang="en-US" dirty="0"/>
              <a:t>?</a:t>
            </a:r>
          </a:p>
          <a:p>
            <a:r>
              <a:rPr lang="en-US" altLang="en-US" dirty="0"/>
              <a:t>Q. What are the </a:t>
            </a:r>
            <a:r>
              <a:rPr lang="en-US" altLang="en-US" b="1" dirty="0"/>
              <a:t>12 MBTI roles</a:t>
            </a:r>
            <a:r>
              <a:rPr lang="en-US" altLang="en-US" dirty="0"/>
              <a:t>?</a:t>
            </a:r>
          </a:p>
          <a:p>
            <a:r>
              <a:rPr lang="en-US" altLang="en-US" dirty="0"/>
              <a:t>Q. Which MBTI role do </a:t>
            </a:r>
            <a:r>
              <a:rPr lang="en-US" altLang="en-US" b="1" dirty="0"/>
              <a:t>YOU</a:t>
            </a:r>
            <a:r>
              <a:rPr lang="en-US" altLang="en-US" dirty="0"/>
              <a:t> think you are?</a:t>
            </a:r>
          </a:p>
          <a:p>
            <a:endParaRPr lang="en-GB" dirty="0"/>
          </a:p>
          <a:p>
            <a:pPr eaLnBrk="1" hangingPunct="1"/>
            <a:endParaRPr lang="en-GB" altLang="en-US" dirty="0"/>
          </a:p>
        </p:txBody>
      </p:sp>
    </p:spTree>
    <p:extLst>
      <p:ext uri="{BB962C8B-B14F-4D97-AF65-F5344CB8AC3E}">
        <p14:creationId xmlns:p14="http://schemas.microsoft.com/office/powerpoint/2010/main" val="28262106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02557" y="294193"/>
            <a:ext cx="8784976" cy="1143000"/>
          </a:xfrm>
        </p:spPr>
        <p:txBody>
          <a:bodyPr>
            <a:normAutofit fontScale="90000"/>
          </a:bodyPr>
          <a:lstStyle/>
          <a:p>
            <a:pPr algn="ctr">
              <a:defRPr/>
            </a:pPr>
            <a:r>
              <a:rPr lang="en-GB" sz="2000" dirty="0"/>
              <a:t>Bg: </a:t>
            </a:r>
            <a:r>
              <a:rPr lang="en-GB" b="1" u="sng" dirty="0"/>
              <a:t>Myers-Briggs Type Indicator MBTI</a:t>
            </a:r>
          </a:p>
        </p:txBody>
      </p:sp>
      <p:sp>
        <p:nvSpPr>
          <p:cNvPr id="60418" name="Content Placeholder 1"/>
          <p:cNvSpPr>
            <a:spLocks noGrp="1"/>
          </p:cNvSpPr>
          <p:nvPr>
            <p:ph idx="1"/>
          </p:nvPr>
        </p:nvSpPr>
        <p:spPr>
          <a:xfrm>
            <a:off x="762699" y="1328335"/>
            <a:ext cx="10264691" cy="4525963"/>
          </a:xfrm>
        </p:spPr>
        <p:txBody>
          <a:bodyPr>
            <a:normAutofit fontScale="92500" lnSpcReduction="20000"/>
          </a:bodyPr>
          <a:lstStyle/>
          <a:p>
            <a:r>
              <a:rPr lang="en-GB" altLang="en-US" sz="2400" dirty="0"/>
              <a:t>The </a:t>
            </a:r>
            <a:r>
              <a:rPr lang="en-GB" altLang="en-US" sz="2400" b="1" dirty="0"/>
              <a:t>Myers–Briggs Type Indicator</a:t>
            </a:r>
            <a:r>
              <a:rPr lang="en-GB" altLang="en-US" sz="2400" dirty="0"/>
              <a:t> (</a:t>
            </a:r>
            <a:r>
              <a:rPr lang="en-GB" altLang="en-US" sz="2400" b="1" dirty="0"/>
              <a:t>MBTI</a:t>
            </a:r>
            <a:r>
              <a:rPr lang="en-GB" altLang="en-US" sz="2400" dirty="0"/>
              <a:t>) is an introspective self-report questionnaire designed to indicate psychological preferences in how people perceive the world and make decisions.</a:t>
            </a:r>
          </a:p>
          <a:p>
            <a:r>
              <a:rPr lang="en-GB" altLang="en-US" sz="2400" dirty="0"/>
              <a:t>It can help you to identify your strength character traits to help you know how you can best contribute to a team.</a:t>
            </a:r>
          </a:p>
          <a:p>
            <a:r>
              <a:rPr lang="en-GB" altLang="en-US" sz="2400" dirty="0"/>
              <a:t>The MBTI was constructed by </a:t>
            </a:r>
            <a:r>
              <a:rPr lang="en-GB" altLang="en-US" sz="2400" b="1" dirty="0"/>
              <a:t>Katharine Cook Briggs</a:t>
            </a:r>
            <a:r>
              <a:rPr lang="en-GB" altLang="en-US" sz="2400" dirty="0"/>
              <a:t> and her daughter </a:t>
            </a:r>
            <a:r>
              <a:rPr lang="en-GB" altLang="en-US" sz="2400" b="1" dirty="0"/>
              <a:t>Isabel Briggs Myers</a:t>
            </a:r>
            <a:r>
              <a:rPr lang="en-GB" altLang="en-US" sz="2400" dirty="0"/>
              <a:t>. </a:t>
            </a:r>
          </a:p>
          <a:p>
            <a:r>
              <a:rPr lang="en-GB" altLang="en-US" sz="2400" dirty="0"/>
              <a:t>It is based on the typological theory proposed by </a:t>
            </a:r>
            <a:r>
              <a:rPr lang="en-GB" altLang="en-US" sz="2400" b="1" dirty="0"/>
              <a:t>Carl Jung </a:t>
            </a:r>
            <a:r>
              <a:rPr lang="en-GB" altLang="en-US" sz="2400" dirty="0"/>
              <a:t>who had speculated that there are four principal psychological functions by which humans experience the world: </a:t>
            </a:r>
            <a:r>
              <a:rPr lang="en-GB" altLang="en-US" sz="2400" b="1" dirty="0"/>
              <a:t>sensation</a:t>
            </a:r>
            <a:r>
              <a:rPr lang="en-GB" altLang="en-US" sz="2400" dirty="0"/>
              <a:t>, </a:t>
            </a:r>
            <a:r>
              <a:rPr lang="en-GB" altLang="en-US" sz="2400" b="1" dirty="0"/>
              <a:t>intuition</a:t>
            </a:r>
            <a:r>
              <a:rPr lang="en-GB" altLang="en-US" sz="2400" dirty="0"/>
              <a:t>, </a:t>
            </a:r>
            <a:r>
              <a:rPr lang="en-GB" altLang="en-US" sz="2400" b="1" dirty="0"/>
              <a:t>feeling</a:t>
            </a:r>
            <a:r>
              <a:rPr lang="en-GB" altLang="en-US" sz="2400" dirty="0"/>
              <a:t>, </a:t>
            </a:r>
            <a:r>
              <a:rPr lang="en-GB" altLang="en-US" sz="2400" b="1" dirty="0"/>
              <a:t>and thinking </a:t>
            </a:r>
            <a:r>
              <a:rPr lang="en-GB" altLang="en-US" sz="2400" dirty="0"/>
              <a:t>– and that one of these four functions is dominant for a person most of the time.</a:t>
            </a:r>
            <a:endParaRPr lang="en-GB" altLang="en-US" sz="2400" baseline="30000" dirty="0"/>
          </a:p>
          <a:p>
            <a:r>
              <a:rPr lang="en-GB" altLang="en-US" sz="2400" dirty="0"/>
              <a:t>The underlying assumption of the MBTI is that we all have specific preferences in the way we construe our experiences, and these preferences underlie our interests, needs, values, and motivation.</a:t>
            </a:r>
          </a:p>
          <a:p>
            <a:endParaRPr lang="en-US" altLang="en-US" sz="2400" dirty="0"/>
          </a:p>
        </p:txBody>
      </p:sp>
    </p:spTree>
    <p:extLst>
      <p:ext uri="{BB962C8B-B14F-4D97-AF65-F5344CB8AC3E}">
        <p14:creationId xmlns:p14="http://schemas.microsoft.com/office/powerpoint/2010/main" val="18368135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Private Learning Activity - </a:t>
            </a:r>
            <a:r>
              <a:rPr lang="en-GB" b="1" u="sng" dirty="0"/>
              <a:t/>
            </a:r>
            <a:br>
              <a:rPr lang="en-GB" b="1" u="sng" dirty="0"/>
            </a:br>
            <a:r>
              <a:rPr lang="en-GB" b="1" u="sng" dirty="0"/>
              <a:t>MBTI Self-Discovery Survey (</a:t>
            </a:r>
            <a:r>
              <a:rPr lang="en-GB" b="1" u="sng" dirty="0" err="1"/>
              <a:t>MBTi</a:t>
            </a:r>
            <a:r>
              <a:rPr lang="en-GB" b="1" u="sng" dirty="0"/>
              <a:t>)</a:t>
            </a:r>
          </a:p>
        </p:txBody>
      </p:sp>
      <p:sp>
        <p:nvSpPr>
          <p:cNvPr id="3" name="Content Placeholder 2"/>
          <p:cNvSpPr>
            <a:spLocks noGrp="1"/>
          </p:cNvSpPr>
          <p:nvPr>
            <p:ph idx="1"/>
          </p:nvPr>
        </p:nvSpPr>
        <p:spPr/>
        <p:txBody>
          <a:bodyPr>
            <a:normAutofit fontScale="92500" lnSpcReduction="10000"/>
          </a:bodyPr>
          <a:lstStyle/>
          <a:p>
            <a:r>
              <a:rPr lang="en-GB" dirty="0"/>
              <a:t>To discover your MBTI role try this similar and simplified version of the Myers-Briggs </a:t>
            </a:r>
            <a:r>
              <a:rPr lang="en-GB" dirty="0" err="1"/>
              <a:t>MBTi</a:t>
            </a:r>
            <a:r>
              <a:rPr lang="en-GB" dirty="0"/>
              <a:t> questionnaire to identify your Strengths and </a:t>
            </a:r>
            <a:r>
              <a:rPr lang="en-GB" altLang="en-US" dirty="0"/>
              <a:t>Positive Characteristics: </a:t>
            </a:r>
            <a:r>
              <a:rPr lang="en-GB" altLang="en-US" dirty="0">
                <a:hlinkClick r:id="rId2"/>
              </a:rPr>
              <a:t>http://www.mypersonality.info/basic-vs-pro/personality-type-test</a:t>
            </a:r>
            <a:r>
              <a:rPr lang="en-GB" altLang="en-US" dirty="0"/>
              <a:t>.</a:t>
            </a:r>
          </a:p>
          <a:p>
            <a:endParaRPr lang="en-GB" altLang="en-US" dirty="0"/>
          </a:p>
          <a:p>
            <a:r>
              <a:rPr lang="en-GB" altLang="en-US" dirty="0"/>
              <a:t>Actual survey: please find an Accredited MBTI Professional via the MBTI website. Duration: the actual survey takes approx. 1.5 hours to complete.</a:t>
            </a:r>
          </a:p>
        </p:txBody>
      </p:sp>
    </p:spTree>
    <p:extLst>
      <p:ext uri="{BB962C8B-B14F-4D97-AF65-F5344CB8AC3E}">
        <p14:creationId xmlns:p14="http://schemas.microsoft.com/office/powerpoint/2010/main" val="24170743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http://www.briancullen.net/training/wp-content/uploads/Profiles-MBT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908" y="72078"/>
            <a:ext cx="7825641" cy="5604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5399315"/>
            <a:ext cx="660400" cy="276999"/>
          </a:xfrm>
          <a:prstGeom prst="rect">
            <a:avLst/>
          </a:prstGeom>
          <a:noFill/>
        </p:spPr>
        <p:txBody>
          <a:bodyPr wrap="square" rtlCol="0">
            <a:spAutoFit/>
          </a:bodyPr>
          <a:lstStyle/>
          <a:p>
            <a:r>
              <a:rPr lang="en-GB" sz="1200" dirty="0"/>
              <a:t>Ref: </a:t>
            </a:r>
            <a:r>
              <a:rPr lang="en-GB" sz="1200" dirty="0">
                <a:hlinkClick r:id="rId4"/>
              </a:rPr>
              <a:t>(1)</a:t>
            </a:r>
            <a:endParaRPr lang="en-GB" sz="1200" dirty="0"/>
          </a:p>
        </p:txBody>
      </p:sp>
    </p:spTree>
    <p:extLst>
      <p:ext uri="{BB962C8B-B14F-4D97-AF65-F5344CB8AC3E}">
        <p14:creationId xmlns:p14="http://schemas.microsoft.com/office/powerpoint/2010/main" val="7608286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Content Placeholder 3">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98146" y="352425"/>
            <a:ext cx="8234601" cy="5322661"/>
          </a:xfrm>
        </p:spPr>
      </p:pic>
      <p:pic>
        <p:nvPicPr>
          <p:cNvPr id="7" name="Picture 2" descr="http://www.clker.com/cliparts/U/2/w/h/l/f/mouse-pointer-hi.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1193012">
            <a:off x="9139726" y="3038471"/>
            <a:ext cx="2167245" cy="2347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7673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Private Learning Activity:</a:t>
            </a:r>
          </a:p>
        </p:txBody>
      </p:sp>
      <p:sp>
        <p:nvSpPr>
          <p:cNvPr id="3" name="Content Placeholder 2"/>
          <p:cNvSpPr>
            <a:spLocks noGrp="1"/>
          </p:cNvSpPr>
          <p:nvPr>
            <p:ph idx="1"/>
          </p:nvPr>
        </p:nvSpPr>
        <p:spPr/>
        <p:txBody>
          <a:bodyPr>
            <a:normAutofit/>
          </a:bodyPr>
          <a:lstStyle/>
          <a:p>
            <a:pPr marL="0" indent="0">
              <a:buNone/>
            </a:pPr>
            <a:r>
              <a:rPr lang="en-GB" dirty="0"/>
              <a:t>To discover your MBTI role try this similar and simplified version of the:</a:t>
            </a:r>
          </a:p>
          <a:p>
            <a:r>
              <a:rPr lang="en-GB" b="1" dirty="0"/>
              <a:t>MBTI</a:t>
            </a:r>
            <a:r>
              <a:rPr lang="en-GB" dirty="0"/>
              <a:t> test:</a:t>
            </a:r>
            <a:r>
              <a:rPr lang="en-GB" altLang="en-US" dirty="0">
                <a:hlinkClick r:id="rId2"/>
              </a:rPr>
              <a:t> http://www.mypersonality.info/basic-vs-pro/personality-type-test</a:t>
            </a:r>
            <a:endParaRPr lang="en-GB" dirty="0"/>
          </a:p>
        </p:txBody>
      </p:sp>
    </p:spTree>
    <p:extLst>
      <p:ext uri="{BB962C8B-B14F-4D97-AF65-F5344CB8AC3E}">
        <p14:creationId xmlns:p14="http://schemas.microsoft.com/office/powerpoint/2010/main" val="30544190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pPr>
              <a:defRPr/>
            </a:pPr>
            <a:r>
              <a:rPr lang="en-GB" b="1" dirty="0"/>
              <a:t>If interested - </a:t>
            </a:r>
            <a:r>
              <a:rPr lang="en-US" altLang="en-US" b="1" dirty="0"/>
              <a:t>Others to consider:</a:t>
            </a:r>
            <a:r>
              <a:rPr lang="en-US" altLang="en-US" dirty="0"/>
              <a:t/>
            </a:r>
            <a:br>
              <a:rPr lang="en-US" altLang="en-US" dirty="0"/>
            </a:br>
            <a:r>
              <a:rPr lang="en-US" altLang="en-US" b="1" u="sng" dirty="0"/>
              <a:t>Gardner’s Theory of Multiple Intelligence</a:t>
            </a:r>
            <a:endParaRPr lang="en-US" b="1" u="sng" dirty="0"/>
          </a:p>
        </p:txBody>
      </p:sp>
      <p:sp>
        <p:nvSpPr>
          <p:cNvPr id="59394" name="Rectangle 3"/>
          <p:cNvSpPr>
            <a:spLocks noGrp="1" noChangeArrowheads="1"/>
          </p:cNvSpPr>
          <p:nvPr>
            <p:ph idx="1"/>
          </p:nvPr>
        </p:nvSpPr>
        <p:spPr/>
        <p:txBody>
          <a:bodyPr>
            <a:normAutofit/>
          </a:bodyPr>
          <a:lstStyle/>
          <a:p>
            <a:pPr marL="0" indent="0" eaLnBrk="1" hangingPunct="1">
              <a:buNone/>
            </a:pPr>
            <a:r>
              <a:rPr lang="en-GB" altLang="en-US" dirty="0"/>
              <a:t>Research document &amp; cite:</a:t>
            </a:r>
          </a:p>
          <a:p>
            <a:r>
              <a:rPr lang="en-US" altLang="en-US" dirty="0"/>
              <a:t>Q. What is </a:t>
            </a:r>
            <a:r>
              <a:rPr lang="en-US" altLang="en-US" b="1" dirty="0"/>
              <a:t>Gardner’s Theory of Multiple Intelligences</a:t>
            </a:r>
            <a:r>
              <a:rPr lang="en-US" altLang="en-US" dirty="0"/>
              <a:t>?</a:t>
            </a:r>
          </a:p>
          <a:p>
            <a:r>
              <a:rPr lang="en-US" altLang="en-US" dirty="0"/>
              <a:t>Q. What is </a:t>
            </a:r>
            <a:r>
              <a:rPr lang="en-US" altLang="en-US" b="1" dirty="0"/>
              <a:t>your intelligence profile &amp; Strongest intelligence</a:t>
            </a:r>
            <a:r>
              <a:rPr lang="en-US" altLang="en-US" dirty="0"/>
              <a:t>?</a:t>
            </a:r>
          </a:p>
          <a:p>
            <a:endParaRPr lang="en-GB" dirty="0"/>
          </a:p>
          <a:p>
            <a:pPr eaLnBrk="1" hangingPunct="1"/>
            <a:endParaRPr lang="en-GB" altLang="en-US" dirty="0"/>
          </a:p>
        </p:txBody>
      </p:sp>
    </p:spTree>
    <p:extLst>
      <p:ext uri="{BB962C8B-B14F-4D97-AF65-F5344CB8AC3E}">
        <p14:creationId xmlns:p14="http://schemas.microsoft.com/office/powerpoint/2010/main" val="38807657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Bg</a:t>
            </a:r>
            <a:r>
              <a:rPr lang="en-GB" dirty="0"/>
              <a:t>: </a:t>
            </a:r>
            <a:r>
              <a:rPr lang="en-GB" b="1" u="sng" dirty="0"/>
              <a:t>Gardner (Multiple intelligences)</a:t>
            </a:r>
            <a:endParaRPr lang="en-GB" sz="2000" b="1" u="sng"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84507335"/>
              </p:ext>
            </p:extLst>
          </p:nvPr>
        </p:nvGraphicFramePr>
        <p:xfrm>
          <a:off x="2619378" y="2340557"/>
          <a:ext cx="7213416" cy="3317872"/>
        </p:xfrm>
        <a:graphic>
          <a:graphicData uri="http://schemas.openxmlformats.org/drawingml/2006/table">
            <a:tbl>
              <a:tblPr/>
              <a:tblGrid>
                <a:gridCol w="3606708">
                  <a:extLst>
                    <a:ext uri="{9D8B030D-6E8A-4147-A177-3AD203B41FA5}">
                      <a16:colId xmlns:a16="http://schemas.microsoft.com/office/drawing/2014/main" val="20000"/>
                    </a:ext>
                  </a:extLst>
                </a:gridCol>
                <a:gridCol w="3606708">
                  <a:extLst>
                    <a:ext uri="{9D8B030D-6E8A-4147-A177-3AD203B41FA5}">
                      <a16:colId xmlns:a16="http://schemas.microsoft.com/office/drawing/2014/main" val="20001"/>
                    </a:ext>
                  </a:extLst>
                </a:gridCol>
              </a:tblGrid>
              <a:tr h="414734">
                <a:tc>
                  <a:txBody>
                    <a:bodyPr/>
                    <a:lstStyle/>
                    <a:p>
                      <a:pPr fontAlgn="t"/>
                      <a:r>
                        <a:rPr lang="en-GB" sz="1700" b="1" u="sng" dirty="0">
                          <a:effectLst/>
                        </a:rPr>
                        <a:t>intelligence type</a:t>
                      </a:r>
                      <a:endParaRPr lang="en-GB" sz="1700" u="sng"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b="1" u="sng" dirty="0">
                          <a:effectLst/>
                        </a:rPr>
                        <a:t>capability and perception</a:t>
                      </a:r>
                      <a:endParaRPr lang="en-GB" sz="1700" u="sng" dirty="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414734">
                <a:tc>
                  <a:txBody>
                    <a:bodyPr/>
                    <a:lstStyle/>
                    <a:p>
                      <a:pPr fontAlgn="t"/>
                      <a:r>
                        <a:rPr lang="en-GB" sz="1700" b="1">
                          <a:effectLst/>
                        </a:rPr>
                        <a:t>Linguistic</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words and language</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14734">
                <a:tc>
                  <a:txBody>
                    <a:bodyPr/>
                    <a:lstStyle/>
                    <a:p>
                      <a:pPr fontAlgn="t"/>
                      <a:r>
                        <a:rPr lang="en-GB" sz="1700" b="1">
                          <a:effectLst/>
                        </a:rPr>
                        <a:t>Logical-Mathematical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logic and numbers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14734">
                <a:tc>
                  <a:txBody>
                    <a:bodyPr/>
                    <a:lstStyle/>
                    <a:p>
                      <a:pPr fontAlgn="t"/>
                      <a:r>
                        <a:rPr lang="en-GB" sz="1700" b="1">
                          <a:effectLst/>
                        </a:rPr>
                        <a:t>Musical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music, sound, rhythm</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14734">
                <a:tc>
                  <a:txBody>
                    <a:bodyPr/>
                    <a:lstStyle/>
                    <a:p>
                      <a:pPr fontAlgn="t"/>
                      <a:r>
                        <a:rPr lang="en-GB" sz="1700" b="1">
                          <a:effectLst/>
                        </a:rPr>
                        <a:t>Bodily-Kinesthetic </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dirty="0">
                          <a:effectLst/>
                        </a:rPr>
                        <a:t>body movement control</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14734">
                <a:tc>
                  <a:txBody>
                    <a:bodyPr/>
                    <a:lstStyle/>
                    <a:p>
                      <a:pPr fontAlgn="t"/>
                      <a:r>
                        <a:rPr lang="en-GB" sz="1700" b="1">
                          <a:effectLst/>
                        </a:rPr>
                        <a:t>Spatial-Visual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images and space</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14734">
                <a:tc>
                  <a:txBody>
                    <a:bodyPr/>
                    <a:lstStyle/>
                    <a:p>
                      <a:pPr fontAlgn="t"/>
                      <a:r>
                        <a:rPr lang="en-GB" sz="1700" b="1">
                          <a:effectLst/>
                        </a:rPr>
                        <a:t>Interpersonal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a:effectLst/>
                        </a:rPr>
                        <a:t>other people's feelings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14734">
                <a:tc>
                  <a:txBody>
                    <a:bodyPr/>
                    <a:lstStyle/>
                    <a:p>
                      <a:pPr fontAlgn="t"/>
                      <a:r>
                        <a:rPr lang="en-GB" sz="1700" b="1">
                          <a:effectLst/>
                        </a:rPr>
                        <a:t>Intrapersonal</a:t>
                      </a:r>
                      <a:endParaRPr lang="en-GB" sz="1700">
                        <a:effectLst/>
                      </a:endParaRP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1700" dirty="0">
                          <a:effectLst/>
                        </a:rPr>
                        <a:t>self-awareness</a:t>
                      </a:r>
                    </a:p>
                  </a:txBody>
                  <a:tcPr marL="74060" marR="74060" marT="74060" marB="74060">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sp>
        <p:nvSpPr>
          <p:cNvPr id="3" name="TextBox 2"/>
          <p:cNvSpPr txBox="1"/>
          <p:nvPr/>
        </p:nvSpPr>
        <p:spPr>
          <a:xfrm>
            <a:off x="874485" y="1140228"/>
            <a:ext cx="9820701" cy="1200329"/>
          </a:xfrm>
          <a:prstGeom prst="rect">
            <a:avLst/>
          </a:prstGeom>
          <a:noFill/>
        </p:spPr>
        <p:txBody>
          <a:bodyPr wrap="square" rtlCol="0">
            <a:spAutoFit/>
          </a:bodyPr>
          <a:lstStyle/>
          <a:p>
            <a:r>
              <a:rPr lang="en-GB" sz="2400" dirty="0"/>
              <a:t>Gardner’s research states that we have multiple intelligences and whereas we ALL posses ALL aspects, we as individuals differ in the strength of each intelligence. We each have a unique ‘intelligence profile’.</a:t>
            </a:r>
          </a:p>
        </p:txBody>
      </p:sp>
    </p:spTree>
    <p:extLst>
      <p:ext uri="{BB962C8B-B14F-4D97-AF65-F5344CB8AC3E}">
        <p14:creationId xmlns:p14="http://schemas.microsoft.com/office/powerpoint/2010/main" val="22739517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PLA: Homework Summary</a:t>
            </a:r>
            <a:r>
              <a:rPr lang="en-GB" b="1" u="sng" dirty="0"/>
              <a:t/>
            </a:r>
            <a:br>
              <a:rPr lang="en-GB" b="1" u="sng" dirty="0"/>
            </a:br>
            <a:r>
              <a:rPr lang="en-GB" b="1" u="sng" dirty="0"/>
              <a:t>Personal Strengths identification</a:t>
            </a:r>
          </a:p>
        </p:txBody>
      </p:sp>
      <p:sp>
        <p:nvSpPr>
          <p:cNvPr id="3" name="Content Placeholder 2"/>
          <p:cNvSpPr>
            <a:spLocks noGrp="1"/>
          </p:cNvSpPr>
          <p:nvPr>
            <p:ph idx="1"/>
          </p:nvPr>
        </p:nvSpPr>
        <p:spPr>
          <a:xfrm>
            <a:off x="838200" y="1893888"/>
            <a:ext cx="10515600" cy="3599769"/>
          </a:xfrm>
        </p:spPr>
        <p:txBody>
          <a:bodyPr>
            <a:normAutofit/>
          </a:bodyPr>
          <a:lstStyle/>
          <a:p>
            <a:pPr marL="514350" indent="-514350">
              <a:buFont typeface="+mj-lt"/>
              <a:buAutoNum type="arabicPeriod"/>
            </a:pPr>
            <a:r>
              <a:rPr lang="en-GB" b="1" dirty="0"/>
              <a:t>Belbin’s Teams role </a:t>
            </a:r>
            <a:r>
              <a:rPr lang="en-GB" dirty="0"/>
              <a:t>test: </a:t>
            </a:r>
            <a:r>
              <a:rPr lang="en-GB" dirty="0">
                <a:hlinkClick r:id="rId2"/>
              </a:rPr>
              <a:t>https://www.123test.com/team-roles-test/</a:t>
            </a:r>
            <a:r>
              <a:rPr lang="en-GB" dirty="0"/>
              <a:t> </a:t>
            </a:r>
          </a:p>
          <a:p>
            <a:pPr marL="514350" indent="-514350">
              <a:buFont typeface="+mj-lt"/>
              <a:buAutoNum type="arabicPeriod"/>
            </a:pPr>
            <a:r>
              <a:rPr lang="en-GB" b="1" dirty="0"/>
              <a:t>Myers-Briggs Type Inventory: </a:t>
            </a:r>
            <a:r>
              <a:rPr lang="en-GB" dirty="0">
                <a:hlinkClick r:id="rId3"/>
              </a:rPr>
              <a:t>https://mypersonality.info/basic-vs-pro/personality-type-test</a:t>
            </a:r>
            <a:r>
              <a:rPr lang="en-GB" dirty="0"/>
              <a:t>.</a:t>
            </a:r>
          </a:p>
        </p:txBody>
      </p:sp>
    </p:spTree>
    <p:extLst>
      <p:ext uri="{BB962C8B-B14F-4D97-AF65-F5344CB8AC3E}">
        <p14:creationId xmlns:p14="http://schemas.microsoft.com/office/powerpoint/2010/main" val="1041497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If interested - Others to try:</a:t>
            </a:r>
            <a:r>
              <a:rPr lang="en-GB" b="1" u="sng" dirty="0"/>
              <a:t/>
            </a:r>
            <a:br>
              <a:rPr lang="en-GB" b="1" u="sng" dirty="0"/>
            </a:br>
            <a:r>
              <a:rPr lang="en-GB" b="1" u="sng" dirty="0"/>
              <a:t>Private Learning Activity:</a:t>
            </a:r>
          </a:p>
        </p:txBody>
      </p:sp>
      <p:sp>
        <p:nvSpPr>
          <p:cNvPr id="3" name="Content Placeholder 2"/>
          <p:cNvSpPr>
            <a:spLocks noGrp="1"/>
          </p:cNvSpPr>
          <p:nvPr>
            <p:ph idx="1"/>
          </p:nvPr>
        </p:nvSpPr>
        <p:spPr/>
        <p:txBody>
          <a:bodyPr>
            <a:normAutofit fontScale="85000" lnSpcReduction="20000"/>
          </a:bodyPr>
          <a:lstStyle/>
          <a:p>
            <a:r>
              <a:rPr lang="en-GB" dirty="0"/>
              <a:t>Want to know your strengths and weaknesses? To highlight your skills in your next interview. Complete the </a:t>
            </a:r>
            <a:r>
              <a:rPr lang="en-GB" dirty="0">
                <a:hlinkClick r:id="rId2"/>
              </a:rPr>
              <a:t>Color Personality questionnaire</a:t>
            </a:r>
            <a:r>
              <a:rPr lang="en-GB" dirty="0"/>
              <a:t>. </a:t>
            </a:r>
          </a:p>
          <a:p>
            <a:r>
              <a:rPr lang="en-GB" dirty="0"/>
              <a:t>Determine your </a:t>
            </a:r>
            <a:r>
              <a:rPr lang="en-GB" dirty="0">
                <a:hlinkClick r:id="rId3"/>
              </a:rPr>
              <a:t>DISC personality type </a:t>
            </a:r>
            <a:r>
              <a:rPr lang="en-GB" dirty="0"/>
              <a:t>to discover more about your behaviour and group fit. For more info please </a:t>
            </a:r>
            <a:r>
              <a:rPr lang="en-GB" dirty="0">
                <a:hlinkClick r:id="rId4"/>
              </a:rPr>
              <a:t>click here</a:t>
            </a:r>
            <a:r>
              <a:rPr lang="en-GB" dirty="0"/>
              <a:t>. </a:t>
            </a:r>
          </a:p>
          <a:p>
            <a:r>
              <a:rPr lang="en-GB" b="1" dirty="0"/>
              <a:t>Gardner's Multiple intelligence survey:</a:t>
            </a:r>
            <a:r>
              <a:rPr lang="en-GB" dirty="0"/>
              <a:t/>
            </a:r>
            <a:br>
              <a:rPr lang="en-GB" dirty="0"/>
            </a:br>
            <a:r>
              <a:rPr lang="en-GB" dirty="0">
                <a:hlinkClick r:id="rId5"/>
              </a:rPr>
              <a:t>https://mypersonality.info/multiple-intelligences/</a:t>
            </a:r>
            <a:r>
              <a:rPr lang="en-GB" dirty="0"/>
              <a:t> </a:t>
            </a:r>
          </a:p>
          <a:p>
            <a:r>
              <a:rPr lang="en-GB" b="1" dirty="0"/>
              <a:t>VIA Character Strengths questionnaire:</a:t>
            </a:r>
            <a:r>
              <a:rPr lang="en-GB" dirty="0"/>
              <a:t/>
            </a:r>
            <a:br>
              <a:rPr lang="en-GB" dirty="0"/>
            </a:br>
            <a:r>
              <a:rPr lang="en-GB" dirty="0">
                <a:hlinkClick r:id="rId6"/>
              </a:rPr>
              <a:t>http://www.viacharacter.org/www/Character-Strengths-Survey</a:t>
            </a:r>
            <a:r>
              <a:rPr lang="en-GB" dirty="0"/>
              <a:t> </a:t>
            </a:r>
          </a:p>
          <a:p>
            <a:pPr marL="0" indent="0">
              <a:buNone/>
            </a:pPr>
            <a:r>
              <a:rPr lang="en-GB" sz="2600" dirty="0"/>
              <a:t>Note: The above online tests are similar and simplified versions of professional self-discovery tools. They are very useful to help you discover more about yourself to enhance self-awareness, self-esteem, self-actualisation and self-promotion.</a:t>
            </a:r>
          </a:p>
          <a:p>
            <a:pPr marL="457200" lvl="1" indent="0">
              <a:buNone/>
            </a:pPr>
            <a:endParaRPr lang="en-GB" dirty="0"/>
          </a:p>
        </p:txBody>
      </p:sp>
    </p:spTree>
    <p:extLst>
      <p:ext uri="{BB962C8B-B14F-4D97-AF65-F5344CB8AC3E}">
        <p14:creationId xmlns:p14="http://schemas.microsoft.com/office/powerpoint/2010/main" val="36552963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23" y="364392"/>
            <a:ext cx="3462034" cy="1449079"/>
          </a:xfrm>
        </p:spPr>
        <p:txBody>
          <a:bodyPr>
            <a:noAutofit/>
          </a:bodyPr>
          <a:lstStyle/>
          <a:p>
            <a:pPr algn="ctr"/>
            <a:r>
              <a:rPr lang="en-GB" sz="5400" b="1" dirty="0"/>
              <a:t>Teamwork =</a:t>
            </a:r>
          </a:p>
        </p:txBody>
      </p:sp>
      <p:pic>
        <p:nvPicPr>
          <p:cNvPr id="46082" name="Picture 2" descr="https://s-media-cache-ak0.pinimg.com/736x/c7/00/cf/c700cf7f9339b6d41d487f9211c35bb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8057" y="98435"/>
            <a:ext cx="5015597" cy="6759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97379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5012134" y="1978385"/>
            <a:ext cx="2281295" cy="1026053"/>
          </a:xfrm>
          <a:prstGeom prst="rect">
            <a:avLst/>
          </a:prstGeom>
          <a:noFill/>
        </p:spPr>
      </p:pic>
      <p:sp>
        <p:nvSpPr>
          <p:cNvPr id="2" name="TextBox 1"/>
          <p:cNvSpPr txBox="1"/>
          <p:nvPr/>
        </p:nvSpPr>
        <p:spPr>
          <a:xfrm>
            <a:off x="4934857" y="3316514"/>
            <a:ext cx="2358572" cy="646331"/>
          </a:xfrm>
          <a:prstGeom prst="rect">
            <a:avLst/>
          </a:prstGeom>
          <a:noFill/>
        </p:spPr>
        <p:txBody>
          <a:bodyPr wrap="square" rtlCol="0">
            <a:spAutoFit/>
          </a:bodyPr>
          <a:lstStyle/>
          <a:p>
            <a:pPr algn="ctr"/>
            <a:r>
              <a:rPr lang="en-GB" dirty="0"/>
              <a:t>Part 1.</a:t>
            </a:r>
          </a:p>
          <a:p>
            <a:pPr algn="ctr"/>
            <a:r>
              <a:rPr lang="en-GB" dirty="0"/>
              <a:t>Next: Tutorial.</a:t>
            </a:r>
          </a:p>
        </p:txBody>
      </p:sp>
    </p:spTree>
    <p:extLst>
      <p:ext uri="{BB962C8B-B14F-4D97-AF65-F5344CB8AC3E}">
        <p14:creationId xmlns:p14="http://schemas.microsoft.com/office/powerpoint/2010/main" val="14633651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Tutorial</a:t>
            </a:r>
          </a:p>
        </p:txBody>
      </p:sp>
      <p:sp>
        <p:nvSpPr>
          <p:cNvPr id="5" name="TextBox 4"/>
          <p:cNvSpPr txBox="1"/>
          <p:nvPr/>
        </p:nvSpPr>
        <p:spPr>
          <a:xfrm>
            <a:off x="711200" y="1328057"/>
            <a:ext cx="10798629" cy="1569660"/>
          </a:xfrm>
          <a:prstGeom prst="rect">
            <a:avLst/>
          </a:prstGeom>
          <a:noFill/>
        </p:spPr>
        <p:txBody>
          <a:bodyPr wrap="square" rtlCol="0">
            <a:spAutoFit/>
          </a:bodyPr>
          <a:lstStyle/>
          <a:p>
            <a:pPr marL="342900" indent="-342900">
              <a:buFont typeface="+mj-lt"/>
              <a:buAutoNum type="arabicPeriod"/>
            </a:pPr>
            <a:r>
              <a:rPr lang="en-GB" sz="3200" dirty="0"/>
              <a:t>Team-working Technology.</a:t>
            </a:r>
          </a:p>
          <a:p>
            <a:pPr marL="342900" indent="-342900">
              <a:buFont typeface="+mj-lt"/>
              <a:buAutoNum type="arabicPeriod"/>
            </a:pPr>
            <a:r>
              <a:rPr lang="en-GB" sz="3200" dirty="0"/>
              <a:t>Team-progress sheets.</a:t>
            </a:r>
          </a:p>
          <a:p>
            <a:pPr marL="342900" indent="-342900">
              <a:buFont typeface="+mj-lt"/>
              <a:buAutoNum type="arabicPeriod"/>
            </a:pPr>
            <a:r>
              <a:rPr lang="en-GB" sz="3200" dirty="0"/>
              <a:t>PLA: Personal Strengths identification.</a:t>
            </a:r>
          </a:p>
        </p:txBody>
      </p:sp>
    </p:spTree>
    <p:extLst>
      <p:ext uri="{BB962C8B-B14F-4D97-AF65-F5344CB8AC3E}">
        <p14:creationId xmlns:p14="http://schemas.microsoft.com/office/powerpoint/2010/main" val="13536513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786566" y="405662"/>
            <a:ext cx="8229600" cy="1143000"/>
          </a:xfrm>
        </p:spPr>
        <p:txBody>
          <a:bodyPr/>
          <a:lstStyle/>
          <a:p>
            <a:pPr>
              <a:defRPr/>
            </a:pPr>
            <a:r>
              <a:rPr lang="en-GB" b="1" u="sng" dirty="0"/>
              <a:t>Virtual or Digital Teams</a:t>
            </a:r>
          </a:p>
        </p:txBody>
      </p:sp>
      <p:sp>
        <p:nvSpPr>
          <p:cNvPr id="33795" name="Content Placeholder 2"/>
          <p:cNvSpPr>
            <a:spLocks noGrp="1"/>
          </p:cNvSpPr>
          <p:nvPr>
            <p:ph idx="1"/>
          </p:nvPr>
        </p:nvSpPr>
        <p:spPr>
          <a:xfrm>
            <a:off x="1293956" y="1774208"/>
            <a:ext cx="9214820" cy="3180333"/>
          </a:xfrm>
        </p:spPr>
        <p:txBody>
          <a:bodyPr>
            <a:normAutofit lnSpcReduction="10000"/>
          </a:bodyPr>
          <a:lstStyle/>
          <a:p>
            <a:pPr marL="365760" indent="-256032">
              <a:spcAft>
                <a:spcPts val="0"/>
              </a:spcAft>
              <a:buFont typeface="Wingdings 3"/>
              <a:buChar char=""/>
              <a:defRPr/>
            </a:pPr>
            <a:r>
              <a:rPr lang="en-GB" dirty="0"/>
              <a:t>Today in </a:t>
            </a:r>
            <a:r>
              <a:rPr lang="en-GB" b="1" dirty="0"/>
              <a:t>Virtual Organisations or traditional teams, team members</a:t>
            </a:r>
            <a:r>
              <a:rPr lang="en-GB" dirty="0"/>
              <a:t> use Mobile and cloud technology to collaborate.</a:t>
            </a:r>
          </a:p>
          <a:p>
            <a:pPr marL="365760" indent="-256032">
              <a:spcAft>
                <a:spcPts val="0"/>
              </a:spcAft>
              <a:buFont typeface="Wingdings 3"/>
              <a:buChar char=""/>
              <a:defRPr/>
            </a:pPr>
            <a:r>
              <a:rPr lang="en-GB" dirty="0"/>
              <a:t>What collaborative technology is your team going to use? </a:t>
            </a:r>
          </a:p>
          <a:p>
            <a:pPr marL="365760" indent="-256032">
              <a:buFont typeface="Wingdings 3"/>
              <a:buChar char=""/>
              <a:defRPr/>
            </a:pPr>
            <a:r>
              <a:rPr lang="en-GB" dirty="0"/>
              <a:t>See next slide. Discuss decide and document.</a:t>
            </a:r>
          </a:p>
          <a:p>
            <a:pPr marL="365760" indent="-256032">
              <a:spcAft>
                <a:spcPts val="0"/>
              </a:spcAft>
              <a:buFont typeface="Wingdings 3"/>
              <a:buChar char=""/>
              <a:defRPr/>
            </a:pPr>
            <a:endParaRPr lang="en-GB" dirty="0"/>
          </a:p>
        </p:txBody>
      </p:sp>
    </p:spTree>
    <p:extLst>
      <p:ext uri="{BB962C8B-B14F-4D97-AF65-F5344CB8AC3E}">
        <p14:creationId xmlns:p14="http://schemas.microsoft.com/office/powerpoint/2010/main" val="14778825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5429" y="-7257"/>
            <a:ext cx="10972800" cy="3917032"/>
          </a:xfrm>
        </p:spPr>
        <p:txBody>
          <a:bodyPr>
            <a:noAutofit/>
          </a:bodyPr>
          <a:lstStyle/>
          <a:p>
            <a:pPr marL="0" indent="0">
              <a:buNone/>
            </a:pPr>
            <a:r>
              <a:rPr lang="en-GB" sz="2400" b="1" u="sng" dirty="0"/>
              <a:t>Team-working Tech:</a:t>
            </a:r>
            <a:endParaRPr lang="en-GB" sz="2400" dirty="0"/>
          </a:p>
          <a:p>
            <a:r>
              <a:rPr lang="en-GB" sz="2000" dirty="0"/>
              <a:t>Collaborative Tech can enable your Team to collaborate and work more effectively.</a:t>
            </a:r>
          </a:p>
          <a:p>
            <a:r>
              <a:rPr lang="en-GB" sz="2000" b="1" dirty="0"/>
              <a:t>Top Tip 1: </a:t>
            </a:r>
            <a:r>
              <a:rPr lang="en-GB" sz="2000" dirty="0"/>
              <a:t>Consider Accessibility i.e. Ensure </a:t>
            </a:r>
            <a:r>
              <a:rPr lang="en-GB" sz="2000" b="1" dirty="0"/>
              <a:t>EVERYONE</a:t>
            </a:r>
            <a:r>
              <a:rPr lang="en-GB" sz="2000" dirty="0"/>
              <a:t> has ease of access and choose whichever option is best for everyone in your team.</a:t>
            </a:r>
          </a:p>
          <a:p>
            <a:r>
              <a:rPr lang="en-GB" sz="2000" b="1" dirty="0"/>
              <a:t>Top Tip 2: </a:t>
            </a:r>
            <a:r>
              <a:rPr lang="en-GB" sz="2000" dirty="0"/>
              <a:t>Try and use a platform that provides </a:t>
            </a:r>
            <a:r>
              <a:rPr lang="en-GB" sz="2000" b="1" dirty="0"/>
              <a:t>EVERYTHING</a:t>
            </a:r>
            <a:r>
              <a:rPr lang="en-GB" sz="2000" dirty="0"/>
              <a:t> you need in one place so that everything can be stored centrally.</a:t>
            </a:r>
          </a:p>
          <a:p>
            <a:r>
              <a:rPr lang="en-GB" sz="2000" dirty="0"/>
              <a:t>Lots of options. There’s a lot more, but here are some example Tech to consider. </a:t>
            </a:r>
          </a:p>
          <a:p>
            <a:pPr lvl="1">
              <a:buFont typeface="Courier New" panose="02070309020205020404" pitchFamily="49" charset="0"/>
              <a:buChar char="o"/>
            </a:pPr>
            <a:r>
              <a:rPr lang="en-GB" sz="2000" b="1" dirty="0"/>
              <a:t>E-mail </a:t>
            </a:r>
            <a:r>
              <a:rPr lang="en-GB" sz="2000" dirty="0"/>
              <a:t>&amp;/or DM e.g. WhatsApp Group / Fb Group.</a:t>
            </a:r>
          </a:p>
          <a:p>
            <a:pPr lvl="1">
              <a:buFont typeface="Courier New" panose="02070309020205020404" pitchFamily="49" charset="0"/>
              <a:buChar char="o"/>
            </a:pPr>
            <a:r>
              <a:rPr lang="en-GB" sz="2000" b="1" dirty="0"/>
              <a:t>Online Docs </a:t>
            </a:r>
            <a:r>
              <a:rPr lang="en-GB" sz="2000" dirty="0"/>
              <a:t>e.g.</a:t>
            </a:r>
            <a:r>
              <a:rPr lang="en-GB" sz="2000" b="1" dirty="0"/>
              <a:t> </a:t>
            </a:r>
            <a:r>
              <a:rPr lang="en-GB" sz="2000" dirty="0">
                <a:hlinkClick r:id="rId2"/>
              </a:rPr>
              <a:t>Google Drive </a:t>
            </a:r>
            <a:r>
              <a:rPr lang="en-GB" sz="2000" dirty="0"/>
              <a:t>or </a:t>
            </a:r>
            <a:r>
              <a:rPr lang="en-GB" sz="2000" dirty="0">
                <a:hlinkClick r:id="rId3"/>
              </a:rPr>
              <a:t>Office365</a:t>
            </a:r>
            <a:r>
              <a:rPr lang="en-GB" sz="2000" dirty="0"/>
              <a:t>.</a:t>
            </a:r>
          </a:p>
          <a:p>
            <a:pPr lvl="1">
              <a:buFont typeface="Courier New" panose="02070309020205020404" pitchFamily="49" charset="0"/>
              <a:buChar char="o"/>
            </a:pPr>
            <a:r>
              <a:rPr lang="en-GB" sz="2000" b="1" dirty="0"/>
              <a:t>Brainstorming: </a:t>
            </a:r>
            <a:r>
              <a:rPr lang="en-GB" sz="2000" dirty="0"/>
              <a:t>e.g. Mind-Mapping (e.g. </a:t>
            </a:r>
            <a:r>
              <a:rPr lang="en-GB" sz="2000" dirty="0">
                <a:hlinkClick r:id="rId4"/>
              </a:rPr>
              <a:t>MindMeister</a:t>
            </a:r>
            <a:r>
              <a:rPr lang="en-GB" sz="2000" dirty="0"/>
              <a:t>), </a:t>
            </a:r>
            <a:r>
              <a:rPr lang="en-GB" sz="2000" dirty="0">
                <a:hlinkClick r:id="rId5"/>
              </a:rPr>
              <a:t>Google </a:t>
            </a:r>
            <a:r>
              <a:rPr lang="en-GB" sz="2000" dirty="0" err="1">
                <a:hlinkClick r:id="rId5"/>
              </a:rPr>
              <a:t>Jamboard</a:t>
            </a:r>
            <a:r>
              <a:rPr lang="en-GB" sz="2000" dirty="0"/>
              <a:t>.</a:t>
            </a:r>
          </a:p>
          <a:p>
            <a:pPr lvl="1">
              <a:buFont typeface="Courier New" panose="02070309020205020404" pitchFamily="49" charset="0"/>
              <a:buChar char="o"/>
            </a:pPr>
            <a:r>
              <a:rPr lang="en-GB" sz="2000" b="1" dirty="0"/>
              <a:t>Team Collaboration &amp; Project Management: </a:t>
            </a:r>
            <a:r>
              <a:rPr lang="en-GB" sz="2000" dirty="0"/>
              <a:t>e.g. </a:t>
            </a:r>
            <a:r>
              <a:rPr lang="en-GB" sz="2000" dirty="0">
                <a:hlinkClick r:id="rId6"/>
              </a:rPr>
              <a:t>Microsoft Teams</a:t>
            </a:r>
            <a:r>
              <a:rPr lang="en-GB" sz="2000" dirty="0"/>
              <a:t> / </a:t>
            </a:r>
            <a:r>
              <a:rPr lang="en-GB" sz="2000" dirty="0">
                <a:hlinkClick r:id="rId7"/>
              </a:rPr>
              <a:t>Slack Channel</a:t>
            </a:r>
            <a:r>
              <a:rPr lang="en-GB" sz="2000" dirty="0"/>
              <a:t> / </a:t>
            </a:r>
            <a:r>
              <a:rPr lang="en-GB" sz="2000" dirty="0" err="1">
                <a:hlinkClick r:id="rId8"/>
              </a:rPr>
              <a:t>TaskWorld</a:t>
            </a:r>
            <a:r>
              <a:rPr lang="en-GB" sz="2000" dirty="0"/>
              <a:t> / </a:t>
            </a:r>
            <a:r>
              <a:rPr lang="en-GB" sz="2000" dirty="0">
                <a:hlinkClick r:id="rId9"/>
              </a:rPr>
              <a:t>Trello</a:t>
            </a:r>
            <a:r>
              <a:rPr lang="en-GB" sz="2000" dirty="0"/>
              <a:t>.</a:t>
            </a:r>
          </a:p>
          <a:p>
            <a:pPr lvl="1">
              <a:buFont typeface="Courier New" panose="02070309020205020404" pitchFamily="49" charset="0"/>
              <a:buChar char="o"/>
            </a:pPr>
            <a:r>
              <a:rPr lang="en-GB" sz="2000" b="1" dirty="0"/>
              <a:t>Private Team Network: </a:t>
            </a:r>
            <a:r>
              <a:rPr lang="en-GB" sz="2000" dirty="0"/>
              <a:t>e.g. </a:t>
            </a:r>
            <a:r>
              <a:rPr lang="en-GB" sz="2000" dirty="0">
                <a:hlinkClick r:id="rId10"/>
              </a:rPr>
              <a:t>Facebook Group </a:t>
            </a:r>
            <a:r>
              <a:rPr lang="en-GB" sz="2000" dirty="0"/>
              <a:t> /  </a:t>
            </a:r>
            <a:r>
              <a:rPr lang="en-GB" sz="2000" dirty="0">
                <a:hlinkClick r:id="rId11"/>
              </a:rPr>
              <a:t>Yammer </a:t>
            </a:r>
            <a:r>
              <a:rPr lang="en-GB" sz="2000" dirty="0"/>
              <a:t>(or other </a:t>
            </a:r>
            <a:r>
              <a:rPr lang="en-GB" sz="2000" dirty="0">
                <a:hlinkClick r:id="rId12"/>
              </a:rPr>
              <a:t>free alternative</a:t>
            </a:r>
            <a:r>
              <a:rPr lang="en-GB" sz="2000" dirty="0"/>
              <a:t>s).</a:t>
            </a:r>
          </a:p>
          <a:p>
            <a:pPr lvl="1">
              <a:buFont typeface="Courier New" panose="02070309020205020404" pitchFamily="49" charset="0"/>
              <a:buChar char="o"/>
            </a:pPr>
            <a:r>
              <a:rPr lang="en-GB" sz="2000" b="1" dirty="0"/>
              <a:t>Online meetings </a:t>
            </a:r>
            <a:r>
              <a:rPr lang="en-GB" sz="2000" dirty="0"/>
              <a:t>e.g.</a:t>
            </a:r>
            <a:r>
              <a:rPr lang="en-GB" sz="2000" b="1" dirty="0"/>
              <a:t> </a:t>
            </a:r>
            <a:r>
              <a:rPr lang="en-GB" sz="2000" dirty="0">
                <a:hlinkClick r:id="rId13"/>
              </a:rPr>
              <a:t>Google Hangouts</a:t>
            </a:r>
            <a:r>
              <a:rPr lang="en-GB" sz="2000" dirty="0"/>
              <a:t> or </a:t>
            </a:r>
            <a:r>
              <a:rPr lang="en-GB" sz="2000" dirty="0">
                <a:hlinkClick r:id="rId14"/>
              </a:rPr>
              <a:t>Skype Group Calls</a:t>
            </a:r>
            <a:r>
              <a:rPr lang="en-GB" sz="2000" dirty="0"/>
              <a:t>.</a:t>
            </a:r>
          </a:p>
          <a:p>
            <a:pPr lvl="1">
              <a:buFont typeface="Courier New" panose="02070309020205020404" pitchFamily="49" charset="0"/>
              <a:buChar char="o"/>
            </a:pPr>
            <a:r>
              <a:rPr lang="en-GB" sz="2000" b="1" dirty="0"/>
              <a:t>Organise a Meeting </a:t>
            </a:r>
            <a:r>
              <a:rPr lang="en-GB" sz="2000" dirty="0"/>
              <a:t>e.g. </a:t>
            </a:r>
            <a:r>
              <a:rPr lang="en-GB" sz="2000" dirty="0">
                <a:hlinkClick r:id="rId15"/>
              </a:rPr>
              <a:t>Doodle Poll</a:t>
            </a:r>
            <a:r>
              <a:rPr lang="en-GB" sz="2000" dirty="0"/>
              <a:t>.</a:t>
            </a:r>
          </a:p>
          <a:p>
            <a:r>
              <a:rPr lang="en-GB" sz="2000" b="1" dirty="0"/>
              <a:t>Example solution: </a:t>
            </a:r>
            <a:r>
              <a:rPr lang="en-GB" sz="2000" dirty="0"/>
              <a:t>MS Student E-mail, Office365, </a:t>
            </a:r>
            <a:r>
              <a:rPr lang="en-GB" sz="2000" dirty="0" err="1"/>
              <a:t>Micorsoft</a:t>
            </a:r>
            <a:r>
              <a:rPr lang="en-GB" sz="2000" dirty="0"/>
              <a:t> Teams </a:t>
            </a:r>
            <a:r>
              <a:rPr lang="en-GB" sz="2000" dirty="0" err="1"/>
              <a:t>inc.</a:t>
            </a:r>
            <a:r>
              <a:rPr lang="en-GB" sz="2000" dirty="0"/>
              <a:t> built-in Skype features.</a:t>
            </a:r>
          </a:p>
        </p:txBody>
      </p:sp>
    </p:spTree>
    <p:extLst>
      <p:ext uri="{BB962C8B-B14F-4D97-AF65-F5344CB8AC3E}">
        <p14:creationId xmlns:p14="http://schemas.microsoft.com/office/powerpoint/2010/main" val="369804225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Bg. MS Teams</a:t>
            </a:r>
          </a:p>
        </p:txBody>
      </p:sp>
      <p:sp>
        <p:nvSpPr>
          <p:cNvPr id="3" name="Content Placeholder 2"/>
          <p:cNvSpPr>
            <a:spLocks noGrp="1"/>
          </p:cNvSpPr>
          <p:nvPr>
            <p:ph idx="1"/>
          </p:nvPr>
        </p:nvSpPr>
        <p:spPr/>
        <p:txBody>
          <a:bodyPr>
            <a:normAutofit fontScale="62500" lnSpcReduction="20000"/>
          </a:bodyPr>
          <a:lstStyle/>
          <a:p>
            <a:r>
              <a:rPr lang="en-GB" dirty="0"/>
              <a:t>Video Overview: </a:t>
            </a:r>
            <a:r>
              <a:rPr lang="en-GB" dirty="0">
                <a:hlinkClick r:id="rId2"/>
              </a:rPr>
              <a:t>https://www.youtube.com/watch?v=X8krAMdGvCQ</a:t>
            </a:r>
            <a:r>
              <a:rPr lang="en-GB" dirty="0"/>
              <a:t>.</a:t>
            </a:r>
          </a:p>
          <a:p>
            <a:r>
              <a:rPr lang="en-GB" dirty="0"/>
              <a:t>Until now there hasn’t been one hub where people can chat, collaborate and share content with the teams they work with, Microsoft Teams changes that.</a:t>
            </a:r>
          </a:p>
          <a:p>
            <a:r>
              <a:rPr lang="en-GB" dirty="0"/>
              <a:t> All UWTSD students and staff have access to Microsoft Teams enabling you to join or create your own Team with others helping to improve communication and collaboration.</a:t>
            </a:r>
          </a:p>
          <a:p>
            <a:pPr lvl="1">
              <a:buFont typeface="Courier New" panose="02070309020205020404" pitchFamily="49" charset="0"/>
              <a:buChar char="o"/>
            </a:pPr>
            <a:r>
              <a:rPr lang="en-GB" b="1" dirty="0"/>
              <a:t>Collaborate</a:t>
            </a:r>
            <a:r>
              <a:rPr lang="en-GB" dirty="0"/>
              <a:t> - Work with your team in real-time enabling you to collaboratively edit documents and discuss ideas</a:t>
            </a:r>
          </a:p>
          <a:p>
            <a:pPr lvl="1">
              <a:buFont typeface="Courier New" panose="02070309020205020404" pitchFamily="49" charset="0"/>
              <a:buChar char="o"/>
            </a:pPr>
            <a:r>
              <a:rPr lang="en-GB" b="1" dirty="0"/>
              <a:t>Group Chat</a:t>
            </a:r>
            <a:r>
              <a:rPr lang="en-GB" dirty="0"/>
              <a:t> - Send instant messages to your Team</a:t>
            </a:r>
          </a:p>
          <a:p>
            <a:pPr lvl="1">
              <a:buFont typeface="Courier New" panose="02070309020205020404" pitchFamily="49" charset="0"/>
              <a:buChar char="o"/>
            </a:pPr>
            <a:r>
              <a:rPr lang="en-GB" b="1" dirty="0"/>
              <a:t>Online Virtual Meeting</a:t>
            </a:r>
            <a:r>
              <a:rPr lang="en-GB" dirty="0"/>
              <a:t> - Host or join and collaborate with Virtual Meetings</a:t>
            </a:r>
          </a:p>
          <a:p>
            <a:pPr lvl="1">
              <a:buFont typeface="Courier New" panose="02070309020205020404" pitchFamily="49" charset="0"/>
              <a:buChar char="o"/>
            </a:pPr>
            <a:r>
              <a:rPr lang="en-GB" b="1" dirty="0"/>
              <a:t>Share</a:t>
            </a:r>
            <a:r>
              <a:rPr lang="en-GB" dirty="0"/>
              <a:t> - Your screen, PowerPoint Presentation, interactive white board &amp; more with other people</a:t>
            </a:r>
          </a:p>
          <a:p>
            <a:pPr lvl="1">
              <a:buFont typeface="Courier New" panose="02070309020205020404" pitchFamily="49" charset="0"/>
              <a:buChar char="o"/>
            </a:pPr>
            <a:r>
              <a:rPr lang="en-GB" b="1" dirty="0"/>
              <a:t>Audio Calls</a:t>
            </a:r>
            <a:r>
              <a:rPr lang="en-GB" dirty="0"/>
              <a:t> - Have High Quality Audio Calls within your team</a:t>
            </a:r>
          </a:p>
          <a:p>
            <a:pPr lvl="1">
              <a:buFont typeface="Courier New" panose="02070309020205020404" pitchFamily="49" charset="0"/>
              <a:buChar char="o"/>
            </a:pPr>
            <a:r>
              <a:rPr lang="en-GB" b="1" dirty="0"/>
              <a:t>Assignments</a:t>
            </a:r>
            <a:r>
              <a:rPr lang="en-GB" dirty="0"/>
              <a:t> - Support and discuss an assignment with a student group</a:t>
            </a:r>
          </a:p>
          <a:p>
            <a:r>
              <a:rPr lang="en-GB" dirty="0"/>
              <a:t>Teams will be replacing Skype for Business incorporating the calls and chat features.</a:t>
            </a:r>
          </a:p>
          <a:p>
            <a:endParaRPr lang="en-GB" dirty="0"/>
          </a:p>
        </p:txBody>
      </p:sp>
    </p:spTree>
    <p:extLst>
      <p:ext uri="{BB962C8B-B14F-4D97-AF65-F5344CB8AC3E}">
        <p14:creationId xmlns:p14="http://schemas.microsoft.com/office/powerpoint/2010/main" val="25662151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257" y="163537"/>
            <a:ext cx="11067143" cy="4657519"/>
          </a:xfrm>
        </p:spPr>
        <p:txBody>
          <a:bodyPr>
            <a:noAutofit/>
          </a:bodyPr>
          <a:lstStyle/>
          <a:p>
            <a:pPr marL="0" indent="0">
              <a:buNone/>
            </a:pPr>
            <a:r>
              <a:rPr lang="en-GB" b="1" u="sng" dirty="0"/>
              <a:t>For software development projects:</a:t>
            </a:r>
            <a:r>
              <a:rPr lang="en-GB" b="1" dirty="0"/>
              <a:t> </a:t>
            </a:r>
            <a:r>
              <a:rPr lang="en-GB" sz="2400" dirty="0"/>
              <a:t>Consider</a:t>
            </a:r>
            <a:endParaRPr lang="en-GB" u="sng" dirty="0"/>
          </a:p>
          <a:p>
            <a:r>
              <a:rPr lang="en-GB" sz="2200" dirty="0">
                <a:hlinkClick r:id="rId3"/>
              </a:rPr>
              <a:t>GitHub.com</a:t>
            </a:r>
            <a:r>
              <a:rPr lang="en-GB" sz="2200" dirty="0"/>
              <a:t> is a web-based hosting service for </a:t>
            </a:r>
            <a:r>
              <a:rPr lang="en-GB" sz="2200" b="1" dirty="0"/>
              <a:t>version control</a:t>
            </a:r>
            <a:r>
              <a:rPr lang="en-GB" sz="2200" dirty="0"/>
              <a:t>.</a:t>
            </a:r>
          </a:p>
          <a:p>
            <a:r>
              <a:rPr lang="en-GB" sz="2200" dirty="0"/>
              <a:t>It is used for </a:t>
            </a:r>
            <a:r>
              <a:rPr lang="en-GB" sz="2200" b="1" dirty="0"/>
              <a:t>source-code management (SCM), </a:t>
            </a:r>
            <a:r>
              <a:rPr lang="en-GB" sz="2200" dirty="0"/>
              <a:t>for </a:t>
            </a:r>
            <a:r>
              <a:rPr lang="en-GB" sz="2200" b="1" dirty="0"/>
              <a:t>tracking changes in computer files </a:t>
            </a:r>
            <a:r>
              <a:rPr lang="en-GB" sz="2200" dirty="0"/>
              <a:t>and coordinating work on those files </a:t>
            </a:r>
            <a:r>
              <a:rPr lang="en-GB" sz="2200" b="1" dirty="0"/>
              <a:t>among multiple people</a:t>
            </a:r>
            <a:r>
              <a:rPr lang="en-GB" sz="2200" dirty="0"/>
              <a:t>. </a:t>
            </a:r>
          </a:p>
          <a:p>
            <a:r>
              <a:rPr lang="en-GB" sz="2200" dirty="0"/>
              <a:t>Commonly used to host open-source software projects. Launched in 2008, in 2018 it has over 28 million users and 57 million repositories making it the largest host of source code in the world.</a:t>
            </a:r>
          </a:p>
          <a:p>
            <a:r>
              <a:rPr lang="en-GB" sz="2200" dirty="0"/>
              <a:t>Microsoft acquired GitHub in 2018 for US$7.5 billion. GitHub will continue to operate independently as a community, platform and business.</a:t>
            </a:r>
          </a:p>
          <a:p>
            <a:r>
              <a:rPr lang="en-GB" sz="2200" dirty="0">
                <a:hlinkClick r:id="rId4"/>
              </a:rPr>
              <a:t>GitHub Student Developer Pack </a:t>
            </a:r>
            <a:r>
              <a:rPr lang="en-GB" sz="2200" dirty="0"/>
              <a:t>= </a:t>
            </a:r>
            <a:r>
              <a:rPr lang="en-GB" sz="2200" b="1" dirty="0"/>
              <a:t>free student access </a:t>
            </a:r>
            <a:r>
              <a:rPr lang="en-GB" sz="2200" dirty="0"/>
              <a:t>to great developer tools. How to get started: </a:t>
            </a:r>
            <a:r>
              <a:rPr lang="en-GB" sz="2200" dirty="0" err="1"/>
              <a:t>Github</a:t>
            </a:r>
            <a:r>
              <a:rPr lang="en-GB" sz="2200" dirty="0"/>
              <a:t> for Beginners: Overview </a:t>
            </a:r>
            <a:r>
              <a:rPr lang="en-GB" sz="2200" dirty="0">
                <a:hlinkClick r:id="rId5"/>
              </a:rPr>
              <a:t>Video 1</a:t>
            </a:r>
            <a:r>
              <a:rPr lang="en-GB" sz="2200" dirty="0"/>
              <a:t>, </a:t>
            </a:r>
            <a:r>
              <a:rPr lang="en-GB" sz="2200" dirty="0">
                <a:hlinkClick r:id="rId6"/>
              </a:rPr>
              <a:t>Video 2</a:t>
            </a:r>
            <a:r>
              <a:rPr lang="en-GB" sz="2200" dirty="0"/>
              <a:t>.</a:t>
            </a:r>
          </a:p>
          <a:p>
            <a:r>
              <a:rPr lang="en-GB" sz="2200" b="1" dirty="0"/>
              <a:t>Note: </a:t>
            </a:r>
            <a:r>
              <a:rPr lang="en-GB" sz="2200" dirty="0"/>
              <a:t>You can use your own version control method/system, or use VS or Unity with </a:t>
            </a:r>
            <a:r>
              <a:rPr lang="en-GB" sz="2200" dirty="0" err="1"/>
              <a:t>Github</a:t>
            </a:r>
            <a:r>
              <a:rPr lang="en-GB" sz="2200" dirty="0"/>
              <a:t>. </a:t>
            </a:r>
            <a:r>
              <a:rPr lang="en-GB" b="1" dirty="0"/>
              <a:t>With prototyping = Keep it Simple. You may not need version control</a:t>
            </a:r>
            <a:r>
              <a:rPr lang="en-GB" sz="2200" dirty="0"/>
              <a:t>.</a:t>
            </a:r>
          </a:p>
        </p:txBody>
      </p:sp>
    </p:spTree>
    <p:extLst>
      <p:ext uri="{BB962C8B-B14F-4D97-AF65-F5344CB8AC3E}">
        <p14:creationId xmlns:p14="http://schemas.microsoft.com/office/powerpoint/2010/main" val="334029878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Agile Development</a:t>
            </a:r>
          </a:p>
        </p:txBody>
      </p:sp>
      <p:sp>
        <p:nvSpPr>
          <p:cNvPr id="3" name="Content Placeholder 2"/>
          <p:cNvSpPr>
            <a:spLocks noGrp="1"/>
          </p:cNvSpPr>
          <p:nvPr>
            <p:ph idx="1"/>
          </p:nvPr>
        </p:nvSpPr>
        <p:spPr>
          <a:xfrm>
            <a:off x="609600" y="1417638"/>
            <a:ext cx="10972800" cy="3917032"/>
          </a:xfrm>
        </p:spPr>
        <p:txBody>
          <a:bodyPr>
            <a:normAutofit fontScale="92500" lnSpcReduction="10000"/>
          </a:bodyPr>
          <a:lstStyle/>
          <a:p>
            <a:r>
              <a:rPr lang="en-GB" dirty="0"/>
              <a:t>If you are building a software application you could use an Agile Development Method such as Scrum &amp;/or Kanban alongside the Team Progress sheets.</a:t>
            </a:r>
          </a:p>
          <a:p>
            <a:r>
              <a:rPr lang="en-GB" dirty="0"/>
              <a:t>Note: These Dev Methods are more suitable for larger projects. A Software Development method may not be needed and a simple prioritised ‘Requirements list’ for the prototype will suffice.</a:t>
            </a:r>
          </a:p>
          <a:p>
            <a:r>
              <a:rPr lang="en-GB" dirty="0"/>
              <a:t>It is worth considering the </a:t>
            </a:r>
            <a:r>
              <a:rPr lang="en-GB" dirty="0">
                <a:hlinkClick r:id="rId2"/>
              </a:rPr>
              <a:t>Agile Manifesto </a:t>
            </a:r>
            <a:r>
              <a:rPr lang="en-GB" dirty="0"/>
              <a:t>Values &amp; Principles. Even if you don’t use any of the methods.</a:t>
            </a:r>
          </a:p>
        </p:txBody>
      </p:sp>
    </p:spTree>
    <p:extLst>
      <p:ext uri="{BB962C8B-B14F-4D97-AF65-F5344CB8AC3E}">
        <p14:creationId xmlns:p14="http://schemas.microsoft.com/office/powerpoint/2010/main" val="220357970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Bg. </a:t>
            </a:r>
            <a:r>
              <a:rPr lang="en-GB" b="1" u="sng" dirty="0"/>
              <a:t>The Agile Manifesto</a:t>
            </a:r>
            <a:br>
              <a:rPr lang="en-GB" b="1" u="sng" dirty="0"/>
            </a:br>
            <a:r>
              <a:rPr lang="en-GB" b="1" u="sng" dirty="0"/>
              <a:t>The key values and principles of agile</a:t>
            </a:r>
            <a:endParaRPr lang="en-GB" u="sng" dirty="0"/>
          </a:p>
        </p:txBody>
      </p:sp>
      <p:sp>
        <p:nvSpPr>
          <p:cNvPr id="3" name="Content Placeholder 2"/>
          <p:cNvSpPr>
            <a:spLocks noGrp="1"/>
          </p:cNvSpPr>
          <p:nvPr>
            <p:ph idx="1"/>
          </p:nvPr>
        </p:nvSpPr>
        <p:spPr/>
        <p:txBody>
          <a:bodyPr>
            <a:normAutofit fontScale="40000" lnSpcReduction="20000"/>
          </a:bodyPr>
          <a:lstStyle/>
          <a:p>
            <a:pPr marL="0" indent="0">
              <a:buNone/>
            </a:pPr>
            <a:r>
              <a:rPr lang="en-GB" b="1" dirty="0"/>
              <a:t>4 Values:</a:t>
            </a:r>
          </a:p>
          <a:p>
            <a:pPr marL="514350" indent="-514350">
              <a:buFont typeface="+mj-lt"/>
              <a:buAutoNum type="arabicPeriod"/>
            </a:pPr>
            <a:r>
              <a:rPr lang="en-GB" dirty="0"/>
              <a:t>Individuals and interactions over processes and tools</a:t>
            </a:r>
          </a:p>
          <a:p>
            <a:pPr marL="514350" indent="-514350">
              <a:buFont typeface="+mj-lt"/>
              <a:buAutoNum type="arabicPeriod"/>
            </a:pPr>
            <a:r>
              <a:rPr lang="en-GB" dirty="0"/>
              <a:t>Working software over comprehensive documentation</a:t>
            </a:r>
          </a:p>
          <a:p>
            <a:pPr marL="514350" indent="-514350">
              <a:buFont typeface="+mj-lt"/>
              <a:buAutoNum type="arabicPeriod"/>
            </a:pPr>
            <a:r>
              <a:rPr lang="en-GB" dirty="0"/>
              <a:t>Customer collaboration over contract negotiation</a:t>
            </a:r>
          </a:p>
          <a:p>
            <a:pPr marL="514350" indent="-514350">
              <a:buFont typeface="+mj-lt"/>
              <a:buAutoNum type="arabicPeriod"/>
            </a:pPr>
            <a:r>
              <a:rPr lang="en-GB" dirty="0"/>
              <a:t>Responding to change over following a plan</a:t>
            </a:r>
          </a:p>
          <a:p>
            <a:pPr marL="0" indent="0">
              <a:buNone/>
            </a:pPr>
            <a:r>
              <a:rPr lang="en-GB" b="1" dirty="0"/>
              <a:t>12 Principles:</a:t>
            </a:r>
          </a:p>
          <a:p>
            <a:pPr marL="514350" indent="-514350">
              <a:buFont typeface="+mj-lt"/>
              <a:buAutoNum type="arabicPeriod"/>
            </a:pPr>
            <a:r>
              <a:rPr lang="en-GB" dirty="0"/>
              <a:t>Our highest priority is to satisfy the customer through early and continuous delivery of valuable software.</a:t>
            </a:r>
          </a:p>
          <a:p>
            <a:pPr marL="514350" indent="-514350">
              <a:buFont typeface="+mj-lt"/>
              <a:buAutoNum type="arabicPeriod"/>
            </a:pPr>
            <a:r>
              <a:rPr lang="en-GB" dirty="0"/>
              <a:t>Welcome changing requirements, even late in development. Agile processes harness change for the customer's competitive advantage.</a:t>
            </a:r>
          </a:p>
          <a:p>
            <a:pPr marL="514350" indent="-514350">
              <a:buFont typeface="+mj-lt"/>
              <a:buAutoNum type="arabicPeriod"/>
            </a:pPr>
            <a:r>
              <a:rPr lang="en-GB" dirty="0"/>
              <a:t>Deliver working software frequently, from a couple of weeks to a couple of months, with a preference to the shorter timescale.</a:t>
            </a:r>
          </a:p>
          <a:p>
            <a:pPr marL="514350" indent="-514350">
              <a:buFont typeface="+mj-lt"/>
              <a:buAutoNum type="arabicPeriod"/>
            </a:pPr>
            <a:r>
              <a:rPr lang="en-GB" dirty="0"/>
              <a:t>Business people and developers must work together daily throughout the project.</a:t>
            </a:r>
          </a:p>
          <a:p>
            <a:pPr marL="514350" indent="-514350">
              <a:buFont typeface="+mj-lt"/>
              <a:buAutoNum type="arabicPeriod"/>
            </a:pPr>
            <a:r>
              <a:rPr lang="en-GB" dirty="0"/>
              <a:t>Build projects around motivated individuals. Give them the environment and support they need, and trust them to get the job done.</a:t>
            </a:r>
          </a:p>
          <a:p>
            <a:pPr marL="514350" indent="-514350">
              <a:buFont typeface="+mj-lt"/>
              <a:buAutoNum type="arabicPeriod"/>
            </a:pPr>
            <a:r>
              <a:rPr lang="en-GB" dirty="0"/>
              <a:t>The most efficient and effective method of conveying information to and within a development team is face-to-face conversation.</a:t>
            </a:r>
          </a:p>
          <a:p>
            <a:pPr marL="514350" indent="-514350">
              <a:buFont typeface="+mj-lt"/>
              <a:buAutoNum type="arabicPeriod"/>
            </a:pPr>
            <a:r>
              <a:rPr lang="en-GB" dirty="0"/>
              <a:t>Working software is the primary measure of progress.</a:t>
            </a:r>
          </a:p>
          <a:p>
            <a:pPr marL="514350" indent="-514350">
              <a:buFont typeface="+mj-lt"/>
              <a:buAutoNum type="arabicPeriod"/>
            </a:pPr>
            <a:r>
              <a:rPr lang="en-GB" dirty="0"/>
              <a:t>Agile processes promote sustainable development. The sponsors, developers, and users should be able to maintain a constant pace indefinitely.</a:t>
            </a:r>
          </a:p>
          <a:p>
            <a:pPr marL="514350" indent="-514350">
              <a:buFont typeface="+mj-lt"/>
              <a:buAutoNum type="arabicPeriod"/>
            </a:pPr>
            <a:r>
              <a:rPr lang="en-GB" dirty="0"/>
              <a:t>Continuous attention to technical excellence and good design enhances agility.</a:t>
            </a:r>
          </a:p>
          <a:p>
            <a:pPr marL="514350" indent="-514350">
              <a:buFont typeface="+mj-lt"/>
              <a:buAutoNum type="arabicPeriod"/>
            </a:pPr>
            <a:r>
              <a:rPr lang="en-GB" dirty="0"/>
              <a:t>Simplicity--the art of maximizing the amount of work not done--is essential.</a:t>
            </a:r>
          </a:p>
          <a:p>
            <a:pPr marL="514350" indent="-514350">
              <a:buFont typeface="+mj-lt"/>
              <a:buAutoNum type="arabicPeriod"/>
            </a:pPr>
            <a:r>
              <a:rPr lang="en-GB" dirty="0"/>
              <a:t>The best architectures, requirements, and designs emerge from self-organizing teams.</a:t>
            </a:r>
          </a:p>
          <a:p>
            <a:pPr marL="514350" indent="-514350">
              <a:buFont typeface="+mj-lt"/>
              <a:buAutoNum type="arabicPeriod"/>
            </a:pPr>
            <a:r>
              <a:rPr lang="en-GB" dirty="0"/>
              <a:t>At regular intervals, the team reflects on how to become more effective, then tunes and adjusts its </a:t>
            </a:r>
            <a:r>
              <a:rPr lang="en-GB" dirty="0" err="1"/>
              <a:t>behavior</a:t>
            </a:r>
            <a:r>
              <a:rPr lang="en-GB" dirty="0"/>
              <a:t> accordingly.</a:t>
            </a:r>
          </a:p>
          <a:p>
            <a:pPr marL="0" indent="0">
              <a:buNone/>
            </a:pPr>
            <a:r>
              <a:rPr lang="en-GB" dirty="0"/>
              <a:t>Ref source: </a:t>
            </a:r>
            <a:r>
              <a:rPr lang="en-GB" dirty="0">
                <a:hlinkClick r:id="rId2"/>
              </a:rPr>
              <a:t>https://www.scrumalliance.org/resources/agile-manifesto</a:t>
            </a:r>
            <a:endParaRPr lang="en-GB" dirty="0"/>
          </a:p>
        </p:txBody>
      </p:sp>
    </p:spTree>
    <p:extLst>
      <p:ext uri="{BB962C8B-B14F-4D97-AF65-F5344CB8AC3E}">
        <p14:creationId xmlns:p14="http://schemas.microsoft.com/office/powerpoint/2010/main" val="41387845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b="1" u="sng" dirty="0"/>
              <a:t>Professionalism: Code of Conduct</a:t>
            </a:r>
          </a:p>
        </p:txBody>
      </p:sp>
      <p:sp>
        <p:nvSpPr>
          <p:cNvPr id="3" name="Content Placeholder 2"/>
          <p:cNvSpPr>
            <a:spLocks noGrp="1"/>
          </p:cNvSpPr>
          <p:nvPr>
            <p:ph idx="1"/>
          </p:nvPr>
        </p:nvSpPr>
        <p:spPr/>
        <p:txBody>
          <a:bodyPr>
            <a:normAutofit fontScale="92500" lnSpcReduction="20000"/>
          </a:bodyPr>
          <a:lstStyle/>
          <a:p>
            <a:r>
              <a:rPr lang="en-GB" dirty="0"/>
              <a:t>To ensure everyone within your team acts professionally and treats each person with respect you could look at some example </a:t>
            </a:r>
            <a:r>
              <a:rPr lang="en-GB" b="1" u="sng" dirty="0"/>
              <a:t>codes of conduct </a:t>
            </a:r>
            <a:r>
              <a:rPr lang="en-GB" dirty="0"/>
              <a:t>and create a simplified one for your Team.</a:t>
            </a:r>
          </a:p>
          <a:p>
            <a:r>
              <a:rPr lang="en-GB" dirty="0"/>
              <a:t>This could be placed in the appendix of your assessment submission.</a:t>
            </a:r>
          </a:p>
          <a:p>
            <a:r>
              <a:rPr lang="en-GB" dirty="0"/>
              <a:t>For example codes of conduct please see the </a:t>
            </a:r>
            <a:r>
              <a:rPr lang="en-GB" b="1" dirty="0"/>
              <a:t>code of conducts </a:t>
            </a:r>
            <a:r>
              <a:rPr lang="en-GB" dirty="0"/>
              <a:t>of the Professional Accreditation Institute related to your programme e.g. </a:t>
            </a:r>
            <a:r>
              <a:rPr lang="en-GB" b="1" dirty="0"/>
              <a:t>BCS – The Chartered Institute of IT </a:t>
            </a:r>
            <a:r>
              <a:rPr lang="en-GB" dirty="0"/>
              <a:t>or </a:t>
            </a:r>
            <a:r>
              <a:rPr lang="en-GB" b="1" dirty="0"/>
              <a:t>IET – The Institute of Engineering &amp; Technology</a:t>
            </a:r>
            <a:r>
              <a:rPr lang="en-GB" dirty="0"/>
              <a:t>.</a:t>
            </a:r>
          </a:p>
        </p:txBody>
      </p:sp>
    </p:spTree>
    <p:extLst>
      <p:ext uri="{BB962C8B-B14F-4D97-AF65-F5344CB8AC3E}">
        <p14:creationId xmlns:p14="http://schemas.microsoft.com/office/powerpoint/2010/main" val="303509965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Activity: Team Progress Sheet</a:t>
            </a:r>
          </a:p>
        </p:txBody>
      </p:sp>
      <p:sp>
        <p:nvSpPr>
          <p:cNvPr id="3" name="Content Placeholder 2"/>
          <p:cNvSpPr>
            <a:spLocks noGrp="1"/>
          </p:cNvSpPr>
          <p:nvPr>
            <p:ph idx="1"/>
          </p:nvPr>
        </p:nvSpPr>
        <p:spPr/>
        <p:txBody>
          <a:bodyPr/>
          <a:lstStyle/>
          <a:p>
            <a:r>
              <a:rPr lang="en-GB" dirty="0"/>
              <a:t>See Moodle.</a:t>
            </a:r>
          </a:p>
        </p:txBody>
      </p:sp>
    </p:spTree>
    <p:extLst>
      <p:ext uri="{BB962C8B-B14F-4D97-AF65-F5344CB8AC3E}">
        <p14:creationId xmlns:p14="http://schemas.microsoft.com/office/powerpoint/2010/main" val="135595933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57A95-803F-4651-88EC-B606A23BF419}"/>
              </a:ext>
            </a:extLst>
          </p:cNvPr>
          <p:cNvSpPr>
            <a:spLocks noGrp="1"/>
          </p:cNvSpPr>
          <p:nvPr>
            <p:ph type="title"/>
          </p:nvPr>
        </p:nvSpPr>
        <p:spPr/>
        <p:txBody>
          <a:bodyPr/>
          <a:lstStyle/>
          <a:p>
            <a:r>
              <a:rPr lang="en-GB" b="1" u="sng" dirty="0"/>
              <a:t>Activity: E-mail Team Name &amp; info</a:t>
            </a:r>
            <a:endParaRPr lang="en-GB" dirty="0"/>
          </a:p>
        </p:txBody>
      </p:sp>
      <p:sp>
        <p:nvSpPr>
          <p:cNvPr id="3" name="Content Placeholder 2">
            <a:extLst>
              <a:ext uri="{FF2B5EF4-FFF2-40B4-BE49-F238E27FC236}">
                <a16:creationId xmlns:a16="http://schemas.microsoft.com/office/drawing/2014/main" id="{D676AD61-A72F-41DA-9E7A-7879753EA893}"/>
              </a:ext>
            </a:extLst>
          </p:cNvPr>
          <p:cNvSpPr>
            <a:spLocks noGrp="1"/>
          </p:cNvSpPr>
          <p:nvPr>
            <p:ph idx="1"/>
          </p:nvPr>
        </p:nvSpPr>
        <p:spPr/>
        <p:txBody>
          <a:bodyPr/>
          <a:lstStyle/>
          <a:p>
            <a:r>
              <a:rPr lang="en-GB" dirty="0"/>
              <a:t>One rep. from each Team. E-mail Tutor:</a:t>
            </a:r>
          </a:p>
          <a:p>
            <a:pPr lvl="1">
              <a:buFont typeface="Courier New" panose="02070309020205020404" pitchFamily="49" charset="0"/>
              <a:buChar char="o"/>
            </a:pPr>
            <a:r>
              <a:rPr lang="en-GB" dirty="0"/>
              <a:t>Team Name:</a:t>
            </a:r>
          </a:p>
          <a:p>
            <a:pPr lvl="1">
              <a:buFont typeface="Courier New" panose="02070309020205020404" pitchFamily="49" charset="0"/>
              <a:buChar char="o"/>
            </a:pPr>
            <a:r>
              <a:rPr lang="en-GB" dirty="0"/>
              <a:t>Project Title:</a:t>
            </a:r>
          </a:p>
          <a:p>
            <a:pPr lvl="1">
              <a:buFont typeface="Courier New" panose="02070309020205020404" pitchFamily="49" charset="0"/>
              <a:buChar char="o"/>
            </a:pPr>
            <a:r>
              <a:rPr lang="en-GB" dirty="0"/>
              <a:t>Brief Project description:</a:t>
            </a:r>
          </a:p>
          <a:p>
            <a:pPr lvl="1">
              <a:buFont typeface="Courier New" panose="02070309020205020404" pitchFamily="49" charset="0"/>
              <a:buChar char="o"/>
            </a:pPr>
            <a:r>
              <a:rPr lang="en-GB" dirty="0"/>
              <a:t>Team members:.</a:t>
            </a:r>
          </a:p>
        </p:txBody>
      </p:sp>
    </p:spTree>
    <p:extLst>
      <p:ext uri="{BB962C8B-B14F-4D97-AF65-F5344CB8AC3E}">
        <p14:creationId xmlns:p14="http://schemas.microsoft.com/office/powerpoint/2010/main" val="123864985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4649277" y="1942099"/>
            <a:ext cx="3297862" cy="1483272"/>
          </a:xfrm>
          <a:prstGeom prst="rect">
            <a:avLst/>
          </a:prstGeom>
          <a:noFill/>
        </p:spPr>
      </p:pic>
    </p:spTree>
    <p:extLst>
      <p:ext uri="{BB962C8B-B14F-4D97-AF65-F5344CB8AC3E}">
        <p14:creationId xmlns:p14="http://schemas.microsoft.com/office/powerpoint/2010/main" val="406881894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information</a:t>
            </a:r>
          </a:p>
        </p:txBody>
      </p:sp>
      <p:sp>
        <p:nvSpPr>
          <p:cNvPr id="3" name="Content Placeholder 2"/>
          <p:cNvSpPr>
            <a:spLocks noGrp="1"/>
          </p:cNvSpPr>
          <p:nvPr>
            <p:ph idx="1"/>
          </p:nvPr>
        </p:nvSpPr>
        <p:spPr/>
        <p:txBody>
          <a:bodyPr/>
          <a:lstStyle/>
          <a:p>
            <a:r>
              <a:rPr lang="en-GB" dirty="0"/>
              <a:t>Background reading.</a:t>
            </a:r>
          </a:p>
        </p:txBody>
      </p:sp>
    </p:spTree>
    <p:extLst>
      <p:ext uri="{BB962C8B-B14F-4D97-AF65-F5344CB8AC3E}">
        <p14:creationId xmlns:p14="http://schemas.microsoft.com/office/powerpoint/2010/main" val="82894135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Xprize</a:t>
            </a:r>
            <a:endParaRPr lang="en-GB" dirty="0"/>
          </a:p>
        </p:txBody>
      </p:sp>
      <p:sp>
        <p:nvSpPr>
          <p:cNvPr id="3" name="Content Placeholder 2"/>
          <p:cNvSpPr>
            <a:spLocks noGrp="1"/>
          </p:cNvSpPr>
          <p:nvPr>
            <p:ph idx="1"/>
          </p:nvPr>
        </p:nvSpPr>
        <p:spPr/>
        <p:txBody>
          <a:bodyPr>
            <a:normAutofit fontScale="85000" lnSpcReduction="20000"/>
          </a:bodyPr>
          <a:lstStyle/>
          <a:p>
            <a:r>
              <a:rPr lang="en-GB" dirty="0" err="1"/>
              <a:t>XPrize</a:t>
            </a:r>
            <a:r>
              <a:rPr lang="en-GB" dirty="0"/>
              <a:t>: During this module you will be introduced to a number of Foundations and Funding opportunities that can help you discover develop and actualize your potential. I would like to introduce you to </a:t>
            </a:r>
            <a:r>
              <a:rPr lang="en-GB" dirty="0" err="1">
                <a:hlinkClick r:id="rId2"/>
              </a:rPr>
              <a:t>XPrize</a:t>
            </a:r>
            <a:r>
              <a:rPr lang="en-GB" dirty="0"/>
              <a:t> a </a:t>
            </a:r>
            <a:r>
              <a:rPr lang="en-GB" dirty="0" err="1"/>
              <a:t>nonprofit</a:t>
            </a:r>
            <a:r>
              <a:rPr lang="en-GB" dirty="0"/>
              <a:t> organization that designs and manages competitions to encourage technological development that could benefit humanity. </a:t>
            </a:r>
          </a:p>
          <a:p>
            <a:r>
              <a:rPr lang="en-GB" b="1" dirty="0" err="1"/>
              <a:t>Eg</a:t>
            </a:r>
            <a:r>
              <a:rPr lang="en-GB" b="1" dirty="0"/>
              <a:t>. AI Challenge </a:t>
            </a:r>
            <a:r>
              <a:rPr lang="en-GB" b="1" dirty="0">
                <a:hlinkClick r:id="rId3"/>
              </a:rPr>
              <a:t>https://www.xprize.org/prizes/artificial-intelligence</a:t>
            </a:r>
            <a:endParaRPr lang="en-GB" dirty="0"/>
          </a:p>
          <a:p>
            <a:r>
              <a:rPr lang="en-GB" b="1" dirty="0"/>
              <a:t>Activity:</a:t>
            </a:r>
            <a:r>
              <a:rPr lang="en-GB" dirty="0"/>
              <a:t> Click here to read overview of the initiative: </a:t>
            </a:r>
            <a:r>
              <a:rPr lang="en-GB" dirty="0">
                <a:hlinkClick r:id="rId2"/>
              </a:rPr>
              <a:t>https://www.xprize.org</a:t>
            </a:r>
            <a:endParaRPr lang="en-GB" dirty="0"/>
          </a:p>
          <a:p>
            <a:r>
              <a:rPr lang="en-GB" dirty="0"/>
              <a:t>To review the competitions click here: </a:t>
            </a:r>
            <a:r>
              <a:rPr lang="en-GB" dirty="0">
                <a:hlinkClick r:id="rId4"/>
              </a:rPr>
              <a:t>https://www.xprize.org/prizes</a:t>
            </a:r>
            <a:r>
              <a:rPr lang="en-GB" dirty="0"/>
              <a:t>.</a:t>
            </a:r>
          </a:p>
          <a:p>
            <a:endParaRPr lang="en-GB" dirty="0"/>
          </a:p>
        </p:txBody>
      </p:sp>
    </p:spTree>
    <p:extLst>
      <p:ext uri="{BB962C8B-B14F-4D97-AF65-F5344CB8AC3E}">
        <p14:creationId xmlns:p14="http://schemas.microsoft.com/office/powerpoint/2010/main" val="131518204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b="1" u="sng" dirty="0"/>
              <a:t>Video: A Good Team sticks together</a:t>
            </a:r>
          </a:p>
        </p:txBody>
      </p:sp>
      <p:pic>
        <p:nvPicPr>
          <p:cNvPr id="4" name="Content Placeholder 3">
            <a:hlinkClick r:id="rId3"/>
          </p:cNvPr>
          <p:cNvPicPr>
            <a:picLocks noGrp="1" noChangeAspect="1"/>
          </p:cNvPicPr>
          <p:nvPr>
            <p:ph idx="1"/>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1376070" y="1690688"/>
            <a:ext cx="8799749" cy="368489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2" descr="http://www.clker.com/cliparts/U/2/w/h/l/f/mouse-pointer-hi.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21193012">
            <a:off x="9233018" y="3876202"/>
            <a:ext cx="1094945" cy="1186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57641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4 (Awesome) Lessons to Learn for The Lego Movie... conversations to have with your kids. from http://smartkids101.com #lego #movie #kids #parenti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9479" y="2460873"/>
            <a:ext cx="5554321" cy="290213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www.clker.com/cliparts/U/2/w/h/l/f/mouse-pointer-hi.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5816350">
            <a:off x="4699652" y="4006607"/>
            <a:ext cx="1487784" cy="16117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37105" y="1830534"/>
            <a:ext cx="7578967" cy="2431435"/>
          </a:xfrm>
          <a:prstGeom prst="rect">
            <a:avLst/>
          </a:prstGeom>
          <a:noFill/>
        </p:spPr>
        <p:txBody>
          <a:bodyPr wrap="square" rtlCol="0">
            <a:spAutoFit/>
          </a:bodyPr>
          <a:lstStyle/>
          <a:p>
            <a:r>
              <a:rPr lang="en-GB" sz="3200" dirty="0"/>
              <a:t>1. It doesn’t have to be perfect to be great.</a:t>
            </a:r>
          </a:p>
          <a:p>
            <a:r>
              <a:rPr lang="en-GB" sz="3200" dirty="0"/>
              <a:t>2. Kindness shines through.</a:t>
            </a:r>
          </a:p>
          <a:p>
            <a:r>
              <a:rPr lang="en-GB" sz="3200" dirty="0"/>
              <a:t>3. Teamwork is important.</a:t>
            </a:r>
          </a:p>
          <a:p>
            <a:r>
              <a:rPr lang="en-GB" sz="3200" dirty="0"/>
              <a:t>4. Confidence builds Confidence.</a:t>
            </a:r>
          </a:p>
          <a:p>
            <a:r>
              <a:rPr lang="en-GB" dirty="0"/>
              <a:t>For more info </a:t>
            </a:r>
            <a:r>
              <a:rPr lang="en-GB" dirty="0">
                <a:hlinkClick r:id="rId3"/>
              </a:rPr>
              <a:t>click-here</a:t>
            </a:r>
            <a:r>
              <a:rPr lang="en-GB" dirty="0"/>
              <a:t>.</a:t>
            </a:r>
          </a:p>
        </p:txBody>
      </p:sp>
      <p:sp>
        <p:nvSpPr>
          <p:cNvPr id="4" name="Title 3"/>
          <p:cNvSpPr>
            <a:spLocks noGrp="1"/>
          </p:cNvSpPr>
          <p:nvPr>
            <p:ph type="title"/>
          </p:nvPr>
        </p:nvSpPr>
        <p:spPr/>
        <p:txBody>
          <a:bodyPr>
            <a:normAutofit fontScale="90000"/>
          </a:bodyPr>
          <a:lstStyle/>
          <a:p>
            <a:r>
              <a:rPr lang="en-GB" b="1" u="sng" dirty="0"/>
              <a:t>4 Team-working Lessons to Learn</a:t>
            </a:r>
            <a:br>
              <a:rPr lang="en-GB" b="1" u="sng" dirty="0"/>
            </a:br>
            <a:r>
              <a:rPr lang="en-GB" b="1" u="sng" dirty="0"/>
              <a:t> from ‘The Lego Movie’</a:t>
            </a:r>
            <a:endParaRPr lang="en-GB" u="sng" dirty="0"/>
          </a:p>
        </p:txBody>
      </p:sp>
    </p:spTree>
    <p:extLst>
      <p:ext uri="{BB962C8B-B14F-4D97-AF65-F5344CB8AC3E}">
        <p14:creationId xmlns:p14="http://schemas.microsoft.com/office/powerpoint/2010/main" val="180691691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00263" y="-2752"/>
            <a:ext cx="8329612" cy="6860752"/>
          </a:xfrm>
          <a:prstGeom prst="rect">
            <a:avLst/>
          </a:prstGeom>
        </p:spPr>
      </p:pic>
      <p:pic>
        <p:nvPicPr>
          <p:cNvPr id="3" name="Picture 2">
            <a:hlinkClick r:id="rId2"/>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9305875">
            <a:off x="10524862" y="3610465"/>
            <a:ext cx="1229155" cy="1841431"/>
          </a:xfrm>
          <a:prstGeom prst="rect">
            <a:avLst/>
          </a:prstGeom>
        </p:spPr>
      </p:pic>
      <p:sp>
        <p:nvSpPr>
          <p:cNvPr id="4" name="TextBox 3"/>
          <p:cNvSpPr txBox="1"/>
          <p:nvPr/>
        </p:nvSpPr>
        <p:spPr>
          <a:xfrm>
            <a:off x="0" y="5413937"/>
            <a:ext cx="2746720" cy="246221"/>
          </a:xfrm>
          <a:prstGeom prst="rect">
            <a:avLst/>
          </a:prstGeom>
          <a:noFill/>
        </p:spPr>
        <p:txBody>
          <a:bodyPr wrap="square" rtlCol="0">
            <a:spAutoFit/>
          </a:bodyPr>
          <a:lstStyle/>
          <a:p>
            <a:r>
              <a:rPr lang="en-GB" sz="1000" dirty="0"/>
              <a:t>Ref: </a:t>
            </a:r>
            <a:r>
              <a:rPr lang="en-GB" sz="1000" dirty="0">
                <a:hlinkClick r:id="rId2"/>
              </a:rPr>
              <a:t>https://www.smartsheet.com/team-working</a:t>
            </a:r>
            <a:r>
              <a:rPr lang="en-GB" sz="1000" dirty="0"/>
              <a:t> </a:t>
            </a:r>
          </a:p>
        </p:txBody>
      </p:sp>
    </p:spTree>
    <p:extLst>
      <p:ext uri="{BB962C8B-B14F-4D97-AF65-F5344CB8AC3E}">
        <p14:creationId xmlns:p14="http://schemas.microsoft.com/office/powerpoint/2010/main" val="8625130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5091" y="270932"/>
            <a:ext cx="10877265" cy="964190"/>
          </a:xfrm>
        </p:spPr>
        <p:txBody>
          <a:bodyPr>
            <a:normAutofit fontScale="92500" lnSpcReduction="10000"/>
          </a:bodyPr>
          <a:lstStyle/>
          <a:p>
            <a:r>
              <a:rPr lang="en-GB" dirty="0"/>
              <a:t>Teams can generally be organised into common categories such as:</a:t>
            </a:r>
          </a:p>
        </p:txBody>
      </p:sp>
      <p:grpSp>
        <p:nvGrpSpPr>
          <p:cNvPr id="5" name="Group 4"/>
          <p:cNvGrpSpPr/>
          <p:nvPr/>
        </p:nvGrpSpPr>
        <p:grpSpPr>
          <a:xfrm>
            <a:off x="2359923" y="753027"/>
            <a:ext cx="7467600" cy="4655593"/>
            <a:chOff x="2359924" y="1567787"/>
            <a:chExt cx="7467600" cy="4655593"/>
          </a:xfrm>
        </p:grpSpPr>
        <p:pic>
          <p:nvPicPr>
            <p:cNvPr id="35842" name="Picture 2" descr="https://www.surfmerchant.ie/wp-content/uploads/2013/10/Digital-Marketing-Roles-Venn-Diagra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9924" y="1567787"/>
              <a:ext cx="7467600" cy="465559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861110" y="5390866"/>
              <a:ext cx="1774209" cy="6687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05669845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HRM - Human Resource Management</a:t>
            </a:r>
            <a:endParaRPr lang="en-GB" u="sng" dirty="0"/>
          </a:p>
        </p:txBody>
      </p:sp>
      <p:sp>
        <p:nvSpPr>
          <p:cNvPr id="3" name="Content Placeholder 2"/>
          <p:cNvSpPr>
            <a:spLocks noGrp="1"/>
          </p:cNvSpPr>
          <p:nvPr>
            <p:ph idx="1"/>
          </p:nvPr>
        </p:nvSpPr>
        <p:spPr>
          <a:xfrm>
            <a:off x="838200" y="1690688"/>
            <a:ext cx="10235821" cy="3318936"/>
          </a:xfrm>
        </p:spPr>
        <p:txBody>
          <a:bodyPr>
            <a:noAutofit/>
          </a:bodyPr>
          <a:lstStyle/>
          <a:p>
            <a:r>
              <a:rPr lang="en-GB" sz="2800" dirty="0"/>
              <a:t>HRM means employing people with the skills the business / project needs.</a:t>
            </a:r>
          </a:p>
          <a:p>
            <a:r>
              <a:rPr lang="en-GB" sz="2800" dirty="0"/>
              <a:t>HRM consider </a:t>
            </a:r>
            <a:r>
              <a:rPr lang="en-GB" sz="2800" b="1" dirty="0"/>
              <a:t>employees as individuals with varying skills </a:t>
            </a:r>
            <a:r>
              <a:rPr lang="en-GB" sz="2800" dirty="0"/>
              <a:t>that need to be placed into appropriate jobs/roles in order to achieve their potential.</a:t>
            </a:r>
          </a:p>
          <a:p>
            <a:endParaRPr lang="en-GB" sz="2000" dirty="0"/>
          </a:p>
        </p:txBody>
      </p:sp>
    </p:spTree>
    <p:extLst>
      <p:ext uri="{BB962C8B-B14F-4D97-AF65-F5344CB8AC3E}">
        <p14:creationId xmlns:p14="http://schemas.microsoft.com/office/powerpoint/2010/main" val="235666284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Employability</a:t>
            </a:r>
            <a:endParaRPr lang="en-GB" dirty="0"/>
          </a:p>
        </p:txBody>
      </p:sp>
      <p:sp>
        <p:nvSpPr>
          <p:cNvPr id="3" name="Content Placeholder 2"/>
          <p:cNvSpPr>
            <a:spLocks noGrp="1"/>
          </p:cNvSpPr>
          <p:nvPr>
            <p:ph idx="1"/>
          </p:nvPr>
        </p:nvSpPr>
        <p:spPr/>
        <p:txBody>
          <a:bodyPr/>
          <a:lstStyle/>
          <a:p>
            <a:pPr marL="0" indent="0">
              <a:buNone/>
            </a:pPr>
            <a:r>
              <a:rPr lang="en-GB" dirty="0"/>
              <a:t>1. Q. Research and discover the top employability skills employers are looking for today?</a:t>
            </a:r>
          </a:p>
          <a:p>
            <a:endParaRPr lang="en-GB" dirty="0"/>
          </a:p>
          <a:p>
            <a:pPr marL="0" indent="0">
              <a:buNone/>
            </a:pPr>
            <a:r>
              <a:rPr lang="en-GB" dirty="0"/>
              <a:t>2. Q. Document several Employability skills the Team is developing?</a:t>
            </a:r>
          </a:p>
          <a:p>
            <a:endParaRPr lang="en-GB" dirty="0"/>
          </a:p>
        </p:txBody>
      </p:sp>
    </p:spTree>
    <p:extLst>
      <p:ext uri="{BB962C8B-B14F-4D97-AF65-F5344CB8AC3E}">
        <p14:creationId xmlns:p14="http://schemas.microsoft.com/office/powerpoint/2010/main" val="398026447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Video Clip: </a:t>
            </a:r>
            <a:r>
              <a:rPr lang="en-GB" b="1" dirty="0"/>
              <a:t>Tuckman’s</a:t>
            </a:r>
            <a:r>
              <a:rPr lang="en-GB" dirty="0"/>
              <a:t> Team formation</a:t>
            </a:r>
          </a:p>
        </p:txBody>
      </p:sp>
      <p:pic>
        <p:nvPicPr>
          <p:cNvPr id="4" name="Picture 3">
            <a:hlinkClick r:id="rId3"/>
          </p:cNvPr>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20000" contrast="-40000"/>
                    </a14:imgEffect>
                  </a14:imgLayer>
                </a14:imgProps>
              </a:ext>
            </a:extLst>
          </a:blip>
          <a:srcRect l="24545" t="10448" r="24372" b="33023"/>
          <a:stretch/>
        </p:blipFill>
        <p:spPr>
          <a:xfrm>
            <a:off x="2915665" y="1340620"/>
            <a:ext cx="6646461" cy="4135271"/>
          </a:xfrm>
          <a:prstGeom prst="rect">
            <a:avLst/>
          </a:prstGeom>
        </p:spPr>
      </p:pic>
      <p:pic>
        <p:nvPicPr>
          <p:cNvPr id="39938" name="Picture 2" descr="http://www.clker.com/cliparts/U/2/w/h/l/f/mouse-pointer-hi.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21193012">
            <a:off x="9014654" y="4084059"/>
            <a:ext cx="1094945" cy="1186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297438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320367" y="147956"/>
            <a:ext cx="9539785" cy="1311275"/>
          </a:xfrm>
        </p:spPr>
        <p:txBody>
          <a:bodyPr>
            <a:normAutofit fontScale="90000"/>
          </a:bodyPr>
          <a:lstStyle/>
          <a:p>
            <a:pPr>
              <a:defRPr/>
            </a:pPr>
            <a:r>
              <a:rPr lang="en-GB" dirty="0"/>
              <a:t>Bg: Tuckman’s Group Development and Maturity</a:t>
            </a:r>
            <a:endParaRPr lang="en-GB" sz="1600" dirty="0"/>
          </a:p>
        </p:txBody>
      </p:sp>
      <p:sp>
        <p:nvSpPr>
          <p:cNvPr id="33794" name="Rectangle 3"/>
          <p:cNvSpPr>
            <a:spLocks noGrp="1" noChangeArrowheads="1"/>
          </p:cNvSpPr>
          <p:nvPr>
            <p:ph idx="1"/>
          </p:nvPr>
        </p:nvSpPr>
        <p:spPr>
          <a:xfrm>
            <a:off x="1153343" y="1459231"/>
            <a:ext cx="10194878" cy="3783087"/>
          </a:xfrm>
        </p:spPr>
        <p:txBody>
          <a:bodyPr wrap="square">
            <a:spAutoFit/>
          </a:bodyPr>
          <a:lstStyle/>
          <a:p>
            <a:pPr marL="365125" lvl="1" indent="-255588">
              <a:lnSpc>
                <a:spcPts val="2880"/>
              </a:lnSpc>
              <a:spcBef>
                <a:spcPts val="0"/>
              </a:spcBef>
              <a:spcAft>
                <a:spcPts val="0"/>
              </a:spcAft>
              <a:buSzPct val="68000"/>
              <a:buFont typeface="Wingdings 3" panose="05040102010807070707" pitchFamily="18" charset="2"/>
              <a:buChar char=""/>
            </a:pPr>
            <a:r>
              <a:rPr lang="en-GB" altLang="en-US" sz="1800" b="1" dirty="0"/>
              <a:t>3. Norming (Coming together stage)</a:t>
            </a:r>
          </a:p>
          <a:p>
            <a:pPr eaLnBrk="1" hangingPunct="1">
              <a:lnSpc>
                <a:spcPts val="2880"/>
              </a:lnSpc>
              <a:spcBef>
                <a:spcPts val="0"/>
              </a:spcBef>
              <a:spcAft>
                <a:spcPts val="0"/>
              </a:spcAft>
              <a:buFont typeface="Courier New" panose="02070309020205020404" pitchFamily="49" charset="0"/>
              <a:buChar char="o"/>
            </a:pPr>
            <a:r>
              <a:rPr lang="en-GB" altLang="en-US" sz="1800" dirty="0"/>
              <a:t>The team gets on course and identifies how its members can work together effectively. </a:t>
            </a:r>
          </a:p>
          <a:p>
            <a:pPr eaLnBrk="1" hangingPunct="1">
              <a:lnSpc>
                <a:spcPts val="2880"/>
              </a:lnSpc>
              <a:spcBef>
                <a:spcPts val="0"/>
              </a:spcBef>
              <a:spcAft>
                <a:spcPts val="0"/>
              </a:spcAft>
              <a:buFont typeface="Courier New" panose="02070309020205020404" pitchFamily="49" charset="0"/>
              <a:buChar char="o"/>
            </a:pPr>
            <a:r>
              <a:rPr lang="en-GB" altLang="en-US" sz="1800" dirty="0"/>
              <a:t>Roles and responsibilities are clear and accepted.</a:t>
            </a:r>
          </a:p>
          <a:p>
            <a:pPr eaLnBrk="1" hangingPunct="1">
              <a:lnSpc>
                <a:spcPts val="2880"/>
              </a:lnSpc>
              <a:spcBef>
                <a:spcPts val="0"/>
              </a:spcBef>
              <a:spcAft>
                <a:spcPts val="0"/>
              </a:spcAft>
              <a:buFont typeface="Courier New" panose="02070309020205020404" pitchFamily="49" charset="0"/>
              <a:buChar char="o"/>
            </a:pPr>
            <a:r>
              <a:rPr lang="en-GB" altLang="en-US" sz="1800" dirty="0"/>
              <a:t>Give and receive constructive feedback.</a:t>
            </a:r>
          </a:p>
          <a:p>
            <a:pPr eaLnBrk="1" hangingPunct="1">
              <a:lnSpc>
                <a:spcPts val="2880"/>
              </a:lnSpc>
              <a:spcBef>
                <a:spcPts val="0"/>
              </a:spcBef>
              <a:spcAft>
                <a:spcPts val="0"/>
              </a:spcAft>
              <a:buFont typeface="Courier New" panose="02070309020205020404" pitchFamily="49" charset="0"/>
              <a:buChar char="o"/>
            </a:pPr>
            <a:r>
              <a:rPr lang="en-GB" altLang="en-US" sz="1800" dirty="0"/>
              <a:t>Value individual differences.</a:t>
            </a:r>
          </a:p>
          <a:p>
            <a:pPr eaLnBrk="1" hangingPunct="1">
              <a:lnSpc>
                <a:spcPts val="2880"/>
              </a:lnSpc>
              <a:spcBef>
                <a:spcPts val="0"/>
              </a:spcBef>
              <a:spcAft>
                <a:spcPts val="0"/>
              </a:spcAft>
              <a:buFont typeface="Courier New" panose="02070309020205020404" pitchFamily="49" charset="0"/>
              <a:buChar char="o"/>
            </a:pPr>
            <a:r>
              <a:rPr lang="en-GB" altLang="en-US" sz="1800" dirty="0"/>
              <a:t>Leadership is more shared by the team. Leaders facilitate and support.</a:t>
            </a:r>
            <a:endParaRPr lang="en-GB" altLang="en-US" b="1" dirty="0"/>
          </a:p>
          <a:p>
            <a:pPr marL="365125" lvl="1" indent="-255588">
              <a:lnSpc>
                <a:spcPts val="2880"/>
              </a:lnSpc>
              <a:spcBef>
                <a:spcPts val="0"/>
              </a:spcBef>
              <a:spcAft>
                <a:spcPts val="0"/>
              </a:spcAft>
              <a:buSzPct val="68000"/>
              <a:buFont typeface="Wingdings 3" panose="05040102010807070707" pitchFamily="18" charset="2"/>
              <a:buChar char=""/>
            </a:pPr>
            <a:r>
              <a:rPr lang="en-GB" altLang="en-US" sz="1800" b="1" dirty="0"/>
              <a:t>4. Performing (The effective operating stage)</a:t>
            </a:r>
          </a:p>
          <a:p>
            <a:pPr eaLnBrk="1" hangingPunct="1">
              <a:lnSpc>
                <a:spcPts val="2880"/>
              </a:lnSpc>
              <a:spcBef>
                <a:spcPts val="0"/>
              </a:spcBef>
              <a:spcAft>
                <a:spcPts val="0"/>
              </a:spcAft>
              <a:buFont typeface="Courier New" panose="02070309020205020404" pitchFamily="49" charset="0"/>
              <a:buChar char="o"/>
            </a:pPr>
            <a:r>
              <a:rPr lang="en-GB" altLang="en-US" sz="1800" dirty="0"/>
              <a:t>Make progress toward the goal with speed and efficiency.</a:t>
            </a:r>
          </a:p>
          <a:p>
            <a:pPr eaLnBrk="1" hangingPunct="1">
              <a:lnSpc>
                <a:spcPts val="2880"/>
              </a:lnSpc>
              <a:spcBef>
                <a:spcPts val="0"/>
              </a:spcBef>
              <a:spcAft>
                <a:spcPts val="0"/>
              </a:spcAft>
              <a:buFont typeface="Courier New" panose="02070309020205020404" pitchFamily="49" charset="0"/>
              <a:buChar char="o"/>
            </a:pPr>
            <a:r>
              <a:rPr lang="en-GB" altLang="en-US" sz="1800" dirty="0"/>
              <a:t>Work together to diagnose and overcome obstacles.</a:t>
            </a:r>
          </a:p>
          <a:p>
            <a:pPr eaLnBrk="1" hangingPunct="1">
              <a:lnSpc>
                <a:spcPts val="2880"/>
              </a:lnSpc>
              <a:spcBef>
                <a:spcPts val="0"/>
              </a:spcBef>
              <a:spcAft>
                <a:spcPts val="0"/>
              </a:spcAft>
              <a:buFont typeface="Courier New" panose="02070309020205020404" pitchFamily="49" charset="0"/>
              <a:buChar char="o"/>
            </a:pPr>
            <a:r>
              <a:rPr lang="en-GB" altLang="en-US" sz="1800" dirty="0"/>
              <a:t>Team members support and look after each other.</a:t>
            </a:r>
          </a:p>
        </p:txBody>
      </p:sp>
      <p:pic>
        <p:nvPicPr>
          <p:cNvPr id="19458" name="Picture 2" descr="http://www.themetisfiles.com/wp-content/uploads/2011/01/community-m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19560" y="2444217"/>
            <a:ext cx="2847975" cy="2828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31731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Self-Actualised workforce</a:t>
            </a:r>
          </a:p>
        </p:txBody>
      </p:sp>
      <p:sp>
        <p:nvSpPr>
          <p:cNvPr id="3" name="Content Placeholder 2"/>
          <p:cNvSpPr>
            <a:spLocks noGrp="1"/>
          </p:cNvSpPr>
          <p:nvPr>
            <p:ph idx="1"/>
          </p:nvPr>
        </p:nvSpPr>
        <p:spPr/>
        <p:txBody>
          <a:bodyPr>
            <a:normAutofit fontScale="77500" lnSpcReduction="20000"/>
          </a:bodyPr>
          <a:lstStyle/>
          <a:p>
            <a:r>
              <a:rPr lang="en-GB" dirty="0"/>
              <a:t>Working environments today are increasingly being designed to allow employees to meet all of their needs. </a:t>
            </a:r>
          </a:p>
          <a:p>
            <a:r>
              <a:rPr lang="en-GB" dirty="0"/>
              <a:t>As a result a person’s working life can be very fulfilling.</a:t>
            </a:r>
          </a:p>
          <a:p>
            <a:r>
              <a:rPr lang="en-GB" dirty="0"/>
              <a:t>Organisations are made up of people and thus an Organisation can only reach it’s full potential when it’s employees achieve theirs i.e. become Self-Actualised.</a:t>
            </a:r>
          </a:p>
          <a:p>
            <a:r>
              <a:rPr lang="en-GB" dirty="0"/>
              <a:t>And this is the role of Leadership and Management today.</a:t>
            </a:r>
          </a:p>
          <a:p>
            <a:r>
              <a:rPr lang="en-GB" dirty="0"/>
              <a:t>Organisations today provide many pathways that allow employees to fulfil their potential.</a:t>
            </a:r>
          </a:p>
          <a:p>
            <a:r>
              <a:rPr lang="en-GB" dirty="0"/>
              <a:t>Many people at some stage in their lives also start their own business as a way of fulfilling their potential in ways that sometimes traditional organisations cannot facilitate (this may be in-place of existing employment or part-time).</a:t>
            </a:r>
          </a:p>
        </p:txBody>
      </p:sp>
    </p:spTree>
    <p:extLst>
      <p:ext uri="{BB962C8B-B14F-4D97-AF65-F5344CB8AC3E}">
        <p14:creationId xmlns:p14="http://schemas.microsoft.com/office/powerpoint/2010/main" val="84027672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Bg. </a:t>
            </a:r>
            <a:r>
              <a:rPr lang="en-GB" b="1" u="sng" dirty="0"/>
              <a:t>Appreciation</a:t>
            </a:r>
          </a:p>
        </p:txBody>
      </p:sp>
      <p:sp>
        <p:nvSpPr>
          <p:cNvPr id="3" name="Content Placeholder 2"/>
          <p:cNvSpPr>
            <a:spLocks noGrp="1"/>
          </p:cNvSpPr>
          <p:nvPr>
            <p:ph idx="1"/>
          </p:nvPr>
        </p:nvSpPr>
        <p:spPr/>
        <p:txBody>
          <a:bodyPr>
            <a:normAutofit fontScale="40000" lnSpcReduction="20000"/>
          </a:bodyPr>
          <a:lstStyle/>
          <a:p>
            <a:r>
              <a:rPr lang="en-GB" dirty="0"/>
              <a:t>Appreciation = key to effective motivation and Team-working. </a:t>
            </a:r>
          </a:p>
          <a:p>
            <a:r>
              <a:rPr lang="en-GB" dirty="0"/>
              <a:t>In my book The 5 Languages of Appreciation in the Workplace, </a:t>
            </a:r>
            <a:r>
              <a:rPr lang="en-GB" dirty="0" err="1"/>
              <a:t>Dr.</a:t>
            </a:r>
            <a:r>
              <a:rPr lang="en-GB" dirty="0"/>
              <a:t> Paul White and I unpack several crucial principles which include:</a:t>
            </a:r>
          </a:p>
          <a:p>
            <a:r>
              <a:rPr lang="en-GB" dirty="0"/>
              <a:t>Communicate appreciation regularly, not just at the annual review or recognition event.</a:t>
            </a:r>
          </a:p>
          <a:p>
            <a:r>
              <a:rPr lang="en-GB" dirty="0"/>
              <a:t>Make it personal and individual, not for the whole department. Going-through-the-motions recognition is not the same as authentic appreciation. </a:t>
            </a:r>
          </a:p>
          <a:p>
            <a:r>
              <a:rPr lang="en-GB" dirty="0"/>
              <a:t>Relate appreciation to a specific action or character quality as opposed to a generic "Good job!" And communicate it with authenticity. Find what you can genuinely affirm, even if it seems small, for a small compliment is far better than a forced one. If you don't value your colleague, faking it will make it worse.</a:t>
            </a:r>
          </a:p>
          <a:p>
            <a:r>
              <a:rPr lang="en-GB" dirty="0"/>
              <a:t>Show appreciation as part of your daily work activities.</a:t>
            </a:r>
          </a:p>
          <a:p>
            <a:r>
              <a:rPr lang="en-GB" dirty="0"/>
              <a:t>Encourage peer-to-peer appreciation. The chemistry of an organization depends more than "top down" morale building.</a:t>
            </a:r>
          </a:p>
          <a:p>
            <a:r>
              <a:rPr lang="en-GB" dirty="0"/>
              <a:t>Remember that not everyone feels appreciated in the same ways. For instance, not everyone values verbal compliments ("words are cheap"). It's vital to communicate appreciation in the language and actions valued by the recipient, which varies significantly. People have different languages of appreciation, and these include Words of Affirmation, Acts of Service, Tangible Gifts, Quality Time, and Appropriate Physical Touch.</a:t>
            </a:r>
          </a:p>
          <a:p>
            <a:r>
              <a:rPr lang="en-GB" dirty="0"/>
              <a:t>Within each of these languages, people value different types of actions. For example, some employees whose primary language is Quality Time like personal time with supervisors, while others prefer to go out to lunch with colleagues. To help supervisors and managers identify specific ways each team member feels valued and encouraged, we developed the Motivating by Appreciation Inventory. We've even included a free access code for taking the online inventory inside every copy of The 5 Languages of Appreciation in the Workplace.</a:t>
            </a:r>
          </a:p>
          <a:p>
            <a:r>
              <a:rPr lang="en-GB" dirty="0"/>
              <a:t>No matter what your role in an organization is, you can make a difference—right where you are. Start by looking for an opportunity to express authentic appreciation for others in the ways that matter most to them personally. Small expressions of appreciation can often a make big difference in the workplace.</a:t>
            </a:r>
          </a:p>
          <a:p>
            <a:r>
              <a:rPr lang="en-GB" dirty="0"/>
              <a:t>Warmly,</a:t>
            </a:r>
          </a:p>
          <a:p>
            <a:r>
              <a:rPr lang="en-GB" dirty="0"/>
              <a:t>Gary Chapman.</a:t>
            </a:r>
          </a:p>
        </p:txBody>
      </p:sp>
    </p:spTree>
    <p:extLst>
      <p:ext uri="{BB962C8B-B14F-4D97-AF65-F5344CB8AC3E}">
        <p14:creationId xmlns:p14="http://schemas.microsoft.com/office/powerpoint/2010/main" val="93791830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descr="C:\Users\Pamela\AppData\Local\Microsoft\Windows\Temporary Internet Files\Content.IE5\QOZ7H96L\MC9003702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p:cNvSpPr txBox="1">
            <a:spLocks/>
          </p:cNvSpPr>
          <p:nvPr/>
        </p:nvSpPr>
        <p:spPr>
          <a:xfrm>
            <a:off x="2352675" y="1793632"/>
            <a:ext cx="7486650" cy="1261625"/>
          </a:xfrm>
          <a:prstGeom prst="rect">
            <a:avLst/>
          </a:prstGeo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5400" dirty="0">
                <a:solidFill>
                  <a:srgbClr val="FFFF00"/>
                </a:solidFill>
                <a:effectLst>
                  <a:outerShdw blurRad="38100" dist="38100" dir="2700000" algn="tl">
                    <a:srgbClr val="000000">
                      <a:alpha val="43137"/>
                    </a:srgbClr>
                  </a:outerShdw>
                </a:effectLst>
              </a:rPr>
              <a:t>EIGP: </a:t>
            </a:r>
            <a:r>
              <a:rPr lang="en-GB" sz="5400" b="1" dirty="0">
                <a:solidFill>
                  <a:srgbClr val="FFFF00"/>
                </a:solidFill>
                <a:effectLst>
                  <a:outerShdw blurRad="38100" dist="38100" dir="2700000" algn="tl">
                    <a:srgbClr val="000000">
                      <a:alpha val="43137"/>
                    </a:srgbClr>
                  </a:outerShdw>
                </a:effectLst>
              </a:rPr>
              <a:t>Team formation</a:t>
            </a:r>
          </a:p>
        </p:txBody>
      </p:sp>
    </p:spTree>
    <p:extLst>
      <p:ext uri="{BB962C8B-B14F-4D97-AF65-F5344CB8AC3E}">
        <p14:creationId xmlns:p14="http://schemas.microsoft.com/office/powerpoint/2010/main" val="2541024720"/>
      </p:ext>
    </p:extLst>
  </p:cSld>
  <p:clrMapOvr>
    <a:masterClrMapping/>
  </p:clrMapOvr>
  <p:transition/>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Theme1</Template>
  <TotalTime>2888</TotalTime>
  <Words>4161</Words>
  <Application>Microsoft Office PowerPoint</Application>
  <PresentationFormat>Widescreen</PresentationFormat>
  <Paragraphs>442</Paragraphs>
  <Slides>78</Slides>
  <Notes>23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78</vt:i4>
      </vt:variant>
    </vt:vector>
  </HeadingPairs>
  <TitlesOfParts>
    <vt:vector size="87" baseType="lpstr">
      <vt:lpstr>ＭＳ Ｐゴシック</vt:lpstr>
      <vt:lpstr>Arial</vt:lpstr>
      <vt:lpstr>Calibri</vt:lpstr>
      <vt:lpstr>Courier New</vt:lpstr>
      <vt:lpstr>Myriad Pro</vt:lpstr>
      <vt:lpstr>Verdana</vt:lpstr>
      <vt:lpstr>Wingdings</vt:lpstr>
      <vt:lpstr>Wingdings 3</vt:lpstr>
      <vt:lpstr>UWTSD Theme1</vt:lpstr>
      <vt:lpstr>PowerPoint Presentation</vt:lpstr>
      <vt:lpstr>Overview</vt:lpstr>
      <vt:lpstr>NUS: ForGood</vt:lpstr>
      <vt:lpstr>  Academic work which shapes the world </vt:lpstr>
      <vt:lpstr>Ideas +?</vt:lpstr>
      <vt:lpstr>Industry Ideas</vt:lpstr>
      <vt:lpstr>Industry Project 1</vt:lpstr>
      <vt:lpstr>Industry Project 2</vt:lpstr>
      <vt:lpstr>Activity: Project ideas</vt:lpstr>
      <vt:lpstr>Activity: Dim Group Skill Share &amp; Recruitment</vt:lpstr>
      <vt:lpstr>Part 2: Team-working Key Concepts</vt:lpstr>
      <vt:lpstr>Assignment link</vt:lpstr>
      <vt:lpstr>Team-working</vt:lpstr>
      <vt:lpstr>A Team ;o)</vt:lpstr>
      <vt:lpstr>A Team Transport:  20th v 21st Century Model ;)</vt:lpstr>
      <vt:lpstr>A Team</vt:lpstr>
      <vt:lpstr>Successful Teams</vt:lpstr>
      <vt:lpstr>Bg. A Team </vt:lpstr>
      <vt:lpstr>Bg. Successful Teams</vt:lpstr>
      <vt:lpstr>Bg. Team-working Top Tips</vt:lpstr>
      <vt:lpstr>8 keys to creating ‘A Team’</vt:lpstr>
      <vt:lpstr>Job roles / Team roles</vt:lpstr>
      <vt:lpstr>Assignment Tip: 2 Roles</vt:lpstr>
      <vt:lpstr>Example Team</vt:lpstr>
      <vt:lpstr>PowerPoint Presentation</vt:lpstr>
      <vt:lpstr>Assignment Tip: Team Structure</vt:lpstr>
      <vt:lpstr>Team Leader</vt:lpstr>
      <vt:lpstr>Bg: Team Management</vt:lpstr>
      <vt:lpstr>Star Structure</vt:lpstr>
      <vt:lpstr>Part 3: Team-working Theory</vt:lpstr>
      <vt:lpstr>7 Habits of Highly Effective People</vt:lpstr>
      <vt:lpstr>Tuckman’s Team Performance Theory</vt:lpstr>
      <vt:lpstr>Bg: Tuckman’s Team Performance Theory</vt:lpstr>
      <vt:lpstr>Strengths identification</vt:lpstr>
      <vt:lpstr>Belbin’s Team Role theory</vt:lpstr>
      <vt:lpstr>Bg: Belbin Team Role Theory</vt:lpstr>
      <vt:lpstr>Bg: Belbin Team Role Theory</vt:lpstr>
      <vt:lpstr>PowerPoint Presentation</vt:lpstr>
      <vt:lpstr>PowerPoint Presentation</vt:lpstr>
      <vt:lpstr>PowerPoint Presentation</vt:lpstr>
      <vt:lpstr>Bg: Belbin Team Role Theory</vt:lpstr>
      <vt:lpstr>Private Learning Activity:</vt:lpstr>
      <vt:lpstr>Myers–Briggs Type Indicator</vt:lpstr>
      <vt:lpstr>Bg: Myers-Briggs Type Indicator MBTI</vt:lpstr>
      <vt:lpstr>Private Learning Activity -  MBTI Self-Discovery Survey (MBTi)</vt:lpstr>
      <vt:lpstr>PowerPoint Presentation</vt:lpstr>
      <vt:lpstr>PowerPoint Presentation</vt:lpstr>
      <vt:lpstr>Private Learning Activity:</vt:lpstr>
      <vt:lpstr>If interested - Others to consider: Gardner’s Theory of Multiple Intelligence</vt:lpstr>
      <vt:lpstr>Bg: Gardner (Multiple intelligences)</vt:lpstr>
      <vt:lpstr>PLA: Homework Summary Personal Strengths identification</vt:lpstr>
      <vt:lpstr>If interested - Others to try: Private Learning Activity:</vt:lpstr>
      <vt:lpstr>Teamwork =</vt:lpstr>
      <vt:lpstr>PowerPoint Presentation</vt:lpstr>
      <vt:lpstr>Tutorial</vt:lpstr>
      <vt:lpstr>Virtual or Digital Teams</vt:lpstr>
      <vt:lpstr>PowerPoint Presentation</vt:lpstr>
      <vt:lpstr>Bg. MS Teams</vt:lpstr>
      <vt:lpstr>PowerPoint Presentation</vt:lpstr>
      <vt:lpstr>Agile Development</vt:lpstr>
      <vt:lpstr>Bg. The Agile Manifesto The key values and principles of agile</vt:lpstr>
      <vt:lpstr>Bg. Professionalism: Code of Conduct</vt:lpstr>
      <vt:lpstr>Activity: Team Progress Sheet</vt:lpstr>
      <vt:lpstr>Activity: E-mail Team Name &amp; info</vt:lpstr>
      <vt:lpstr>PowerPoint Presentation</vt:lpstr>
      <vt:lpstr>Further information</vt:lpstr>
      <vt:lpstr>Xprize</vt:lpstr>
      <vt:lpstr>Bg: Video: A Good Team sticks together</vt:lpstr>
      <vt:lpstr>4 Team-working Lessons to Learn  from ‘The Lego Movie’</vt:lpstr>
      <vt:lpstr>PowerPoint Presentation</vt:lpstr>
      <vt:lpstr>PowerPoint Presentation</vt:lpstr>
      <vt:lpstr>HRM - Human Resource Management</vt:lpstr>
      <vt:lpstr>Employability</vt:lpstr>
      <vt:lpstr>Bg: Video Clip: Tuckman’s Team formation</vt:lpstr>
      <vt:lpstr>Bg: Tuckman’s Group Development and Maturity</vt:lpstr>
      <vt:lpstr>Self-Actualised workforce</vt:lpstr>
      <vt:lpstr>Bg. Appreciation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dc:title>
  <dc:creator>james williams</dc:creator>
  <cp:lastModifiedBy>James Williams</cp:lastModifiedBy>
  <cp:revision>167</cp:revision>
  <dcterms:created xsi:type="dcterms:W3CDTF">2015-11-30T12:26:37Z</dcterms:created>
  <dcterms:modified xsi:type="dcterms:W3CDTF">2019-10-24T13:27:15Z</dcterms:modified>
</cp:coreProperties>
</file>