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29"/>
  </p:notesMasterIdLst>
  <p:sldIdLst>
    <p:sldId id="267" r:id="rId6"/>
    <p:sldId id="266" r:id="rId7"/>
    <p:sldId id="268" r:id="rId8"/>
    <p:sldId id="265" r:id="rId9"/>
    <p:sldId id="264" r:id="rId10"/>
    <p:sldId id="269" r:id="rId11"/>
    <p:sldId id="263" r:id="rId12"/>
    <p:sldId id="262" r:id="rId13"/>
    <p:sldId id="275" r:id="rId14"/>
    <p:sldId id="261" r:id="rId15"/>
    <p:sldId id="276" r:id="rId16"/>
    <p:sldId id="277" r:id="rId17"/>
    <p:sldId id="260" r:id="rId18"/>
    <p:sldId id="278" r:id="rId19"/>
    <p:sldId id="279" r:id="rId20"/>
    <p:sldId id="280" r:id="rId21"/>
    <p:sldId id="259" r:id="rId22"/>
    <p:sldId id="258" r:id="rId23"/>
    <p:sldId id="274" r:id="rId24"/>
    <p:sldId id="273" r:id="rId25"/>
    <p:sldId id="271" r:id="rId26"/>
    <p:sldId id="272" r:id="rId27"/>
    <p:sldId id="270"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B148B"/>
    <a:srgbClr val="F7F6D9"/>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1166D13-290E-4556-8BCF-8043C56F2278}" v="8" dt="2022-08-01T08:45:56.9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9766" autoAdjust="0"/>
  </p:normalViewPr>
  <p:slideViewPr>
    <p:cSldViewPr snapToGrid="0">
      <p:cViewPr varScale="1">
        <p:scale>
          <a:sx n="73" d="100"/>
          <a:sy n="73" d="100"/>
        </p:scale>
        <p:origin x="630"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customXml" Target="../customXml/item3.xml"/><Relationship Id="rId21" Type="http://schemas.openxmlformats.org/officeDocument/2006/relationships/slide" Target="slides/slide16.xml"/><Relationship Id="rId34" Type="http://schemas.microsoft.com/office/2016/11/relationships/changesInfo" Target="changesInfos/changesInfo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lie" userId="b149e53e-c5ba-4f14-9dc8-64d738eb5ef6" providerId="ADAL" clId="{91166D13-290E-4556-8BCF-8043C56F2278}"/>
    <pc:docChg chg="modSld">
      <pc:chgData name="Natalie" userId="b149e53e-c5ba-4f14-9dc8-64d738eb5ef6" providerId="ADAL" clId="{91166D13-290E-4556-8BCF-8043C56F2278}" dt="2022-08-01T13:10:48.469" v="26" actId="20577"/>
      <pc:docMkLst>
        <pc:docMk/>
      </pc:docMkLst>
      <pc:sldChg chg="modNotesTx">
        <pc:chgData name="Natalie" userId="b149e53e-c5ba-4f14-9dc8-64d738eb5ef6" providerId="ADAL" clId="{91166D13-290E-4556-8BCF-8043C56F2278}" dt="2022-08-01T13:10:27.033" v="14" actId="20577"/>
        <pc:sldMkLst>
          <pc:docMk/>
          <pc:sldMk cId="2588048972" sldId="259"/>
        </pc:sldMkLst>
      </pc:sldChg>
      <pc:sldChg chg="modNotesTx">
        <pc:chgData name="Natalie" userId="b149e53e-c5ba-4f14-9dc8-64d738eb5ef6" providerId="ADAL" clId="{91166D13-290E-4556-8BCF-8043C56F2278}" dt="2022-08-01T13:10:03.672" v="11" actId="20577"/>
        <pc:sldMkLst>
          <pc:docMk/>
          <pc:sldMk cId="396518332" sldId="260"/>
        </pc:sldMkLst>
      </pc:sldChg>
      <pc:sldChg chg="modSp mod">
        <pc:chgData name="Natalie" userId="b149e53e-c5ba-4f14-9dc8-64d738eb5ef6" providerId="ADAL" clId="{91166D13-290E-4556-8BCF-8043C56F2278}" dt="2022-08-01T12:45:08.686" v="7" actId="20577"/>
        <pc:sldMkLst>
          <pc:docMk/>
          <pc:sldMk cId="2328624221" sldId="265"/>
        </pc:sldMkLst>
        <pc:spChg chg="mod">
          <ac:chgData name="Natalie" userId="b149e53e-c5ba-4f14-9dc8-64d738eb5ef6" providerId="ADAL" clId="{91166D13-290E-4556-8BCF-8043C56F2278}" dt="2022-08-01T12:45:08.686" v="7" actId="20577"/>
          <ac:spMkLst>
            <pc:docMk/>
            <pc:sldMk cId="2328624221" sldId="265"/>
            <ac:spMk id="19460" creationId="{2DD619B1-995F-4A1E-ED87-D032E3DF2840}"/>
          </ac:spMkLst>
        </pc:spChg>
      </pc:sldChg>
      <pc:sldChg chg="modNotesTx">
        <pc:chgData name="Natalie" userId="b149e53e-c5ba-4f14-9dc8-64d738eb5ef6" providerId="ADAL" clId="{91166D13-290E-4556-8BCF-8043C56F2278}" dt="2022-08-01T08:45:42.766" v="2"/>
        <pc:sldMkLst>
          <pc:docMk/>
          <pc:sldMk cId="3509379398" sldId="271"/>
        </pc:sldMkLst>
      </pc:sldChg>
      <pc:sldChg chg="modNotesTx">
        <pc:chgData name="Natalie" userId="b149e53e-c5ba-4f14-9dc8-64d738eb5ef6" providerId="ADAL" clId="{91166D13-290E-4556-8BCF-8043C56F2278}" dt="2022-08-01T08:45:56.904" v="5"/>
        <pc:sldMkLst>
          <pc:docMk/>
          <pc:sldMk cId="284957130" sldId="272"/>
        </pc:sldMkLst>
      </pc:sldChg>
      <pc:sldChg chg="modNotesTx">
        <pc:chgData name="Natalie" userId="b149e53e-c5ba-4f14-9dc8-64d738eb5ef6" providerId="ADAL" clId="{91166D13-290E-4556-8BCF-8043C56F2278}" dt="2022-08-01T13:10:48.469" v="26" actId="20577"/>
        <pc:sldMkLst>
          <pc:docMk/>
          <pc:sldMk cId="3572292470" sldId="274"/>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46847DF-DD5B-4578-BFA0-1D52B12614D5}" type="datetimeFigureOut">
              <a:t>8/1/2022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8F3450B-2F8B-4EB4-A6BB-F66CAF066D58}" type="slidenum">
              <a:t>‹#›</a:t>
            </a:fld>
            <a:endParaRPr lang="en-GB"/>
          </a:p>
        </p:txBody>
      </p:sp>
    </p:spTree>
    <p:extLst>
      <p:ext uri="{BB962C8B-B14F-4D97-AF65-F5344CB8AC3E}">
        <p14:creationId xmlns:p14="http://schemas.microsoft.com/office/powerpoint/2010/main" val="29210817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F18E059C-F10D-494F-1874-9595D40A61C2}"/>
              </a:ext>
            </a:extLst>
          </p:cNvPr>
          <p:cNvSpPr>
            <a:spLocks noGrp="1" noRot="1" noChangeAspect="1" noChangeArrowheads="1" noTextEdit="1"/>
          </p:cNvSpPr>
          <p:nvPr>
            <p:ph type="sldImg"/>
          </p:nvPr>
        </p:nvSpPr>
        <p:spPr>
          <a:xfrm>
            <a:off x="106363" y="750888"/>
            <a:ext cx="6677025" cy="3756025"/>
          </a:xfrm>
          <a:ln/>
        </p:spPr>
      </p:sp>
      <p:sp>
        <p:nvSpPr>
          <p:cNvPr id="16387" name="Notes Placeholder 2">
            <a:extLst>
              <a:ext uri="{FF2B5EF4-FFF2-40B4-BE49-F238E27FC236}">
                <a16:creationId xmlns:a16="http://schemas.microsoft.com/office/drawing/2014/main" id="{045BD5A2-371A-893E-AE67-F8A66E76355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6388" name="Slide Number Placeholder 3">
            <a:extLst>
              <a:ext uri="{FF2B5EF4-FFF2-40B4-BE49-F238E27FC236}">
                <a16:creationId xmlns:a16="http://schemas.microsoft.com/office/drawing/2014/main" id="{795E3132-4A55-4EE9-2A8F-F3D259551FC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2989A22-7570-4498-B4C6-202830579B84}" type="slidenum">
              <a:rPr lang="en-GB" altLang="en-US" sz="1200">
                <a:solidFill>
                  <a:srgbClr val="000000"/>
                </a:solidFill>
                <a:latin typeface="Arial" panose="020B0604020202020204" pitchFamily="34" charset="0"/>
              </a:rPr>
              <a:pPr/>
              <a:t>1</a:t>
            </a:fld>
            <a:endParaRPr lang="en-GB" altLang="en-US" sz="1200">
              <a:solidFill>
                <a:srgbClr val="000000"/>
              </a:solidFill>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620D44CB-78E0-1283-4247-A6C3ABDF7ED3}"/>
              </a:ext>
            </a:extLst>
          </p:cNvPr>
          <p:cNvSpPr>
            <a:spLocks noGrp="1" noRot="1" noChangeAspect="1" noChangeArrowheads="1" noTextEdit="1"/>
          </p:cNvSpPr>
          <p:nvPr>
            <p:ph type="sldImg"/>
          </p:nvPr>
        </p:nvSpPr>
        <p:spPr>
          <a:xfrm>
            <a:off x="106363" y="750888"/>
            <a:ext cx="6677025" cy="3756025"/>
          </a:xfrm>
          <a:ln/>
        </p:spPr>
      </p:sp>
      <p:sp>
        <p:nvSpPr>
          <p:cNvPr id="18435" name="Notes Placeholder 2">
            <a:extLst>
              <a:ext uri="{FF2B5EF4-FFF2-40B4-BE49-F238E27FC236}">
                <a16:creationId xmlns:a16="http://schemas.microsoft.com/office/drawing/2014/main" id="{BA522487-81DC-DB7D-1E87-F854FA1BBAEA}"/>
              </a:ext>
            </a:extLst>
          </p:cNvPr>
          <p:cNvSpPr>
            <a:spLocks noGrp="1"/>
          </p:cNvSpPr>
          <p:nvPr>
            <p:ph type="body" idx="1"/>
          </p:nvPr>
        </p:nvSpPr>
        <p:spPr>
          <a:ln/>
        </p:spPr>
        <p:txBody>
          <a:bodyPr/>
          <a:lstStyle/>
          <a:p>
            <a:pPr>
              <a:defRPr/>
            </a:pPr>
            <a:endParaRPr lang="en-GB" altLang="en-US" dirty="0">
              <a:latin typeface="Arial"/>
              <a:cs typeface="Arial"/>
            </a:endParaRPr>
          </a:p>
          <a:p>
            <a:pPr>
              <a:defRPr/>
            </a:pPr>
            <a:r>
              <a:rPr lang="en-GB" altLang="en-US" dirty="0" err="1">
                <a:latin typeface="Arial"/>
                <a:cs typeface="Arial"/>
              </a:rPr>
              <a:t>Darllenwch</a:t>
            </a:r>
            <a:r>
              <a:rPr lang="en-GB" altLang="en-US" dirty="0">
                <a:latin typeface="Arial"/>
                <a:cs typeface="Arial"/>
              </a:rPr>
              <a:t> </a:t>
            </a:r>
            <a:r>
              <a:rPr lang="en-GB" altLang="en-US" dirty="0" err="1">
                <a:latin typeface="Arial"/>
                <a:cs typeface="Arial"/>
              </a:rPr>
              <a:t>drwy'r</a:t>
            </a:r>
            <a:r>
              <a:rPr lang="en-GB" altLang="en-US" dirty="0">
                <a:latin typeface="Arial"/>
                <a:cs typeface="Arial"/>
              </a:rPr>
              <a:t> </a:t>
            </a:r>
            <a:r>
              <a:rPr lang="en-GB" altLang="en-US" dirty="0" err="1">
                <a:latin typeface="Arial"/>
                <a:cs typeface="Arial"/>
              </a:rPr>
              <a:t>meini</a:t>
            </a:r>
            <a:r>
              <a:rPr lang="en-GB" altLang="en-US" dirty="0">
                <a:latin typeface="Arial"/>
                <a:cs typeface="Arial"/>
              </a:rPr>
              <a:t> </a:t>
            </a:r>
            <a:r>
              <a:rPr lang="en-GB" altLang="en-US" dirty="0" err="1">
                <a:latin typeface="Arial"/>
                <a:cs typeface="Arial"/>
              </a:rPr>
              <a:t>prawf</a:t>
            </a:r>
            <a:r>
              <a:rPr lang="en-GB" altLang="en-US" dirty="0">
                <a:latin typeface="Arial"/>
                <a:cs typeface="Arial"/>
              </a:rPr>
              <a:t> </a:t>
            </a:r>
            <a:r>
              <a:rPr lang="en-GB" altLang="en-US" dirty="0" err="1">
                <a:latin typeface="Arial"/>
                <a:cs typeface="Arial"/>
              </a:rPr>
              <a:t>asesu</a:t>
            </a:r>
            <a:r>
              <a:rPr lang="en-GB" altLang="en-US" dirty="0">
                <a:latin typeface="Arial"/>
                <a:cs typeface="Arial"/>
              </a:rPr>
              <a:t> </a:t>
            </a:r>
            <a:r>
              <a:rPr lang="en-GB" altLang="en-US" dirty="0" err="1">
                <a:latin typeface="Arial"/>
                <a:cs typeface="Arial"/>
              </a:rPr>
              <a:t>ar</a:t>
            </a:r>
            <a:r>
              <a:rPr lang="en-GB" altLang="en-US" dirty="0">
                <a:latin typeface="Arial"/>
                <a:cs typeface="Arial"/>
              </a:rPr>
              <a:t> y </a:t>
            </a:r>
            <a:r>
              <a:rPr lang="en-GB" altLang="en-US" dirty="0" err="1">
                <a:latin typeface="Arial"/>
                <a:cs typeface="Arial"/>
              </a:rPr>
              <a:t>sleid</a:t>
            </a:r>
            <a:endParaRPr lang="en-GB" altLang="en-US" dirty="0">
              <a:latin typeface="Arial"/>
              <a:cs typeface="Arial"/>
            </a:endParaRPr>
          </a:p>
          <a:p>
            <a:pPr>
              <a:defRPr/>
            </a:pPr>
            <a:endParaRPr lang="en-GB" altLang="en-US" dirty="0">
              <a:latin typeface="Arial"/>
              <a:cs typeface="Arial"/>
            </a:endParaRPr>
          </a:p>
          <a:p>
            <a:pPr>
              <a:defRPr/>
            </a:pPr>
            <a:r>
              <a:rPr lang="en-GB" altLang="en-US" dirty="0">
                <a:latin typeface="Arial"/>
                <a:cs typeface="Arial"/>
              </a:rPr>
              <a:t>Mae </a:t>
            </a:r>
            <a:r>
              <a:rPr lang="en-GB" altLang="en-US" dirty="0" err="1">
                <a:latin typeface="Arial"/>
                <a:cs typeface="Arial"/>
              </a:rPr>
              <a:t>dealltwriaeth</a:t>
            </a:r>
            <a:r>
              <a:rPr lang="en-GB" altLang="en-US" dirty="0">
                <a:latin typeface="Arial"/>
                <a:cs typeface="Arial"/>
              </a:rPr>
              <a:t> </a:t>
            </a:r>
            <a:r>
              <a:rPr lang="en-GB" altLang="en-US" dirty="0" err="1">
                <a:latin typeface="Arial"/>
                <a:cs typeface="Arial"/>
              </a:rPr>
              <a:t>feirniadol</a:t>
            </a:r>
            <a:r>
              <a:rPr lang="en-GB" altLang="en-US" dirty="0">
                <a:latin typeface="Arial"/>
                <a:cs typeface="Arial"/>
              </a:rPr>
              <a:t> </a:t>
            </a:r>
            <a:r>
              <a:rPr lang="en-GB" altLang="en-US" dirty="0" err="1">
                <a:latin typeface="Arial"/>
                <a:cs typeface="Arial"/>
              </a:rPr>
              <a:t>yn</a:t>
            </a:r>
            <a:r>
              <a:rPr lang="en-GB" altLang="en-US" dirty="0">
                <a:latin typeface="Arial"/>
                <a:cs typeface="Arial"/>
              </a:rPr>
              <a:t> </a:t>
            </a:r>
            <a:r>
              <a:rPr lang="en-GB" altLang="en-US" dirty="0" err="1">
                <a:latin typeface="Arial"/>
                <a:cs typeface="Arial"/>
              </a:rPr>
              <a:t>golygu</a:t>
            </a:r>
            <a:r>
              <a:rPr lang="en-GB" altLang="en-US" dirty="0">
                <a:latin typeface="Arial"/>
                <a:cs typeface="Arial"/>
              </a:rPr>
              <a:t> </a:t>
            </a:r>
            <a:r>
              <a:rPr lang="en-GB" altLang="en-US" dirty="0" err="1">
                <a:latin typeface="Arial"/>
                <a:cs typeface="Arial"/>
              </a:rPr>
              <a:t>cyrraedd</a:t>
            </a:r>
            <a:r>
              <a:rPr lang="en-GB" altLang="en-US" dirty="0">
                <a:latin typeface="Arial"/>
                <a:cs typeface="Arial"/>
              </a:rPr>
              <a:t> </a:t>
            </a:r>
            <a:r>
              <a:rPr lang="en-GB" altLang="en-US" dirty="0" err="1">
                <a:latin typeface="Arial"/>
                <a:cs typeface="Arial"/>
              </a:rPr>
              <a:t>sefyllfa</a:t>
            </a:r>
            <a:r>
              <a:rPr lang="en-GB" altLang="en-US" dirty="0">
                <a:latin typeface="Arial"/>
                <a:cs typeface="Arial"/>
              </a:rPr>
              <a:t> a </a:t>
            </a:r>
            <a:r>
              <a:rPr lang="en-GB" altLang="en-US" dirty="0" err="1">
                <a:latin typeface="Arial"/>
                <a:cs typeface="Arial"/>
              </a:rPr>
              <a:t>amddiffynnir</a:t>
            </a:r>
            <a:r>
              <a:rPr lang="en-GB" altLang="en-US" dirty="0">
                <a:latin typeface="Arial"/>
                <a:cs typeface="Arial"/>
              </a:rPr>
              <a:t> </a:t>
            </a:r>
            <a:r>
              <a:rPr lang="en-GB" altLang="en-US" dirty="0" err="1">
                <a:latin typeface="Arial"/>
                <a:cs typeface="Arial"/>
              </a:rPr>
              <a:t>trwy</a:t>
            </a:r>
            <a:r>
              <a:rPr lang="en-GB" altLang="en-US" dirty="0">
                <a:latin typeface="Arial"/>
                <a:cs typeface="Arial"/>
              </a:rPr>
              <a:t> </a:t>
            </a:r>
            <a:r>
              <a:rPr lang="en-GB" altLang="en-US" dirty="0" err="1">
                <a:latin typeface="Arial"/>
                <a:cs typeface="Arial"/>
              </a:rPr>
              <a:t>archwilio</a:t>
            </a:r>
            <a:r>
              <a:rPr lang="en-GB" altLang="en-US" dirty="0">
                <a:latin typeface="Arial"/>
                <a:cs typeface="Arial"/>
              </a:rPr>
              <a:t> </a:t>
            </a:r>
            <a:r>
              <a:rPr lang="en-GB" altLang="en-US" dirty="0" err="1">
                <a:latin typeface="Arial"/>
                <a:cs typeface="Arial"/>
              </a:rPr>
              <a:t>damcaniaethau</a:t>
            </a:r>
            <a:r>
              <a:rPr lang="en-GB" altLang="en-US" dirty="0">
                <a:latin typeface="Arial"/>
                <a:cs typeface="Arial"/>
              </a:rPr>
              <a:t>, </a:t>
            </a:r>
            <a:r>
              <a:rPr lang="en-GB" altLang="en-US" dirty="0" err="1">
                <a:latin typeface="Arial"/>
                <a:cs typeface="Arial"/>
              </a:rPr>
              <a:t>ffynonellau</a:t>
            </a:r>
            <a:r>
              <a:rPr lang="en-GB" altLang="en-US" dirty="0">
                <a:latin typeface="Arial"/>
                <a:cs typeface="Arial"/>
              </a:rPr>
              <a:t> neu </a:t>
            </a:r>
            <a:r>
              <a:rPr lang="en-GB" altLang="en-US" dirty="0" err="1">
                <a:latin typeface="Arial"/>
                <a:cs typeface="Arial"/>
              </a:rPr>
              <a:t>syniadau</a:t>
            </a:r>
            <a:r>
              <a:rPr lang="en-GB" altLang="en-US" dirty="0">
                <a:latin typeface="Arial"/>
                <a:cs typeface="Arial"/>
              </a:rPr>
              <a:t>. </a:t>
            </a:r>
            <a:r>
              <a:rPr lang="en-GB" altLang="en-US" dirty="0" err="1">
                <a:latin typeface="Arial"/>
                <a:cs typeface="Arial"/>
              </a:rPr>
              <a:t>Cyflawnir</a:t>
            </a:r>
            <a:r>
              <a:rPr lang="en-GB" altLang="en-US" dirty="0">
                <a:latin typeface="Arial"/>
                <a:cs typeface="Arial"/>
              </a:rPr>
              <a:t> </a:t>
            </a:r>
            <a:r>
              <a:rPr lang="en-GB" altLang="en-US" dirty="0" err="1">
                <a:latin typeface="Arial"/>
                <a:cs typeface="Arial"/>
              </a:rPr>
              <a:t>hyn</a:t>
            </a:r>
            <a:r>
              <a:rPr lang="en-GB" altLang="en-US" dirty="0">
                <a:latin typeface="Arial"/>
                <a:cs typeface="Arial"/>
              </a:rPr>
              <a:t> </a:t>
            </a:r>
            <a:r>
              <a:rPr lang="en-GB" altLang="en-US" dirty="0" err="1">
                <a:latin typeface="Arial"/>
                <a:cs typeface="Arial"/>
              </a:rPr>
              <a:t>trwy</a:t>
            </a:r>
            <a:r>
              <a:rPr lang="en-GB" altLang="en-US" dirty="0">
                <a:latin typeface="Arial"/>
                <a:cs typeface="Arial"/>
              </a:rPr>
              <a:t> </a:t>
            </a:r>
            <a:r>
              <a:rPr lang="en-GB" altLang="en-US" dirty="0" err="1">
                <a:latin typeface="Arial"/>
                <a:cs typeface="Arial"/>
              </a:rPr>
              <a:t>fyfyrio</a:t>
            </a:r>
            <a:r>
              <a:rPr lang="en-GB" altLang="en-US" dirty="0">
                <a:latin typeface="Arial"/>
                <a:cs typeface="Arial"/>
              </a:rPr>
              <a:t> </a:t>
            </a:r>
            <a:r>
              <a:rPr lang="en-GB" altLang="en-US" dirty="0" err="1">
                <a:latin typeface="Arial"/>
                <a:cs typeface="Arial"/>
              </a:rPr>
              <a:t>ar</a:t>
            </a:r>
            <a:r>
              <a:rPr lang="en-GB" altLang="en-US" dirty="0">
                <a:latin typeface="Arial"/>
                <a:cs typeface="Arial"/>
              </a:rPr>
              <a:t> </a:t>
            </a:r>
            <a:r>
              <a:rPr lang="en-GB" altLang="en-US" dirty="0" err="1">
                <a:latin typeface="Arial"/>
                <a:cs typeface="Arial"/>
              </a:rPr>
              <a:t>wahanol</a:t>
            </a:r>
            <a:r>
              <a:rPr lang="en-GB" altLang="en-US" dirty="0">
                <a:latin typeface="Arial"/>
                <a:cs typeface="Arial"/>
              </a:rPr>
              <a:t> </a:t>
            </a:r>
            <a:r>
              <a:rPr lang="en-GB" altLang="en-US" dirty="0" err="1">
                <a:latin typeface="Arial"/>
                <a:cs typeface="Arial"/>
              </a:rPr>
              <a:t>syniadau</a:t>
            </a:r>
            <a:r>
              <a:rPr lang="en-GB" altLang="en-US" dirty="0">
                <a:latin typeface="Arial"/>
                <a:cs typeface="Arial"/>
              </a:rPr>
              <a:t> a </a:t>
            </a:r>
            <a:r>
              <a:rPr lang="en-GB" altLang="en-US" dirty="0" err="1">
                <a:latin typeface="Arial"/>
                <a:cs typeface="Arial"/>
              </a:rPr>
              <a:t>safbwyntiau</a:t>
            </a:r>
            <a:r>
              <a:rPr lang="en-GB" altLang="en-US" dirty="0">
                <a:latin typeface="Arial"/>
                <a:cs typeface="Arial"/>
              </a:rPr>
              <a:t>, </a:t>
            </a:r>
            <a:r>
              <a:rPr lang="en-GB" altLang="en-US" dirty="0" err="1">
                <a:latin typeface="Arial"/>
                <a:cs typeface="Arial"/>
              </a:rPr>
              <a:t>eu</a:t>
            </a:r>
            <a:r>
              <a:rPr lang="en-GB" altLang="en-US" dirty="0">
                <a:latin typeface="Arial"/>
                <a:cs typeface="Arial"/>
              </a:rPr>
              <a:t> </a:t>
            </a:r>
            <a:r>
              <a:rPr lang="en-GB" altLang="en-US" dirty="0" err="1">
                <a:latin typeface="Arial"/>
                <a:cs typeface="Arial"/>
              </a:rPr>
              <a:t>dadansoddi</a:t>
            </a:r>
            <a:r>
              <a:rPr lang="en-GB" altLang="en-US" dirty="0">
                <a:latin typeface="Arial"/>
                <a:cs typeface="Arial"/>
              </a:rPr>
              <a:t> </a:t>
            </a:r>
            <a:r>
              <a:rPr lang="en-GB" altLang="en-US" dirty="0" err="1">
                <a:latin typeface="Arial"/>
                <a:cs typeface="Arial"/>
              </a:rPr>
              <a:t>a'u</a:t>
            </a:r>
            <a:r>
              <a:rPr lang="en-GB" altLang="en-US" dirty="0">
                <a:latin typeface="Arial"/>
                <a:cs typeface="Arial"/>
              </a:rPr>
              <a:t> </a:t>
            </a:r>
            <a:r>
              <a:rPr lang="en-GB" altLang="en-US" dirty="0" err="1">
                <a:latin typeface="Arial"/>
                <a:cs typeface="Arial"/>
              </a:rPr>
              <a:t>gwerthuso</a:t>
            </a:r>
            <a:r>
              <a:rPr lang="en-GB" altLang="en-US" dirty="0">
                <a:latin typeface="Arial"/>
                <a:cs typeface="Arial"/>
              </a:rPr>
              <a:t>, </a:t>
            </a:r>
            <a:r>
              <a:rPr lang="en-GB" altLang="en-US" dirty="0" err="1">
                <a:latin typeface="Arial"/>
                <a:cs typeface="Arial"/>
              </a:rPr>
              <a:t>gan</a:t>
            </a:r>
            <a:r>
              <a:rPr lang="en-GB" altLang="en-US" dirty="0">
                <a:latin typeface="Arial"/>
                <a:cs typeface="Arial"/>
              </a:rPr>
              <a:t> </a:t>
            </a:r>
            <a:r>
              <a:rPr lang="en-GB" altLang="en-US" dirty="0" err="1">
                <a:latin typeface="Arial"/>
                <a:cs typeface="Arial"/>
              </a:rPr>
              <a:t>ddangos</a:t>
            </a:r>
            <a:r>
              <a:rPr lang="en-GB" altLang="en-US" dirty="0">
                <a:latin typeface="Arial"/>
                <a:cs typeface="Arial"/>
              </a:rPr>
              <a:t> y </a:t>
            </a:r>
            <a:r>
              <a:rPr lang="en-GB" altLang="en-US" dirty="0" err="1">
                <a:latin typeface="Arial"/>
                <a:cs typeface="Arial"/>
              </a:rPr>
              <a:t>gallu</a:t>
            </a:r>
            <a:r>
              <a:rPr lang="en-GB" altLang="en-US" dirty="0">
                <a:latin typeface="Arial"/>
                <a:cs typeface="Arial"/>
              </a:rPr>
              <a:t> </a:t>
            </a:r>
            <a:r>
              <a:rPr lang="en-GB" altLang="en-US" dirty="0" err="1">
                <a:latin typeface="Arial"/>
                <a:cs typeface="Arial"/>
              </a:rPr>
              <a:t>i</a:t>
            </a:r>
            <a:r>
              <a:rPr lang="en-GB" altLang="en-US" dirty="0">
                <a:latin typeface="Arial"/>
                <a:cs typeface="Arial"/>
              </a:rPr>
              <a:t> </a:t>
            </a:r>
            <a:r>
              <a:rPr lang="en-GB" altLang="en-US" dirty="0" err="1">
                <a:latin typeface="Arial"/>
                <a:cs typeface="Arial"/>
              </a:rPr>
              <a:t>fynegi</a:t>
            </a:r>
            <a:r>
              <a:rPr lang="en-GB" altLang="en-US" dirty="0">
                <a:latin typeface="Arial"/>
                <a:cs typeface="Arial"/>
              </a:rPr>
              <a:t> </a:t>
            </a:r>
            <a:r>
              <a:rPr lang="en-GB" altLang="en-US" dirty="0" err="1">
                <a:latin typeface="Arial"/>
                <a:cs typeface="Arial"/>
              </a:rPr>
              <a:t>ymatebion</a:t>
            </a:r>
            <a:r>
              <a:rPr lang="en-GB" altLang="en-US" dirty="0">
                <a:latin typeface="Arial"/>
                <a:cs typeface="Arial"/>
              </a:rPr>
              <a:t> </a:t>
            </a:r>
            <a:r>
              <a:rPr lang="en-GB" altLang="en-US" dirty="0" err="1">
                <a:latin typeface="Arial"/>
                <a:cs typeface="Arial"/>
              </a:rPr>
              <a:t>gwybodus</a:t>
            </a:r>
            <a:r>
              <a:rPr lang="en-GB" altLang="en-US" dirty="0">
                <a:latin typeface="Arial"/>
                <a:cs typeface="Arial"/>
              </a:rPr>
              <a:t> </a:t>
            </a:r>
            <a:r>
              <a:rPr lang="en-GB" altLang="en-US" dirty="0" err="1">
                <a:latin typeface="Arial"/>
                <a:cs typeface="Arial"/>
              </a:rPr>
              <a:t>i'r</a:t>
            </a:r>
            <a:r>
              <a:rPr lang="en-GB" altLang="en-US" dirty="0">
                <a:latin typeface="Arial"/>
                <a:cs typeface="Arial"/>
              </a:rPr>
              <a:t> </a:t>
            </a:r>
            <a:r>
              <a:rPr lang="en-GB" altLang="en-US" dirty="0" err="1">
                <a:latin typeface="Arial"/>
                <a:cs typeface="Arial"/>
              </a:rPr>
              <a:t>testun</a:t>
            </a:r>
            <a:r>
              <a:rPr lang="en-GB" altLang="en-US" dirty="0">
                <a:latin typeface="Arial"/>
                <a:cs typeface="Arial"/>
              </a:rPr>
              <a:t>.</a:t>
            </a:r>
          </a:p>
          <a:p>
            <a:pPr>
              <a:defRPr/>
            </a:pPr>
            <a:r>
              <a:rPr lang="en-GB" altLang="en-US" dirty="0" err="1">
                <a:latin typeface="Arial"/>
                <a:cs typeface="Arial"/>
              </a:rPr>
              <a:t>Ar</a:t>
            </a:r>
            <a:r>
              <a:rPr lang="en-GB" altLang="en-US" dirty="0">
                <a:latin typeface="Arial"/>
                <a:cs typeface="Arial"/>
              </a:rPr>
              <a:t> </a:t>
            </a:r>
            <a:r>
              <a:rPr lang="en-GB" altLang="en-US" dirty="0" err="1">
                <a:latin typeface="Arial"/>
                <a:cs typeface="Arial"/>
              </a:rPr>
              <a:t>lefel</a:t>
            </a:r>
            <a:r>
              <a:rPr lang="en-GB" altLang="en-US" dirty="0">
                <a:latin typeface="Arial"/>
                <a:cs typeface="Arial"/>
              </a:rPr>
              <a:t> 5 </a:t>
            </a:r>
            <a:r>
              <a:rPr lang="en-GB" altLang="en-US" dirty="0" err="1">
                <a:latin typeface="Arial"/>
                <a:cs typeface="Arial"/>
              </a:rPr>
              <a:t>bydd</a:t>
            </a:r>
            <a:r>
              <a:rPr lang="en-GB" altLang="en-US" dirty="0">
                <a:latin typeface="Arial"/>
                <a:cs typeface="Arial"/>
              </a:rPr>
              <a:t> </a:t>
            </a:r>
            <a:r>
              <a:rPr lang="en-GB" altLang="en-US" dirty="0" err="1">
                <a:latin typeface="Arial"/>
                <a:cs typeface="Arial"/>
              </a:rPr>
              <a:t>angen</a:t>
            </a:r>
            <a:r>
              <a:rPr lang="en-GB" altLang="en-US" dirty="0">
                <a:latin typeface="Arial"/>
                <a:cs typeface="Arial"/>
              </a:rPr>
              <a:t> </a:t>
            </a:r>
            <a:r>
              <a:rPr lang="en-GB" altLang="en-US" dirty="0" err="1">
                <a:latin typeface="Arial"/>
                <a:cs typeface="Arial"/>
              </a:rPr>
              <a:t>i</a:t>
            </a:r>
            <a:r>
              <a:rPr lang="en-GB" altLang="en-US" dirty="0">
                <a:latin typeface="Arial"/>
                <a:cs typeface="Arial"/>
              </a:rPr>
              <a:t> chi </a:t>
            </a:r>
            <a:r>
              <a:rPr lang="en-GB" altLang="en-US" dirty="0" err="1">
                <a:latin typeface="Arial"/>
                <a:cs typeface="Arial"/>
              </a:rPr>
              <a:t>hefyd</a:t>
            </a:r>
            <a:r>
              <a:rPr lang="en-GB" altLang="en-US" dirty="0">
                <a:latin typeface="Arial"/>
                <a:cs typeface="Arial"/>
              </a:rPr>
              <a:t> </a:t>
            </a:r>
            <a:r>
              <a:rPr lang="en-GB" altLang="en-US" dirty="0" err="1">
                <a:latin typeface="Arial"/>
                <a:cs typeface="Arial"/>
              </a:rPr>
              <a:t>ddeall</a:t>
            </a:r>
            <a:r>
              <a:rPr lang="en-GB" altLang="en-US" dirty="0">
                <a:latin typeface="Arial"/>
                <a:cs typeface="Arial"/>
              </a:rPr>
              <a:t> ac </a:t>
            </a:r>
            <a:r>
              <a:rPr lang="en-GB" altLang="en-US" dirty="0" err="1">
                <a:latin typeface="Arial"/>
                <a:cs typeface="Arial"/>
              </a:rPr>
              <a:t>ymgymryd</a:t>
            </a:r>
            <a:r>
              <a:rPr lang="en-GB" altLang="en-US" dirty="0">
                <a:latin typeface="Arial"/>
                <a:cs typeface="Arial"/>
              </a:rPr>
              <a:t> â </a:t>
            </a:r>
            <a:r>
              <a:rPr lang="en-GB" altLang="en-US" dirty="0" err="1">
                <a:latin typeface="Arial"/>
                <a:cs typeface="Arial"/>
              </a:rPr>
              <a:t>darllen</a:t>
            </a:r>
            <a:r>
              <a:rPr lang="en-GB" altLang="en-US" dirty="0">
                <a:latin typeface="Arial"/>
                <a:cs typeface="Arial"/>
              </a:rPr>
              <a:t> </a:t>
            </a:r>
            <a:r>
              <a:rPr lang="en-GB" altLang="en-US" dirty="0" err="1">
                <a:latin typeface="Arial"/>
                <a:cs typeface="Arial"/>
              </a:rPr>
              <a:t>beirniadol</a:t>
            </a:r>
            <a:r>
              <a:rPr lang="en-GB" altLang="en-US" dirty="0">
                <a:latin typeface="Arial"/>
                <a:cs typeface="Arial"/>
              </a:rPr>
              <a:t> - </a:t>
            </a:r>
            <a:r>
              <a:rPr lang="en-GB" altLang="en-US" dirty="0" err="1">
                <a:latin typeface="Arial"/>
                <a:cs typeface="Arial"/>
              </a:rPr>
              <a:t>mae</a:t>
            </a:r>
            <a:r>
              <a:rPr lang="en-GB" altLang="en-US" dirty="0">
                <a:latin typeface="Arial"/>
                <a:cs typeface="Arial"/>
              </a:rPr>
              <a:t> </a:t>
            </a:r>
            <a:r>
              <a:rPr lang="en-GB" altLang="en-US" dirty="0" err="1">
                <a:latin typeface="Arial"/>
                <a:cs typeface="Arial"/>
              </a:rPr>
              <a:t>hyn</a:t>
            </a:r>
            <a:r>
              <a:rPr lang="en-GB" altLang="en-US" dirty="0">
                <a:latin typeface="Arial"/>
                <a:cs typeface="Arial"/>
              </a:rPr>
              <a:t> </a:t>
            </a:r>
            <a:r>
              <a:rPr lang="en-GB" altLang="en-US" dirty="0" err="1">
                <a:latin typeface="Arial"/>
                <a:cs typeface="Arial"/>
              </a:rPr>
              <a:t>yn</a:t>
            </a:r>
            <a:r>
              <a:rPr lang="en-GB" altLang="en-US" dirty="0">
                <a:latin typeface="Arial"/>
                <a:cs typeface="Arial"/>
              </a:rPr>
              <a:t> </a:t>
            </a:r>
            <a:r>
              <a:rPr lang="en-GB" altLang="en-US" dirty="0" err="1">
                <a:latin typeface="Arial"/>
                <a:cs typeface="Arial"/>
              </a:rPr>
              <a:t>golygu</a:t>
            </a:r>
            <a:r>
              <a:rPr lang="en-GB" altLang="en-US" dirty="0">
                <a:latin typeface="Arial"/>
                <a:cs typeface="Arial"/>
              </a:rPr>
              <a:t> </a:t>
            </a:r>
            <a:r>
              <a:rPr lang="en-GB" altLang="en-US" dirty="0" err="1">
                <a:latin typeface="Arial"/>
                <a:cs typeface="Arial"/>
              </a:rPr>
              <a:t>ymgysylltu</a:t>
            </a:r>
            <a:r>
              <a:rPr lang="en-GB" altLang="en-US" dirty="0">
                <a:latin typeface="Arial"/>
                <a:cs typeface="Arial"/>
              </a:rPr>
              <a:t> â </a:t>
            </a:r>
            <a:r>
              <a:rPr lang="en-GB" altLang="en-US" dirty="0" err="1">
                <a:latin typeface="Arial"/>
                <a:cs typeface="Arial"/>
              </a:rPr>
              <a:t>phapur</a:t>
            </a:r>
            <a:r>
              <a:rPr lang="en-GB" altLang="en-US" dirty="0">
                <a:latin typeface="Arial"/>
                <a:cs typeface="Arial"/>
              </a:rPr>
              <a:t> </a:t>
            </a:r>
            <a:r>
              <a:rPr lang="en-GB" altLang="en-US" dirty="0" err="1">
                <a:latin typeface="Arial"/>
                <a:cs typeface="Arial"/>
              </a:rPr>
              <a:t>rydych</a:t>
            </a:r>
            <a:r>
              <a:rPr lang="en-GB" altLang="en-US" dirty="0">
                <a:latin typeface="Arial"/>
                <a:cs typeface="Arial"/>
              </a:rPr>
              <a:t> chi </a:t>
            </a:r>
            <a:r>
              <a:rPr lang="en-GB" altLang="en-US" dirty="0" err="1">
                <a:latin typeface="Arial"/>
                <a:cs typeface="Arial"/>
              </a:rPr>
              <a:t>wedi'i</a:t>
            </a:r>
            <a:r>
              <a:rPr lang="en-GB" altLang="en-US" dirty="0">
                <a:latin typeface="Arial"/>
                <a:cs typeface="Arial"/>
              </a:rPr>
              <a:t> </a:t>
            </a:r>
            <a:r>
              <a:rPr lang="en-GB" altLang="en-US" dirty="0" err="1">
                <a:latin typeface="Arial"/>
                <a:cs typeface="Arial"/>
              </a:rPr>
              <a:t>ddarllen</a:t>
            </a:r>
            <a:r>
              <a:rPr lang="en-GB" altLang="en-US" dirty="0">
                <a:latin typeface="Arial"/>
                <a:cs typeface="Arial"/>
              </a:rPr>
              <a:t> a </a:t>
            </a:r>
            <a:r>
              <a:rPr lang="en-GB" altLang="en-US" dirty="0" err="1">
                <a:latin typeface="Arial"/>
                <a:cs typeface="Arial"/>
              </a:rPr>
              <a:t>gofyn</a:t>
            </a:r>
            <a:r>
              <a:rPr lang="en-GB" altLang="en-US" dirty="0">
                <a:latin typeface="Arial"/>
                <a:cs typeface="Arial"/>
              </a:rPr>
              <a:t> y </a:t>
            </a:r>
            <a:r>
              <a:rPr lang="en-GB" altLang="en-US" dirty="0" err="1">
                <a:latin typeface="Arial"/>
                <a:cs typeface="Arial"/>
              </a:rPr>
              <a:t>cwestiynau</a:t>
            </a:r>
            <a:r>
              <a:rPr lang="en-GB" altLang="en-US" dirty="0">
                <a:latin typeface="Arial"/>
                <a:cs typeface="Arial"/>
              </a:rPr>
              <a:t> </a:t>
            </a:r>
            <a:r>
              <a:rPr lang="en-GB" altLang="en-US" dirty="0" err="1">
                <a:latin typeface="Arial"/>
                <a:cs typeface="Arial"/>
              </a:rPr>
              <a:t>canlynol</a:t>
            </a:r>
            <a:r>
              <a:rPr lang="en-GB" altLang="en-US" dirty="0">
                <a:latin typeface="Arial"/>
                <a:cs typeface="Arial"/>
              </a:rPr>
              <a:t> </a:t>
            </a:r>
            <a:r>
              <a:rPr lang="en-GB" altLang="en-US" dirty="0" err="1">
                <a:latin typeface="Arial"/>
                <a:cs typeface="Arial"/>
              </a:rPr>
              <a:t>i</a:t>
            </a:r>
            <a:r>
              <a:rPr lang="en-GB" altLang="en-US" dirty="0">
                <a:latin typeface="Arial"/>
                <a:cs typeface="Arial"/>
              </a:rPr>
              <a:t> </a:t>
            </a:r>
            <a:r>
              <a:rPr lang="en-GB" altLang="en-US" dirty="0" err="1">
                <a:latin typeface="Arial"/>
                <a:cs typeface="Arial"/>
              </a:rPr>
              <a:t>chi'ch</a:t>
            </a:r>
            <a:r>
              <a:rPr lang="en-GB" altLang="en-US" dirty="0">
                <a:latin typeface="Arial"/>
                <a:cs typeface="Arial"/>
              </a:rPr>
              <a:t> </a:t>
            </a:r>
            <a:r>
              <a:rPr lang="en-GB" altLang="en-US" dirty="0" err="1">
                <a:latin typeface="Arial"/>
                <a:cs typeface="Arial"/>
              </a:rPr>
              <a:t>hun</a:t>
            </a:r>
            <a:endParaRPr lang="en-GB" altLang="en-US" dirty="0">
              <a:latin typeface="Arial"/>
              <a:cs typeface="Arial"/>
            </a:endParaRPr>
          </a:p>
          <a:p>
            <a:pPr>
              <a:defRPr/>
            </a:pPr>
            <a:r>
              <a:rPr lang="en-GB" altLang="en-US" dirty="0">
                <a:latin typeface="Arial"/>
                <a:cs typeface="Arial"/>
              </a:rPr>
              <a:t>Beth </a:t>
            </a:r>
            <a:r>
              <a:rPr lang="en-GB" altLang="en-US" dirty="0" err="1">
                <a:latin typeface="Arial"/>
                <a:cs typeface="Arial"/>
              </a:rPr>
              <a:t>mae'r</a:t>
            </a:r>
            <a:r>
              <a:rPr lang="en-GB" altLang="en-US" dirty="0">
                <a:latin typeface="Arial"/>
                <a:cs typeface="Arial"/>
              </a:rPr>
              <a:t> </a:t>
            </a:r>
            <a:r>
              <a:rPr lang="en-GB" altLang="en-US" dirty="0" err="1">
                <a:latin typeface="Arial"/>
                <a:cs typeface="Arial"/>
              </a:rPr>
              <a:t>awdur</a:t>
            </a:r>
            <a:r>
              <a:rPr lang="en-GB" altLang="en-US" dirty="0">
                <a:latin typeface="Arial"/>
                <a:cs typeface="Arial"/>
              </a:rPr>
              <a:t> </a:t>
            </a:r>
            <a:r>
              <a:rPr lang="en-GB" altLang="en-US" dirty="0" err="1">
                <a:latin typeface="Arial"/>
                <a:cs typeface="Arial"/>
              </a:rPr>
              <a:t>yn</a:t>
            </a:r>
            <a:r>
              <a:rPr lang="en-GB" altLang="en-US" dirty="0">
                <a:latin typeface="Arial"/>
                <a:cs typeface="Arial"/>
              </a:rPr>
              <a:t> </a:t>
            </a:r>
            <a:r>
              <a:rPr lang="en-GB" altLang="en-US" dirty="0" err="1">
                <a:latin typeface="Arial"/>
                <a:cs typeface="Arial"/>
              </a:rPr>
              <a:t>ceisio'i</a:t>
            </a:r>
            <a:r>
              <a:rPr lang="en-GB" altLang="en-US" dirty="0">
                <a:latin typeface="Arial"/>
                <a:cs typeface="Arial"/>
              </a:rPr>
              <a:t> </a:t>
            </a:r>
            <a:r>
              <a:rPr lang="en-GB" altLang="en-US" dirty="0" err="1">
                <a:latin typeface="Arial"/>
                <a:cs typeface="Arial"/>
              </a:rPr>
              <a:t>ddweud</a:t>
            </a:r>
            <a:r>
              <a:rPr lang="en-GB" altLang="en-US" dirty="0">
                <a:latin typeface="Arial"/>
                <a:cs typeface="Arial"/>
              </a:rPr>
              <a:t>?</a:t>
            </a:r>
          </a:p>
          <a:p>
            <a:pPr>
              <a:defRPr/>
            </a:pPr>
            <a:r>
              <a:rPr lang="en-GB" altLang="en-US" dirty="0">
                <a:latin typeface="Arial"/>
                <a:cs typeface="Arial"/>
              </a:rPr>
              <a:t>Pa </a:t>
            </a:r>
            <a:r>
              <a:rPr lang="en-GB" altLang="en-US" dirty="0" err="1">
                <a:latin typeface="Arial"/>
                <a:cs typeface="Arial"/>
              </a:rPr>
              <a:t>neges</a:t>
            </a:r>
            <a:r>
              <a:rPr lang="en-GB" altLang="en-US" dirty="0">
                <a:latin typeface="Arial"/>
                <a:cs typeface="Arial"/>
              </a:rPr>
              <a:t> </a:t>
            </a:r>
            <a:r>
              <a:rPr lang="en-GB" altLang="en-US" dirty="0" err="1">
                <a:latin typeface="Arial"/>
                <a:cs typeface="Arial"/>
              </a:rPr>
              <a:t>maen</a:t>
            </a:r>
            <a:r>
              <a:rPr lang="en-GB" altLang="en-US" dirty="0">
                <a:latin typeface="Arial"/>
                <a:cs typeface="Arial"/>
              </a:rPr>
              <a:t> </a:t>
            </a:r>
            <a:r>
              <a:rPr lang="en-GB" altLang="en-US" dirty="0" err="1">
                <a:latin typeface="Arial"/>
                <a:cs typeface="Arial"/>
              </a:rPr>
              <a:t>nhw'n</a:t>
            </a:r>
            <a:r>
              <a:rPr lang="en-GB" altLang="en-US" dirty="0">
                <a:latin typeface="Arial"/>
                <a:cs typeface="Arial"/>
              </a:rPr>
              <a:t> </a:t>
            </a:r>
            <a:r>
              <a:rPr lang="en-GB" altLang="en-US" dirty="0" err="1">
                <a:latin typeface="Arial"/>
                <a:cs typeface="Arial"/>
              </a:rPr>
              <a:t>ceisio</a:t>
            </a:r>
            <a:r>
              <a:rPr lang="en-GB" altLang="en-US" dirty="0">
                <a:latin typeface="Arial"/>
                <a:cs typeface="Arial"/>
              </a:rPr>
              <a:t> </a:t>
            </a:r>
            <a:r>
              <a:rPr lang="en-GB" altLang="en-US" dirty="0" err="1">
                <a:latin typeface="Arial"/>
                <a:cs typeface="Arial"/>
              </a:rPr>
              <a:t>ei</a:t>
            </a:r>
            <a:r>
              <a:rPr lang="en-GB" altLang="en-US" dirty="0">
                <a:latin typeface="Arial"/>
                <a:cs typeface="Arial"/>
              </a:rPr>
              <a:t> </a:t>
            </a:r>
            <a:r>
              <a:rPr lang="en-GB" altLang="en-US" dirty="0" err="1">
                <a:latin typeface="Arial"/>
                <a:cs typeface="Arial"/>
              </a:rPr>
              <a:t>chyfleu</a:t>
            </a:r>
            <a:r>
              <a:rPr lang="en-GB" altLang="en-US" dirty="0">
                <a:latin typeface="Arial"/>
                <a:cs typeface="Arial"/>
              </a:rPr>
              <a:t>?</a:t>
            </a:r>
          </a:p>
          <a:p>
            <a:pPr>
              <a:defRPr/>
            </a:pPr>
            <a:r>
              <a:rPr lang="en-GB" altLang="en-US" dirty="0">
                <a:latin typeface="Arial"/>
                <a:cs typeface="Arial"/>
              </a:rPr>
              <a:t>Beth </a:t>
            </a:r>
            <a:r>
              <a:rPr lang="en-GB" altLang="en-US" dirty="0" err="1">
                <a:latin typeface="Arial"/>
                <a:cs typeface="Arial"/>
              </a:rPr>
              <a:t>yw'r</a:t>
            </a:r>
            <a:r>
              <a:rPr lang="en-GB" altLang="en-US" dirty="0">
                <a:latin typeface="Arial"/>
                <a:cs typeface="Arial"/>
              </a:rPr>
              <a:t> </a:t>
            </a:r>
            <a:r>
              <a:rPr lang="en-GB" altLang="en-US" dirty="0" err="1">
                <a:latin typeface="Arial"/>
                <a:cs typeface="Arial"/>
              </a:rPr>
              <a:t>brif</a:t>
            </a:r>
            <a:r>
              <a:rPr lang="en-GB" altLang="en-US" dirty="0">
                <a:latin typeface="Arial"/>
                <a:cs typeface="Arial"/>
              </a:rPr>
              <a:t> </a:t>
            </a:r>
            <a:r>
              <a:rPr lang="en-GB" altLang="en-US" dirty="0" err="1">
                <a:latin typeface="Arial"/>
                <a:cs typeface="Arial"/>
              </a:rPr>
              <a:t>ddadl</a:t>
            </a:r>
            <a:r>
              <a:rPr lang="en-GB" altLang="en-US" dirty="0">
                <a:latin typeface="Arial"/>
                <a:cs typeface="Arial"/>
              </a:rPr>
              <a:t> </a:t>
            </a:r>
            <a:r>
              <a:rPr lang="en-GB" altLang="en-US" dirty="0" err="1">
                <a:latin typeface="Arial"/>
                <a:cs typeface="Arial"/>
              </a:rPr>
              <a:t>yma</a:t>
            </a:r>
            <a:r>
              <a:rPr lang="en-GB" altLang="en-US" dirty="0">
                <a:latin typeface="Arial"/>
                <a:cs typeface="Arial"/>
              </a:rPr>
              <a:t>?</a:t>
            </a:r>
          </a:p>
          <a:p>
            <a:pPr>
              <a:defRPr/>
            </a:pPr>
            <a:r>
              <a:rPr lang="en-GB" altLang="en-US" dirty="0">
                <a:latin typeface="Arial"/>
                <a:cs typeface="Arial"/>
              </a:rPr>
              <a:t>A </a:t>
            </a:r>
            <a:r>
              <a:rPr lang="en-GB" altLang="en-US" dirty="0" err="1">
                <a:latin typeface="Arial"/>
                <a:cs typeface="Arial"/>
              </a:rPr>
              <a:t>oes</a:t>
            </a:r>
            <a:r>
              <a:rPr lang="en-GB" altLang="en-US" dirty="0">
                <a:latin typeface="Arial"/>
                <a:cs typeface="Arial"/>
              </a:rPr>
              <a:t> </a:t>
            </a:r>
            <a:r>
              <a:rPr lang="en-GB" altLang="en-US" dirty="0" err="1">
                <a:latin typeface="Arial"/>
                <a:cs typeface="Arial"/>
              </a:rPr>
              <a:t>unrhyw</a:t>
            </a:r>
            <a:r>
              <a:rPr lang="en-GB" altLang="en-US" dirty="0">
                <a:latin typeface="Arial"/>
                <a:cs typeface="Arial"/>
              </a:rPr>
              <a:t> un </a:t>
            </a:r>
            <a:r>
              <a:rPr lang="en-GB" altLang="en-US" dirty="0" err="1">
                <a:latin typeface="Arial"/>
                <a:cs typeface="Arial"/>
              </a:rPr>
              <a:t>arall</a:t>
            </a:r>
            <a:r>
              <a:rPr lang="en-GB" altLang="en-US" dirty="0">
                <a:latin typeface="Arial"/>
                <a:cs typeface="Arial"/>
              </a:rPr>
              <a:t> </a:t>
            </a:r>
            <a:r>
              <a:rPr lang="en-GB" altLang="en-US" dirty="0" err="1">
                <a:latin typeface="Arial"/>
                <a:cs typeface="Arial"/>
              </a:rPr>
              <a:t>sy'n</a:t>
            </a:r>
            <a:r>
              <a:rPr lang="en-GB" altLang="en-US" dirty="0">
                <a:latin typeface="Arial"/>
                <a:cs typeface="Arial"/>
              </a:rPr>
              <a:t> </a:t>
            </a:r>
            <a:r>
              <a:rPr lang="en-GB" altLang="en-US" dirty="0" err="1">
                <a:latin typeface="Arial"/>
                <a:cs typeface="Arial"/>
              </a:rPr>
              <a:t>dweud</a:t>
            </a:r>
            <a:r>
              <a:rPr lang="en-GB" altLang="en-US" dirty="0">
                <a:latin typeface="Arial"/>
                <a:cs typeface="Arial"/>
              </a:rPr>
              <a:t> </a:t>
            </a:r>
            <a:r>
              <a:rPr lang="en-GB" altLang="en-US" dirty="0" err="1">
                <a:latin typeface="Arial"/>
                <a:cs typeface="Arial"/>
              </a:rPr>
              <a:t>yr</a:t>
            </a:r>
            <a:r>
              <a:rPr lang="en-GB" altLang="en-US" dirty="0">
                <a:latin typeface="Arial"/>
                <a:cs typeface="Arial"/>
              </a:rPr>
              <a:t> un </a:t>
            </a:r>
            <a:r>
              <a:rPr lang="en-GB" altLang="en-US" dirty="0" err="1">
                <a:latin typeface="Arial"/>
                <a:cs typeface="Arial"/>
              </a:rPr>
              <a:t>peth</a:t>
            </a:r>
            <a:r>
              <a:rPr lang="en-GB" altLang="en-US" dirty="0">
                <a:latin typeface="Arial"/>
                <a:cs typeface="Arial"/>
              </a:rPr>
              <a:t>? </a:t>
            </a:r>
            <a:r>
              <a:rPr lang="en-GB" altLang="en-US" dirty="0" err="1">
                <a:latin typeface="Arial"/>
                <a:cs typeface="Arial"/>
              </a:rPr>
              <a:t>Neu'r</a:t>
            </a:r>
            <a:r>
              <a:rPr lang="en-GB" altLang="en-US" dirty="0">
                <a:latin typeface="Arial"/>
                <a:cs typeface="Arial"/>
              </a:rPr>
              <a:t> </a:t>
            </a:r>
            <a:r>
              <a:rPr lang="en-GB" altLang="en-US" dirty="0" err="1">
                <a:latin typeface="Arial"/>
                <a:cs typeface="Arial"/>
              </a:rPr>
              <a:t>safbwynt</a:t>
            </a:r>
            <a:r>
              <a:rPr lang="en-GB" altLang="en-US" dirty="0">
                <a:latin typeface="Arial"/>
                <a:cs typeface="Arial"/>
              </a:rPr>
              <a:t> </a:t>
            </a:r>
            <a:r>
              <a:rPr lang="en-GB" altLang="en-US" dirty="0" err="1">
                <a:latin typeface="Arial"/>
                <a:cs typeface="Arial"/>
              </a:rPr>
              <a:t>arall</a:t>
            </a:r>
            <a:r>
              <a:rPr lang="en-GB" altLang="en-US" dirty="0">
                <a:latin typeface="Arial"/>
                <a:cs typeface="Arial"/>
              </a:rPr>
              <a:t>?</a:t>
            </a:r>
          </a:p>
          <a:p>
            <a:pPr>
              <a:defRPr/>
            </a:pPr>
            <a:r>
              <a:rPr lang="en-GB" altLang="en-US" dirty="0">
                <a:latin typeface="Arial"/>
                <a:cs typeface="Arial"/>
              </a:rPr>
              <a:t>Sut </a:t>
            </a:r>
            <a:r>
              <a:rPr lang="en-GB" altLang="en-US" dirty="0" err="1">
                <a:latin typeface="Arial"/>
                <a:cs typeface="Arial"/>
              </a:rPr>
              <a:t>mae</a:t>
            </a:r>
            <a:r>
              <a:rPr lang="en-GB" altLang="en-US" dirty="0">
                <a:latin typeface="Arial"/>
                <a:cs typeface="Arial"/>
              </a:rPr>
              <a:t> </a:t>
            </a:r>
            <a:r>
              <a:rPr lang="en-GB" altLang="en-US" dirty="0" err="1">
                <a:latin typeface="Arial"/>
                <a:cs typeface="Arial"/>
              </a:rPr>
              <a:t>hyn</a:t>
            </a:r>
            <a:r>
              <a:rPr lang="en-GB" altLang="en-US" dirty="0">
                <a:latin typeface="Arial"/>
                <a:cs typeface="Arial"/>
              </a:rPr>
              <a:t> </a:t>
            </a:r>
            <a:r>
              <a:rPr lang="en-GB" altLang="en-US" dirty="0" err="1">
                <a:latin typeface="Arial"/>
                <a:cs typeface="Arial"/>
              </a:rPr>
              <a:t>yn</a:t>
            </a:r>
            <a:r>
              <a:rPr lang="en-GB" altLang="en-US" dirty="0">
                <a:latin typeface="Arial"/>
                <a:cs typeface="Arial"/>
              </a:rPr>
              <a:t> </a:t>
            </a:r>
            <a:r>
              <a:rPr lang="en-GB" altLang="en-US" dirty="0" err="1">
                <a:latin typeface="Arial"/>
                <a:cs typeface="Arial"/>
              </a:rPr>
              <a:t>berthnasol</a:t>
            </a:r>
            <a:r>
              <a:rPr lang="en-GB" altLang="en-US" dirty="0">
                <a:latin typeface="Arial"/>
                <a:cs typeface="Arial"/>
              </a:rPr>
              <a:t> </a:t>
            </a:r>
            <a:r>
              <a:rPr lang="en-GB" altLang="en-US" dirty="0" err="1">
                <a:latin typeface="Arial"/>
                <a:cs typeface="Arial"/>
              </a:rPr>
              <a:t>i'r</a:t>
            </a:r>
            <a:r>
              <a:rPr lang="en-GB" altLang="en-US" dirty="0">
                <a:latin typeface="Arial"/>
                <a:cs typeface="Arial"/>
              </a:rPr>
              <a:t> </a:t>
            </a:r>
            <a:r>
              <a:rPr lang="en-GB" altLang="en-US" dirty="0" err="1">
                <a:latin typeface="Arial"/>
                <a:cs typeface="Arial"/>
              </a:rPr>
              <a:t>pwnc</a:t>
            </a:r>
            <a:r>
              <a:rPr lang="en-GB" altLang="en-US" dirty="0">
                <a:latin typeface="Arial"/>
                <a:cs typeface="Arial"/>
              </a:rPr>
              <a:t> </a:t>
            </a:r>
            <a:r>
              <a:rPr lang="en-GB" altLang="en-US" dirty="0" err="1">
                <a:latin typeface="Arial"/>
                <a:cs typeface="Arial"/>
              </a:rPr>
              <a:t>rwy'n</a:t>
            </a:r>
            <a:r>
              <a:rPr lang="en-GB" altLang="en-US" dirty="0">
                <a:latin typeface="Arial"/>
                <a:cs typeface="Arial"/>
              </a:rPr>
              <a:t> </a:t>
            </a:r>
            <a:r>
              <a:rPr lang="en-GB" altLang="en-US" dirty="0" err="1">
                <a:latin typeface="Arial"/>
                <a:cs typeface="Arial"/>
              </a:rPr>
              <a:t>ei</a:t>
            </a:r>
            <a:r>
              <a:rPr lang="en-GB" altLang="en-US" dirty="0">
                <a:latin typeface="Arial"/>
                <a:cs typeface="Arial"/>
              </a:rPr>
              <a:t> </a:t>
            </a:r>
            <a:r>
              <a:rPr lang="en-GB" altLang="en-US" dirty="0" err="1">
                <a:latin typeface="Arial"/>
                <a:cs typeface="Arial"/>
              </a:rPr>
              <a:t>drafod</a:t>
            </a:r>
            <a:r>
              <a:rPr lang="en-GB" altLang="en-US" dirty="0">
                <a:latin typeface="Arial"/>
                <a:cs typeface="Arial"/>
              </a:rPr>
              <a:t>?</a:t>
            </a:r>
          </a:p>
          <a:p>
            <a:pPr>
              <a:defRPr/>
            </a:pPr>
            <a:r>
              <a:rPr lang="en-GB" altLang="en-US" dirty="0">
                <a:latin typeface="Arial"/>
                <a:cs typeface="Arial"/>
              </a:rPr>
              <a:t>Sut </a:t>
            </a:r>
            <a:r>
              <a:rPr lang="en-GB" altLang="en-US" dirty="0" err="1">
                <a:latin typeface="Arial"/>
                <a:cs typeface="Arial"/>
              </a:rPr>
              <a:t>gallaf</a:t>
            </a:r>
            <a:r>
              <a:rPr lang="en-GB" altLang="en-US" dirty="0">
                <a:latin typeface="Arial"/>
                <a:cs typeface="Arial"/>
              </a:rPr>
              <a:t> </a:t>
            </a:r>
            <a:r>
              <a:rPr lang="en-GB" altLang="en-US" dirty="0" err="1">
                <a:latin typeface="Arial"/>
                <a:cs typeface="Arial"/>
              </a:rPr>
              <a:t>ddefnyddio</a:t>
            </a:r>
            <a:r>
              <a:rPr lang="en-GB" altLang="en-US" dirty="0">
                <a:latin typeface="Arial"/>
                <a:cs typeface="Arial"/>
              </a:rPr>
              <a:t> </a:t>
            </a:r>
            <a:r>
              <a:rPr lang="en-GB" altLang="en-US" dirty="0" err="1">
                <a:latin typeface="Arial"/>
                <a:cs typeface="Arial"/>
              </a:rPr>
              <a:t>hwn</a:t>
            </a:r>
            <a:r>
              <a:rPr lang="en-GB" altLang="en-US" dirty="0">
                <a:latin typeface="Arial"/>
                <a:cs typeface="Arial"/>
              </a:rPr>
              <a:t> </a:t>
            </a:r>
            <a:r>
              <a:rPr lang="en-GB" altLang="en-US" dirty="0" err="1">
                <a:latin typeface="Arial"/>
                <a:cs typeface="Arial"/>
              </a:rPr>
              <a:t>i</a:t>
            </a:r>
            <a:r>
              <a:rPr lang="en-GB" altLang="en-US" dirty="0">
                <a:latin typeface="Arial"/>
                <a:cs typeface="Arial"/>
              </a:rPr>
              <a:t> </a:t>
            </a:r>
            <a:r>
              <a:rPr lang="en-GB" altLang="en-US" dirty="0" err="1">
                <a:latin typeface="Arial"/>
                <a:cs typeface="Arial"/>
              </a:rPr>
              <a:t>gefnogi'r</a:t>
            </a:r>
            <a:r>
              <a:rPr lang="en-GB" altLang="en-US" dirty="0">
                <a:latin typeface="Arial"/>
                <a:cs typeface="Arial"/>
              </a:rPr>
              <a:t> </a:t>
            </a:r>
            <a:r>
              <a:rPr lang="en-GB" altLang="en-US" dirty="0" err="1">
                <a:latin typeface="Arial"/>
                <a:cs typeface="Arial"/>
              </a:rPr>
              <a:t>hyn</a:t>
            </a:r>
            <a:r>
              <a:rPr lang="en-GB" altLang="en-US" dirty="0">
                <a:latin typeface="Arial"/>
                <a:cs typeface="Arial"/>
              </a:rPr>
              <a:t> </a:t>
            </a:r>
            <a:r>
              <a:rPr lang="en-GB" altLang="en-US" dirty="0" err="1">
                <a:latin typeface="Arial"/>
                <a:cs typeface="Arial"/>
              </a:rPr>
              <a:t>yr</a:t>
            </a:r>
            <a:r>
              <a:rPr lang="en-GB" altLang="en-US" dirty="0">
                <a:latin typeface="Arial"/>
                <a:cs typeface="Arial"/>
              </a:rPr>
              <a:t> </a:t>
            </a:r>
            <a:r>
              <a:rPr lang="en-GB" altLang="en-US" dirty="0" err="1">
                <a:latin typeface="Arial"/>
                <a:cs typeface="Arial"/>
              </a:rPr>
              <a:t>wyf</a:t>
            </a:r>
            <a:r>
              <a:rPr lang="en-GB" altLang="en-US" dirty="0">
                <a:latin typeface="Arial"/>
                <a:cs typeface="Arial"/>
              </a:rPr>
              <a:t> </a:t>
            </a:r>
            <a:r>
              <a:rPr lang="en-GB" altLang="en-US" dirty="0" err="1">
                <a:latin typeface="Arial"/>
                <a:cs typeface="Arial"/>
              </a:rPr>
              <a:t>yn</a:t>
            </a:r>
            <a:r>
              <a:rPr lang="en-GB" altLang="en-US" dirty="0">
                <a:latin typeface="Arial"/>
                <a:cs typeface="Arial"/>
              </a:rPr>
              <a:t> </a:t>
            </a:r>
            <a:r>
              <a:rPr lang="en-GB" altLang="en-US" dirty="0" err="1">
                <a:latin typeface="Arial"/>
                <a:cs typeface="Arial"/>
              </a:rPr>
              <a:t>ceisio'i</a:t>
            </a:r>
            <a:r>
              <a:rPr lang="en-GB" altLang="en-US" dirty="0">
                <a:latin typeface="Arial"/>
                <a:cs typeface="Arial"/>
              </a:rPr>
              <a:t> </a:t>
            </a:r>
            <a:r>
              <a:rPr lang="en-GB" altLang="en-US" dirty="0" err="1">
                <a:latin typeface="Arial"/>
                <a:cs typeface="Arial"/>
              </a:rPr>
              <a:t>ddweud</a:t>
            </a:r>
            <a:r>
              <a:rPr lang="en-GB" altLang="en-US" dirty="0">
                <a:latin typeface="Arial"/>
                <a:cs typeface="Arial"/>
              </a:rPr>
              <a:t> </a:t>
            </a:r>
            <a:r>
              <a:rPr lang="en-GB" altLang="en-US" dirty="0" err="1">
                <a:latin typeface="Arial"/>
                <a:cs typeface="Arial"/>
              </a:rPr>
              <a:t>yn</a:t>
            </a:r>
            <a:r>
              <a:rPr lang="en-GB" altLang="en-US" dirty="0">
                <a:latin typeface="Arial"/>
                <a:cs typeface="Arial"/>
              </a:rPr>
              <a:t> </a:t>
            </a:r>
            <a:r>
              <a:rPr lang="en-GB" altLang="en-US" dirty="0" err="1">
                <a:latin typeface="Arial"/>
                <a:cs typeface="Arial"/>
              </a:rPr>
              <a:t>fy</a:t>
            </a:r>
            <a:r>
              <a:rPr lang="en-GB" altLang="en-US" dirty="0">
                <a:latin typeface="Arial"/>
                <a:cs typeface="Arial"/>
              </a:rPr>
              <a:t> </a:t>
            </a:r>
            <a:r>
              <a:rPr lang="en-GB" altLang="en-US" dirty="0" err="1">
                <a:latin typeface="Arial"/>
                <a:cs typeface="Arial"/>
              </a:rPr>
              <a:t>ysgrifennu</a:t>
            </a:r>
            <a:r>
              <a:rPr lang="en-GB" altLang="en-US" dirty="0">
                <a:latin typeface="Arial"/>
                <a:cs typeface="Arial"/>
              </a:rPr>
              <a:t>?</a:t>
            </a:r>
          </a:p>
          <a:p>
            <a:pPr>
              <a:defRPr/>
            </a:pPr>
            <a:endParaRPr lang="en-GB" altLang="en-US" dirty="0">
              <a:latin typeface="Arial"/>
              <a:cs typeface="Arial"/>
            </a:endParaRPr>
          </a:p>
          <a:p>
            <a:pPr>
              <a:defRPr/>
            </a:pPr>
            <a:endParaRPr lang="en-GB" altLang="en-US" dirty="0">
              <a:latin typeface="Arial"/>
              <a:cs typeface="Arial"/>
            </a:endParaRPr>
          </a:p>
          <a:p>
            <a:pPr>
              <a:defRPr/>
            </a:pPr>
            <a:r>
              <a:rPr lang="en-GB" altLang="en-US" dirty="0">
                <a:latin typeface="Arial"/>
                <a:cs typeface="Arial"/>
              </a:rPr>
              <a:t>Read through assessment criteria on slide</a:t>
            </a:r>
          </a:p>
          <a:p>
            <a:pPr>
              <a:defRPr/>
            </a:pPr>
            <a:endParaRPr lang="en-GB" altLang="en-US" dirty="0">
              <a:latin typeface="Arial" panose="020B0604020202020204" pitchFamily="34" charset="0"/>
            </a:endParaRPr>
          </a:p>
          <a:p>
            <a:pPr>
              <a:defRPr/>
            </a:pPr>
            <a:r>
              <a:rPr lang="en-GB" altLang="en-US" dirty="0">
                <a:latin typeface="Arial" panose="020B0604020202020204" pitchFamily="34" charset="0"/>
              </a:rPr>
              <a:t>Critical understanding means to reach a position defended by the examination of theories, sources or ideas. This is achieved through reflecting upon, analysing and evaluating different ideas and positions, demonstrating an ability to express informed responses to the topic.</a:t>
            </a:r>
          </a:p>
          <a:p>
            <a:pPr>
              <a:defRPr/>
            </a:pPr>
            <a:r>
              <a:rPr lang="en-GB" altLang="en-US" dirty="0">
                <a:latin typeface="Arial" panose="020B0604020202020204" pitchFamily="34" charset="0"/>
              </a:rPr>
              <a:t>At level 5 you will also need to understand and undertake critical reading – this means engaging with a paper you have read and asking yourself the following questions</a:t>
            </a:r>
          </a:p>
          <a:p>
            <a:pPr marL="176473" indent="-176473">
              <a:buFontTx/>
              <a:buChar char="-"/>
              <a:defRPr/>
            </a:pPr>
            <a:r>
              <a:rPr lang="en-GB" altLang="en-US" dirty="0">
                <a:latin typeface="Arial" panose="020B0604020202020204" pitchFamily="34" charset="0"/>
              </a:rPr>
              <a:t>What is the author trying to say?</a:t>
            </a:r>
          </a:p>
          <a:p>
            <a:pPr marL="176473" indent="-176473">
              <a:buFontTx/>
              <a:buChar char="-"/>
              <a:defRPr/>
            </a:pPr>
            <a:r>
              <a:rPr lang="en-GB" altLang="en-US" dirty="0">
                <a:latin typeface="Arial" panose="020B0604020202020204" pitchFamily="34" charset="0"/>
              </a:rPr>
              <a:t>What message are they trying to convey?</a:t>
            </a:r>
          </a:p>
          <a:p>
            <a:pPr marL="176473" indent="-176473">
              <a:buFontTx/>
              <a:buChar char="-"/>
              <a:defRPr/>
            </a:pPr>
            <a:r>
              <a:rPr lang="en-GB" altLang="en-US" dirty="0" err="1">
                <a:latin typeface="Arial" panose="020B0604020202020204" pitchFamily="34" charset="0"/>
              </a:rPr>
              <a:t>Whats</a:t>
            </a:r>
            <a:r>
              <a:rPr lang="en-GB" altLang="en-US" dirty="0">
                <a:latin typeface="Arial" panose="020B0604020202020204" pitchFamily="34" charset="0"/>
              </a:rPr>
              <a:t> is the main argument here?</a:t>
            </a:r>
          </a:p>
          <a:p>
            <a:pPr marL="176473" indent="-176473">
              <a:buFontTx/>
              <a:buChar char="-"/>
              <a:defRPr/>
            </a:pPr>
            <a:r>
              <a:rPr lang="en-GB" altLang="en-US" dirty="0">
                <a:latin typeface="Arial" panose="020B0604020202020204" pitchFamily="34" charset="0"/>
              </a:rPr>
              <a:t>Is there anyone else that says the same? Or the opposite viewpoint?</a:t>
            </a:r>
          </a:p>
          <a:p>
            <a:pPr marL="176473" indent="-176473">
              <a:buFontTx/>
              <a:buChar char="-"/>
              <a:defRPr/>
            </a:pPr>
            <a:r>
              <a:rPr lang="en-GB" altLang="en-US" dirty="0">
                <a:latin typeface="Arial" panose="020B0604020202020204" pitchFamily="34" charset="0"/>
              </a:rPr>
              <a:t>How does this relate to the topic I am discussing?</a:t>
            </a:r>
          </a:p>
          <a:p>
            <a:pPr marL="176473" indent="-176473">
              <a:buFontTx/>
              <a:buChar char="-"/>
              <a:defRPr/>
            </a:pPr>
            <a:r>
              <a:rPr lang="en-GB" altLang="en-US" dirty="0">
                <a:latin typeface="Arial" panose="020B0604020202020204" pitchFamily="34" charset="0"/>
              </a:rPr>
              <a:t>How can I use this to support what I am trying to say in my writing?</a:t>
            </a:r>
          </a:p>
          <a:p>
            <a:pPr marL="176473" indent="-176473">
              <a:buFontTx/>
              <a:buChar char="-"/>
              <a:defRPr/>
            </a:pPr>
            <a:endParaRPr lang="en-GB" altLang="en-US" dirty="0">
              <a:latin typeface="Arial" panose="020B0604020202020204" pitchFamily="34" charset="0"/>
            </a:endParaRPr>
          </a:p>
        </p:txBody>
      </p:sp>
      <p:sp>
        <p:nvSpPr>
          <p:cNvPr id="18436" name="Slide Number Placeholder 3">
            <a:extLst>
              <a:ext uri="{FF2B5EF4-FFF2-40B4-BE49-F238E27FC236}">
                <a16:creationId xmlns:a16="http://schemas.microsoft.com/office/drawing/2014/main" id="{1BFE713B-2465-EE0B-05A2-D757E57E4FC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C314AAB-9A02-4B57-B46C-52C3816D8374}" type="slidenum">
              <a:rPr lang="cy-GB" altLang="en-US" sz="1200">
                <a:latin typeface="Arial" panose="020B0604020202020204" pitchFamily="34" charset="0"/>
              </a:rPr>
              <a:pPr/>
              <a:t>2</a:t>
            </a:fld>
            <a:endParaRPr lang="cy-GB" altLang="en-US" sz="1200">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 through assessment criteria on slide</a:t>
            </a:r>
            <a:endParaRPr lang="en-US" dirty="0"/>
          </a:p>
          <a:p>
            <a:pPr>
              <a:defRPr/>
            </a:pPr>
            <a:endParaRPr lang="en-GB" altLang="en-US" dirty="0">
              <a:latin typeface="Arial" panose="020B0604020202020204" pitchFamily="34" charset="0"/>
            </a:endParaRPr>
          </a:p>
          <a:p>
            <a:pPr>
              <a:defRPr/>
            </a:pPr>
            <a:r>
              <a:rPr lang="en-GB" altLang="en-US" dirty="0">
                <a:latin typeface="Arial" panose="020B0604020202020204" pitchFamily="34" charset="0"/>
              </a:rPr>
              <a:t>Critical understanding means to reach a position defended by the examination of theories, sources or ideas. This is achieved through reflecting upon, analysing and evaluating different ideas and positions, demonstrating an ability to express informed responses to the topic.</a:t>
            </a:r>
          </a:p>
          <a:p>
            <a:pPr>
              <a:defRPr/>
            </a:pPr>
            <a:r>
              <a:rPr lang="en-GB" altLang="en-US" dirty="0">
                <a:latin typeface="Arial" panose="020B0604020202020204" pitchFamily="34" charset="0"/>
              </a:rPr>
              <a:t>At level 5 you will also need to understand and undertake critical reading – this means engaging with a paper you have read and asking yourself the following questions</a:t>
            </a:r>
          </a:p>
          <a:p>
            <a:pPr marL="176473" indent="-176473">
              <a:buFontTx/>
              <a:buChar char="-"/>
              <a:defRPr/>
            </a:pPr>
            <a:r>
              <a:rPr lang="en-GB" altLang="en-US" dirty="0">
                <a:latin typeface="Arial" panose="020B0604020202020204" pitchFamily="34" charset="0"/>
              </a:rPr>
              <a:t>What is the author trying to say?</a:t>
            </a:r>
          </a:p>
          <a:p>
            <a:pPr marL="176473" indent="-176473">
              <a:buFontTx/>
              <a:buChar char="-"/>
              <a:defRPr/>
            </a:pPr>
            <a:r>
              <a:rPr lang="en-GB" altLang="en-US" dirty="0">
                <a:latin typeface="Arial" panose="020B0604020202020204" pitchFamily="34" charset="0"/>
              </a:rPr>
              <a:t>What message are they trying to convey?</a:t>
            </a:r>
          </a:p>
          <a:p>
            <a:pPr marL="176473" indent="-176473">
              <a:buFontTx/>
              <a:buChar char="-"/>
              <a:defRPr/>
            </a:pPr>
            <a:r>
              <a:rPr lang="en-GB" altLang="en-US" dirty="0" err="1">
                <a:latin typeface="Arial" panose="020B0604020202020204" pitchFamily="34" charset="0"/>
              </a:rPr>
              <a:t>Whats</a:t>
            </a:r>
            <a:r>
              <a:rPr lang="en-GB" altLang="en-US" dirty="0">
                <a:latin typeface="Arial" panose="020B0604020202020204" pitchFamily="34" charset="0"/>
              </a:rPr>
              <a:t> is the main argument here?</a:t>
            </a:r>
          </a:p>
          <a:p>
            <a:pPr marL="176473" indent="-176473">
              <a:buFontTx/>
              <a:buChar char="-"/>
              <a:defRPr/>
            </a:pPr>
            <a:r>
              <a:rPr lang="en-GB" altLang="en-US" dirty="0">
                <a:latin typeface="Arial" panose="020B0604020202020204" pitchFamily="34" charset="0"/>
              </a:rPr>
              <a:t>Is there anyone else that says the same? Or the opposite viewpoint?</a:t>
            </a:r>
          </a:p>
          <a:p>
            <a:pPr marL="176473" indent="-176473">
              <a:buFontTx/>
              <a:buChar char="-"/>
              <a:defRPr/>
            </a:pPr>
            <a:r>
              <a:rPr lang="en-GB" altLang="en-US" dirty="0">
                <a:latin typeface="Arial" panose="020B0604020202020204" pitchFamily="34" charset="0"/>
              </a:rPr>
              <a:t>How does this relate to the topic I am discussing?</a:t>
            </a:r>
          </a:p>
          <a:p>
            <a:pPr marL="176473" indent="-176473">
              <a:buFontTx/>
              <a:buChar char="-"/>
              <a:defRPr/>
            </a:pPr>
            <a:r>
              <a:rPr lang="en-GB" altLang="en-US" dirty="0">
                <a:latin typeface="Arial" panose="020B0604020202020204" pitchFamily="34" charset="0"/>
              </a:rPr>
              <a:t>How can I use this to support what I am trying to say in my writing?</a:t>
            </a:r>
          </a:p>
          <a:p>
            <a:endParaRPr lang="en-GB" dirty="0"/>
          </a:p>
        </p:txBody>
      </p:sp>
      <p:sp>
        <p:nvSpPr>
          <p:cNvPr id="4" name="Slide Number Placeholder 3"/>
          <p:cNvSpPr>
            <a:spLocks noGrp="1"/>
          </p:cNvSpPr>
          <p:nvPr>
            <p:ph type="sldNum" sz="quarter" idx="5"/>
          </p:nvPr>
        </p:nvSpPr>
        <p:spPr/>
        <p:txBody>
          <a:bodyPr/>
          <a:lstStyle/>
          <a:p>
            <a:fld id="{28F3450B-2F8B-4EB4-A6BB-F66CAF066D58}" type="slidenum">
              <a:t>3</a:t>
            </a:fld>
            <a:endParaRPr lang="en-GB"/>
          </a:p>
        </p:txBody>
      </p:sp>
    </p:spTree>
    <p:extLst>
      <p:ext uri="{BB962C8B-B14F-4D97-AF65-F5344CB8AC3E}">
        <p14:creationId xmlns:p14="http://schemas.microsoft.com/office/powerpoint/2010/main" val="11224301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3B8DA888-7F26-6CF2-BA1E-7463F8A25789}"/>
              </a:ext>
            </a:extLst>
          </p:cNvPr>
          <p:cNvSpPr>
            <a:spLocks noGrp="1" noRot="1" noChangeAspect="1" noChangeArrowheads="1" noTextEdit="1"/>
          </p:cNvSpPr>
          <p:nvPr>
            <p:ph type="sldImg"/>
          </p:nvPr>
        </p:nvSpPr>
        <p:spPr>
          <a:xfrm>
            <a:off x="106363" y="750888"/>
            <a:ext cx="6677025" cy="3756025"/>
          </a:xfrm>
          <a:ln/>
        </p:spPr>
      </p:sp>
      <p:sp>
        <p:nvSpPr>
          <p:cNvPr id="20483" name="Notes Placeholder 2">
            <a:extLst>
              <a:ext uri="{FF2B5EF4-FFF2-40B4-BE49-F238E27FC236}">
                <a16:creationId xmlns:a16="http://schemas.microsoft.com/office/drawing/2014/main" id="{EF93F916-023E-633B-9FAB-B25DFD7EB3F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ts val="450"/>
              </a:spcBef>
              <a:tabLst>
                <a:tab pos="0" algn="l"/>
                <a:tab pos="922338" algn="l"/>
                <a:tab pos="1847850" algn="l"/>
                <a:tab pos="2770188" algn="l"/>
                <a:tab pos="3695700" algn="l"/>
                <a:tab pos="4618038" algn="l"/>
                <a:tab pos="5543550" algn="l"/>
                <a:tab pos="6467475" algn="l"/>
                <a:tab pos="7391400" algn="l"/>
                <a:tab pos="8316913" algn="l"/>
                <a:tab pos="9239250" algn="l"/>
                <a:tab pos="10164763" algn="l"/>
              </a:tabLst>
            </a:pPr>
            <a:r>
              <a:rPr lang="cy-GB" altLang="en-US" dirty="0">
                <a:latin typeface="Arial"/>
                <a:cs typeface="Arial"/>
              </a:rPr>
              <a:t>Mae hwn yn aseiniad ysgrifenedig unigol o gyfanswm o 4000 o eiriau, mae pedair adran y byddwn yn eu trafod yn fanylach yn fuan.</a:t>
            </a:r>
          </a:p>
          <a:p>
            <a:pPr eaLnBrk="1" hangingPunct="1">
              <a:spcBef>
                <a:spcPts val="450"/>
              </a:spcBef>
              <a:tabLst>
                <a:tab pos="0" algn="l"/>
                <a:tab pos="922338" algn="l"/>
                <a:tab pos="1847850" algn="l"/>
                <a:tab pos="2770188" algn="l"/>
                <a:tab pos="3695700" algn="l"/>
                <a:tab pos="4618038" algn="l"/>
                <a:tab pos="5543550" algn="l"/>
                <a:tab pos="6467475" algn="l"/>
                <a:tab pos="7391400" algn="l"/>
                <a:tab pos="8316913" algn="l"/>
                <a:tab pos="9239250" algn="l"/>
                <a:tab pos="10164763" algn="l"/>
              </a:tabLst>
            </a:pPr>
            <a:endParaRPr lang="cy-GB" altLang="en-US" dirty="0">
              <a:latin typeface="Arial"/>
              <a:cs typeface="Arial"/>
            </a:endParaRPr>
          </a:p>
          <a:p>
            <a:pPr eaLnBrk="1" hangingPunct="1">
              <a:spcBef>
                <a:spcPts val="450"/>
              </a:spcBef>
              <a:tabLst>
                <a:tab pos="0" algn="l"/>
                <a:tab pos="922338" algn="l"/>
                <a:tab pos="1847850" algn="l"/>
                <a:tab pos="2770188" algn="l"/>
                <a:tab pos="3695700" algn="l"/>
                <a:tab pos="4618038" algn="l"/>
                <a:tab pos="5543550" algn="l"/>
                <a:tab pos="6467475" algn="l"/>
                <a:tab pos="7391400" algn="l"/>
                <a:tab pos="8316913" algn="l"/>
                <a:tab pos="9239250" algn="l"/>
                <a:tab pos="10164763" algn="l"/>
              </a:tabLst>
            </a:pPr>
            <a:r>
              <a:rPr lang="cy-GB" altLang="en-US" dirty="0">
                <a:latin typeface="Arial"/>
                <a:cs typeface="Arial"/>
              </a:rPr>
              <a:t>This is an individual written assignment of a total of 4000 words, there are four sections we will discuss shortly in more depth.</a:t>
            </a:r>
          </a:p>
          <a:p>
            <a:pPr>
              <a:spcBef>
                <a:spcPts val="450"/>
              </a:spcBef>
              <a:tabLst>
                <a:tab pos="0" algn="l"/>
                <a:tab pos="922338" algn="l"/>
                <a:tab pos="1847850" algn="l"/>
                <a:tab pos="2770188" algn="l"/>
                <a:tab pos="3695700" algn="l"/>
                <a:tab pos="4618038" algn="l"/>
                <a:tab pos="5543550" algn="l"/>
                <a:tab pos="6467475" algn="l"/>
                <a:tab pos="7391400" algn="l"/>
                <a:tab pos="8316913" algn="l"/>
                <a:tab pos="9239250" algn="l"/>
                <a:tab pos="10164763" algn="l"/>
              </a:tabLst>
            </a:pPr>
            <a:endParaRPr lang="cy-GB" altLang="en-US" dirty="0">
              <a:latin typeface="Arial" panose="020B0604020202020204" pitchFamily="34" charset="0"/>
              <a:cs typeface="Arial"/>
            </a:endParaRPr>
          </a:p>
        </p:txBody>
      </p:sp>
      <p:sp>
        <p:nvSpPr>
          <p:cNvPr id="20484" name="Slide Number Placeholder 3">
            <a:extLst>
              <a:ext uri="{FF2B5EF4-FFF2-40B4-BE49-F238E27FC236}">
                <a16:creationId xmlns:a16="http://schemas.microsoft.com/office/drawing/2014/main" id="{84EC3DE6-68CC-89EC-046F-E724215F491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DD66FC97-4E18-49F8-9CB3-9538BF28F2A8}" type="slidenum">
              <a:rPr lang="cy-GB" altLang="en-US" sz="1200">
                <a:latin typeface="Arial" panose="020B0604020202020204" pitchFamily="34" charset="0"/>
              </a:rPr>
              <a:pPr/>
              <a:t>4</a:t>
            </a:fld>
            <a:endParaRPr lang="cy-GB" altLang="en-US" sz="1200">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EC164EEE-F4FB-7D69-34C6-B355EF87FAE4}"/>
              </a:ext>
            </a:extLst>
          </p:cNvPr>
          <p:cNvSpPr>
            <a:spLocks noGrp="1" noRot="1" noChangeAspect="1" noChangeArrowheads="1" noTextEdit="1"/>
          </p:cNvSpPr>
          <p:nvPr>
            <p:ph type="sldImg"/>
          </p:nvPr>
        </p:nvSpPr>
        <p:spPr>
          <a:xfrm>
            <a:off x="106363" y="750888"/>
            <a:ext cx="6677025" cy="3756025"/>
          </a:xfrm>
          <a:ln/>
        </p:spPr>
      </p:sp>
      <p:sp>
        <p:nvSpPr>
          <p:cNvPr id="22531" name="Notes Placeholder 2">
            <a:extLst>
              <a:ext uri="{FF2B5EF4-FFF2-40B4-BE49-F238E27FC236}">
                <a16:creationId xmlns:a16="http://schemas.microsoft.com/office/drawing/2014/main" id="{35A9C920-6A70-BFB9-CE8F-F9E64291C7E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err="1">
                <a:latin typeface="Arial" panose="020B0604020202020204" pitchFamily="34" charset="0"/>
              </a:rPr>
              <a:t>Darllenwch</a:t>
            </a:r>
            <a:r>
              <a:rPr lang="en-GB" altLang="en-US" dirty="0">
                <a:latin typeface="Arial" panose="020B0604020202020204" pitchFamily="34" charset="0"/>
              </a:rPr>
              <a:t> </a:t>
            </a:r>
            <a:r>
              <a:rPr lang="en-GB" altLang="en-US" dirty="0" err="1">
                <a:latin typeface="Arial" panose="020B0604020202020204" pitchFamily="34" charset="0"/>
              </a:rPr>
              <a:t>drwy</a:t>
            </a:r>
            <a:r>
              <a:rPr lang="en-GB" altLang="en-US" dirty="0">
                <a:latin typeface="Arial" panose="020B0604020202020204" pitchFamily="34" charset="0"/>
              </a:rPr>
              <a:t> </a:t>
            </a:r>
            <a:r>
              <a:rPr lang="en-GB" altLang="en-US" dirty="0" err="1">
                <a:latin typeface="Arial" panose="020B0604020202020204" pitchFamily="34" charset="0"/>
              </a:rPr>
              <a:t>amlygu</a:t>
            </a:r>
            <a:r>
              <a:rPr lang="en-GB" altLang="en-US" dirty="0">
                <a:latin typeface="Arial" panose="020B0604020202020204" pitchFamily="34" charset="0"/>
              </a:rPr>
              <a:t> </a:t>
            </a:r>
            <a:r>
              <a:rPr lang="en-GB" altLang="en-US" dirty="0" err="1">
                <a:latin typeface="Arial" panose="020B0604020202020204" pitchFamily="34" charset="0"/>
              </a:rPr>
              <a:t>cyfrif</a:t>
            </a:r>
            <a:r>
              <a:rPr lang="en-GB" altLang="en-US" dirty="0">
                <a:latin typeface="Arial" panose="020B0604020202020204" pitchFamily="34" charset="0"/>
              </a:rPr>
              <a:t> </a:t>
            </a:r>
            <a:r>
              <a:rPr lang="en-GB" altLang="en-US" dirty="0" err="1">
                <a:latin typeface="Arial" panose="020B0604020202020204" pitchFamily="34" charset="0"/>
              </a:rPr>
              <a:t>geiriau</a:t>
            </a:r>
            <a:endParaRPr lang="en-GB" altLang="en-US" dirty="0">
              <a:latin typeface="Arial" panose="020B0604020202020204" pitchFamily="34" charset="0"/>
            </a:endParaRPr>
          </a:p>
          <a:p>
            <a:endParaRPr lang="en-GB" altLang="en-US" dirty="0">
              <a:latin typeface="Arial" panose="020B0604020202020204" pitchFamily="34" charset="0"/>
            </a:endParaRPr>
          </a:p>
          <a:p>
            <a:r>
              <a:rPr lang="en-GB" altLang="en-US" dirty="0">
                <a:latin typeface="Arial" panose="020B0604020202020204" pitchFamily="34" charset="0"/>
              </a:rPr>
              <a:t>Ni </a:t>
            </a:r>
            <a:r>
              <a:rPr lang="en-GB" altLang="en-US" dirty="0" err="1">
                <a:latin typeface="Arial" panose="020B0604020202020204" pitchFamily="34" charset="0"/>
              </a:rPr>
              <a:t>fyddwch</a:t>
            </a:r>
            <a:r>
              <a:rPr lang="en-GB" altLang="en-US" dirty="0">
                <a:latin typeface="Arial" panose="020B0604020202020204" pitchFamily="34" charset="0"/>
              </a:rPr>
              <a:t> </a:t>
            </a:r>
            <a:r>
              <a:rPr lang="en-GB" altLang="en-US" dirty="0" err="1">
                <a:latin typeface="Arial" panose="020B0604020202020204" pitchFamily="34" charset="0"/>
              </a:rPr>
              <a:t>yn</a:t>
            </a:r>
            <a:r>
              <a:rPr lang="en-GB" altLang="en-US" dirty="0">
                <a:latin typeface="Arial" panose="020B0604020202020204" pitchFamily="34" charset="0"/>
              </a:rPr>
              <a:t> </a:t>
            </a:r>
            <a:r>
              <a:rPr lang="en-GB" altLang="en-US" dirty="0" err="1">
                <a:latin typeface="Arial" panose="020B0604020202020204" pitchFamily="34" charset="0"/>
              </a:rPr>
              <a:t>ymgymryd</a:t>
            </a:r>
            <a:r>
              <a:rPr lang="en-GB" altLang="en-US" dirty="0">
                <a:latin typeface="Arial" panose="020B0604020202020204" pitchFamily="34" charset="0"/>
              </a:rPr>
              <a:t> â </a:t>
            </a:r>
            <a:r>
              <a:rPr lang="en-GB" altLang="en-US" dirty="0" err="1">
                <a:latin typeface="Arial" panose="020B0604020202020204" pitchFamily="34" charset="0"/>
              </a:rPr>
              <a:t>phrosiect</a:t>
            </a:r>
            <a:r>
              <a:rPr lang="en-GB" altLang="en-US" dirty="0">
                <a:latin typeface="Arial" panose="020B0604020202020204" pitchFamily="34" charset="0"/>
              </a:rPr>
              <a:t> </a:t>
            </a:r>
            <a:r>
              <a:rPr lang="en-GB" altLang="en-US" dirty="0" err="1">
                <a:latin typeface="Arial" panose="020B0604020202020204" pitchFamily="34" charset="0"/>
              </a:rPr>
              <a:t>ymchwil</a:t>
            </a:r>
            <a:r>
              <a:rPr lang="en-GB" altLang="en-US" dirty="0">
                <a:latin typeface="Arial" panose="020B0604020202020204" pitchFamily="34" charset="0"/>
              </a:rPr>
              <a:t>, dim </a:t>
            </a:r>
            <a:r>
              <a:rPr lang="en-GB" altLang="en-US" dirty="0" err="1">
                <a:latin typeface="Arial" panose="020B0604020202020204" pitchFamily="34" charset="0"/>
              </a:rPr>
              <a:t>ond</a:t>
            </a:r>
            <a:r>
              <a:rPr lang="en-GB" altLang="en-US" dirty="0">
                <a:latin typeface="Arial" panose="020B0604020202020204" pitchFamily="34" charset="0"/>
              </a:rPr>
              <a:t> </a:t>
            </a:r>
            <a:r>
              <a:rPr lang="en-GB" altLang="en-US" dirty="0" err="1">
                <a:latin typeface="Arial" panose="020B0604020202020204" pitchFamily="34" charset="0"/>
              </a:rPr>
              <a:t>yn</a:t>
            </a:r>
            <a:r>
              <a:rPr lang="en-GB" altLang="en-US" dirty="0">
                <a:latin typeface="Arial" panose="020B0604020202020204" pitchFamily="34" charset="0"/>
              </a:rPr>
              <a:t> </a:t>
            </a:r>
            <a:r>
              <a:rPr lang="en-GB" altLang="en-US" dirty="0" err="1">
                <a:latin typeface="Arial" panose="020B0604020202020204" pitchFamily="34" charset="0"/>
              </a:rPr>
              <a:t>ei</a:t>
            </a:r>
            <a:r>
              <a:rPr lang="en-GB" altLang="en-US" dirty="0">
                <a:latin typeface="Arial" panose="020B0604020202020204" pitchFamily="34" charset="0"/>
              </a:rPr>
              <a:t> </a:t>
            </a:r>
            <a:r>
              <a:rPr lang="en-GB" altLang="en-US" dirty="0" err="1">
                <a:latin typeface="Arial" panose="020B0604020202020204" pitchFamily="34" charset="0"/>
              </a:rPr>
              <a:t>gynllunio</a:t>
            </a:r>
            <a:r>
              <a:rPr lang="en-GB" altLang="en-US" dirty="0">
                <a:latin typeface="Arial" panose="020B0604020202020204" pitchFamily="34" charset="0"/>
              </a:rPr>
              <a:t>. </a:t>
            </a:r>
            <a:r>
              <a:rPr lang="en-GB" altLang="en-US" dirty="0" err="1">
                <a:latin typeface="Arial" panose="020B0604020202020204" pitchFamily="34" charset="0"/>
              </a:rPr>
              <a:t>Byddai</a:t>
            </a:r>
            <a:r>
              <a:rPr lang="en-GB" altLang="en-US" dirty="0">
                <a:latin typeface="Arial" panose="020B0604020202020204" pitchFamily="34" charset="0"/>
              </a:rPr>
              <a:t> </a:t>
            </a:r>
            <a:r>
              <a:rPr lang="en-GB" altLang="en-US" dirty="0" err="1">
                <a:latin typeface="Arial" panose="020B0604020202020204" pitchFamily="34" charset="0"/>
              </a:rPr>
              <a:t>angen</a:t>
            </a:r>
            <a:r>
              <a:rPr lang="en-GB" altLang="en-US" dirty="0">
                <a:latin typeface="Arial" panose="020B0604020202020204" pitchFamily="34" charset="0"/>
              </a:rPr>
              <a:t> </a:t>
            </a:r>
            <a:r>
              <a:rPr lang="en-GB" altLang="en-US" dirty="0" err="1">
                <a:latin typeface="Arial" panose="020B0604020202020204" pitchFamily="34" charset="0"/>
              </a:rPr>
              <a:t>i</a:t>
            </a:r>
            <a:r>
              <a:rPr lang="en-GB" altLang="en-US" dirty="0">
                <a:latin typeface="Arial" panose="020B0604020202020204" pitchFamily="34" charset="0"/>
              </a:rPr>
              <a:t> chi </a:t>
            </a:r>
            <a:r>
              <a:rPr lang="en-GB" altLang="en-US" dirty="0" err="1">
                <a:latin typeface="Arial" panose="020B0604020202020204" pitchFamily="34" charset="0"/>
              </a:rPr>
              <a:t>fynd</a:t>
            </a:r>
            <a:r>
              <a:rPr lang="en-GB" altLang="en-US" dirty="0">
                <a:latin typeface="Arial" panose="020B0604020202020204" pitchFamily="34" charset="0"/>
              </a:rPr>
              <a:t> </a:t>
            </a:r>
            <a:r>
              <a:rPr lang="en-GB" altLang="en-US" dirty="0" err="1">
                <a:latin typeface="Arial" panose="020B0604020202020204" pitchFamily="34" charset="0"/>
              </a:rPr>
              <a:t>drwy</a:t>
            </a:r>
            <a:r>
              <a:rPr lang="en-GB" altLang="en-US" dirty="0">
                <a:latin typeface="Arial" panose="020B0604020202020204" pitchFamily="34" charset="0"/>
              </a:rPr>
              <a:t> </a:t>
            </a:r>
            <a:r>
              <a:rPr lang="en-GB" altLang="en-US" dirty="0" err="1">
                <a:latin typeface="Arial" panose="020B0604020202020204" pitchFamily="34" charset="0"/>
              </a:rPr>
              <a:t>fwrdd</a:t>
            </a:r>
            <a:r>
              <a:rPr lang="en-GB" altLang="en-US" dirty="0">
                <a:latin typeface="Arial" panose="020B0604020202020204" pitchFamily="34" charset="0"/>
              </a:rPr>
              <a:t> </a:t>
            </a:r>
            <a:r>
              <a:rPr lang="en-GB" altLang="en-US" dirty="0" err="1">
                <a:latin typeface="Arial" panose="020B0604020202020204" pitchFamily="34" charset="0"/>
              </a:rPr>
              <a:t>moeseg</a:t>
            </a:r>
            <a:r>
              <a:rPr lang="en-GB" altLang="en-US" dirty="0">
                <a:latin typeface="Arial" panose="020B0604020202020204" pitchFamily="34" charset="0"/>
              </a:rPr>
              <a:t> y </a:t>
            </a:r>
            <a:r>
              <a:rPr lang="en-GB" altLang="en-US" dirty="0" err="1">
                <a:latin typeface="Arial" panose="020B0604020202020204" pitchFamily="34" charset="0"/>
              </a:rPr>
              <a:t>brifysgol</a:t>
            </a:r>
            <a:r>
              <a:rPr lang="en-GB" altLang="en-US" dirty="0">
                <a:latin typeface="Arial" panose="020B0604020202020204" pitchFamily="34" charset="0"/>
              </a:rPr>
              <a:t> </a:t>
            </a:r>
            <a:r>
              <a:rPr lang="en-GB" altLang="en-US" dirty="0" err="1">
                <a:latin typeface="Arial" panose="020B0604020202020204" pitchFamily="34" charset="0"/>
              </a:rPr>
              <a:t>cyn</a:t>
            </a:r>
            <a:r>
              <a:rPr lang="en-GB" altLang="en-US" dirty="0">
                <a:latin typeface="Arial" panose="020B0604020202020204" pitchFamily="34" charset="0"/>
              </a:rPr>
              <a:t> </a:t>
            </a:r>
            <a:r>
              <a:rPr lang="en-GB" altLang="en-US" dirty="0" err="1">
                <a:latin typeface="Arial" panose="020B0604020202020204" pitchFamily="34" charset="0"/>
              </a:rPr>
              <a:t>gwneud</a:t>
            </a:r>
            <a:r>
              <a:rPr lang="en-GB" altLang="en-US" dirty="0">
                <a:latin typeface="Arial" panose="020B0604020202020204" pitchFamily="34" charset="0"/>
              </a:rPr>
              <a:t> </a:t>
            </a:r>
            <a:r>
              <a:rPr lang="en-GB" altLang="en-US" dirty="0" err="1">
                <a:latin typeface="Arial" panose="020B0604020202020204" pitchFamily="34" charset="0"/>
              </a:rPr>
              <a:t>eich</a:t>
            </a:r>
            <a:r>
              <a:rPr lang="en-GB" altLang="en-US" dirty="0">
                <a:latin typeface="Arial" panose="020B0604020202020204" pitchFamily="34" charset="0"/>
              </a:rPr>
              <a:t> </a:t>
            </a:r>
            <a:r>
              <a:rPr lang="en-GB" altLang="en-US" dirty="0" err="1">
                <a:latin typeface="Arial" panose="020B0604020202020204" pitchFamily="34" charset="0"/>
              </a:rPr>
              <a:t>ymchwil</a:t>
            </a:r>
            <a:r>
              <a:rPr lang="en-GB" altLang="en-US" dirty="0">
                <a:latin typeface="Arial" panose="020B0604020202020204" pitchFamily="34" charset="0"/>
              </a:rPr>
              <a:t> </a:t>
            </a:r>
            <a:r>
              <a:rPr lang="en-GB" altLang="en-US" dirty="0" err="1">
                <a:latin typeface="Arial" panose="020B0604020202020204" pitchFamily="34" charset="0"/>
              </a:rPr>
              <a:t>eich</a:t>
            </a:r>
            <a:r>
              <a:rPr lang="en-GB" altLang="en-US" dirty="0">
                <a:latin typeface="Arial" panose="020B0604020202020204" pitchFamily="34" charset="0"/>
              </a:rPr>
              <a:t> </a:t>
            </a:r>
            <a:r>
              <a:rPr lang="en-GB" altLang="en-US" dirty="0" err="1">
                <a:latin typeface="Arial" panose="020B0604020202020204" pitchFamily="34" charset="0"/>
              </a:rPr>
              <a:t>hun</a:t>
            </a:r>
            <a:r>
              <a:rPr lang="en-GB" altLang="en-US" dirty="0">
                <a:latin typeface="Arial" panose="020B0604020202020204" pitchFamily="34" charset="0"/>
              </a:rPr>
              <a:t>. </a:t>
            </a:r>
            <a:r>
              <a:rPr lang="en-GB" altLang="en-US" dirty="0" err="1">
                <a:latin typeface="Arial" panose="020B0604020202020204" pitchFamily="34" charset="0"/>
              </a:rPr>
              <a:t>Bydd</a:t>
            </a:r>
            <a:r>
              <a:rPr lang="en-GB" altLang="en-US" dirty="0">
                <a:latin typeface="Arial" panose="020B0604020202020204" pitchFamily="34" charset="0"/>
              </a:rPr>
              <a:t> </a:t>
            </a:r>
            <a:r>
              <a:rPr lang="en-GB" altLang="en-US" dirty="0" err="1">
                <a:latin typeface="Arial" panose="020B0604020202020204" pitchFamily="34" charset="0"/>
              </a:rPr>
              <a:t>yr</a:t>
            </a:r>
            <a:r>
              <a:rPr lang="en-GB" altLang="en-US" dirty="0">
                <a:latin typeface="Arial" panose="020B0604020202020204" pitchFamily="34" charset="0"/>
              </a:rPr>
              <a:t> </a:t>
            </a:r>
            <a:r>
              <a:rPr lang="en-GB" altLang="en-US" dirty="0" err="1">
                <a:latin typeface="Arial" panose="020B0604020202020204" pitchFamily="34" charset="0"/>
              </a:rPr>
              <a:t>aseiniad</a:t>
            </a:r>
            <a:r>
              <a:rPr lang="en-GB" altLang="en-US" dirty="0">
                <a:latin typeface="Arial" panose="020B0604020202020204" pitchFamily="34" charset="0"/>
              </a:rPr>
              <a:t> </a:t>
            </a:r>
            <a:r>
              <a:rPr lang="en-GB" altLang="en-US" dirty="0" err="1">
                <a:latin typeface="Arial" panose="020B0604020202020204" pitchFamily="34" charset="0"/>
              </a:rPr>
              <a:t>yn</a:t>
            </a:r>
            <a:r>
              <a:rPr lang="en-GB" altLang="en-US" dirty="0">
                <a:latin typeface="Arial" panose="020B0604020202020204" pitchFamily="34" charset="0"/>
              </a:rPr>
              <a:t> </a:t>
            </a:r>
            <a:r>
              <a:rPr lang="en-GB" altLang="en-US" dirty="0" err="1">
                <a:latin typeface="Arial" panose="020B0604020202020204" pitchFamily="34" charset="0"/>
              </a:rPr>
              <a:t>eich</a:t>
            </a:r>
            <a:r>
              <a:rPr lang="en-GB" altLang="en-US" dirty="0">
                <a:latin typeface="Arial" panose="020B0604020202020204" pitchFamily="34" charset="0"/>
              </a:rPr>
              <a:t> </a:t>
            </a:r>
            <a:r>
              <a:rPr lang="en-GB" altLang="en-US" dirty="0" err="1">
                <a:latin typeface="Arial" panose="020B0604020202020204" pitchFamily="34" charset="0"/>
              </a:rPr>
              <a:t>marcio</a:t>
            </a:r>
            <a:r>
              <a:rPr lang="en-GB" altLang="en-US" dirty="0">
                <a:latin typeface="Arial" panose="020B0604020202020204" pitchFamily="34" charset="0"/>
              </a:rPr>
              <a:t> </a:t>
            </a:r>
            <a:r>
              <a:rPr lang="en-GB" altLang="en-US" dirty="0" err="1">
                <a:latin typeface="Arial" panose="020B0604020202020204" pitchFamily="34" charset="0"/>
              </a:rPr>
              <a:t>ar</a:t>
            </a:r>
            <a:r>
              <a:rPr lang="en-GB" altLang="en-US" dirty="0">
                <a:latin typeface="Arial" panose="020B0604020202020204" pitchFamily="34" charset="0"/>
              </a:rPr>
              <a:t> </a:t>
            </a:r>
            <a:r>
              <a:rPr lang="en-GB" altLang="en-US" dirty="0" err="1">
                <a:latin typeface="Arial" panose="020B0604020202020204" pitchFamily="34" charset="0"/>
              </a:rPr>
              <a:t>eich</a:t>
            </a:r>
            <a:r>
              <a:rPr lang="en-GB" altLang="en-US" dirty="0">
                <a:latin typeface="Arial" panose="020B0604020202020204" pitchFamily="34" charset="0"/>
              </a:rPr>
              <a:t> </a:t>
            </a:r>
            <a:r>
              <a:rPr lang="en-GB" altLang="en-US" dirty="0" err="1">
                <a:latin typeface="Arial" panose="020B0604020202020204" pitchFamily="34" charset="0"/>
              </a:rPr>
              <a:t>gallu</a:t>
            </a:r>
            <a:r>
              <a:rPr lang="en-GB" altLang="en-US" dirty="0">
                <a:latin typeface="Arial" panose="020B0604020202020204" pitchFamily="34" charset="0"/>
              </a:rPr>
              <a:t> </a:t>
            </a:r>
            <a:r>
              <a:rPr lang="en-GB" altLang="en-US" dirty="0" err="1">
                <a:latin typeface="Arial" panose="020B0604020202020204" pitchFamily="34" charset="0"/>
              </a:rPr>
              <a:t>i</a:t>
            </a:r>
            <a:r>
              <a:rPr lang="en-GB" altLang="en-US" dirty="0">
                <a:latin typeface="Arial" panose="020B0604020202020204" pitchFamily="34" charset="0"/>
              </a:rPr>
              <a:t> </a:t>
            </a:r>
            <a:r>
              <a:rPr lang="en-GB" altLang="en-US" dirty="0" err="1">
                <a:latin typeface="Arial" panose="020B0604020202020204" pitchFamily="34" charset="0"/>
              </a:rPr>
              <a:t>ysgrifennu</a:t>
            </a:r>
            <a:r>
              <a:rPr lang="en-GB" altLang="en-US" dirty="0">
                <a:latin typeface="Arial" panose="020B0604020202020204" pitchFamily="34" charset="0"/>
              </a:rPr>
              <a:t> </a:t>
            </a:r>
            <a:r>
              <a:rPr lang="en-GB" altLang="en-US" dirty="0" err="1">
                <a:latin typeface="Arial" panose="020B0604020202020204" pitchFamily="34" charset="0"/>
              </a:rPr>
              <a:t>adolygiad</a:t>
            </a:r>
            <a:r>
              <a:rPr lang="en-GB" altLang="en-US" dirty="0">
                <a:latin typeface="Arial" panose="020B0604020202020204" pitchFamily="34" charset="0"/>
              </a:rPr>
              <a:t> </a:t>
            </a:r>
            <a:r>
              <a:rPr lang="en-GB" altLang="en-US" dirty="0" err="1">
                <a:latin typeface="Arial" panose="020B0604020202020204" pitchFamily="34" charset="0"/>
              </a:rPr>
              <a:t>llenyddiaeth</a:t>
            </a:r>
            <a:r>
              <a:rPr lang="en-GB" altLang="en-US" dirty="0">
                <a:latin typeface="Arial" panose="020B0604020202020204" pitchFamily="34" charset="0"/>
              </a:rPr>
              <a:t>, a </a:t>
            </a:r>
            <a:r>
              <a:rPr lang="en-GB" altLang="en-US" dirty="0" err="1">
                <a:latin typeface="Arial" panose="020B0604020202020204" pitchFamily="34" charset="0"/>
              </a:rPr>
              <a:t>chynllunio</a:t>
            </a:r>
            <a:r>
              <a:rPr lang="en-GB" altLang="en-US" dirty="0">
                <a:latin typeface="Arial" panose="020B0604020202020204" pitchFamily="34" charset="0"/>
              </a:rPr>
              <a:t> </a:t>
            </a:r>
            <a:r>
              <a:rPr lang="en-GB" altLang="en-US" dirty="0" err="1">
                <a:latin typeface="Arial" panose="020B0604020202020204" pitchFamily="34" charset="0"/>
              </a:rPr>
              <a:t>sut</a:t>
            </a:r>
            <a:r>
              <a:rPr lang="en-GB" altLang="en-US" dirty="0">
                <a:latin typeface="Arial" panose="020B0604020202020204" pitchFamily="34" charset="0"/>
              </a:rPr>
              <a:t> y </a:t>
            </a:r>
            <a:r>
              <a:rPr lang="en-GB" altLang="en-US" dirty="0" err="1">
                <a:latin typeface="Arial" panose="020B0604020202020204" pitchFamily="34" charset="0"/>
              </a:rPr>
              <a:t>byddwch</a:t>
            </a:r>
            <a:r>
              <a:rPr lang="en-GB" altLang="en-US" dirty="0">
                <a:latin typeface="Arial" panose="020B0604020202020204" pitchFamily="34" charset="0"/>
              </a:rPr>
              <a:t> </a:t>
            </a:r>
            <a:r>
              <a:rPr lang="en-GB" altLang="en-US" dirty="0" err="1">
                <a:latin typeface="Arial" panose="020B0604020202020204" pitchFamily="34" charset="0"/>
              </a:rPr>
              <a:t>yn</a:t>
            </a:r>
            <a:r>
              <a:rPr lang="en-GB" altLang="en-US" dirty="0">
                <a:latin typeface="Arial" panose="020B0604020202020204" pitchFamily="34" charset="0"/>
              </a:rPr>
              <a:t> </a:t>
            </a:r>
            <a:r>
              <a:rPr lang="en-GB" altLang="en-US" dirty="0" err="1">
                <a:latin typeface="Arial" panose="020B0604020202020204" pitchFamily="34" charset="0"/>
              </a:rPr>
              <a:t>casglu'r</a:t>
            </a:r>
            <a:r>
              <a:rPr lang="en-GB" altLang="en-US" dirty="0">
                <a:latin typeface="Arial" panose="020B0604020202020204" pitchFamily="34" charset="0"/>
              </a:rPr>
              <a:t> data. Mae </a:t>
            </a:r>
            <a:r>
              <a:rPr lang="en-GB" altLang="en-US" dirty="0" err="1">
                <a:latin typeface="Arial" panose="020B0604020202020204" pitchFamily="34" charset="0"/>
              </a:rPr>
              <a:t>angen</a:t>
            </a:r>
            <a:r>
              <a:rPr lang="en-GB" altLang="en-US" dirty="0">
                <a:latin typeface="Arial" panose="020B0604020202020204" pitchFamily="34" charset="0"/>
              </a:rPr>
              <a:t> </a:t>
            </a:r>
            <a:r>
              <a:rPr lang="en-GB" altLang="en-US" dirty="0" err="1">
                <a:latin typeface="Arial" panose="020B0604020202020204" pitchFamily="34" charset="0"/>
              </a:rPr>
              <a:t>i</a:t>
            </a:r>
            <a:r>
              <a:rPr lang="en-GB" altLang="en-US" dirty="0">
                <a:latin typeface="Arial" panose="020B0604020202020204" pitchFamily="34" charset="0"/>
              </a:rPr>
              <a:t> chi </a:t>
            </a:r>
            <a:r>
              <a:rPr lang="en-GB" altLang="en-US" dirty="0" err="1">
                <a:latin typeface="Arial" panose="020B0604020202020204" pitchFamily="34" charset="0"/>
              </a:rPr>
              <a:t>ystyried</a:t>
            </a:r>
            <a:r>
              <a:rPr lang="en-GB" altLang="en-US" dirty="0">
                <a:latin typeface="Arial" panose="020B0604020202020204" pitchFamily="34" charset="0"/>
              </a:rPr>
              <a:t> </a:t>
            </a:r>
            <a:r>
              <a:rPr lang="en-GB" altLang="en-US" dirty="0" err="1">
                <a:latin typeface="Arial" panose="020B0604020202020204" pitchFamily="34" charset="0"/>
              </a:rPr>
              <a:t>pob</a:t>
            </a:r>
            <a:r>
              <a:rPr lang="en-GB" altLang="en-US" dirty="0">
                <a:latin typeface="Arial" panose="020B0604020202020204" pitchFamily="34" charset="0"/>
              </a:rPr>
              <a:t> </a:t>
            </a:r>
            <a:r>
              <a:rPr lang="en-GB" altLang="en-US" dirty="0" err="1">
                <a:latin typeface="Arial" panose="020B0604020202020204" pitchFamily="34" charset="0"/>
              </a:rPr>
              <a:t>penderfyniad</a:t>
            </a:r>
            <a:r>
              <a:rPr lang="en-GB" altLang="en-US" dirty="0">
                <a:latin typeface="Arial" panose="020B0604020202020204" pitchFamily="34" charset="0"/>
              </a:rPr>
              <a:t> ac </a:t>
            </a:r>
            <a:r>
              <a:rPr lang="en-GB" altLang="en-US" dirty="0" err="1">
                <a:latin typeface="Arial" panose="020B0604020202020204" pitchFamily="34" charset="0"/>
              </a:rPr>
              <a:t>adran</a:t>
            </a:r>
            <a:r>
              <a:rPr lang="en-GB" altLang="en-US" dirty="0">
                <a:latin typeface="Arial" panose="020B0604020202020204" pitchFamily="34" charset="0"/>
              </a:rPr>
              <a:t> </a:t>
            </a:r>
            <a:r>
              <a:rPr lang="en-GB" altLang="en-US" dirty="0" err="1">
                <a:latin typeface="Arial" panose="020B0604020202020204" pitchFamily="34" charset="0"/>
              </a:rPr>
              <a:t>yn</a:t>
            </a:r>
            <a:r>
              <a:rPr lang="en-GB" altLang="en-US" dirty="0">
                <a:latin typeface="Arial" panose="020B0604020202020204" pitchFamily="34" charset="0"/>
              </a:rPr>
              <a:t> </a:t>
            </a:r>
            <a:r>
              <a:rPr lang="en-GB" altLang="en-US" dirty="0" err="1">
                <a:latin typeface="Arial" panose="020B0604020202020204" pitchFamily="34" charset="0"/>
              </a:rPr>
              <a:t>ofalus</a:t>
            </a:r>
            <a:r>
              <a:rPr lang="en-GB" altLang="en-US" dirty="0">
                <a:latin typeface="Arial" panose="020B0604020202020204" pitchFamily="34" charset="0"/>
              </a:rPr>
              <a:t> </a:t>
            </a:r>
            <a:r>
              <a:rPr lang="en-GB" altLang="en-US" dirty="0" err="1">
                <a:latin typeface="Arial" panose="020B0604020202020204" pitchFamily="34" charset="0"/>
              </a:rPr>
              <a:t>gan</a:t>
            </a:r>
            <a:r>
              <a:rPr lang="en-GB" altLang="en-US" dirty="0">
                <a:latin typeface="Arial" panose="020B0604020202020204" pitchFamily="34" charset="0"/>
              </a:rPr>
              <a:t> </a:t>
            </a:r>
            <a:r>
              <a:rPr lang="en-GB" altLang="en-US" dirty="0" err="1">
                <a:latin typeface="Arial" panose="020B0604020202020204" pitchFamily="34" charset="0"/>
              </a:rPr>
              <a:t>ddarparu</a:t>
            </a:r>
            <a:r>
              <a:rPr lang="en-GB" altLang="en-US" dirty="0">
                <a:latin typeface="Arial" panose="020B0604020202020204" pitchFamily="34" charset="0"/>
              </a:rPr>
              <a:t> </a:t>
            </a:r>
            <a:r>
              <a:rPr lang="en-GB" altLang="en-US" dirty="0" err="1">
                <a:latin typeface="Arial" panose="020B0604020202020204" pitchFamily="34" charset="0"/>
              </a:rPr>
              <a:t>ymchwil</a:t>
            </a:r>
            <a:r>
              <a:rPr lang="en-GB" altLang="en-US" dirty="0">
                <a:latin typeface="Arial" panose="020B0604020202020204" pitchFamily="34" charset="0"/>
              </a:rPr>
              <a:t> </a:t>
            </a:r>
            <a:r>
              <a:rPr lang="en-GB" altLang="en-US" dirty="0" err="1">
                <a:latin typeface="Arial" panose="020B0604020202020204" pitchFamily="34" charset="0"/>
              </a:rPr>
              <a:t>manwl</a:t>
            </a:r>
            <a:r>
              <a:rPr lang="en-GB" altLang="en-US" dirty="0">
                <a:latin typeface="Arial" panose="020B0604020202020204" pitchFamily="34" charset="0"/>
              </a:rPr>
              <a:t> a </a:t>
            </a:r>
            <a:r>
              <a:rPr lang="en-GB" altLang="en-US" dirty="0" err="1">
                <a:latin typeface="Arial" panose="020B0604020202020204" pitchFamily="34" charset="0"/>
              </a:rPr>
              <a:t>thystiolaeth</a:t>
            </a:r>
            <a:r>
              <a:rPr lang="en-GB" altLang="en-US" dirty="0">
                <a:latin typeface="Arial" panose="020B0604020202020204" pitchFamily="34" charset="0"/>
              </a:rPr>
              <a:t> </a:t>
            </a:r>
            <a:r>
              <a:rPr lang="en-GB" altLang="en-US" dirty="0" err="1">
                <a:latin typeface="Arial" panose="020B0604020202020204" pitchFamily="34" charset="0"/>
              </a:rPr>
              <a:t>i</a:t>
            </a:r>
            <a:r>
              <a:rPr lang="en-GB" altLang="en-US" dirty="0">
                <a:latin typeface="Arial" panose="020B0604020202020204" pitchFamily="34" charset="0"/>
              </a:rPr>
              <a:t> </a:t>
            </a:r>
            <a:r>
              <a:rPr lang="en-GB" altLang="en-US" dirty="0" err="1">
                <a:latin typeface="Arial" panose="020B0604020202020204" pitchFamily="34" charset="0"/>
              </a:rPr>
              <a:t>gefnogi</a:t>
            </a:r>
            <a:r>
              <a:rPr lang="en-GB" altLang="en-US" dirty="0">
                <a:latin typeface="Arial" panose="020B0604020202020204" pitchFamily="34" charset="0"/>
              </a:rPr>
              <a:t> </a:t>
            </a:r>
            <a:r>
              <a:rPr lang="en-GB" altLang="en-US" dirty="0" err="1">
                <a:latin typeface="Arial" panose="020B0604020202020204" pitchFamily="34" charset="0"/>
              </a:rPr>
              <a:t>eich</a:t>
            </a:r>
            <a:r>
              <a:rPr lang="en-GB" altLang="en-US" dirty="0">
                <a:latin typeface="Arial" panose="020B0604020202020204" pitchFamily="34" charset="0"/>
              </a:rPr>
              <a:t> </a:t>
            </a:r>
            <a:r>
              <a:rPr lang="en-GB" altLang="en-US" dirty="0" err="1">
                <a:latin typeface="Arial" panose="020B0604020202020204" pitchFamily="34" charset="0"/>
              </a:rPr>
              <a:t>dewisiadau</a:t>
            </a:r>
            <a:r>
              <a:rPr lang="en-GB" altLang="en-US" dirty="0">
                <a:latin typeface="Arial" panose="020B0604020202020204" pitchFamily="34" charset="0"/>
              </a:rPr>
              <a:t>.</a:t>
            </a:r>
          </a:p>
          <a:p>
            <a:endParaRPr lang="en-GB" altLang="en-US" dirty="0">
              <a:latin typeface="Arial" panose="020B0604020202020204" pitchFamily="34" charset="0"/>
            </a:endParaRPr>
          </a:p>
          <a:p>
            <a:r>
              <a:rPr lang="en-GB" altLang="en-US" dirty="0" err="1">
                <a:latin typeface="Arial" panose="020B0604020202020204" pitchFamily="34" charset="0"/>
              </a:rPr>
              <a:t>Byddwn</a:t>
            </a:r>
            <a:r>
              <a:rPr lang="en-GB" altLang="en-US" dirty="0">
                <a:latin typeface="Arial" panose="020B0604020202020204" pitchFamily="34" charset="0"/>
              </a:rPr>
              <a:t> </a:t>
            </a:r>
            <a:r>
              <a:rPr lang="en-GB" altLang="en-US" dirty="0" err="1">
                <a:latin typeface="Arial" panose="020B0604020202020204" pitchFamily="34" charset="0"/>
              </a:rPr>
              <a:t>yn</a:t>
            </a:r>
            <a:r>
              <a:rPr lang="en-GB" altLang="en-US" dirty="0">
                <a:latin typeface="Arial" panose="020B0604020202020204" pitchFamily="34" charset="0"/>
              </a:rPr>
              <a:t> </a:t>
            </a:r>
            <a:r>
              <a:rPr lang="en-GB" altLang="en-US" dirty="0" err="1">
                <a:latin typeface="Arial" panose="020B0604020202020204" pitchFamily="34" charset="0"/>
              </a:rPr>
              <a:t>edrych</a:t>
            </a:r>
            <a:r>
              <a:rPr lang="en-GB" altLang="en-US" dirty="0">
                <a:latin typeface="Arial" panose="020B0604020202020204" pitchFamily="34" charset="0"/>
              </a:rPr>
              <a:t> </a:t>
            </a:r>
            <a:r>
              <a:rPr lang="en-GB" altLang="en-US" dirty="0" err="1">
                <a:latin typeface="Arial" panose="020B0604020202020204" pitchFamily="34" charset="0"/>
              </a:rPr>
              <a:t>ar</a:t>
            </a:r>
            <a:r>
              <a:rPr lang="en-GB" altLang="en-US" dirty="0">
                <a:latin typeface="Arial" panose="020B0604020202020204" pitchFamily="34" charset="0"/>
              </a:rPr>
              <a:t> bob </a:t>
            </a:r>
            <a:r>
              <a:rPr lang="en-GB" altLang="en-US" dirty="0" err="1">
                <a:latin typeface="Arial" panose="020B0604020202020204" pitchFamily="34" charset="0"/>
              </a:rPr>
              <a:t>adran</a:t>
            </a:r>
            <a:r>
              <a:rPr lang="en-GB" altLang="en-US" dirty="0">
                <a:latin typeface="Arial" panose="020B0604020202020204" pitchFamily="34" charset="0"/>
              </a:rPr>
              <a:t> </a:t>
            </a:r>
            <a:r>
              <a:rPr lang="en-GB" altLang="en-US" dirty="0" err="1">
                <a:latin typeface="Arial" panose="020B0604020202020204" pitchFamily="34" charset="0"/>
              </a:rPr>
              <a:t>yn</a:t>
            </a:r>
            <a:r>
              <a:rPr lang="en-GB" altLang="en-US" dirty="0">
                <a:latin typeface="Arial" panose="020B0604020202020204" pitchFamily="34" charset="0"/>
              </a:rPr>
              <a:t> </a:t>
            </a:r>
            <a:r>
              <a:rPr lang="en-GB" altLang="en-US" dirty="0" err="1">
                <a:latin typeface="Arial" panose="020B0604020202020204" pitchFamily="34" charset="0"/>
              </a:rPr>
              <a:t>fanylach</a:t>
            </a:r>
            <a:r>
              <a:rPr lang="en-GB" altLang="en-US" dirty="0">
                <a:latin typeface="Arial" panose="020B0604020202020204" pitchFamily="34" charset="0"/>
              </a:rPr>
              <a:t> </a:t>
            </a:r>
            <a:r>
              <a:rPr lang="en-GB" altLang="en-US" dirty="0" err="1">
                <a:latin typeface="Arial" panose="020B0604020202020204" pitchFamily="34" charset="0"/>
              </a:rPr>
              <a:t>nawr</a:t>
            </a:r>
            <a:r>
              <a:rPr lang="en-GB" altLang="en-US" dirty="0">
                <a:latin typeface="Arial" panose="020B0604020202020204" pitchFamily="34" charset="0"/>
              </a:rPr>
              <a:t>.</a:t>
            </a:r>
          </a:p>
          <a:p>
            <a:endParaRPr lang="en-GB" altLang="en-US" dirty="0">
              <a:latin typeface="Arial" panose="020B0604020202020204" pitchFamily="34" charset="0"/>
            </a:endParaRPr>
          </a:p>
          <a:p>
            <a:endParaRPr lang="en-GB" altLang="en-US" dirty="0">
              <a:latin typeface="Arial" panose="020B0604020202020204" pitchFamily="34" charset="0"/>
            </a:endParaRPr>
          </a:p>
          <a:p>
            <a:endParaRPr lang="en-GB" altLang="en-US" dirty="0">
              <a:latin typeface="Arial" panose="020B0604020202020204" pitchFamily="34" charset="0"/>
            </a:endParaRPr>
          </a:p>
          <a:p>
            <a:r>
              <a:rPr lang="en-GB" altLang="en-US" dirty="0">
                <a:latin typeface="Arial" panose="020B0604020202020204" pitchFamily="34" charset="0"/>
              </a:rPr>
              <a:t>Read through highlighting word counts</a:t>
            </a:r>
          </a:p>
          <a:p>
            <a:endParaRPr lang="en-GB" altLang="en-US" dirty="0">
              <a:latin typeface="Arial" panose="020B0604020202020204" pitchFamily="34" charset="0"/>
            </a:endParaRPr>
          </a:p>
          <a:p>
            <a:r>
              <a:rPr lang="en-US" dirty="0">
                <a:cs typeface="Calibri"/>
              </a:rPr>
              <a:t>You will not be undertaking a research project, only planning it. You would need to go through the university ethics board before undertaking research of your own. The assignment will be marking you on your ability to write a literature review, and plan how you will collect the data. You need to consider each decision and section carefully providing detailed research and evidence to support your choices.</a:t>
            </a:r>
          </a:p>
          <a:p>
            <a:endParaRPr lang="en-US" dirty="0">
              <a:cs typeface="Calibri"/>
            </a:endParaRPr>
          </a:p>
          <a:p>
            <a:r>
              <a:rPr lang="en-US" dirty="0">
                <a:cs typeface="Calibri"/>
              </a:rPr>
              <a:t>We will look at each section in more detail now.</a:t>
            </a:r>
          </a:p>
          <a:p>
            <a:endParaRPr lang="en-GB" altLang="en-US" dirty="0">
              <a:latin typeface="Arial" panose="020B0604020202020204" pitchFamily="34" charset="0"/>
            </a:endParaRPr>
          </a:p>
        </p:txBody>
      </p:sp>
      <p:sp>
        <p:nvSpPr>
          <p:cNvPr id="22532" name="Slide Number Placeholder 3">
            <a:extLst>
              <a:ext uri="{FF2B5EF4-FFF2-40B4-BE49-F238E27FC236}">
                <a16:creationId xmlns:a16="http://schemas.microsoft.com/office/drawing/2014/main" id="{8322E56E-6AE4-C291-B9DC-A651FAA36F6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18FAA3C1-189D-4402-8AEC-F403B8502332}" type="slidenum">
              <a:rPr lang="cy-GB" altLang="en-US" sz="1200">
                <a:latin typeface="Arial" panose="020B0604020202020204" pitchFamily="34" charset="0"/>
              </a:rPr>
              <a:pPr/>
              <a:t>5</a:t>
            </a:fld>
            <a:endParaRPr lang="cy-GB" altLang="en-US" sz="1200">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Read through highlighting word counts</a:t>
            </a:r>
          </a:p>
          <a:p>
            <a:endParaRPr lang="en-US" dirty="0">
              <a:cs typeface="Calibri"/>
            </a:endParaRPr>
          </a:p>
          <a:p>
            <a:r>
              <a:rPr lang="en-US" dirty="0">
                <a:cs typeface="Calibri"/>
              </a:rPr>
              <a:t>You will not be undertaking a research project, only planning it. You would need to go through the university ethics board before undertaking research of your own. The assignment will be marking you on your ability to write a literature review, and plan how you will collect the data. You need to consider each decision and section carefully providing detailed research and evidence to support your choices.</a:t>
            </a:r>
          </a:p>
          <a:p>
            <a:endParaRPr lang="en-US" dirty="0">
              <a:cs typeface="Calibri"/>
            </a:endParaRPr>
          </a:p>
          <a:p>
            <a:r>
              <a:rPr lang="en-US" dirty="0">
                <a:cs typeface="Calibri"/>
              </a:rPr>
              <a:t>We will look at each section in more detail now.</a:t>
            </a:r>
          </a:p>
        </p:txBody>
      </p:sp>
      <p:sp>
        <p:nvSpPr>
          <p:cNvPr id="4" name="Slide Number Placeholder 3"/>
          <p:cNvSpPr>
            <a:spLocks noGrp="1"/>
          </p:cNvSpPr>
          <p:nvPr>
            <p:ph type="sldNum" sz="quarter" idx="5"/>
          </p:nvPr>
        </p:nvSpPr>
        <p:spPr/>
        <p:txBody>
          <a:bodyPr/>
          <a:lstStyle/>
          <a:p>
            <a:fld id="{28F3450B-2F8B-4EB4-A6BB-F66CAF066D58}" type="slidenum">
              <a:t>6</a:t>
            </a:fld>
            <a:endParaRPr lang="en-GB"/>
          </a:p>
        </p:txBody>
      </p:sp>
    </p:spTree>
    <p:extLst>
      <p:ext uri="{BB962C8B-B14F-4D97-AF65-F5344CB8AC3E}">
        <p14:creationId xmlns:p14="http://schemas.microsoft.com/office/powerpoint/2010/main" val="10914085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2418806D-8B2E-C545-E1A7-49C985CB4680}"/>
              </a:ext>
            </a:extLst>
          </p:cNvPr>
          <p:cNvSpPr>
            <a:spLocks noGrp="1" noRot="1" noChangeAspect="1" noChangeArrowheads="1" noTextEdit="1"/>
          </p:cNvSpPr>
          <p:nvPr>
            <p:ph type="sldImg"/>
          </p:nvPr>
        </p:nvSpPr>
        <p:spPr>
          <a:xfrm>
            <a:off x="106363" y="750888"/>
            <a:ext cx="6677025" cy="3756025"/>
          </a:xfrm>
          <a:ln/>
        </p:spPr>
      </p:sp>
      <p:sp>
        <p:nvSpPr>
          <p:cNvPr id="24579" name="Notes Placeholder 2">
            <a:extLst>
              <a:ext uri="{FF2B5EF4-FFF2-40B4-BE49-F238E27FC236}">
                <a16:creationId xmlns:a16="http://schemas.microsoft.com/office/drawing/2014/main" id="{07606756-FCEA-AE9B-A8B9-34C7CB6A037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90000"/>
              </a:lnSpc>
            </a:pPr>
            <a:r>
              <a:rPr lang="en-GB" altLang="en-US" b="1" dirty="0">
                <a:latin typeface="Arial"/>
                <a:cs typeface="Arial"/>
              </a:rPr>
              <a:t>Mae </a:t>
            </a:r>
            <a:r>
              <a:rPr lang="en-GB" altLang="en-US" b="1" dirty="0" err="1">
                <a:latin typeface="Arial"/>
                <a:cs typeface="Arial"/>
              </a:rPr>
              <a:t>crynodeb</a:t>
            </a:r>
            <a:r>
              <a:rPr lang="en-GB" altLang="en-US" b="1" dirty="0">
                <a:latin typeface="Arial"/>
                <a:cs typeface="Arial"/>
              </a:rPr>
              <a:t> </a:t>
            </a:r>
            <a:r>
              <a:rPr lang="en-GB" altLang="en-US" b="1" dirty="0" err="1">
                <a:latin typeface="Arial"/>
                <a:cs typeface="Arial"/>
              </a:rPr>
              <a:t>fel</a:t>
            </a:r>
            <a:r>
              <a:rPr lang="en-GB" altLang="en-US" b="1" dirty="0">
                <a:latin typeface="Arial"/>
                <a:cs typeface="Arial"/>
              </a:rPr>
              <a:t> </a:t>
            </a:r>
            <a:r>
              <a:rPr lang="en-GB" altLang="en-US" b="1" dirty="0" err="1">
                <a:latin typeface="Arial"/>
                <a:cs typeface="Arial"/>
              </a:rPr>
              <a:t>crynodeb</a:t>
            </a:r>
            <a:r>
              <a:rPr lang="en-GB" altLang="en-US" b="1" dirty="0">
                <a:latin typeface="Arial"/>
                <a:cs typeface="Arial"/>
              </a:rPr>
              <a:t> </a:t>
            </a:r>
            <a:r>
              <a:rPr lang="en-GB" altLang="en-US" b="1" dirty="0" err="1">
                <a:latin typeface="Arial"/>
                <a:cs typeface="Arial"/>
              </a:rPr>
              <a:t>byr</a:t>
            </a:r>
            <a:r>
              <a:rPr lang="en-GB" altLang="en-US" b="1" dirty="0">
                <a:latin typeface="Arial"/>
                <a:cs typeface="Arial"/>
              </a:rPr>
              <a:t> neu </a:t>
            </a:r>
            <a:r>
              <a:rPr lang="en-GB" altLang="en-US" b="1" dirty="0" err="1">
                <a:latin typeface="Arial"/>
                <a:cs typeface="Arial"/>
              </a:rPr>
              <a:t>drosolwg</a:t>
            </a:r>
            <a:r>
              <a:rPr lang="en-GB" altLang="en-US" b="1" dirty="0">
                <a:latin typeface="Arial"/>
                <a:cs typeface="Arial"/>
              </a:rPr>
              <a:t> </a:t>
            </a:r>
            <a:r>
              <a:rPr lang="en-GB" altLang="en-US" b="1" dirty="0" err="1">
                <a:latin typeface="Arial"/>
                <a:cs typeface="Arial"/>
              </a:rPr>
              <a:t>ar</a:t>
            </a:r>
            <a:r>
              <a:rPr lang="en-GB" altLang="en-US" b="1" dirty="0">
                <a:latin typeface="Arial"/>
                <a:cs typeface="Arial"/>
              </a:rPr>
              <a:t> </a:t>
            </a:r>
            <a:r>
              <a:rPr lang="en-GB" altLang="en-US" b="1" dirty="0" err="1">
                <a:latin typeface="Arial"/>
                <a:cs typeface="Arial"/>
              </a:rPr>
              <a:t>ddechrau</a:t>
            </a:r>
            <a:r>
              <a:rPr lang="en-GB" altLang="en-US" b="1" dirty="0">
                <a:latin typeface="Arial"/>
                <a:cs typeface="Arial"/>
              </a:rPr>
              <a:t> </a:t>
            </a:r>
            <a:r>
              <a:rPr lang="en-GB" altLang="en-US" b="1" dirty="0" err="1">
                <a:latin typeface="Arial"/>
                <a:cs typeface="Arial"/>
              </a:rPr>
              <a:t>eich</a:t>
            </a:r>
            <a:r>
              <a:rPr lang="en-GB" altLang="en-US" b="1" dirty="0">
                <a:latin typeface="Arial"/>
                <a:cs typeface="Arial"/>
              </a:rPr>
              <a:t> </a:t>
            </a:r>
            <a:r>
              <a:rPr lang="en-GB" altLang="en-US" b="1" dirty="0" err="1">
                <a:latin typeface="Arial"/>
                <a:cs typeface="Arial"/>
              </a:rPr>
              <a:t>papur</a:t>
            </a:r>
            <a:r>
              <a:rPr lang="en-GB" altLang="en-US" b="1" dirty="0">
                <a:latin typeface="Arial"/>
                <a:cs typeface="Arial"/>
              </a:rPr>
              <a:t>. </a:t>
            </a:r>
            <a:r>
              <a:rPr lang="en-GB" altLang="en-US" b="1" dirty="0" err="1">
                <a:latin typeface="Arial"/>
                <a:cs typeface="Arial"/>
              </a:rPr>
              <a:t>Edrychwch</a:t>
            </a:r>
            <a:r>
              <a:rPr lang="en-GB" altLang="en-US" b="1" dirty="0">
                <a:latin typeface="Arial"/>
                <a:cs typeface="Arial"/>
              </a:rPr>
              <a:t> </a:t>
            </a:r>
            <a:r>
              <a:rPr lang="en-GB" altLang="en-US" b="1" dirty="0" err="1">
                <a:latin typeface="Arial"/>
                <a:cs typeface="Arial"/>
              </a:rPr>
              <a:t>ar</a:t>
            </a:r>
            <a:r>
              <a:rPr lang="en-GB" altLang="en-US" b="1" dirty="0">
                <a:latin typeface="Arial"/>
                <a:cs typeface="Arial"/>
              </a:rPr>
              <a:t> rai </a:t>
            </a:r>
            <a:r>
              <a:rPr lang="en-GB" altLang="en-US" b="1" dirty="0" err="1">
                <a:latin typeface="Arial"/>
                <a:cs typeface="Arial"/>
              </a:rPr>
              <a:t>erthyglau</a:t>
            </a:r>
            <a:r>
              <a:rPr lang="en-GB" altLang="en-US" b="1" dirty="0">
                <a:latin typeface="Arial"/>
                <a:cs typeface="Arial"/>
              </a:rPr>
              <a:t> </a:t>
            </a:r>
            <a:r>
              <a:rPr lang="en-GB" altLang="en-US" b="1" dirty="0" err="1">
                <a:latin typeface="Arial"/>
                <a:cs typeface="Arial"/>
              </a:rPr>
              <a:t>cyfnodolion</a:t>
            </a:r>
            <a:r>
              <a:rPr lang="en-GB" altLang="en-US" b="1" dirty="0">
                <a:latin typeface="Arial"/>
                <a:cs typeface="Arial"/>
              </a:rPr>
              <a:t> am rai </a:t>
            </a:r>
            <a:r>
              <a:rPr lang="en-GB" altLang="en-US" b="1" dirty="0" err="1">
                <a:latin typeface="Arial"/>
                <a:cs typeface="Arial"/>
              </a:rPr>
              <a:t>enghreifftiau</a:t>
            </a:r>
            <a:r>
              <a:rPr lang="en-GB" altLang="en-US" b="1" dirty="0">
                <a:latin typeface="Arial"/>
                <a:cs typeface="Arial"/>
              </a:rPr>
              <a:t>, </a:t>
            </a:r>
            <a:r>
              <a:rPr lang="en-GB" altLang="en-US" b="1" dirty="0" err="1">
                <a:latin typeface="Arial"/>
                <a:cs typeface="Arial"/>
              </a:rPr>
              <a:t>byddwn</a:t>
            </a:r>
            <a:r>
              <a:rPr lang="en-GB" altLang="en-US" b="1" dirty="0">
                <a:latin typeface="Arial"/>
                <a:cs typeface="Arial"/>
              </a:rPr>
              <a:t> </a:t>
            </a:r>
            <a:r>
              <a:rPr lang="en-GB" altLang="en-US" b="1" dirty="0" err="1">
                <a:latin typeface="Arial"/>
                <a:cs typeface="Arial"/>
              </a:rPr>
              <a:t>hefyd</a:t>
            </a:r>
            <a:r>
              <a:rPr lang="en-GB" altLang="en-US" b="1" dirty="0">
                <a:latin typeface="Arial"/>
                <a:cs typeface="Arial"/>
              </a:rPr>
              <a:t> </a:t>
            </a:r>
            <a:r>
              <a:rPr lang="en-GB" altLang="en-US" b="1" dirty="0" err="1">
                <a:latin typeface="Arial"/>
                <a:cs typeface="Arial"/>
              </a:rPr>
              <a:t>yn</a:t>
            </a:r>
            <a:r>
              <a:rPr lang="en-GB" altLang="en-US" b="1" dirty="0">
                <a:latin typeface="Arial"/>
                <a:cs typeface="Arial"/>
              </a:rPr>
              <a:t> </a:t>
            </a:r>
            <a:r>
              <a:rPr lang="en-GB" altLang="en-US" b="1" dirty="0" err="1">
                <a:latin typeface="Arial"/>
                <a:cs typeface="Arial"/>
              </a:rPr>
              <a:t>archwilio'r</a:t>
            </a:r>
            <a:r>
              <a:rPr lang="en-GB" altLang="en-US" b="1" dirty="0">
                <a:latin typeface="Arial"/>
                <a:cs typeface="Arial"/>
              </a:rPr>
              <a:t> </a:t>
            </a:r>
            <a:r>
              <a:rPr lang="en-GB" altLang="en-US" b="1" dirty="0" err="1">
                <a:latin typeface="Arial"/>
                <a:cs typeface="Arial"/>
              </a:rPr>
              <a:t>rhain</a:t>
            </a:r>
            <a:r>
              <a:rPr lang="en-GB" altLang="en-US" b="1" dirty="0">
                <a:latin typeface="Arial"/>
                <a:cs typeface="Arial"/>
              </a:rPr>
              <a:t> </a:t>
            </a:r>
            <a:r>
              <a:rPr lang="en-GB" altLang="en-US" b="1" dirty="0" err="1">
                <a:latin typeface="Arial"/>
                <a:cs typeface="Arial"/>
              </a:rPr>
              <a:t>mewn</a:t>
            </a:r>
            <a:r>
              <a:rPr lang="en-GB" altLang="en-US" b="1" dirty="0">
                <a:latin typeface="Arial"/>
                <a:cs typeface="Arial"/>
              </a:rPr>
              <a:t> </a:t>
            </a:r>
            <a:r>
              <a:rPr lang="en-GB" altLang="en-US" b="1" dirty="0" err="1">
                <a:latin typeface="Arial"/>
                <a:cs typeface="Arial"/>
              </a:rPr>
              <a:t>darlithoedd</a:t>
            </a:r>
            <a:r>
              <a:rPr lang="en-GB" altLang="en-US" b="1" dirty="0">
                <a:latin typeface="Arial"/>
                <a:cs typeface="Arial"/>
              </a:rPr>
              <a:t>.</a:t>
            </a:r>
          </a:p>
          <a:p>
            <a:pPr>
              <a:lnSpc>
                <a:spcPct val="90000"/>
              </a:lnSpc>
            </a:pPr>
            <a:endParaRPr lang="en-GB" altLang="en-US" b="1" dirty="0">
              <a:latin typeface="Arial"/>
              <a:cs typeface="Arial"/>
            </a:endParaRPr>
          </a:p>
          <a:p>
            <a:pPr>
              <a:lnSpc>
                <a:spcPct val="90000"/>
              </a:lnSpc>
            </a:pPr>
            <a:r>
              <a:rPr lang="en-GB" altLang="en-US" b="1" dirty="0">
                <a:latin typeface="Arial"/>
                <a:cs typeface="Arial"/>
              </a:rPr>
              <a:t>An abstract is like a short summary or overview at the start of your paper. Have a look at some journal articles for some examples, we will also be exploring these in lectures.</a:t>
            </a:r>
          </a:p>
        </p:txBody>
      </p:sp>
      <p:sp>
        <p:nvSpPr>
          <p:cNvPr id="24580" name="Slide Number Placeholder 3">
            <a:extLst>
              <a:ext uri="{FF2B5EF4-FFF2-40B4-BE49-F238E27FC236}">
                <a16:creationId xmlns:a16="http://schemas.microsoft.com/office/drawing/2014/main" id="{121CE690-3CFA-1D6F-C288-720D5BFF77F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7327606F-3629-40D5-BABA-8DC0F4743031}" type="slidenum">
              <a:rPr lang="cy-GB" altLang="en-US" sz="1200">
                <a:latin typeface="Arial" panose="020B0604020202020204" pitchFamily="34" charset="0"/>
              </a:rPr>
              <a:pPr/>
              <a:t>7</a:t>
            </a:fld>
            <a:endParaRPr lang="cy-GB" altLang="en-US" sz="1200">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3487B479-B373-A781-0E24-D9549EE1DEDF}"/>
              </a:ext>
            </a:extLst>
          </p:cNvPr>
          <p:cNvSpPr>
            <a:spLocks noGrp="1" noRot="1" noChangeAspect="1" noChangeArrowheads="1" noTextEdit="1"/>
          </p:cNvSpPr>
          <p:nvPr>
            <p:ph type="sldImg"/>
          </p:nvPr>
        </p:nvSpPr>
        <p:spPr>
          <a:xfrm>
            <a:off x="106363" y="750888"/>
            <a:ext cx="6677025" cy="3756025"/>
          </a:xfrm>
          <a:ln/>
        </p:spPr>
      </p:sp>
      <p:sp>
        <p:nvSpPr>
          <p:cNvPr id="26627" name="Notes Placeholder 2">
            <a:extLst>
              <a:ext uri="{FF2B5EF4-FFF2-40B4-BE49-F238E27FC236}">
                <a16:creationId xmlns:a16="http://schemas.microsoft.com/office/drawing/2014/main" id="{36C0046C-C83E-EF20-0127-5051B5B5394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a:cs typeface="Arial"/>
              </a:rPr>
              <a:t>This is similar to the written assignments you will have undertaken so far in your course. In a literature review you are looking at what research evidence is out there already, what are the findings. What are the current policy or curriculum requirements that are happening in this area. What other evidence can you find that relates to your chosen topic.</a:t>
            </a:r>
            <a:endParaRPr lang="en-GB" altLang="en-US" dirty="0">
              <a:latin typeface="Arial" panose="020B0604020202020204" pitchFamily="34" charset="0"/>
            </a:endParaRPr>
          </a:p>
          <a:p>
            <a:endParaRPr lang="en-GB" altLang="en-US" dirty="0">
              <a:latin typeface="Arial" panose="020B0604020202020204" pitchFamily="34" charset="0"/>
              <a:cs typeface="Arial"/>
            </a:endParaRPr>
          </a:p>
          <a:p>
            <a:r>
              <a:rPr lang="en-GB" altLang="en-US" dirty="0">
                <a:latin typeface="Arial"/>
                <a:cs typeface="Arial"/>
              </a:rPr>
              <a:t>You then need to compare and contrast the findings, do they all say the same thing? If so bring them together to demonstrate synthesis. Begin to explore research findings in more depth to demonstrate your ability to analyse and evaluate evidence. You should be using two to three references in each paragraph at level 5.</a:t>
            </a:r>
          </a:p>
          <a:p>
            <a:endParaRPr lang="en-GB" altLang="en-US" dirty="0">
              <a:latin typeface="Arial"/>
              <a:cs typeface="Arial"/>
            </a:endParaRPr>
          </a:p>
          <a:p>
            <a:r>
              <a:rPr lang="en-GB" altLang="en-US" dirty="0">
                <a:latin typeface="Arial" panose="020B0604020202020204" pitchFamily="34" charset="0"/>
                <a:cs typeface="Arial"/>
              </a:rPr>
              <a:t>Mae </a:t>
            </a:r>
            <a:r>
              <a:rPr lang="en-GB" altLang="en-US" dirty="0" err="1">
                <a:latin typeface="Arial" panose="020B0604020202020204" pitchFamily="34" charset="0"/>
                <a:cs typeface="Arial"/>
              </a:rPr>
              <a:t>hyn</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yn</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debyg</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i'r</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aseiniadau</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ysgrifenedig</a:t>
            </a:r>
            <a:r>
              <a:rPr lang="en-GB" altLang="en-US" dirty="0">
                <a:latin typeface="Arial" panose="020B0604020202020204" pitchFamily="34" charset="0"/>
                <a:cs typeface="Arial"/>
              </a:rPr>
              <a:t> y </a:t>
            </a:r>
            <a:r>
              <a:rPr lang="en-GB" altLang="en-US" dirty="0" err="1">
                <a:latin typeface="Arial" panose="020B0604020202020204" pitchFamily="34" charset="0"/>
                <a:cs typeface="Arial"/>
              </a:rPr>
              <a:t>byddwch</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wedi'u</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gwneud</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hyd</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yn</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hyn</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yn</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eich</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cwrs</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Mewn</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adolygiad</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llenyddiaeth</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rydych</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yn</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edrych</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ar</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ba</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dystiolaeth</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ymchwil</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sydd</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ar</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gael</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yn</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barod</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beth</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yw'r</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canfyddiadau</a:t>
            </a:r>
            <a:r>
              <a:rPr lang="en-GB" altLang="en-US" dirty="0">
                <a:latin typeface="Arial" panose="020B0604020202020204" pitchFamily="34" charset="0"/>
                <a:cs typeface="Arial"/>
              </a:rPr>
              <a:t>. Beth </a:t>
            </a:r>
            <a:r>
              <a:rPr lang="en-GB" altLang="en-US" dirty="0" err="1">
                <a:latin typeface="Arial" panose="020B0604020202020204" pitchFamily="34" charset="0"/>
                <a:cs typeface="Arial"/>
              </a:rPr>
              <a:t>yw’r</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gofynion</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polisi</a:t>
            </a:r>
            <a:r>
              <a:rPr lang="en-GB" altLang="en-US" dirty="0">
                <a:latin typeface="Arial" panose="020B0604020202020204" pitchFamily="34" charset="0"/>
                <a:cs typeface="Arial"/>
              </a:rPr>
              <a:t> neu </a:t>
            </a:r>
            <a:r>
              <a:rPr lang="en-GB" altLang="en-US" dirty="0" err="1">
                <a:latin typeface="Arial" panose="020B0604020202020204" pitchFamily="34" charset="0"/>
                <a:cs typeface="Arial"/>
              </a:rPr>
              <a:t>gwricwlwm</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presennol</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sy’n</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digwydd</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yn</a:t>
            </a:r>
            <a:r>
              <a:rPr lang="en-GB" altLang="en-US" dirty="0">
                <a:latin typeface="Arial" panose="020B0604020202020204" pitchFamily="34" charset="0"/>
                <a:cs typeface="Arial"/>
              </a:rPr>
              <a:t> y </a:t>
            </a:r>
            <a:r>
              <a:rPr lang="en-GB" altLang="en-US" dirty="0" err="1">
                <a:latin typeface="Arial" panose="020B0604020202020204" pitchFamily="34" charset="0"/>
                <a:cs typeface="Arial"/>
              </a:rPr>
              <a:t>maes</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hwn</a:t>
            </a:r>
            <a:r>
              <a:rPr lang="en-GB" altLang="en-US" dirty="0">
                <a:latin typeface="Arial" panose="020B0604020202020204" pitchFamily="34" charset="0"/>
                <a:cs typeface="Arial"/>
              </a:rPr>
              <a:t>. Pa </a:t>
            </a:r>
            <a:r>
              <a:rPr lang="en-GB" altLang="en-US" dirty="0" err="1">
                <a:latin typeface="Arial" panose="020B0604020202020204" pitchFamily="34" charset="0"/>
                <a:cs typeface="Arial"/>
              </a:rPr>
              <a:t>dystiolaeth</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arall</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allwch</a:t>
            </a:r>
            <a:r>
              <a:rPr lang="en-GB" altLang="en-US" dirty="0">
                <a:latin typeface="Arial" panose="020B0604020202020204" pitchFamily="34" charset="0"/>
                <a:cs typeface="Arial"/>
              </a:rPr>
              <a:t> chi </a:t>
            </a:r>
            <a:r>
              <a:rPr lang="en-GB" altLang="en-US" dirty="0" err="1">
                <a:latin typeface="Arial" panose="020B0604020202020204" pitchFamily="34" charset="0"/>
                <a:cs typeface="Arial"/>
              </a:rPr>
              <a:t>ddod</a:t>
            </a:r>
            <a:r>
              <a:rPr lang="en-GB" altLang="en-US" dirty="0">
                <a:latin typeface="Arial" panose="020B0604020202020204" pitchFamily="34" charset="0"/>
                <a:cs typeface="Arial"/>
              </a:rPr>
              <a:t> o </a:t>
            </a:r>
            <a:r>
              <a:rPr lang="en-GB" altLang="en-US" dirty="0" err="1">
                <a:latin typeface="Arial" panose="020B0604020202020204" pitchFamily="34" charset="0"/>
                <a:cs typeface="Arial"/>
              </a:rPr>
              <a:t>hyd</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iddi</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sy'n</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ymwneud</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â'ch</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dewis</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bwnc</a:t>
            </a:r>
            <a:r>
              <a:rPr lang="en-GB" altLang="en-US" dirty="0">
                <a:latin typeface="Arial" panose="020B0604020202020204" pitchFamily="34" charset="0"/>
                <a:cs typeface="Arial"/>
              </a:rPr>
              <a:t>.</a:t>
            </a:r>
          </a:p>
          <a:p>
            <a:endParaRPr lang="en-GB" altLang="en-US" dirty="0">
              <a:latin typeface="Arial" panose="020B0604020202020204" pitchFamily="34" charset="0"/>
              <a:cs typeface="Arial"/>
            </a:endParaRPr>
          </a:p>
          <a:p>
            <a:r>
              <a:rPr lang="en-GB" altLang="en-US" dirty="0" err="1">
                <a:latin typeface="Arial" panose="020B0604020202020204" pitchFamily="34" charset="0"/>
                <a:cs typeface="Arial"/>
              </a:rPr>
              <a:t>Yna</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mae</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angen</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i</a:t>
            </a:r>
            <a:r>
              <a:rPr lang="en-GB" altLang="en-US" dirty="0">
                <a:latin typeface="Arial" panose="020B0604020202020204" pitchFamily="34" charset="0"/>
                <a:cs typeface="Arial"/>
              </a:rPr>
              <a:t> chi </a:t>
            </a:r>
            <a:r>
              <a:rPr lang="en-GB" altLang="en-US" dirty="0" err="1">
                <a:latin typeface="Arial" panose="020B0604020202020204" pitchFamily="34" charset="0"/>
                <a:cs typeface="Arial"/>
              </a:rPr>
              <a:t>gymharu</a:t>
            </a:r>
            <a:r>
              <a:rPr lang="en-GB" altLang="en-US" dirty="0">
                <a:latin typeface="Arial" panose="020B0604020202020204" pitchFamily="34" charset="0"/>
                <a:cs typeface="Arial"/>
              </a:rPr>
              <a:t> a </a:t>
            </a:r>
            <a:r>
              <a:rPr lang="en-GB" altLang="en-US" dirty="0" err="1">
                <a:latin typeface="Arial" panose="020B0604020202020204" pitchFamily="34" charset="0"/>
                <a:cs typeface="Arial"/>
              </a:rPr>
              <a:t>chyferbynnu'r</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canfyddiadau</a:t>
            </a:r>
            <a:r>
              <a:rPr lang="en-GB" altLang="en-US" dirty="0">
                <a:latin typeface="Arial" panose="020B0604020202020204" pitchFamily="34" charset="0"/>
                <a:cs typeface="Arial"/>
              </a:rPr>
              <a:t>, a </a:t>
            </a:r>
            <a:r>
              <a:rPr lang="en-GB" altLang="en-US" dirty="0" err="1">
                <a:latin typeface="Arial" panose="020B0604020202020204" pitchFamily="34" charset="0"/>
                <a:cs typeface="Arial"/>
              </a:rPr>
              <a:t>ydyn</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nhw</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i</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gyd</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yn</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dweud</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yr</a:t>
            </a:r>
            <a:r>
              <a:rPr lang="en-GB" altLang="en-US" dirty="0">
                <a:latin typeface="Arial" panose="020B0604020202020204" pitchFamily="34" charset="0"/>
                <a:cs typeface="Arial"/>
              </a:rPr>
              <a:t> un </a:t>
            </a:r>
            <a:r>
              <a:rPr lang="en-GB" altLang="en-US" dirty="0" err="1">
                <a:latin typeface="Arial" panose="020B0604020202020204" pitchFamily="34" charset="0"/>
                <a:cs typeface="Arial"/>
              </a:rPr>
              <a:t>peth</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Os</a:t>
            </a:r>
            <a:r>
              <a:rPr lang="en-GB" altLang="en-US" dirty="0">
                <a:latin typeface="Arial" panose="020B0604020202020204" pitchFamily="34" charset="0"/>
                <a:cs typeface="Arial"/>
              </a:rPr>
              <a:t> felly </a:t>
            </a:r>
            <a:r>
              <a:rPr lang="en-GB" altLang="en-US" dirty="0" err="1">
                <a:latin typeface="Arial" panose="020B0604020202020204" pitchFamily="34" charset="0"/>
                <a:cs typeface="Arial"/>
              </a:rPr>
              <a:t>dewch</a:t>
            </a:r>
            <a:r>
              <a:rPr lang="en-GB" altLang="en-US" dirty="0">
                <a:latin typeface="Arial" panose="020B0604020202020204" pitchFamily="34" charset="0"/>
                <a:cs typeface="Arial"/>
              </a:rPr>
              <a:t> â </a:t>
            </a:r>
            <a:r>
              <a:rPr lang="en-GB" altLang="en-US" dirty="0" err="1">
                <a:latin typeface="Arial" panose="020B0604020202020204" pitchFamily="34" charset="0"/>
                <a:cs typeface="Arial"/>
              </a:rPr>
              <a:t>nhw</a:t>
            </a:r>
            <a:r>
              <a:rPr lang="en-GB" altLang="en-US" dirty="0">
                <a:latin typeface="Arial" panose="020B0604020202020204" pitchFamily="34" charset="0"/>
                <a:cs typeface="Arial"/>
              </a:rPr>
              <a:t> at </a:t>
            </a:r>
            <a:r>
              <a:rPr lang="en-GB" altLang="en-US" dirty="0" err="1">
                <a:latin typeface="Arial" panose="020B0604020202020204" pitchFamily="34" charset="0"/>
                <a:cs typeface="Arial"/>
              </a:rPr>
              <a:t>ei</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gilydd</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i</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arddangos</a:t>
            </a:r>
            <a:r>
              <a:rPr lang="en-GB" altLang="en-US" dirty="0">
                <a:latin typeface="Arial" panose="020B0604020202020204" pitchFamily="34" charset="0"/>
                <a:cs typeface="Arial"/>
              </a:rPr>
              <a:t> synthesis. </a:t>
            </a:r>
            <a:r>
              <a:rPr lang="en-GB" altLang="en-US" dirty="0" err="1">
                <a:latin typeface="Arial" panose="020B0604020202020204" pitchFamily="34" charset="0"/>
                <a:cs typeface="Arial"/>
              </a:rPr>
              <a:t>Dechrau</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archwilio</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canfyddiadau</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ymchwil</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yn</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fanylach</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i</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ddangos</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eich</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gallu</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i</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ddadansoddi</a:t>
            </a:r>
            <a:r>
              <a:rPr lang="en-GB" altLang="en-US" dirty="0">
                <a:latin typeface="Arial" panose="020B0604020202020204" pitchFamily="34" charset="0"/>
                <a:cs typeface="Arial"/>
              </a:rPr>
              <a:t> a </a:t>
            </a:r>
            <a:r>
              <a:rPr lang="en-GB" altLang="en-US" dirty="0" err="1">
                <a:latin typeface="Arial" panose="020B0604020202020204" pitchFamily="34" charset="0"/>
                <a:cs typeface="Arial"/>
              </a:rPr>
              <a:t>gwerthuso</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tystiolaeth</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Dylech</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fod</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yn</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defnyddio</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dau</a:t>
            </a:r>
            <a:r>
              <a:rPr lang="en-GB" altLang="en-US" dirty="0">
                <a:latin typeface="Arial" panose="020B0604020202020204" pitchFamily="34" charset="0"/>
                <a:cs typeface="Arial"/>
              </a:rPr>
              <a:t> neu </a:t>
            </a:r>
            <a:r>
              <a:rPr lang="en-GB" altLang="en-US" dirty="0" err="1">
                <a:latin typeface="Arial" panose="020B0604020202020204" pitchFamily="34" charset="0"/>
                <a:cs typeface="Arial"/>
              </a:rPr>
              <a:t>dri</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chyfeiriad</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ym</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mhob</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paragraff</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ar</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lefel</a:t>
            </a:r>
            <a:r>
              <a:rPr lang="en-GB" altLang="en-US" dirty="0">
                <a:latin typeface="Arial" panose="020B0604020202020204" pitchFamily="34" charset="0"/>
                <a:cs typeface="Arial"/>
              </a:rPr>
              <a:t> 5.</a:t>
            </a:r>
          </a:p>
          <a:p>
            <a:endParaRPr lang="en-GB" altLang="en-US" dirty="0">
              <a:latin typeface="Arial" panose="020B0604020202020204" pitchFamily="34" charset="0"/>
              <a:cs typeface="Arial"/>
            </a:endParaRPr>
          </a:p>
        </p:txBody>
      </p:sp>
      <p:sp>
        <p:nvSpPr>
          <p:cNvPr id="26628" name="Slide Number Placeholder 3">
            <a:extLst>
              <a:ext uri="{FF2B5EF4-FFF2-40B4-BE49-F238E27FC236}">
                <a16:creationId xmlns:a16="http://schemas.microsoft.com/office/drawing/2014/main" id="{FE0D50BE-A20A-9F30-0EE8-44DBCFCF22C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FC33D29-AD82-4296-BC18-8F4F9B0FE1ED}" type="slidenum">
              <a:rPr lang="cy-GB" altLang="en-US" sz="1200">
                <a:latin typeface="Arial" panose="020B0604020202020204" pitchFamily="34" charset="0"/>
              </a:rPr>
              <a:pPr/>
              <a:t>8</a:t>
            </a:fld>
            <a:endParaRPr lang="cy-GB" altLang="en-US" sz="1200">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latin typeface="Arial" panose="020B0604020202020204" pitchFamily="34" charset="0"/>
            </a:endParaRPr>
          </a:p>
          <a:p>
            <a:r>
              <a:rPr lang="en-GB" altLang="en-US" dirty="0" err="1">
                <a:latin typeface="Arial"/>
                <a:cs typeface="Arial"/>
              </a:rPr>
              <a:t>Wrth</a:t>
            </a:r>
            <a:r>
              <a:rPr lang="en-GB" altLang="en-US" dirty="0">
                <a:latin typeface="Arial"/>
                <a:cs typeface="Arial"/>
              </a:rPr>
              <a:t> </a:t>
            </a:r>
            <a:r>
              <a:rPr lang="en-GB" altLang="en-US" dirty="0" err="1">
                <a:latin typeface="Arial"/>
                <a:cs typeface="Arial"/>
              </a:rPr>
              <a:t>gynllunio</a:t>
            </a:r>
            <a:r>
              <a:rPr lang="en-GB" altLang="en-US" dirty="0">
                <a:latin typeface="Arial"/>
                <a:cs typeface="Arial"/>
              </a:rPr>
              <a:t> </a:t>
            </a:r>
            <a:r>
              <a:rPr lang="en-GB" altLang="en-US" dirty="0" err="1">
                <a:latin typeface="Arial"/>
                <a:cs typeface="Arial"/>
              </a:rPr>
              <a:t>eich</a:t>
            </a:r>
            <a:r>
              <a:rPr lang="en-GB" altLang="en-US" dirty="0">
                <a:latin typeface="Arial"/>
                <a:cs typeface="Arial"/>
              </a:rPr>
              <a:t> </a:t>
            </a:r>
            <a:r>
              <a:rPr lang="en-GB" altLang="en-US" dirty="0" err="1">
                <a:latin typeface="Arial"/>
                <a:cs typeface="Arial"/>
              </a:rPr>
              <a:t>prosiect</a:t>
            </a:r>
            <a:r>
              <a:rPr lang="en-GB" altLang="en-US" dirty="0">
                <a:latin typeface="Arial"/>
                <a:cs typeface="Arial"/>
              </a:rPr>
              <a:t> </a:t>
            </a:r>
            <a:r>
              <a:rPr lang="en-GB" altLang="en-US" dirty="0" err="1">
                <a:latin typeface="Arial"/>
                <a:cs typeface="Arial"/>
              </a:rPr>
              <a:t>ymchwil</a:t>
            </a:r>
            <a:r>
              <a:rPr lang="en-GB" altLang="en-US" dirty="0">
                <a:latin typeface="Arial"/>
                <a:cs typeface="Arial"/>
              </a:rPr>
              <a:t>, </a:t>
            </a:r>
            <a:r>
              <a:rPr lang="en-GB" altLang="en-US" dirty="0" err="1">
                <a:latin typeface="Arial"/>
                <a:cs typeface="Arial"/>
              </a:rPr>
              <a:t>mae</a:t>
            </a:r>
            <a:r>
              <a:rPr lang="en-GB" altLang="en-US" dirty="0">
                <a:latin typeface="Arial"/>
                <a:cs typeface="Arial"/>
              </a:rPr>
              <a:t> </a:t>
            </a:r>
            <a:r>
              <a:rPr lang="en-GB" altLang="en-US" dirty="0" err="1">
                <a:latin typeface="Arial"/>
                <a:cs typeface="Arial"/>
              </a:rPr>
              <a:t>angen</a:t>
            </a:r>
            <a:r>
              <a:rPr lang="en-GB" altLang="en-US" dirty="0">
                <a:latin typeface="Arial"/>
                <a:cs typeface="Arial"/>
              </a:rPr>
              <a:t> </a:t>
            </a:r>
            <a:r>
              <a:rPr lang="en-GB" altLang="en-US" dirty="0" err="1">
                <a:latin typeface="Arial"/>
                <a:cs typeface="Arial"/>
              </a:rPr>
              <a:t>i</a:t>
            </a:r>
            <a:r>
              <a:rPr lang="en-GB" altLang="en-US" dirty="0">
                <a:latin typeface="Arial"/>
                <a:cs typeface="Arial"/>
              </a:rPr>
              <a:t> chi </a:t>
            </a:r>
            <a:r>
              <a:rPr lang="en-GB" altLang="en-US" dirty="0" err="1">
                <a:latin typeface="Arial"/>
                <a:cs typeface="Arial"/>
              </a:rPr>
              <a:t>benderfynu</a:t>
            </a:r>
            <a:r>
              <a:rPr lang="en-GB" altLang="en-US" dirty="0">
                <a:latin typeface="Arial"/>
                <a:cs typeface="Arial"/>
              </a:rPr>
              <a:t> </a:t>
            </a:r>
            <a:r>
              <a:rPr lang="en-GB" altLang="en-US" dirty="0" err="1">
                <a:latin typeface="Arial"/>
                <a:cs typeface="Arial"/>
              </a:rPr>
              <a:t>sut</a:t>
            </a:r>
            <a:r>
              <a:rPr lang="en-GB" altLang="en-US" dirty="0">
                <a:latin typeface="Arial"/>
                <a:cs typeface="Arial"/>
              </a:rPr>
              <a:t> </a:t>
            </a:r>
            <a:r>
              <a:rPr lang="en-GB" altLang="en-US" dirty="0" err="1">
                <a:latin typeface="Arial"/>
                <a:cs typeface="Arial"/>
              </a:rPr>
              <a:t>rydych</a:t>
            </a:r>
            <a:r>
              <a:rPr lang="en-GB" altLang="en-US" dirty="0">
                <a:latin typeface="Arial"/>
                <a:cs typeface="Arial"/>
              </a:rPr>
              <a:t> </a:t>
            </a:r>
            <a:r>
              <a:rPr lang="en-GB" altLang="en-US" dirty="0" err="1">
                <a:latin typeface="Arial"/>
                <a:cs typeface="Arial"/>
              </a:rPr>
              <a:t>chi'n</a:t>
            </a:r>
            <a:r>
              <a:rPr lang="en-GB" altLang="en-US" dirty="0">
                <a:latin typeface="Arial"/>
                <a:cs typeface="Arial"/>
              </a:rPr>
              <a:t> </a:t>
            </a:r>
            <a:r>
              <a:rPr lang="en-GB" altLang="en-US" dirty="0" err="1">
                <a:latin typeface="Arial"/>
                <a:cs typeface="Arial"/>
              </a:rPr>
              <a:t>bwriadu</a:t>
            </a:r>
            <a:r>
              <a:rPr lang="en-GB" altLang="en-US" dirty="0">
                <a:latin typeface="Arial"/>
                <a:cs typeface="Arial"/>
              </a:rPr>
              <a:t> </a:t>
            </a:r>
            <a:r>
              <a:rPr lang="en-GB" altLang="en-US" dirty="0" err="1">
                <a:latin typeface="Arial"/>
                <a:cs typeface="Arial"/>
              </a:rPr>
              <a:t>casglu'r</a:t>
            </a:r>
            <a:r>
              <a:rPr lang="en-GB" altLang="en-US" dirty="0">
                <a:latin typeface="Arial"/>
                <a:cs typeface="Arial"/>
              </a:rPr>
              <a:t> data, </a:t>
            </a:r>
            <a:r>
              <a:rPr lang="en-GB" altLang="en-US" dirty="0" err="1">
                <a:latin typeface="Arial"/>
                <a:cs typeface="Arial"/>
              </a:rPr>
              <a:t>dyma'ch</a:t>
            </a:r>
            <a:r>
              <a:rPr lang="en-GB" altLang="en-US" dirty="0">
                <a:latin typeface="Arial"/>
                <a:cs typeface="Arial"/>
              </a:rPr>
              <a:t> </a:t>
            </a:r>
            <a:r>
              <a:rPr lang="en-GB" altLang="en-US" dirty="0" err="1">
                <a:latin typeface="Arial"/>
                <a:cs typeface="Arial"/>
              </a:rPr>
              <a:t>methodoleg</a:t>
            </a:r>
            <a:r>
              <a:rPr lang="en-GB" altLang="en-US" dirty="0">
                <a:latin typeface="Arial"/>
                <a:cs typeface="Arial"/>
              </a:rPr>
              <a:t>.</a:t>
            </a:r>
          </a:p>
          <a:p>
            <a:endParaRPr lang="en-GB" altLang="en-US" dirty="0">
              <a:latin typeface="Arial"/>
              <a:cs typeface="Arial"/>
            </a:endParaRPr>
          </a:p>
          <a:p>
            <a:r>
              <a:rPr lang="en-GB" altLang="en-US" dirty="0" err="1">
                <a:latin typeface="Arial"/>
                <a:cs typeface="Arial"/>
              </a:rPr>
              <a:t>Rhaid</a:t>
            </a:r>
            <a:r>
              <a:rPr lang="en-GB" altLang="en-US" dirty="0">
                <a:latin typeface="Arial"/>
                <a:cs typeface="Arial"/>
              </a:rPr>
              <a:t> </a:t>
            </a:r>
            <a:r>
              <a:rPr lang="en-GB" altLang="en-US" dirty="0" err="1">
                <a:latin typeface="Arial"/>
                <a:cs typeface="Arial"/>
              </a:rPr>
              <a:t>i</a:t>
            </a:r>
            <a:r>
              <a:rPr lang="en-GB" altLang="en-US" dirty="0">
                <a:latin typeface="Arial"/>
                <a:cs typeface="Arial"/>
              </a:rPr>
              <a:t> chi </a:t>
            </a:r>
            <a:r>
              <a:rPr lang="en-GB" altLang="en-US" dirty="0" err="1">
                <a:latin typeface="Arial"/>
                <a:cs typeface="Arial"/>
              </a:rPr>
              <a:t>ystyried</a:t>
            </a:r>
            <a:r>
              <a:rPr lang="en-GB" altLang="en-US" dirty="0">
                <a:latin typeface="Arial"/>
                <a:cs typeface="Arial"/>
              </a:rPr>
              <a:t> pam y </a:t>
            </a:r>
            <a:r>
              <a:rPr lang="en-GB" altLang="en-US" dirty="0" err="1">
                <a:latin typeface="Arial"/>
                <a:cs typeface="Arial"/>
              </a:rPr>
              <a:t>dewisoch</a:t>
            </a:r>
            <a:r>
              <a:rPr lang="en-GB" altLang="en-US" dirty="0">
                <a:latin typeface="Arial"/>
                <a:cs typeface="Arial"/>
              </a:rPr>
              <a:t> y dull(</a:t>
            </a:r>
            <a:r>
              <a:rPr lang="en-GB" altLang="en-US" dirty="0" err="1">
                <a:latin typeface="Arial"/>
                <a:cs typeface="Arial"/>
              </a:rPr>
              <a:t>iau</a:t>
            </a:r>
            <a:r>
              <a:rPr lang="en-GB" altLang="en-US" dirty="0">
                <a:latin typeface="Arial"/>
                <a:cs typeface="Arial"/>
              </a:rPr>
              <a:t>) </a:t>
            </a:r>
            <a:r>
              <a:rPr lang="en-GB" altLang="en-US" dirty="0" err="1">
                <a:latin typeface="Arial"/>
                <a:cs typeface="Arial"/>
              </a:rPr>
              <a:t>a'u</a:t>
            </a:r>
            <a:r>
              <a:rPr lang="en-GB" altLang="en-US" dirty="0">
                <a:latin typeface="Arial"/>
                <a:cs typeface="Arial"/>
              </a:rPr>
              <a:t> </a:t>
            </a:r>
            <a:r>
              <a:rPr lang="en-GB" altLang="en-US" dirty="0" err="1">
                <a:latin typeface="Arial"/>
                <a:cs typeface="Arial"/>
              </a:rPr>
              <a:t>cyfyngiadau</a:t>
            </a:r>
            <a:r>
              <a:rPr lang="en-GB" altLang="en-US" dirty="0">
                <a:latin typeface="Arial"/>
                <a:cs typeface="Arial"/>
              </a:rPr>
              <a:t>. </a:t>
            </a:r>
            <a:r>
              <a:rPr lang="en-GB" altLang="en-US" dirty="0" err="1">
                <a:latin typeface="Arial"/>
                <a:cs typeface="Arial"/>
              </a:rPr>
              <a:t>Rhaid</a:t>
            </a:r>
            <a:r>
              <a:rPr lang="en-GB" altLang="en-US" dirty="0">
                <a:latin typeface="Arial"/>
                <a:cs typeface="Arial"/>
              </a:rPr>
              <a:t> </a:t>
            </a:r>
            <a:r>
              <a:rPr lang="en-GB" altLang="en-US" dirty="0" err="1">
                <a:latin typeface="Arial"/>
                <a:cs typeface="Arial"/>
              </a:rPr>
              <a:t>i</a:t>
            </a:r>
            <a:r>
              <a:rPr lang="en-GB" altLang="en-US" dirty="0">
                <a:latin typeface="Arial"/>
                <a:cs typeface="Arial"/>
              </a:rPr>
              <a:t> chi </a:t>
            </a:r>
            <a:r>
              <a:rPr lang="en-GB" altLang="en-US" dirty="0" err="1">
                <a:latin typeface="Arial"/>
                <a:cs typeface="Arial"/>
              </a:rPr>
              <a:t>hefyd</a:t>
            </a:r>
            <a:r>
              <a:rPr lang="en-GB" altLang="en-US" dirty="0">
                <a:latin typeface="Arial"/>
                <a:cs typeface="Arial"/>
              </a:rPr>
              <a:t> </a:t>
            </a:r>
            <a:r>
              <a:rPr lang="en-GB" altLang="en-US" dirty="0" err="1">
                <a:latin typeface="Arial"/>
                <a:cs typeface="Arial"/>
              </a:rPr>
              <a:t>ystyried</a:t>
            </a:r>
            <a:r>
              <a:rPr lang="en-GB" altLang="en-US" dirty="0">
                <a:latin typeface="Arial"/>
                <a:cs typeface="Arial"/>
              </a:rPr>
              <a:t> pam </a:t>
            </a:r>
            <a:r>
              <a:rPr lang="en-GB" altLang="en-US" dirty="0" err="1">
                <a:latin typeface="Arial"/>
                <a:cs typeface="Arial"/>
              </a:rPr>
              <a:t>na</a:t>
            </a:r>
            <a:r>
              <a:rPr lang="en-GB" altLang="en-US" dirty="0">
                <a:latin typeface="Arial"/>
                <a:cs typeface="Arial"/>
              </a:rPr>
              <a:t> </a:t>
            </a:r>
            <a:r>
              <a:rPr lang="en-GB" altLang="en-US" dirty="0" err="1">
                <a:latin typeface="Arial"/>
                <a:cs typeface="Arial"/>
              </a:rPr>
              <a:t>wnaethoch</a:t>
            </a:r>
            <a:r>
              <a:rPr lang="en-GB" altLang="en-US" dirty="0">
                <a:latin typeface="Arial"/>
                <a:cs typeface="Arial"/>
              </a:rPr>
              <a:t> chi </a:t>
            </a:r>
            <a:r>
              <a:rPr lang="en-GB" altLang="en-US" dirty="0" err="1">
                <a:latin typeface="Arial"/>
                <a:cs typeface="Arial"/>
              </a:rPr>
              <a:t>ddewis</a:t>
            </a:r>
            <a:r>
              <a:rPr lang="en-GB" altLang="en-US" dirty="0">
                <a:latin typeface="Arial"/>
                <a:cs typeface="Arial"/>
              </a:rPr>
              <a:t> un dull </a:t>
            </a:r>
            <a:r>
              <a:rPr lang="en-GB" altLang="en-US" dirty="0" err="1">
                <a:latin typeface="Arial"/>
                <a:cs typeface="Arial"/>
              </a:rPr>
              <a:t>arall</a:t>
            </a:r>
            <a:r>
              <a:rPr lang="en-GB" altLang="en-US" dirty="0">
                <a:latin typeface="Arial"/>
                <a:cs typeface="Arial"/>
              </a:rPr>
              <a:t> </a:t>
            </a:r>
            <a:r>
              <a:rPr lang="en-GB" altLang="en-US" dirty="0" err="1">
                <a:latin typeface="Arial"/>
                <a:cs typeface="Arial"/>
              </a:rPr>
              <a:t>ar</a:t>
            </a:r>
            <a:r>
              <a:rPr lang="en-GB" altLang="en-US" dirty="0">
                <a:latin typeface="Arial"/>
                <a:cs typeface="Arial"/>
              </a:rPr>
              <a:t> </a:t>
            </a:r>
            <a:r>
              <a:rPr lang="en-GB" altLang="en-US" dirty="0" err="1">
                <a:latin typeface="Arial"/>
                <a:cs typeface="Arial"/>
              </a:rPr>
              <a:t>gyfer</a:t>
            </a:r>
            <a:r>
              <a:rPr lang="en-GB" altLang="en-US" dirty="0">
                <a:latin typeface="Arial"/>
                <a:cs typeface="Arial"/>
              </a:rPr>
              <a:t> </a:t>
            </a:r>
            <a:r>
              <a:rPr lang="en-GB" altLang="en-US" dirty="0" err="1">
                <a:latin typeface="Arial"/>
                <a:cs typeface="Arial"/>
              </a:rPr>
              <a:t>casglu</a:t>
            </a:r>
            <a:r>
              <a:rPr lang="en-GB" altLang="en-US" dirty="0">
                <a:latin typeface="Arial"/>
                <a:cs typeface="Arial"/>
              </a:rPr>
              <a:t> </a:t>
            </a:r>
            <a:r>
              <a:rPr lang="en-GB" altLang="en-US" dirty="0" err="1">
                <a:latin typeface="Arial"/>
                <a:cs typeface="Arial"/>
              </a:rPr>
              <a:t>eich</a:t>
            </a:r>
            <a:r>
              <a:rPr lang="en-GB" altLang="en-US" dirty="0">
                <a:latin typeface="Arial"/>
                <a:cs typeface="Arial"/>
              </a:rPr>
              <a:t> data. </a:t>
            </a:r>
            <a:r>
              <a:rPr lang="en-GB" altLang="en-US" dirty="0" err="1">
                <a:latin typeface="Arial"/>
                <a:cs typeface="Arial"/>
              </a:rPr>
              <a:t>Rhaid</a:t>
            </a:r>
            <a:r>
              <a:rPr lang="en-GB" altLang="en-US" dirty="0">
                <a:latin typeface="Arial"/>
                <a:cs typeface="Arial"/>
              </a:rPr>
              <a:t> </a:t>
            </a:r>
            <a:r>
              <a:rPr lang="en-GB" altLang="en-US" dirty="0" err="1">
                <a:latin typeface="Arial"/>
                <a:cs typeface="Arial"/>
              </a:rPr>
              <a:t>i</a:t>
            </a:r>
            <a:r>
              <a:rPr lang="en-GB" altLang="en-US" dirty="0">
                <a:latin typeface="Arial"/>
                <a:cs typeface="Arial"/>
              </a:rPr>
              <a:t> chi </a:t>
            </a:r>
            <a:r>
              <a:rPr lang="en-GB" altLang="en-US" dirty="0" err="1">
                <a:latin typeface="Arial"/>
                <a:cs typeface="Arial"/>
              </a:rPr>
              <a:t>gynnwys</a:t>
            </a:r>
            <a:r>
              <a:rPr lang="en-GB" altLang="en-US" dirty="0">
                <a:latin typeface="Arial"/>
                <a:cs typeface="Arial"/>
              </a:rPr>
              <a:t> </a:t>
            </a:r>
            <a:r>
              <a:rPr lang="en-GB" altLang="en-US" dirty="0" err="1">
                <a:latin typeface="Arial"/>
                <a:cs typeface="Arial"/>
              </a:rPr>
              <a:t>trafodaeth</a:t>
            </a:r>
            <a:r>
              <a:rPr lang="en-GB" altLang="en-US" dirty="0">
                <a:latin typeface="Arial"/>
                <a:cs typeface="Arial"/>
              </a:rPr>
              <a:t> </a:t>
            </a:r>
            <a:r>
              <a:rPr lang="en-GB" altLang="en-US" dirty="0" err="1">
                <a:latin typeface="Arial"/>
                <a:cs typeface="Arial"/>
              </a:rPr>
              <a:t>ar</a:t>
            </a:r>
            <a:r>
              <a:rPr lang="en-GB" altLang="en-US" dirty="0">
                <a:latin typeface="Arial"/>
                <a:cs typeface="Arial"/>
              </a:rPr>
              <a:t> </a:t>
            </a:r>
            <a:r>
              <a:rPr lang="en-GB" altLang="en-US" dirty="0" err="1">
                <a:latin typeface="Arial"/>
                <a:cs typeface="Arial"/>
              </a:rPr>
              <a:t>eich</a:t>
            </a:r>
            <a:r>
              <a:rPr lang="en-GB" altLang="en-US" dirty="0">
                <a:latin typeface="Arial"/>
                <a:cs typeface="Arial"/>
              </a:rPr>
              <a:t> </a:t>
            </a:r>
            <a:r>
              <a:rPr lang="en-GB" altLang="en-US" dirty="0" err="1">
                <a:latin typeface="Arial"/>
                <a:cs typeface="Arial"/>
              </a:rPr>
              <a:t>dewis</a:t>
            </a:r>
            <a:r>
              <a:rPr lang="en-GB" altLang="en-US" dirty="0">
                <a:latin typeface="Arial"/>
                <a:cs typeface="Arial"/>
              </a:rPr>
              <a:t> o </a:t>
            </a:r>
            <a:r>
              <a:rPr lang="en-GB" altLang="en-US" dirty="0" err="1">
                <a:latin typeface="Arial"/>
                <a:cs typeface="Arial"/>
              </a:rPr>
              <a:t>gasglu</a:t>
            </a:r>
            <a:r>
              <a:rPr lang="en-GB" altLang="en-US" dirty="0">
                <a:latin typeface="Arial"/>
                <a:cs typeface="Arial"/>
              </a:rPr>
              <a:t> data </a:t>
            </a:r>
            <a:r>
              <a:rPr lang="en-GB" altLang="en-US" dirty="0" err="1">
                <a:latin typeface="Arial"/>
                <a:cs typeface="Arial"/>
              </a:rPr>
              <a:t>ansoddol</a:t>
            </a:r>
            <a:r>
              <a:rPr lang="en-GB" altLang="en-US" dirty="0">
                <a:latin typeface="Arial"/>
                <a:cs typeface="Arial"/>
              </a:rPr>
              <a:t> neu </a:t>
            </a:r>
            <a:r>
              <a:rPr lang="en-GB" altLang="en-US" dirty="0" err="1">
                <a:latin typeface="Arial"/>
                <a:cs typeface="Arial"/>
              </a:rPr>
              <a:t>feintiol</a:t>
            </a:r>
            <a:r>
              <a:rPr lang="en-GB" altLang="en-US" dirty="0">
                <a:latin typeface="Arial"/>
                <a:cs typeface="Arial"/>
              </a:rPr>
              <a:t>.</a:t>
            </a:r>
          </a:p>
          <a:p>
            <a:endParaRPr lang="en-GB" altLang="en-US" dirty="0">
              <a:latin typeface="Arial"/>
              <a:cs typeface="Arial"/>
            </a:endParaRPr>
          </a:p>
          <a:p>
            <a:r>
              <a:rPr lang="en-GB" altLang="en-US" dirty="0">
                <a:latin typeface="Arial"/>
                <a:cs typeface="Arial"/>
              </a:rPr>
              <a:t>When planning your research project, you need to decide how you are planning to collect the data, this is your methodology. </a:t>
            </a:r>
            <a:endParaRPr lang="en-GB" altLang="en-US" dirty="0">
              <a:latin typeface="Arial" panose="020B0604020202020204" pitchFamily="34" charset="0"/>
              <a:cs typeface="Arial"/>
            </a:endParaRPr>
          </a:p>
          <a:p>
            <a:endParaRPr lang="en-GB" altLang="en-US" dirty="0">
              <a:latin typeface="Arial" panose="020B0604020202020204" pitchFamily="34" charset="0"/>
              <a:cs typeface="Arial"/>
            </a:endParaRPr>
          </a:p>
          <a:p>
            <a:r>
              <a:rPr lang="en-GB" dirty="0"/>
              <a:t>You must consider why you chose the method (s) and their limitations. You must also consider why you did not choose one other method for collecting your data. You must include a discussion on your choice of qualitative or quantitative data collection.</a:t>
            </a:r>
          </a:p>
          <a:p>
            <a:endParaRPr lang="en-US" dirty="0"/>
          </a:p>
        </p:txBody>
      </p:sp>
      <p:sp>
        <p:nvSpPr>
          <p:cNvPr id="4" name="Slide Number Placeholder 3"/>
          <p:cNvSpPr>
            <a:spLocks noGrp="1"/>
          </p:cNvSpPr>
          <p:nvPr>
            <p:ph type="sldNum" sz="quarter" idx="5"/>
          </p:nvPr>
        </p:nvSpPr>
        <p:spPr/>
        <p:txBody>
          <a:bodyPr/>
          <a:lstStyle/>
          <a:p>
            <a:fld id="{28F3450B-2F8B-4EB4-A6BB-F66CAF066D58}" type="slidenum">
              <a:rPr lang="en-GB"/>
              <a:t>9</a:t>
            </a:fld>
            <a:endParaRPr lang="en-GB"/>
          </a:p>
        </p:txBody>
      </p:sp>
    </p:spTree>
    <p:extLst>
      <p:ext uri="{BB962C8B-B14F-4D97-AF65-F5344CB8AC3E}">
        <p14:creationId xmlns:p14="http://schemas.microsoft.com/office/powerpoint/2010/main" val="41616796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0BDC3613-7AF4-E899-0D2E-738665E18B02}"/>
              </a:ext>
            </a:extLst>
          </p:cNvPr>
          <p:cNvSpPr>
            <a:spLocks noGrp="1" noRot="1" noChangeAspect="1" noChangeArrowheads="1" noTextEdit="1"/>
          </p:cNvSpPr>
          <p:nvPr>
            <p:ph type="sldImg"/>
          </p:nvPr>
        </p:nvSpPr>
        <p:spPr>
          <a:xfrm>
            <a:off x="106363" y="750888"/>
            <a:ext cx="6677025" cy="3756025"/>
          </a:xfrm>
          <a:ln/>
        </p:spPr>
      </p:sp>
      <p:sp>
        <p:nvSpPr>
          <p:cNvPr id="28675" name="Notes Placeholder 2">
            <a:extLst>
              <a:ext uri="{FF2B5EF4-FFF2-40B4-BE49-F238E27FC236}">
                <a16:creationId xmlns:a16="http://schemas.microsoft.com/office/drawing/2014/main" id="{716B39EA-EBFA-AACE-ACC8-B4C8D94D8D4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a:p>
            <a:r>
              <a:rPr lang="en-GB" altLang="en-US" dirty="0">
                <a:latin typeface="Arial"/>
                <a:cs typeface="Arial"/>
              </a:rPr>
              <a:t>When planning your research project, you need to decide how you are planning to collect the data, this is your methodology. </a:t>
            </a:r>
            <a:endParaRPr lang="en-GB" altLang="en-US" dirty="0">
              <a:latin typeface="Arial" panose="020B0604020202020204" pitchFamily="34" charset="0"/>
              <a:cs typeface="Arial"/>
            </a:endParaRPr>
          </a:p>
          <a:p>
            <a:endParaRPr lang="en-GB" altLang="en-US" dirty="0">
              <a:latin typeface="Arial" panose="020B0604020202020204" pitchFamily="34" charset="0"/>
              <a:cs typeface="Arial"/>
            </a:endParaRPr>
          </a:p>
          <a:p>
            <a:r>
              <a:rPr lang="en-GB" dirty="0"/>
              <a:t>You must consider why you chose the method (s) and their limitations. You must also consider why you did not choose one other method for collecting your data. You must include a discussion on your choice of qualitative or quantitative data collection.</a:t>
            </a:r>
          </a:p>
        </p:txBody>
      </p:sp>
      <p:sp>
        <p:nvSpPr>
          <p:cNvPr id="28676" name="Slide Number Placeholder 3">
            <a:extLst>
              <a:ext uri="{FF2B5EF4-FFF2-40B4-BE49-F238E27FC236}">
                <a16:creationId xmlns:a16="http://schemas.microsoft.com/office/drawing/2014/main" id="{19C0E370-9430-82CC-6F39-9E9A37B86E9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B00E3C0-1FD8-4C44-9412-2F2219FDB85B}" type="slidenum">
              <a:rPr lang="cy-GB" altLang="en-US" sz="1200">
                <a:latin typeface="Arial" panose="020B0604020202020204" pitchFamily="34" charset="0"/>
              </a:rPr>
              <a:pPr/>
              <a:t>10</a:t>
            </a:fld>
            <a:endParaRPr lang="cy-GB" altLang="en-US" sz="1200">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err="1">
                <a:cs typeface="Calibri"/>
              </a:rPr>
              <a:t>Agwedd</a:t>
            </a:r>
            <a:r>
              <a:rPr lang="en-US" dirty="0">
                <a:cs typeface="Calibri"/>
              </a:rPr>
              <a:t> </a:t>
            </a:r>
            <a:r>
              <a:rPr lang="en-US" dirty="0" err="1">
                <a:cs typeface="Calibri"/>
              </a:rPr>
              <a:t>ganolog</a:t>
            </a:r>
            <a:r>
              <a:rPr lang="en-US" dirty="0">
                <a:cs typeface="Calibri"/>
              </a:rPr>
              <a:t> </a:t>
            </a:r>
            <a:r>
              <a:rPr lang="en-US" dirty="0" err="1">
                <a:cs typeface="Calibri"/>
              </a:rPr>
              <a:t>i</a:t>
            </a:r>
            <a:r>
              <a:rPr lang="en-US" dirty="0">
                <a:cs typeface="Calibri"/>
              </a:rPr>
              <a:t> </a:t>
            </a:r>
            <a:r>
              <a:rPr lang="en-US" dirty="0" err="1">
                <a:cs typeface="Calibri"/>
              </a:rPr>
              <a:t>ymchwil</a:t>
            </a:r>
            <a:r>
              <a:rPr lang="en-US" dirty="0">
                <a:cs typeface="Calibri"/>
              </a:rPr>
              <a:t> </a:t>
            </a:r>
            <a:r>
              <a:rPr lang="en-US" dirty="0" err="1">
                <a:cs typeface="Calibri"/>
              </a:rPr>
              <a:t>yw</a:t>
            </a:r>
            <a:r>
              <a:rPr lang="en-US" dirty="0">
                <a:cs typeface="Calibri"/>
              </a:rPr>
              <a:t> '</a:t>
            </a:r>
            <a:r>
              <a:rPr lang="en-US" dirty="0" err="1">
                <a:cs typeface="Calibri"/>
              </a:rPr>
              <a:t>gwneud</a:t>
            </a:r>
            <a:r>
              <a:rPr lang="en-US" dirty="0">
                <a:cs typeface="Calibri"/>
              </a:rPr>
              <a:t> dim </a:t>
            </a:r>
            <a:r>
              <a:rPr lang="en-US" dirty="0" err="1">
                <a:cs typeface="Calibri"/>
              </a:rPr>
              <a:t>niwed</a:t>
            </a:r>
            <a:r>
              <a:rPr lang="en-US" dirty="0">
                <a:cs typeface="Calibri"/>
              </a:rPr>
              <a:t>'. Ni </a:t>
            </a:r>
            <a:r>
              <a:rPr lang="en-US" dirty="0" err="1">
                <a:cs typeface="Calibri"/>
              </a:rPr>
              <a:t>ddylai</a:t>
            </a:r>
            <a:r>
              <a:rPr lang="en-US" dirty="0">
                <a:cs typeface="Calibri"/>
              </a:rPr>
              <a:t> </a:t>
            </a:r>
            <a:r>
              <a:rPr lang="en-US" dirty="0" err="1">
                <a:cs typeface="Calibri"/>
              </a:rPr>
              <a:t>unrhyw</a:t>
            </a:r>
            <a:r>
              <a:rPr lang="en-US" dirty="0">
                <a:cs typeface="Calibri"/>
              </a:rPr>
              <a:t> </a:t>
            </a:r>
            <a:r>
              <a:rPr lang="en-US" dirty="0" err="1">
                <a:cs typeface="Calibri"/>
              </a:rPr>
              <a:t>ymchwil</a:t>
            </a:r>
            <a:r>
              <a:rPr lang="en-US" dirty="0">
                <a:cs typeface="Calibri"/>
              </a:rPr>
              <a:t> a </a:t>
            </a:r>
            <a:r>
              <a:rPr lang="en-US" dirty="0" err="1">
                <a:cs typeface="Calibri"/>
              </a:rPr>
              <a:t>wnawn</a:t>
            </a:r>
            <a:r>
              <a:rPr lang="en-US" dirty="0">
                <a:cs typeface="Calibri"/>
              </a:rPr>
              <a:t> </a:t>
            </a:r>
            <a:r>
              <a:rPr lang="en-US" dirty="0" err="1">
                <a:cs typeface="Calibri"/>
              </a:rPr>
              <a:t>effeithio'n</a:t>
            </a:r>
            <a:r>
              <a:rPr lang="en-US" dirty="0">
                <a:cs typeface="Calibri"/>
              </a:rPr>
              <a:t> </a:t>
            </a:r>
            <a:r>
              <a:rPr lang="en-US" dirty="0" err="1">
                <a:cs typeface="Calibri"/>
              </a:rPr>
              <a:t>negyddol</a:t>
            </a:r>
            <a:r>
              <a:rPr lang="en-US" dirty="0">
                <a:cs typeface="Calibri"/>
              </a:rPr>
              <a:t> </a:t>
            </a:r>
            <a:r>
              <a:rPr lang="en-US" dirty="0" err="1">
                <a:cs typeface="Calibri"/>
              </a:rPr>
              <a:t>ar</a:t>
            </a:r>
            <a:r>
              <a:rPr lang="en-US" dirty="0">
                <a:cs typeface="Calibri"/>
              </a:rPr>
              <a:t> y </a:t>
            </a:r>
            <a:r>
              <a:rPr lang="en-US" dirty="0" err="1">
                <a:cs typeface="Calibri"/>
              </a:rPr>
              <a:t>rhai</a:t>
            </a:r>
            <a:r>
              <a:rPr lang="en-US" dirty="0">
                <a:cs typeface="Calibri"/>
              </a:rPr>
              <a:t> </a:t>
            </a:r>
            <a:r>
              <a:rPr lang="en-US" dirty="0" err="1">
                <a:cs typeface="Calibri"/>
              </a:rPr>
              <a:t>sy'n</a:t>
            </a:r>
            <a:r>
              <a:rPr lang="en-US" dirty="0">
                <a:cs typeface="Calibri"/>
              </a:rPr>
              <a:t> </a:t>
            </a:r>
            <a:r>
              <a:rPr lang="en-US" dirty="0" err="1">
                <a:cs typeface="Calibri"/>
              </a:rPr>
              <a:t>gysylltiedig</a:t>
            </a:r>
            <a:r>
              <a:rPr lang="en-US" dirty="0">
                <a:cs typeface="Calibri"/>
              </a:rPr>
              <a:t> </a:t>
            </a:r>
            <a:r>
              <a:rPr lang="en-US" dirty="0" err="1">
                <a:cs typeface="Calibri"/>
              </a:rPr>
              <a:t>mewn</a:t>
            </a:r>
            <a:r>
              <a:rPr lang="en-US" dirty="0">
                <a:cs typeface="Calibri"/>
              </a:rPr>
              <a:t> </a:t>
            </a:r>
            <a:r>
              <a:rPr lang="en-US" dirty="0" err="1">
                <a:cs typeface="Calibri"/>
              </a:rPr>
              <a:t>unrhyw</a:t>
            </a:r>
            <a:r>
              <a:rPr lang="en-US" dirty="0">
                <a:cs typeface="Calibri"/>
              </a:rPr>
              <a:t> </a:t>
            </a:r>
            <a:r>
              <a:rPr lang="en-US" dirty="0" err="1">
                <a:cs typeface="Calibri"/>
              </a:rPr>
              <a:t>ffordd</a:t>
            </a:r>
            <a:r>
              <a:rPr lang="en-US" dirty="0">
                <a:cs typeface="Calibri"/>
              </a:rPr>
              <a:t>. Dyna pam </a:t>
            </a:r>
            <a:r>
              <a:rPr lang="en-US" dirty="0" err="1">
                <a:cs typeface="Calibri"/>
              </a:rPr>
              <a:t>mae</a:t>
            </a:r>
            <a:r>
              <a:rPr lang="en-US" dirty="0">
                <a:cs typeface="Calibri"/>
              </a:rPr>
              <a:t> </a:t>
            </a:r>
            <a:r>
              <a:rPr lang="en-US" dirty="0" err="1">
                <a:cs typeface="Calibri"/>
              </a:rPr>
              <a:t>angen</a:t>
            </a:r>
            <a:r>
              <a:rPr lang="en-US" dirty="0">
                <a:cs typeface="Calibri"/>
              </a:rPr>
              <a:t> </a:t>
            </a:r>
            <a:r>
              <a:rPr lang="en-US" dirty="0" err="1">
                <a:cs typeface="Calibri"/>
              </a:rPr>
              <a:t>ichi</a:t>
            </a:r>
            <a:r>
              <a:rPr lang="en-US" dirty="0">
                <a:cs typeface="Calibri"/>
              </a:rPr>
              <a:t> </a:t>
            </a:r>
            <a:r>
              <a:rPr lang="en-US" dirty="0" err="1">
                <a:cs typeface="Calibri"/>
              </a:rPr>
              <a:t>ystyried</a:t>
            </a:r>
            <a:r>
              <a:rPr lang="en-US" dirty="0">
                <a:cs typeface="Calibri"/>
              </a:rPr>
              <a:t> </a:t>
            </a:r>
            <a:r>
              <a:rPr lang="en-US" dirty="0" err="1">
                <a:cs typeface="Calibri"/>
              </a:rPr>
              <a:t>goblygiadau</a:t>
            </a:r>
            <a:r>
              <a:rPr lang="en-US" dirty="0">
                <a:cs typeface="Calibri"/>
              </a:rPr>
              <a:t> </a:t>
            </a:r>
            <a:r>
              <a:rPr lang="en-US" dirty="0" err="1">
                <a:cs typeface="Calibri"/>
              </a:rPr>
              <a:t>moesegol</a:t>
            </a:r>
            <a:r>
              <a:rPr lang="en-US" dirty="0">
                <a:cs typeface="Calibri"/>
              </a:rPr>
              <a:t> </a:t>
            </a:r>
            <a:r>
              <a:rPr lang="en-US" dirty="0" err="1">
                <a:cs typeface="Calibri"/>
              </a:rPr>
              <a:t>eich</a:t>
            </a:r>
            <a:r>
              <a:rPr lang="en-US" dirty="0">
                <a:cs typeface="Calibri"/>
              </a:rPr>
              <a:t> </a:t>
            </a:r>
            <a:r>
              <a:rPr lang="en-US" dirty="0" err="1">
                <a:cs typeface="Calibri"/>
              </a:rPr>
              <a:t>ymchwil</a:t>
            </a:r>
            <a:r>
              <a:rPr lang="en-US" dirty="0">
                <a:cs typeface="Calibri"/>
              </a:rPr>
              <a:t> a </a:t>
            </a:r>
            <a:r>
              <a:rPr lang="en-US" dirty="0" err="1">
                <a:cs typeface="Calibri"/>
              </a:rPr>
              <a:t>chyfiawnhau</a:t>
            </a:r>
            <a:r>
              <a:rPr lang="en-US" dirty="0">
                <a:cs typeface="Calibri"/>
              </a:rPr>
              <a:t> </a:t>
            </a:r>
            <a:r>
              <a:rPr lang="en-US" dirty="0" err="1">
                <a:cs typeface="Calibri"/>
              </a:rPr>
              <a:t>sut</a:t>
            </a:r>
            <a:r>
              <a:rPr lang="en-US" dirty="0">
                <a:cs typeface="Calibri"/>
              </a:rPr>
              <a:t> y </a:t>
            </a:r>
            <a:r>
              <a:rPr lang="en-US" dirty="0" err="1">
                <a:cs typeface="Calibri"/>
              </a:rPr>
              <a:t>byddwch</a:t>
            </a:r>
            <a:r>
              <a:rPr lang="en-US" dirty="0">
                <a:cs typeface="Calibri"/>
              </a:rPr>
              <a:t> </a:t>
            </a:r>
            <a:r>
              <a:rPr lang="en-US" dirty="0" err="1">
                <a:cs typeface="Calibri"/>
              </a:rPr>
              <a:t>yn</a:t>
            </a:r>
            <a:r>
              <a:rPr lang="en-US" dirty="0">
                <a:cs typeface="Calibri"/>
              </a:rPr>
              <a:t> </a:t>
            </a:r>
            <a:r>
              <a:rPr lang="en-US" dirty="0" err="1">
                <a:cs typeface="Calibri"/>
              </a:rPr>
              <a:t>lliniaru</a:t>
            </a:r>
            <a:r>
              <a:rPr lang="en-US" dirty="0">
                <a:cs typeface="Calibri"/>
              </a:rPr>
              <a:t> </a:t>
            </a:r>
            <a:r>
              <a:rPr lang="en-US" dirty="0" err="1">
                <a:cs typeface="Calibri"/>
              </a:rPr>
              <a:t>unrhyw</a:t>
            </a:r>
            <a:r>
              <a:rPr lang="en-US" dirty="0">
                <a:cs typeface="Calibri"/>
              </a:rPr>
              <a:t> </a:t>
            </a:r>
            <a:r>
              <a:rPr lang="en-US" dirty="0" err="1">
                <a:cs typeface="Calibri"/>
              </a:rPr>
              <a:t>risgiau</a:t>
            </a:r>
            <a:r>
              <a:rPr lang="en-US" dirty="0">
                <a:cs typeface="Calibri"/>
              </a:rPr>
              <a:t>. </a:t>
            </a:r>
            <a:r>
              <a:rPr lang="en-US" dirty="0" err="1">
                <a:cs typeface="Calibri"/>
              </a:rPr>
              <a:t>Bydd</a:t>
            </a:r>
            <a:r>
              <a:rPr lang="en-US" dirty="0">
                <a:cs typeface="Calibri"/>
              </a:rPr>
              <a:t> </a:t>
            </a:r>
            <a:r>
              <a:rPr lang="en-US" dirty="0" err="1">
                <a:cs typeface="Calibri"/>
              </a:rPr>
              <a:t>angen</a:t>
            </a:r>
            <a:r>
              <a:rPr lang="en-US" dirty="0">
                <a:cs typeface="Calibri"/>
              </a:rPr>
              <a:t> </a:t>
            </a:r>
            <a:r>
              <a:rPr lang="en-US" dirty="0" err="1">
                <a:cs typeface="Calibri"/>
              </a:rPr>
              <a:t>i</a:t>
            </a:r>
            <a:r>
              <a:rPr lang="en-US" dirty="0">
                <a:cs typeface="Calibri"/>
              </a:rPr>
              <a:t> chi </a:t>
            </a:r>
            <a:r>
              <a:rPr lang="en-US" dirty="0" err="1">
                <a:cs typeface="Calibri"/>
              </a:rPr>
              <a:t>alinio</a:t>
            </a:r>
            <a:r>
              <a:rPr lang="en-US" dirty="0">
                <a:cs typeface="Calibri"/>
              </a:rPr>
              <a:t> â </a:t>
            </a:r>
            <a:r>
              <a:rPr lang="en-US" dirty="0" err="1">
                <a:cs typeface="Calibri"/>
              </a:rPr>
              <a:t>chanllawiau</a:t>
            </a:r>
            <a:r>
              <a:rPr lang="en-US" dirty="0">
                <a:cs typeface="Calibri"/>
              </a:rPr>
              <a:t> </a:t>
            </a:r>
            <a:r>
              <a:rPr lang="en-US" dirty="0" err="1">
                <a:cs typeface="Calibri"/>
              </a:rPr>
              <a:t>moesegol</a:t>
            </a:r>
            <a:r>
              <a:rPr lang="en-US" dirty="0">
                <a:cs typeface="Calibri"/>
              </a:rPr>
              <a:t> BERA a </a:t>
            </a:r>
            <a:r>
              <a:rPr lang="en-US" dirty="0" err="1">
                <a:cs typeface="Calibri"/>
              </a:rPr>
              <a:t>chanllawiau</a:t>
            </a:r>
            <a:r>
              <a:rPr lang="en-US" dirty="0">
                <a:cs typeface="Calibri"/>
              </a:rPr>
              <a:t> </a:t>
            </a:r>
            <a:r>
              <a:rPr lang="en-US" dirty="0" err="1">
                <a:cs typeface="Calibri"/>
              </a:rPr>
              <a:t>moesegol</a:t>
            </a:r>
            <a:r>
              <a:rPr lang="en-US" dirty="0">
                <a:cs typeface="Calibri"/>
              </a:rPr>
              <a:t> PCYDDS. </a:t>
            </a:r>
            <a:r>
              <a:rPr lang="en-US" dirty="0" err="1">
                <a:cs typeface="Calibri"/>
              </a:rPr>
              <a:t>Byddwn</a:t>
            </a:r>
            <a:r>
              <a:rPr lang="en-US" dirty="0">
                <a:cs typeface="Calibri"/>
              </a:rPr>
              <a:t> </a:t>
            </a:r>
            <a:r>
              <a:rPr lang="en-US" dirty="0" err="1">
                <a:cs typeface="Calibri"/>
              </a:rPr>
              <a:t>yn</a:t>
            </a:r>
            <a:r>
              <a:rPr lang="en-US" dirty="0">
                <a:cs typeface="Calibri"/>
              </a:rPr>
              <a:t> </a:t>
            </a:r>
            <a:r>
              <a:rPr lang="en-US" dirty="0" err="1">
                <a:cs typeface="Calibri"/>
              </a:rPr>
              <a:t>mynd</a:t>
            </a:r>
            <a:r>
              <a:rPr lang="en-US" dirty="0">
                <a:cs typeface="Calibri"/>
              </a:rPr>
              <a:t> â chi </a:t>
            </a:r>
            <a:r>
              <a:rPr lang="en-US" dirty="0" err="1">
                <a:cs typeface="Calibri"/>
              </a:rPr>
              <a:t>drwy'r</a:t>
            </a:r>
            <a:r>
              <a:rPr lang="en-US" dirty="0">
                <a:cs typeface="Calibri"/>
              </a:rPr>
              <a:t> </a:t>
            </a:r>
            <a:r>
              <a:rPr lang="en-US" dirty="0" err="1">
                <a:cs typeface="Calibri"/>
              </a:rPr>
              <a:t>rhain</a:t>
            </a:r>
            <a:r>
              <a:rPr lang="en-US" dirty="0">
                <a:cs typeface="Calibri"/>
              </a:rPr>
              <a:t> </a:t>
            </a:r>
            <a:r>
              <a:rPr lang="en-US" dirty="0" err="1">
                <a:cs typeface="Calibri"/>
              </a:rPr>
              <a:t>mewn</a:t>
            </a:r>
            <a:r>
              <a:rPr lang="en-US" dirty="0">
                <a:cs typeface="Calibri"/>
              </a:rPr>
              <a:t> </a:t>
            </a:r>
            <a:r>
              <a:rPr lang="en-US" dirty="0" err="1">
                <a:cs typeface="Calibri"/>
              </a:rPr>
              <a:t>darlithoedd</a:t>
            </a:r>
            <a:r>
              <a:rPr lang="en-US" dirty="0">
                <a:cs typeface="Calibri"/>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cs typeface="Calibri"/>
              </a:rPr>
              <a:t>A central aspect to research is 'to do no harm'. Any research we undertake should not negatively impact on those involved in any way. That is why you need to consider the ethical implications of your research and justify how you will mitigate any risks. You will need to align to BERA ethical guidelines and the ethical guidelines of UWTSD. We will be taking you through these in lectures. </a:t>
            </a:r>
          </a:p>
          <a:p>
            <a:endParaRPr lang="en-GB" dirty="0"/>
          </a:p>
        </p:txBody>
      </p:sp>
      <p:sp>
        <p:nvSpPr>
          <p:cNvPr id="4" name="Slide Number Placeholder 3"/>
          <p:cNvSpPr>
            <a:spLocks noGrp="1"/>
          </p:cNvSpPr>
          <p:nvPr>
            <p:ph type="sldNum" sz="quarter" idx="5"/>
          </p:nvPr>
        </p:nvSpPr>
        <p:spPr/>
        <p:txBody>
          <a:bodyPr/>
          <a:lstStyle/>
          <a:p>
            <a:fld id="{28F3450B-2F8B-4EB4-A6BB-F66CAF066D58}" type="slidenum">
              <a:rPr lang="en-GB" smtClean="0"/>
              <a:t>11</a:t>
            </a:fld>
            <a:endParaRPr lang="en-GB"/>
          </a:p>
        </p:txBody>
      </p:sp>
    </p:spTree>
    <p:extLst>
      <p:ext uri="{BB962C8B-B14F-4D97-AF65-F5344CB8AC3E}">
        <p14:creationId xmlns:p14="http://schemas.microsoft.com/office/powerpoint/2010/main" val="17356369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 central aspect to research is 'to do no harm'. Any research we undertake should not negatively impact on those involved in any way. That is why you need to consider the ethical implications of your research and justify how you will mitigate any risks. You will need to align to BERA ethical guidelines and the ethical guidelines of UWTSD. We will be taking you through these in lectures. </a:t>
            </a:r>
          </a:p>
        </p:txBody>
      </p:sp>
      <p:sp>
        <p:nvSpPr>
          <p:cNvPr id="4" name="Slide Number Placeholder 3"/>
          <p:cNvSpPr>
            <a:spLocks noGrp="1"/>
          </p:cNvSpPr>
          <p:nvPr>
            <p:ph type="sldNum" sz="quarter" idx="5"/>
          </p:nvPr>
        </p:nvSpPr>
        <p:spPr/>
        <p:txBody>
          <a:bodyPr/>
          <a:lstStyle/>
          <a:p>
            <a:fld id="{28F3450B-2F8B-4EB4-A6BB-F66CAF066D58}" type="slidenum">
              <a:rPr lang="en-GB"/>
              <a:t>12</a:t>
            </a:fld>
            <a:endParaRPr lang="en-GB"/>
          </a:p>
        </p:txBody>
      </p:sp>
    </p:spTree>
    <p:extLst>
      <p:ext uri="{BB962C8B-B14F-4D97-AF65-F5344CB8AC3E}">
        <p14:creationId xmlns:p14="http://schemas.microsoft.com/office/powerpoint/2010/main" val="26473617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BC36DE2B-9530-B70C-CBE1-BE25B4CD17D0}"/>
              </a:ext>
            </a:extLst>
          </p:cNvPr>
          <p:cNvSpPr>
            <a:spLocks noGrp="1" noRot="1" noChangeAspect="1" noChangeArrowheads="1" noTextEdit="1"/>
          </p:cNvSpPr>
          <p:nvPr>
            <p:ph type="sldImg"/>
          </p:nvPr>
        </p:nvSpPr>
        <p:spPr>
          <a:xfrm>
            <a:off x="106363" y="750888"/>
            <a:ext cx="6677025" cy="3756025"/>
          </a:xfrm>
          <a:ln/>
        </p:spPr>
      </p:sp>
      <p:sp>
        <p:nvSpPr>
          <p:cNvPr id="30723" name="Notes Placeholder 2">
            <a:extLst>
              <a:ext uri="{FF2B5EF4-FFF2-40B4-BE49-F238E27FC236}">
                <a16:creationId xmlns:a16="http://schemas.microsoft.com/office/drawing/2014/main" id="{FCB4AFDE-FD33-20ED-017D-D97B85F111A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Evidence of a wide range of referencing is required throughout, look to synthesis of ideas and demonstrate opposing sources/viewpoints/evidence within your work. Accuracy and consistency is essential at level 5, use your referencing handbook to support you with this. Bring theories, research and policy together. Show off your depth of reading and knowledge you have developed since level 4.</a:t>
            </a:r>
          </a:p>
          <a:p>
            <a:endParaRPr lang="en-GB" altLang="en-US" dirty="0">
              <a:latin typeface="Arial" panose="020B0604020202020204" pitchFamily="34" charset="0"/>
            </a:endParaRPr>
          </a:p>
          <a:p>
            <a:r>
              <a:rPr lang="en-GB" altLang="en-US" dirty="0">
                <a:latin typeface="Arial" panose="020B0604020202020204" pitchFamily="34" charset="0"/>
              </a:rPr>
              <a:t>Relevant research, documents and articles have been placed on Moodle for you to refer to and use within your assignments. Remember to reference correctly within your reference list.</a:t>
            </a:r>
          </a:p>
          <a:p>
            <a:r>
              <a:rPr lang="en-GB" altLang="en-US" dirty="0">
                <a:latin typeface="Arial" panose="020B0604020202020204" pitchFamily="34" charset="0"/>
              </a:rPr>
              <a:t>Use your draft links to check your similarity percentage and adjust if you need to. Have you referenced any direct quotations, limit quotations to one per page – they do not demonstrate your understanding. </a:t>
            </a:r>
          </a:p>
          <a:p>
            <a:endParaRPr lang="en-GB" altLang="en-US" dirty="0">
              <a:latin typeface="Arial" panose="020B0604020202020204" pitchFamily="34" charset="0"/>
            </a:endParaRPr>
          </a:p>
          <a:p>
            <a:r>
              <a:rPr lang="en-GB" altLang="en-US" dirty="0">
                <a:latin typeface="Arial" panose="020B0604020202020204" pitchFamily="34" charset="0"/>
              </a:rPr>
              <a:t>Mae </a:t>
            </a:r>
            <a:r>
              <a:rPr lang="en-GB" altLang="en-US" dirty="0" err="1">
                <a:latin typeface="Arial" panose="020B0604020202020204" pitchFamily="34" charset="0"/>
              </a:rPr>
              <a:t>angen</a:t>
            </a:r>
            <a:r>
              <a:rPr lang="en-GB" altLang="en-US" dirty="0">
                <a:latin typeface="Arial" panose="020B0604020202020204" pitchFamily="34" charset="0"/>
              </a:rPr>
              <a:t> </a:t>
            </a:r>
            <a:r>
              <a:rPr lang="en-GB" altLang="en-US" dirty="0" err="1">
                <a:latin typeface="Arial" panose="020B0604020202020204" pitchFamily="34" charset="0"/>
              </a:rPr>
              <a:t>tystiolaeth</a:t>
            </a:r>
            <a:r>
              <a:rPr lang="en-GB" altLang="en-US" dirty="0">
                <a:latin typeface="Arial" panose="020B0604020202020204" pitchFamily="34" charset="0"/>
              </a:rPr>
              <a:t> o </a:t>
            </a:r>
            <a:r>
              <a:rPr lang="en-GB" altLang="en-US" dirty="0" err="1">
                <a:latin typeface="Arial" panose="020B0604020202020204" pitchFamily="34" charset="0"/>
              </a:rPr>
              <a:t>ystod</a:t>
            </a:r>
            <a:r>
              <a:rPr lang="en-GB" altLang="en-US" dirty="0">
                <a:latin typeface="Arial" panose="020B0604020202020204" pitchFamily="34" charset="0"/>
              </a:rPr>
              <a:t> </a:t>
            </a:r>
            <a:r>
              <a:rPr lang="en-GB" altLang="en-US" dirty="0" err="1">
                <a:latin typeface="Arial" panose="020B0604020202020204" pitchFamily="34" charset="0"/>
              </a:rPr>
              <a:t>eang</a:t>
            </a:r>
            <a:r>
              <a:rPr lang="en-GB" altLang="en-US" dirty="0">
                <a:latin typeface="Arial" panose="020B0604020202020204" pitchFamily="34" charset="0"/>
              </a:rPr>
              <a:t> o </a:t>
            </a:r>
            <a:r>
              <a:rPr lang="en-GB" altLang="en-US" dirty="0" err="1">
                <a:latin typeface="Arial" panose="020B0604020202020204" pitchFamily="34" charset="0"/>
              </a:rPr>
              <a:t>gyfeirnodi</a:t>
            </a:r>
            <a:r>
              <a:rPr lang="en-GB" altLang="en-US" dirty="0">
                <a:latin typeface="Arial" panose="020B0604020202020204" pitchFamily="34" charset="0"/>
              </a:rPr>
              <a:t> </a:t>
            </a:r>
            <a:r>
              <a:rPr lang="en-GB" altLang="en-US" dirty="0" err="1">
                <a:latin typeface="Arial" panose="020B0604020202020204" pitchFamily="34" charset="0"/>
              </a:rPr>
              <a:t>drwyddi</a:t>
            </a:r>
            <a:r>
              <a:rPr lang="en-GB" altLang="en-US" dirty="0">
                <a:latin typeface="Arial" panose="020B0604020202020204" pitchFamily="34" charset="0"/>
              </a:rPr>
              <a:t> draw, </a:t>
            </a:r>
            <a:r>
              <a:rPr lang="en-GB" altLang="en-US" dirty="0" err="1">
                <a:latin typeface="Arial" panose="020B0604020202020204" pitchFamily="34" charset="0"/>
              </a:rPr>
              <a:t>edrych</a:t>
            </a:r>
            <a:r>
              <a:rPr lang="en-GB" altLang="en-US" dirty="0">
                <a:latin typeface="Arial" panose="020B0604020202020204" pitchFamily="34" charset="0"/>
              </a:rPr>
              <a:t> </a:t>
            </a:r>
            <a:r>
              <a:rPr lang="en-GB" altLang="en-US" dirty="0" err="1">
                <a:latin typeface="Arial" panose="020B0604020202020204" pitchFamily="34" charset="0"/>
              </a:rPr>
              <a:t>i</a:t>
            </a:r>
            <a:r>
              <a:rPr lang="en-GB" altLang="en-US" dirty="0">
                <a:latin typeface="Arial" panose="020B0604020202020204" pitchFamily="34" charset="0"/>
              </a:rPr>
              <a:t> </a:t>
            </a:r>
            <a:r>
              <a:rPr lang="en-GB" altLang="en-US" dirty="0" err="1">
                <a:latin typeface="Arial" panose="020B0604020202020204" pitchFamily="34" charset="0"/>
              </a:rPr>
              <a:t>syntheseiddio</a:t>
            </a:r>
            <a:r>
              <a:rPr lang="en-GB" altLang="en-US" dirty="0">
                <a:latin typeface="Arial" panose="020B0604020202020204" pitchFamily="34" charset="0"/>
              </a:rPr>
              <a:t> </a:t>
            </a:r>
            <a:r>
              <a:rPr lang="en-GB" altLang="en-US" dirty="0" err="1">
                <a:latin typeface="Arial" panose="020B0604020202020204" pitchFamily="34" charset="0"/>
              </a:rPr>
              <a:t>syniadau</a:t>
            </a:r>
            <a:r>
              <a:rPr lang="en-GB" altLang="en-US" dirty="0">
                <a:latin typeface="Arial" panose="020B0604020202020204" pitchFamily="34" charset="0"/>
              </a:rPr>
              <a:t> a </a:t>
            </a:r>
            <a:r>
              <a:rPr lang="en-GB" altLang="en-US" dirty="0" err="1">
                <a:latin typeface="Arial" panose="020B0604020202020204" pitchFamily="34" charset="0"/>
              </a:rPr>
              <a:t>dangos</a:t>
            </a:r>
            <a:r>
              <a:rPr lang="en-GB" altLang="en-US" dirty="0">
                <a:latin typeface="Arial" panose="020B0604020202020204" pitchFamily="34" charset="0"/>
              </a:rPr>
              <a:t> </a:t>
            </a:r>
            <a:r>
              <a:rPr lang="en-GB" altLang="en-US" dirty="0" err="1">
                <a:latin typeface="Arial" panose="020B0604020202020204" pitchFamily="34" charset="0"/>
              </a:rPr>
              <a:t>ffynonellau</a:t>
            </a:r>
            <a:r>
              <a:rPr lang="en-GB" altLang="en-US" dirty="0">
                <a:latin typeface="Arial" panose="020B0604020202020204" pitchFamily="34" charset="0"/>
              </a:rPr>
              <a:t>/</a:t>
            </a:r>
            <a:r>
              <a:rPr lang="en-GB" altLang="en-US" dirty="0" err="1">
                <a:latin typeface="Arial" panose="020B0604020202020204" pitchFamily="34" charset="0"/>
              </a:rPr>
              <a:t>safbwyntiau</a:t>
            </a:r>
            <a:r>
              <a:rPr lang="en-GB" altLang="en-US" dirty="0">
                <a:latin typeface="Arial" panose="020B0604020202020204" pitchFamily="34" charset="0"/>
              </a:rPr>
              <a:t>/</a:t>
            </a:r>
            <a:r>
              <a:rPr lang="en-GB" altLang="en-US" dirty="0" err="1">
                <a:latin typeface="Arial" panose="020B0604020202020204" pitchFamily="34" charset="0"/>
              </a:rPr>
              <a:t>tystiolaeth</a:t>
            </a:r>
            <a:r>
              <a:rPr lang="en-GB" altLang="en-US" dirty="0">
                <a:latin typeface="Arial" panose="020B0604020202020204" pitchFamily="34" charset="0"/>
              </a:rPr>
              <a:t> </a:t>
            </a:r>
            <a:r>
              <a:rPr lang="en-GB" altLang="en-US" dirty="0" err="1">
                <a:latin typeface="Arial" panose="020B0604020202020204" pitchFamily="34" charset="0"/>
              </a:rPr>
              <a:t>gyferbyniol</a:t>
            </a:r>
            <a:r>
              <a:rPr lang="en-GB" altLang="en-US" dirty="0">
                <a:latin typeface="Arial" panose="020B0604020202020204" pitchFamily="34" charset="0"/>
              </a:rPr>
              <a:t> </a:t>
            </a:r>
            <a:r>
              <a:rPr lang="en-GB" altLang="en-US" dirty="0" err="1">
                <a:latin typeface="Arial" panose="020B0604020202020204" pitchFamily="34" charset="0"/>
              </a:rPr>
              <a:t>yn</a:t>
            </a:r>
            <a:r>
              <a:rPr lang="en-GB" altLang="en-US" dirty="0">
                <a:latin typeface="Arial" panose="020B0604020202020204" pitchFamily="34" charset="0"/>
              </a:rPr>
              <a:t> </a:t>
            </a:r>
            <a:r>
              <a:rPr lang="en-GB" altLang="en-US" dirty="0" err="1">
                <a:latin typeface="Arial" panose="020B0604020202020204" pitchFamily="34" charset="0"/>
              </a:rPr>
              <a:t>eich</a:t>
            </a:r>
            <a:r>
              <a:rPr lang="en-GB" altLang="en-US" dirty="0">
                <a:latin typeface="Arial" panose="020B0604020202020204" pitchFamily="34" charset="0"/>
              </a:rPr>
              <a:t> </a:t>
            </a:r>
            <a:r>
              <a:rPr lang="en-GB" altLang="en-US" dirty="0" err="1">
                <a:latin typeface="Arial" panose="020B0604020202020204" pitchFamily="34" charset="0"/>
              </a:rPr>
              <a:t>gwaith</a:t>
            </a:r>
            <a:r>
              <a:rPr lang="en-GB" altLang="en-US" dirty="0">
                <a:latin typeface="Arial" panose="020B0604020202020204" pitchFamily="34" charset="0"/>
              </a:rPr>
              <a:t>. Mae </a:t>
            </a:r>
            <a:r>
              <a:rPr lang="en-GB" altLang="en-US" dirty="0" err="1">
                <a:latin typeface="Arial" panose="020B0604020202020204" pitchFamily="34" charset="0"/>
              </a:rPr>
              <a:t>cywirdeb</a:t>
            </a:r>
            <a:r>
              <a:rPr lang="en-GB" altLang="en-US" dirty="0">
                <a:latin typeface="Arial" panose="020B0604020202020204" pitchFamily="34" charset="0"/>
              </a:rPr>
              <a:t> a </a:t>
            </a:r>
            <a:r>
              <a:rPr lang="en-GB" altLang="en-US" dirty="0" err="1">
                <a:latin typeface="Arial" panose="020B0604020202020204" pitchFamily="34" charset="0"/>
              </a:rPr>
              <a:t>chysondeb</a:t>
            </a:r>
            <a:r>
              <a:rPr lang="en-GB" altLang="en-US" dirty="0">
                <a:latin typeface="Arial" panose="020B0604020202020204" pitchFamily="34" charset="0"/>
              </a:rPr>
              <a:t> </a:t>
            </a:r>
            <a:r>
              <a:rPr lang="en-GB" altLang="en-US" dirty="0" err="1">
                <a:latin typeface="Arial" panose="020B0604020202020204" pitchFamily="34" charset="0"/>
              </a:rPr>
              <a:t>yn</a:t>
            </a:r>
            <a:r>
              <a:rPr lang="en-GB" altLang="en-US" dirty="0">
                <a:latin typeface="Arial" panose="020B0604020202020204" pitchFamily="34" charset="0"/>
              </a:rPr>
              <a:t> </a:t>
            </a:r>
            <a:r>
              <a:rPr lang="en-GB" altLang="en-US" dirty="0" err="1">
                <a:latin typeface="Arial" panose="020B0604020202020204" pitchFamily="34" charset="0"/>
              </a:rPr>
              <a:t>hanfodol</a:t>
            </a:r>
            <a:r>
              <a:rPr lang="en-GB" altLang="en-US" dirty="0">
                <a:latin typeface="Arial" panose="020B0604020202020204" pitchFamily="34" charset="0"/>
              </a:rPr>
              <a:t> </a:t>
            </a:r>
            <a:r>
              <a:rPr lang="en-GB" altLang="en-US" dirty="0" err="1">
                <a:latin typeface="Arial" panose="020B0604020202020204" pitchFamily="34" charset="0"/>
              </a:rPr>
              <a:t>ar</a:t>
            </a:r>
            <a:r>
              <a:rPr lang="en-GB" altLang="en-US" dirty="0">
                <a:latin typeface="Arial" panose="020B0604020202020204" pitchFamily="34" charset="0"/>
              </a:rPr>
              <a:t> </a:t>
            </a:r>
            <a:r>
              <a:rPr lang="en-GB" altLang="en-US" dirty="0" err="1">
                <a:latin typeface="Arial" panose="020B0604020202020204" pitchFamily="34" charset="0"/>
              </a:rPr>
              <a:t>lefel</a:t>
            </a:r>
            <a:r>
              <a:rPr lang="en-GB" altLang="en-US" dirty="0">
                <a:latin typeface="Arial" panose="020B0604020202020204" pitchFamily="34" charset="0"/>
              </a:rPr>
              <a:t> 5, </a:t>
            </a:r>
            <a:r>
              <a:rPr lang="en-GB" altLang="en-US" dirty="0" err="1">
                <a:latin typeface="Arial" panose="020B0604020202020204" pitchFamily="34" charset="0"/>
              </a:rPr>
              <a:t>defnyddiwch</a:t>
            </a:r>
            <a:r>
              <a:rPr lang="en-GB" altLang="en-US" dirty="0">
                <a:latin typeface="Arial" panose="020B0604020202020204" pitchFamily="34" charset="0"/>
              </a:rPr>
              <a:t> </a:t>
            </a:r>
            <a:r>
              <a:rPr lang="en-GB" altLang="en-US" dirty="0" err="1">
                <a:latin typeface="Arial" panose="020B0604020202020204" pitchFamily="34" charset="0"/>
              </a:rPr>
              <a:t>eich</a:t>
            </a:r>
            <a:r>
              <a:rPr lang="en-GB" altLang="en-US" dirty="0">
                <a:latin typeface="Arial" panose="020B0604020202020204" pitchFamily="34" charset="0"/>
              </a:rPr>
              <a:t> </a:t>
            </a:r>
            <a:r>
              <a:rPr lang="en-GB" altLang="en-US" dirty="0" err="1">
                <a:latin typeface="Arial" panose="020B0604020202020204" pitchFamily="34" charset="0"/>
              </a:rPr>
              <a:t>llawlyfr</a:t>
            </a:r>
            <a:r>
              <a:rPr lang="en-GB" altLang="en-US" dirty="0">
                <a:latin typeface="Arial" panose="020B0604020202020204" pitchFamily="34" charset="0"/>
              </a:rPr>
              <a:t> </a:t>
            </a:r>
            <a:r>
              <a:rPr lang="en-GB" altLang="en-US" dirty="0" err="1">
                <a:latin typeface="Arial" panose="020B0604020202020204" pitchFamily="34" charset="0"/>
              </a:rPr>
              <a:t>cyfeirio</a:t>
            </a:r>
            <a:r>
              <a:rPr lang="en-GB" altLang="en-US" dirty="0">
                <a:latin typeface="Arial" panose="020B0604020202020204" pitchFamily="34" charset="0"/>
              </a:rPr>
              <a:t> </a:t>
            </a:r>
            <a:r>
              <a:rPr lang="en-GB" altLang="en-US" dirty="0" err="1">
                <a:latin typeface="Arial" panose="020B0604020202020204" pitchFamily="34" charset="0"/>
              </a:rPr>
              <a:t>i'ch</a:t>
            </a:r>
            <a:r>
              <a:rPr lang="en-GB" altLang="en-US" dirty="0">
                <a:latin typeface="Arial" panose="020B0604020202020204" pitchFamily="34" charset="0"/>
              </a:rPr>
              <a:t> </a:t>
            </a:r>
            <a:r>
              <a:rPr lang="en-GB" altLang="en-US" dirty="0" err="1">
                <a:latin typeface="Arial" panose="020B0604020202020204" pitchFamily="34" charset="0"/>
              </a:rPr>
              <a:t>cefnogi</a:t>
            </a:r>
            <a:r>
              <a:rPr lang="en-GB" altLang="en-US" dirty="0">
                <a:latin typeface="Arial" panose="020B0604020202020204" pitchFamily="34" charset="0"/>
              </a:rPr>
              <a:t> </a:t>
            </a:r>
            <a:r>
              <a:rPr lang="en-GB" altLang="en-US" dirty="0" err="1">
                <a:latin typeface="Arial" panose="020B0604020202020204" pitchFamily="34" charset="0"/>
              </a:rPr>
              <a:t>gyda</a:t>
            </a:r>
            <a:r>
              <a:rPr lang="en-GB" altLang="en-US" dirty="0">
                <a:latin typeface="Arial" panose="020B0604020202020204" pitchFamily="34" charset="0"/>
              </a:rPr>
              <a:t> </a:t>
            </a:r>
            <a:r>
              <a:rPr lang="en-GB" altLang="en-US" dirty="0" err="1">
                <a:latin typeface="Arial" panose="020B0604020202020204" pitchFamily="34" charset="0"/>
              </a:rPr>
              <a:t>hyn</a:t>
            </a:r>
            <a:r>
              <a:rPr lang="en-GB" altLang="en-US" dirty="0">
                <a:latin typeface="Arial" panose="020B0604020202020204" pitchFamily="34" charset="0"/>
              </a:rPr>
              <a:t>. </a:t>
            </a:r>
            <a:r>
              <a:rPr lang="en-GB" altLang="en-US" dirty="0" err="1">
                <a:latin typeface="Arial" panose="020B0604020202020204" pitchFamily="34" charset="0"/>
              </a:rPr>
              <a:t>Dod</a:t>
            </a:r>
            <a:r>
              <a:rPr lang="en-GB" altLang="en-US" dirty="0">
                <a:latin typeface="Arial" panose="020B0604020202020204" pitchFamily="34" charset="0"/>
              </a:rPr>
              <a:t> â </a:t>
            </a:r>
            <a:r>
              <a:rPr lang="en-GB" altLang="en-US" dirty="0" err="1">
                <a:latin typeface="Arial" panose="020B0604020202020204" pitchFamily="34" charset="0"/>
              </a:rPr>
              <a:t>damcaniaethau</a:t>
            </a:r>
            <a:r>
              <a:rPr lang="en-GB" altLang="en-US" dirty="0">
                <a:latin typeface="Arial" panose="020B0604020202020204" pitchFamily="34" charset="0"/>
              </a:rPr>
              <a:t>, </a:t>
            </a:r>
            <a:r>
              <a:rPr lang="en-GB" altLang="en-US" dirty="0" err="1">
                <a:latin typeface="Arial" panose="020B0604020202020204" pitchFamily="34" charset="0"/>
              </a:rPr>
              <a:t>ymchwil</a:t>
            </a:r>
            <a:r>
              <a:rPr lang="en-GB" altLang="en-US" dirty="0">
                <a:latin typeface="Arial" panose="020B0604020202020204" pitchFamily="34" charset="0"/>
              </a:rPr>
              <a:t> a </a:t>
            </a:r>
            <a:r>
              <a:rPr lang="en-GB" altLang="en-US" dirty="0" err="1">
                <a:latin typeface="Arial" panose="020B0604020202020204" pitchFamily="34" charset="0"/>
              </a:rPr>
              <a:t>pholisi</a:t>
            </a:r>
            <a:r>
              <a:rPr lang="en-GB" altLang="en-US" dirty="0">
                <a:latin typeface="Arial" panose="020B0604020202020204" pitchFamily="34" charset="0"/>
              </a:rPr>
              <a:t> </a:t>
            </a:r>
            <a:r>
              <a:rPr lang="en-GB" altLang="en-US" dirty="0" err="1">
                <a:latin typeface="Arial" panose="020B0604020202020204" pitchFamily="34" charset="0"/>
              </a:rPr>
              <a:t>ynghyd</a:t>
            </a:r>
            <a:r>
              <a:rPr lang="en-GB" altLang="en-US" dirty="0">
                <a:latin typeface="Arial" panose="020B0604020202020204" pitchFamily="34" charset="0"/>
              </a:rPr>
              <a:t>. </a:t>
            </a:r>
            <a:r>
              <a:rPr lang="en-GB" altLang="en-US" dirty="0" err="1">
                <a:latin typeface="Arial" panose="020B0604020202020204" pitchFamily="34" charset="0"/>
              </a:rPr>
              <a:t>Dangoswch</a:t>
            </a:r>
            <a:r>
              <a:rPr lang="en-GB" altLang="en-US" dirty="0">
                <a:latin typeface="Arial" panose="020B0604020202020204" pitchFamily="34" charset="0"/>
              </a:rPr>
              <a:t> </a:t>
            </a:r>
            <a:r>
              <a:rPr lang="en-GB" altLang="en-US" dirty="0" err="1">
                <a:latin typeface="Arial" panose="020B0604020202020204" pitchFamily="34" charset="0"/>
              </a:rPr>
              <a:t>ddyfnder</a:t>
            </a:r>
            <a:r>
              <a:rPr lang="en-GB" altLang="en-US" dirty="0">
                <a:latin typeface="Arial" panose="020B0604020202020204" pitchFamily="34" charset="0"/>
              </a:rPr>
              <a:t> </a:t>
            </a:r>
            <a:r>
              <a:rPr lang="en-GB" altLang="en-US" dirty="0" err="1">
                <a:latin typeface="Arial" panose="020B0604020202020204" pitchFamily="34" charset="0"/>
              </a:rPr>
              <a:t>eich</a:t>
            </a:r>
            <a:r>
              <a:rPr lang="en-GB" altLang="en-US" dirty="0">
                <a:latin typeface="Arial" panose="020B0604020202020204" pitchFamily="34" charset="0"/>
              </a:rPr>
              <a:t> </a:t>
            </a:r>
            <a:r>
              <a:rPr lang="en-GB" altLang="en-US" dirty="0" err="1">
                <a:latin typeface="Arial" panose="020B0604020202020204" pitchFamily="34" charset="0"/>
              </a:rPr>
              <a:t>darllen</a:t>
            </a:r>
            <a:r>
              <a:rPr lang="en-GB" altLang="en-US" dirty="0">
                <a:latin typeface="Arial" panose="020B0604020202020204" pitchFamily="34" charset="0"/>
              </a:rPr>
              <a:t> </a:t>
            </a:r>
            <a:r>
              <a:rPr lang="en-GB" altLang="en-US" dirty="0" err="1">
                <a:latin typeface="Arial" panose="020B0604020202020204" pitchFamily="34" charset="0"/>
              </a:rPr>
              <a:t>a’ch</a:t>
            </a:r>
            <a:r>
              <a:rPr lang="en-GB" altLang="en-US" dirty="0">
                <a:latin typeface="Arial" panose="020B0604020202020204" pitchFamily="34" charset="0"/>
              </a:rPr>
              <a:t> </a:t>
            </a:r>
            <a:r>
              <a:rPr lang="en-GB" altLang="en-US" dirty="0" err="1">
                <a:latin typeface="Arial" panose="020B0604020202020204" pitchFamily="34" charset="0"/>
              </a:rPr>
              <a:t>gwybodaeth</a:t>
            </a:r>
            <a:r>
              <a:rPr lang="en-GB" altLang="en-US" dirty="0">
                <a:latin typeface="Arial" panose="020B0604020202020204" pitchFamily="34" charset="0"/>
              </a:rPr>
              <a:t> </a:t>
            </a:r>
            <a:r>
              <a:rPr lang="en-GB" altLang="en-US" dirty="0" err="1">
                <a:latin typeface="Arial" panose="020B0604020202020204" pitchFamily="34" charset="0"/>
              </a:rPr>
              <a:t>rydych</a:t>
            </a:r>
            <a:r>
              <a:rPr lang="en-GB" altLang="en-US" dirty="0">
                <a:latin typeface="Arial" panose="020B0604020202020204" pitchFamily="34" charset="0"/>
              </a:rPr>
              <a:t> chi </a:t>
            </a:r>
            <a:r>
              <a:rPr lang="en-GB" altLang="en-US" dirty="0" err="1">
                <a:latin typeface="Arial" panose="020B0604020202020204" pitchFamily="34" charset="0"/>
              </a:rPr>
              <a:t>wedi’i</a:t>
            </a:r>
            <a:r>
              <a:rPr lang="en-GB" altLang="en-US" dirty="0">
                <a:latin typeface="Arial" panose="020B0604020202020204" pitchFamily="34" charset="0"/>
              </a:rPr>
              <a:t> </a:t>
            </a:r>
            <a:r>
              <a:rPr lang="en-GB" altLang="en-US" dirty="0" err="1">
                <a:latin typeface="Arial" panose="020B0604020202020204" pitchFamily="34" charset="0"/>
              </a:rPr>
              <a:t>datblygu</a:t>
            </a:r>
            <a:r>
              <a:rPr lang="en-GB" altLang="en-US" dirty="0">
                <a:latin typeface="Arial" panose="020B0604020202020204" pitchFamily="34" charset="0"/>
              </a:rPr>
              <a:t> </a:t>
            </a:r>
            <a:r>
              <a:rPr lang="en-GB" altLang="en-US" dirty="0" err="1">
                <a:latin typeface="Arial" panose="020B0604020202020204" pitchFamily="34" charset="0"/>
              </a:rPr>
              <a:t>ers</a:t>
            </a:r>
            <a:r>
              <a:rPr lang="en-GB" altLang="en-US" dirty="0">
                <a:latin typeface="Arial" panose="020B0604020202020204" pitchFamily="34" charset="0"/>
              </a:rPr>
              <a:t> </a:t>
            </a:r>
            <a:r>
              <a:rPr lang="en-GB" altLang="en-US" dirty="0" err="1">
                <a:latin typeface="Arial" panose="020B0604020202020204" pitchFamily="34" charset="0"/>
              </a:rPr>
              <a:t>lefel</a:t>
            </a:r>
            <a:r>
              <a:rPr lang="en-GB" altLang="en-US" dirty="0">
                <a:latin typeface="Arial" panose="020B0604020202020204" pitchFamily="34" charset="0"/>
              </a:rPr>
              <a:t> 4.</a:t>
            </a:r>
          </a:p>
          <a:p>
            <a:endParaRPr lang="en-GB" altLang="en-US" dirty="0">
              <a:latin typeface="Arial" panose="020B0604020202020204" pitchFamily="34" charset="0"/>
            </a:endParaRPr>
          </a:p>
          <a:p>
            <a:r>
              <a:rPr lang="en-GB" altLang="en-US" dirty="0">
                <a:latin typeface="Arial" panose="020B0604020202020204" pitchFamily="34" charset="0"/>
              </a:rPr>
              <a:t>Mae </a:t>
            </a:r>
            <a:r>
              <a:rPr lang="en-GB" altLang="en-US" dirty="0" err="1">
                <a:latin typeface="Arial" panose="020B0604020202020204" pitchFamily="34" charset="0"/>
              </a:rPr>
              <a:t>ymchwil</a:t>
            </a:r>
            <a:r>
              <a:rPr lang="en-GB" altLang="en-US" dirty="0">
                <a:latin typeface="Arial" panose="020B0604020202020204" pitchFamily="34" charset="0"/>
              </a:rPr>
              <a:t>, </a:t>
            </a:r>
            <a:r>
              <a:rPr lang="en-GB" altLang="en-US" dirty="0" err="1">
                <a:latin typeface="Arial" panose="020B0604020202020204" pitchFamily="34" charset="0"/>
              </a:rPr>
              <a:t>dogfennau</a:t>
            </a:r>
            <a:r>
              <a:rPr lang="en-GB" altLang="en-US" dirty="0">
                <a:latin typeface="Arial" panose="020B0604020202020204" pitchFamily="34" charset="0"/>
              </a:rPr>
              <a:t> ac </a:t>
            </a:r>
            <a:r>
              <a:rPr lang="en-GB" altLang="en-US" dirty="0" err="1">
                <a:latin typeface="Arial" panose="020B0604020202020204" pitchFamily="34" charset="0"/>
              </a:rPr>
              <a:t>erthyglau</a:t>
            </a:r>
            <a:r>
              <a:rPr lang="en-GB" altLang="en-US" dirty="0">
                <a:latin typeface="Arial" panose="020B0604020202020204" pitchFamily="34" charset="0"/>
              </a:rPr>
              <a:t> </a:t>
            </a:r>
            <a:r>
              <a:rPr lang="en-GB" altLang="en-US" dirty="0" err="1">
                <a:latin typeface="Arial" panose="020B0604020202020204" pitchFamily="34" charset="0"/>
              </a:rPr>
              <a:t>perthnasol</a:t>
            </a:r>
            <a:r>
              <a:rPr lang="en-GB" altLang="en-US" dirty="0">
                <a:latin typeface="Arial" panose="020B0604020202020204" pitchFamily="34" charset="0"/>
              </a:rPr>
              <a:t> </a:t>
            </a:r>
            <a:r>
              <a:rPr lang="en-GB" altLang="en-US" dirty="0" err="1">
                <a:latin typeface="Arial" panose="020B0604020202020204" pitchFamily="34" charset="0"/>
              </a:rPr>
              <a:t>wedi'u</a:t>
            </a:r>
            <a:r>
              <a:rPr lang="en-GB" altLang="en-US" dirty="0">
                <a:latin typeface="Arial" panose="020B0604020202020204" pitchFamily="34" charset="0"/>
              </a:rPr>
              <a:t> </a:t>
            </a:r>
            <a:r>
              <a:rPr lang="en-GB" altLang="en-US" dirty="0" err="1">
                <a:latin typeface="Arial" panose="020B0604020202020204" pitchFamily="34" charset="0"/>
              </a:rPr>
              <a:t>gosod</a:t>
            </a:r>
            <a:r>
              <a:rPr lang="en-GB" altLang="en-US" dirty="0">
                <a:latin typeface="Arial" panose="020B0604020202020204" pitchFamily="34" charset="0"/>
              </a:rPr>
              <a:t> </a:t>
            </a:r>
            <a:r>
              <a:rPr lang="en-GB" altLang="en-US" dirty="0" err="1">
                <a:latin typeface="Arial" panose="020B0604020202020204" pitchFamily="34" charset="0"/>
              </a:rPr>
              <a:t>ar</a:t>
            </a:r>
            <a:r>
              <a:rPr lang="en-GB" altLang="en-US" dirty="0">
                <a:latin typeface="Arial" panose="020B0604020202020204" pitchFamily="34" charset="0"/>
              </a:rPr>
              <a:t> Moodle </a:t>
            </a:r>
            <a:r>
              <a:rPr lang="en-GB" altLang="en-US" dirty="0" err="1">
                <a:latin typeface="Arial" panose="020B0604020202020204" pitchFamily="34" charset="0"/>
              </a:rPr>
              <a:t>i</a:t>
            </a:r>
            <a:r>
              <a:rPr lang="en-GB" altLang="en-US" dirty="0">
                <a:latin typeface="Arial" panose="020B0604020202020204" pitchFamily="34" charset="0"/>
              </a:rPr>
              <a:t> chi </a:t>
            </a:r>
            <a:r>
              <a:rPr lang="en-GB" altLang="en-US" dirty="0" err="1">
                <a:latin typeface="Arial" panose="020B0604020202020204" pitchFamily="34" charset="0"/>
              </a:rPr>
              <a:t>gyfeirio</a:t>
            </a:r>
            <a:r>
              <a:rPr lang="en-GB" altLang="en-US" dirty="0">
                <a:latin typeface="Arial" panose="020B0604020202020204" pitchFamily="34" charset="0"/>
              </a:rPr>
              <a:t> </a:t>
            </a:r>
            <a:r>
              <a:rPr lang="en-GB" altLang="en-US" dirty="0" err="1">
                <a:latin typeface="Arial" panose="020B0604020202020204" pitchFamily="34" charset="0"/>
              </a:rPr>
              <a:t>atynt</a:t>
            </a:r>
            <a:r>
              <a:rPr lang="en-GB" altLang="en-US" dirty="0">
                <a:latin typeface="Arial" panose="020B0604020202020204" pitchFamily="34" charset="0"/>
              </a:rPr>
              <a:t> </a:t>
            </a:r>
            <a:r>
              <a:rPr lang="en-GB" altLang="en-US" dirty="0" err="1">
                <a:latin typeface="Arial" panose="020B0604020202020204" pitchFamily="34" charset="0"/>
              </a:rPr>
              <a:t>a'u</a:t>
            </a:r>
            <a:r>
              <a:rPr lang="en-GB" altLang="en-US" dirty="0">
                <a:latin typeface="Arial" panose="020B0604020202020204" pitchFamily="34" charset="0"/>
              </a:rPr>
              <a:t> </a:t>
            </a:r>
            <a:r>
              <a:rPr lang="en-GB" altLang="en-US" dirty="0" err="1">
                <a:latin typeface="Arial" panose="020B0604020202020204" pitchFamily="34" charset="0"/>
              </a:rPr>
              <a:t>defnyddio</a:t>
            </a:r>
            <a:r>
              <a:rPr lang="en-GB" altLang="en-US" dirty="0">
                <a:latin typeface="Arial" panose="020B0604020202020204" pitchFamily="34" charset="0"/>
              </a:rPr>
              <a:t> </a:t>
            </a:r>
            <a:r>
              <a:rPr lang="en-GB" altLang="en-US" dirty="0" err="1">
                <a:latin typeface="Arial" panose="020B0604020202020204" pitchFamily="34" charset="0"/>
              </a:rPr>
              <a:t>yn</a:t>
            </a:r>
            <a:r>
              <a:rPr lang="en-GB" altLang="en-US" dirty="0">
                <a:latin typeface="Arial" panose="020B0604020202020204" pitchFamily="34" charset="0"/>
              </a:rPr>
              <a:t> </a:t>
            </a:r>
            <a:r>
              <a:rPr lang="en-GB" altLang="en-US" dirty="0" err="1">
                <a:latin typeface="Arial" panose="020B0604020202020204" pitchFamily="34" charset="0"/>
              </a:rPr>
              <a:t>eich</a:t>
            </a:r>
            <a:r>
              <a:rPr lang="en-GB" altLang="en-US" dirty="0">
                <a:latin typeface="Arial" panose="020B0604020202020204" pitchFamily="34" charset="0"/>
              </a:rPr>
              <a:t> </a:t>
            </a:r>
            <a:r>
              <a:rPr lang="en-GB" altLang="en-US" dirty="0" err="1">
                <a:latin typeface="Arial" panose="020B0604020202020204" pitchFamily="34" charset="0"/>
              </a:rPr>
              <a:t>aseiniadau</a:t>
            </a:r>
            <a:r>
              <a:rPr lang="en-GB" altLang="en-US" dirty="0">
                <a:latin typeface="Arial" panose="020B0604020202020204" pitchFamily="34" charset="0"/>
              </a:rPr>
              <a:t>. </a:t>
            </a:r>
            <a:r>
              <a:rPr lang="en-GB" altLang="en-US" dirty="0" err="1">
                <a:latin typeface="Arial" panose="020B0604020202020204" pitchFamily="34" charset="0"/>
              </a:rPr>
              <a:t>Cofiwch</a:t>
            </a:r>
            <a:r>
              <a:rPr lang="en-GB" altLang="en-US" dirty="0">
                <a:latin typeface="Arial" panose="020B0604020202020204" pitchFamily="34" charset="0"/>
              </a:rPr>
              <a:t> </a:t>
            </a:r>
            <a:r>
              <a:rPr lang="en-GB" altLang="en-US" dirty="0" err="1">
                <a:latin typeface="Arial" panose="020B0604020202020204" pitchFamily="34" charset="0"/>
              </a:rPr>
              <a:t>gyfeirio'n</a:t>
            </a:r>
            <a:r>
              <a:rPr lang="en-GB" altLang="en-US" dirty="0">
                <a:latin typeface="Arial" panose="020B0604020202020204" pitchFamily="34" charset="0"/>
              </a:rPr>
              <a:t> </a:t>
            </a:r>
            <a:r>
              <a:rPr lang="en-GB" altLang="en-US" dirty="0" err="1">
                <a:latin typeface="Arial" panose="020B0604020202020204" pitchFamily="34" charset="0"/>
              </a:rPr>
              <a:t>gywir</a:t>
            </a:r>
            <a:r>
              <a:rPr lang="en-GB" altLang="en-US" dirty="0">
                <a:latin typeface="Arial" panose="020B0604020202020204" pitchFamily="34" charset="0"/>
              </a:rPr>
              <a:t> o </a:t>
            </a:r>
            <a:r>
              <a:rPr lang="en-GB" altLang="en-US" dirty="0" err="1">
                <a:latin typeface="Arial" panose="020B0604020202020204" pitchFamily="34" charset="0"/>
              </a:rPr>
              <a:t>fewn</a:t>
            </a:r>
            <a:r>
              <a:rPr lang="en-GB" altLang="en-US" dirty="0">
                <a:latin typeface="Arial" panose="020B0604020202020204" pitchFamily="34" charset="0"/>
              </a:rPr>
              <a:t> </a:t>
            </a:r>
            <a:r>
              <a:rPr lang="en-GB" altLang="en-US" dirty="0" err="1">
                <a:latin typeface="Arial" panose="020B0604020202020204" pitchFamily="34" charset="0"/>
              </a:rPr>
              <a:t>eich</a:t>
            </a:r>
            <a:r>
              <a:rPr lang="en-GB" altLang="en-US" dirty="0">
                <a:latin typeface="Arial" panose="020B0604020202020204" pitchFamily="34" charset="0"/>
              </a:rPr>
              <a:t> </a:t>
            </a:r>
            <a:r>
              <a:rPr lang="en-GB" altLang="en-US" dirty="0" err="1">
                <a:latin typeface="Arial" panose="020B0604020202020204" pitchFamily="34" charset="0"/>
              </a:rPr>
              <a:t>rhestr</a:t>
            </a:r>
            <a:r>
              <a:rPr lang="en-GB" altLang="en-US" dirty="0">
                <a:latin typeface="Arial" panose="020B0604020202020204" pitchFamily="34" charset="0"/>
              </a:rPr>
              <a:t> </a:t>
            </a:r>
            <a:r>
              <a:rPr lang="en-GB" altLang="en-US" dirty="0" err="1">
                <a:latin typeface="Arial" panose="020B0604020202020204" pitchFamily="34" charset="0"/>
              </a:rPr>
              <a:t>gyfeirio</a:t>
            </a:r>
            <a:r>
              <a:rPr lang="en-GB" altLang="en-US" dirty="0">
                <a:latin typeface="Arial" panose="020B0604020202020204" pitchFamily="34" charset="0"/>
              </a:rPr>
              <a:t>.</a:t>
            </a:r>
          </a:p>
          <a:p>
            <a:r>
              <a:rPr lang="en-GB" altLang="en-US" dirty="0" err="1">
                <a:latin typeface="Arial" panose="020B0604020202020204" pitchFamily="34" charset="0"/>
              </a:rPr>
              <a:t>Defnyddiwch</a:t>
            </a:r>
            <a:r>
              <a:rPr lang="en-GB" altLang="en-US" dirty="0">
                <a:latin typeface="Arial" panose="020B0604020202020204" pitchFamily="34" charset="0"/>
              </a:rPr>
              <a:t> </a:t>
            </a:r>
            <a:r>
              <a:rPr lang="en-GB" altLang="en-US" dirty="0" err="1">
                <a:latin typeface="Arial" panose="020B0604020202020204" pitchFamily="34" charset="0"/>
              </a:rPr>
              <a:t>eich</a:t>
            </a:r>
            <a:r>
              <a:rPr lang="en-GB" altLang="en-US" dirty="0">
                <a:latin typeface="Arial" panose="020B0604020202020204" pitchFamily="34" charset="0"/>
              </a:rPr>
              <a:t> </a:t>
            </a:r>
            <a:r>
              <a:rPr lang="en-GB" altLang="en-US" dirty="0" err="1">
                <a:latin typeface="Arial" panose="020B0604020202020204" pitchFamily="34" charset="0"/>
              </a:rPr>
              <a:t>dolenni</a:t>
            </a:r>
            <a:r>
              <a:rPr lang="en-GB" altLang="en-US" dirty="0">
                <a:latin typeface="Arial" panose="020B0604020202020204" pitchFamily="34" charset="0"/>
              </a:rPr>
              <a:t> </a:t>
            </a:r>
            <a:r>
              <a:rPr lang="en-GB" altLang="en-US" dirty="0" err="1">
                <a:latin typeface="Arial" panose="020B0604020202020204" pitchFamily="34" charset="0"/>
              </a:rPr>
              <a:t>drafft</a:t>
            </a:r>
            <a:r>
              <a:rPr lang="en-GB" altLang="en-US" dirty="0">
                <a:latin typeface="Arial" panose="020B0604020202020204" pitchFamily="34" charset="0"/>
              </a:rPr>
              <a:t> </a:t>
            </a:r>
            <a:r>
              <a:rPr lang="en-GB" altLang="en-US" dirty="0" err="1">
                <a:latin typeface="Arial" panose="020B0604020202020204" pitchFamily="34" charset="0"/>
              </a:rPr>
              <a:t>i</a:t>
            </a:r>
            <a:r>
              <a:rPr lang="en-GB" altLang="en-US" dirty="0">
                <a:latin typeface="Arial" panose="020B0604020202020204" pitchFamily="34" charset="0"/>
              </a:rPr>
              <a:t> </a:t>
            </a:r>
            <a:r>
              <a:rPr lang="en-GB" altLang="en-US" dirty="0" err="1">
                <a:latin typeface="Arial" panose="020B0604020202020204" pitchFamily="34" charset="0"/>
              </a:rPr>
              <a:t>wirio</a:t>
            </a:r>
            <a:r>
              <a:rPr lang="en-GB" altLang="en-US" dirty="0">
                <a:latin typeface="Arial" panose="020B0604020202020204" pitchFamily="34" charset="0"/>
              </a:rPr>
              <a:t> </a:t>
            </a:r>
            <a:r>
              <a:rPr lang="en-GB" altLang="en-US" dirty="0" err="1">
                <a:latin typeface="Arial" panose="020B0604020202020204" pitchFamily="34" charset="0"/>
              </a:rPr>
              <a:t>eich</a:t>
            </a:r>
            <a:r>
              <a:rPr lang="en-GB" altLang="en-US" dirty="0">
                <a:latin typeface="Arial" panose="020B0604020202020204" pitchFamily="34" charset="0"/>
              </a:rPr>
              <a:t> </a:t>
            </a:r>
            <a:r>
              <a:rPr lang="en-GB" altLang="en-US" dirty="0" err="1">
                <a:latin typeface="Arial" panose="020B0604020202020204" pitchFamily="34" charset="0"/>
              </a:rPr>
              <a:t>canran</a:t>
            </a:r>
            <a:r>
              <a:rPr lang="en-GB" altLang="en-US" dirty="0">
                <a:latin typeface="Arial" panose="020B0604020202020204" pitchFamily="34" charset="0"/>
              </a:rPr>
              <a:t> </a:t>
            </a:r>
            <a:r>
              <a:rPr lang="en-GB" altLang="en-US" dirty="0" err="1">
                <a:latin typeface="Arial" panose="020B0604020202020204" pitchFamily="34" charset="0"/>
              </a:rPr>
              <a:t>tebygrwydd</a:t>
            </a:r>
            <a:r>
              <a:rPr lang="en-GB" altLang="en-US" dirty="0">
                <a:latin typeface="Arial" panose="020B0604020202020204" pitchFamily="34" charset="0"/>
              </a:rPr>
              <a:t> ac </a:t>
            </a:r>
            <a:r>
              <a:rPr lang="en-GB" altLang="en-US" dirty="0" err="1">
                <a:latin typeface="Arial" panose="020B0604020202020204" pitchFamily="34" charset="0"/>
              </a:rPr>
              <a:t>addasu</a:t>
            </a:r>
            <a:r>
              <a:rPr lang="en-GB" altLang="en-US" dirty="0">
                <a:latin typeface="Arial" panose="020B0604020202020204" pitchFamily="34" charset="0"/>
              </a:rPr>
              <a:t> </a:t>
            </a:r>
            <a:r>
              <a:rPr lang="en-GB" altLang="en-US" dirty="0" err="1">
                <a:latin typeface="Arial" panose="020B0604020202020204" pitchFamily="34" charset="0"/>
              </a:rPr>
              <a:t>os</a:t>
            </a:r>
            <a:r>
              <a:rPr lang="en-GB" altLang="en-US" dirty="0">
                <a:latin typeface="Arial" panose="020B0604020202020204" pitchFamily="34" charset="0"/>
              </a:rPr>
              <a:t> </a:t>
            </a:r>
            <a:r>
              <a:rPr lang="en-GB" altLang="en-US" dirty="0" err="1">
                <a:latin typeface="Arial" panose="020B0604020202020204" pitchFamily="34" charset="0"/>
              </a:rPr>
              <a:t>oes</a:t>
            </a:r>
            <a:r>
              <a:rPr lang="en-GB" altLang="en-US" dirty="0">
                <a:latin typeface="Arial" panose="020B0604020202020204" pitchFamily="34" charset="0"/>
              </a:rPr>
              <a:t> </a:t>
            </a:r>
            <a:r>
              <a:rPr lang="en-GB" altLang="en-US" dirty="0" err="1">
                <a:latin typeface="Arial" panose="020B0604020202020204" pitchFamily="34" charset="0"/>
              </a:rPr>
              <a:t>angen</a:t>
            </a:r>
            <a:r>
              <a:rPr lang="en-GB" altLang="en-US" dirty="0">
                <a:latin typeface="Arial" panose="020B0604020202020204" pitchFamily="34" charset="0"/>
              </a:rPr>
              <a:t>. A </a:t>
            </a:r>
            <a:r>
              <a:rPr lang="en-GB" altLang="en-US" dirty="0" err="1">
                <a:latin typeface="Arial" panose="020B0604020202020204" pitchFamily="34" charset="0"/>
              </a:rPr>
              <a:t>ydych</a:t>
            </a:r>
            <a:r>
              <a:rPr lang="en-GB" altLang="en-US" dirty="0">
                <a:latin typeface="Arial" panose="020B0604020202020204" pitchFamily="34" charset="0"/>
              </a:rPr>
              <a:t> </a:t>
            </a:r>
            <a:r>
              <a:rPr lang="en-GB" altLang="en-US" dirty="0" err="1">
                <a:latin typeface="Arial" panose="020B0604020202020204" pitchFamily="34" charset="0"/>
              </a:rPr>
              <a:t>wedi</a:t>
            </a:r>
            <a:r>
              <a:rPr lang="en-GB" altLang="en-US" dirty="0">
                <a:latin typeface="Arial" panose="020B0604020202020204" pitchFamily="34" charset="0"/>
              </a:rPr>
              <a:t> </a:t>
            </a:r>
            <a:r>
              <a:rPr lang="en-GB" altLang="en-US" dirty="0" err="1">
                <a:latin typeface="Arial" panose="020B0604020202020204" pitchFamily="34" charset="0"/>
              </a:rPr>
              <a:t>cyfeirio</a:t>
            </a:r>
            <a:r>
              <a:rPr lang="en-GB" altLang="en-US" dirty="0">
                <a:latin typeface="Arial" panose="020B0604020202020204" pitchFamily="34" charset="0"/>
              </a:rPr>
              <a:t> at </a:t>
            </a:r>
            <a:r>
              <a:rPr lang="en-GB" altLang="en-US" dirty="0" err="1">
                <a:latin typeface="Arial" panose="020B0604020202020204" pitchFamily="34" charset="0"/>
              </a:rPr>
              <a:t>unrhyw</a:t>
            </a:r>
            <a:r>
              <a:rPr lang="en-GB" altLang="en-US" dirty="0">
                <a:latin typeface="Arial" panose="020B0604020202020204" pitchFamily="34" charset="0"/>
              </a:rPr>
              <a:t> </a:t>
            </a:r>
            <a:r>
              <a:rPr lang="en-GB" altLang="en-US" dirty="0" err="1">
                <a:latin typeface="Arial" panose="020B0604020202020204" pitchFamily="34" charset="0"/>
              </a:rPr>
              <a:t>ddyfyniadau</a:t>
            </a:r>
            <a:r>
              <a:rPr lang="en-GB" altLang="en-US" dirty="0">
                <a:latin typeface="Arial" panose="020B0604020202020204" pitchFamily="34" charset="0"/>
              </a:rPr>
              <a:t> </a:t>
            </a:r>
            <a:r>
              <a:rPr lang="en-GB" altLang="en-US" dirty="0" err="1">
                <a:latin typeface="Arial" panose="020B0604020202020204" pitchFamily="34" charset="0"/>
              </a:rPr>
              <a:t>uniongyrchol</a:t>
            </a:r>
            <a:r>
              <a:rPr lang="en-GB" altLang="en-US" dirty="0">
                <a:latin typeface="Arial" panose="020B0604020202020204" pitchFamily="34" charset="0"/>
              </a:rPr>
              <a:t>, </a:t>
            </a:r>
            <a:r>
              <a:rPr lang="en-GB" altLang="en-US" dirty="0" err="1">
                <a:latin typeface="Arial" panose="020B0604020202020204" pitchFamily="34" charset="0"/>
              </a:rPr>
              <a:t>cyfyngu</a:t>
            </a:r>
            <a:r>
              <a:rPr lang="en-GB" altLang="en-US" dirty="0">
                <a:latin typeface="Arial" panose="020B0604020202020204" pitchFamily="34" charset="0"/>
              </a:rPr>
              <a:t> </a:t>
            </a:r>
            <a:r>
              <a:rPr lang="en-GB" altLang="en-US" dirty="0" err="1">
                <a:latin typeface="Arial" panose="020B0604020202020204" pitchFamily="34" charset="0"/>
              </a:rPr>
              <a:t>dyfynbrisiau</a:t>
            </a:r>
            <a:r>
              <a:rPr lang="en-GB" altLang="en-US" dirty="0">
                <a:latin typeface="Arial" panose="020B0604020202020204" pitchFamily="34" charset="0"/>
              </a:rPr>
              <a:t> </a:t>
            </a:r>
            <a:r>
              <a:rPr lang="en-GB" altLang="en-US" dirty="0" err="1">
                <a:latin typeface="Arial" panose="020B0604020202020204" pitchFamily="34" charset="0"/>
              </a:rPr>
              <a:t>i</a:t>
            </a:r>
            <a:r>
              <a:rPr lang="en-GB" altLang="en-US" dirty="0">
                <a:latin typeface="Arial" panose="020B0604020202020204" pitchFamily="34" charset="0"/>
              </a:rPr>
              <a:t> un </a:t>
            </a:r>
            <a:r>
              <a:rPr lang="en-GB" altLang="en-US" dirty="0" err="1">
                <a:latin typeface="Arial" panose="020B0604020202020204" pitchFamily="34" charset="0"/>
              </a:rPr>
              <a:t>ar</a:t>
            </a:r>
            <a:r>
              <a:rPr lang="en-GB" altLang="en-US" dirty="0">
                <a:latin typeface="Arial" panose="020B0604020202020204" pitchFamily="34" charset="0"/>
              </a:rPr>
              <a:t> bob </a:t>
            </a:r>
            <a:r>
              <a:rPr lang="en-GB" altLang="en-US" dirty="0" err="1">
                <a:latin typeface="Arial" panose="020B0604020202020204" pitchFamily="34" charset="0"/>
              </a:rPr>
              <a:t>tudalen</a:t>
            </a:r>
            <a:r>
              <a:rPr lang="en-GB" altLang="en-US" dirty="0">
                <a:latin typeface="Arial" panose="020B0604020202020204" pitchFamily="34" charset="0"/>
              </a:rPr>
              <a:t> – </a:t>
            </a:r>
            <a:r>
              <a:rPr lang="en-GB" altLang="en-US" dirty="0" err="1">
                <a:latin typeface="Arial" panose="020B0604020202020204" pitchFamily="34" charset="0"/>
              </a:rPr>
              <a:t>nid</a:t>
            </a:r>
            <a:r>
              <a:rPr lang="en-GB" altLang="en-US" dirty="0">
                <a:latin typeface="Arial" panose="020B0604020202020204" pitchFamily="34" charset="0"/>
              </a:rPr>
              <a:t> </a:t>
            </a:r>
            <a:r>
              <a:rPr lang="en-GB" altLang="en-US" dirty="0" err="1">
                <a:latin typeface="Arial" panose="020B0604020202020204" pitchFamily="34" charset="0"/>
              </a:rPr>
              <a:t>ydynt</a:t>
            </a:r>
            <a:r>
              <a:rPr lang="en-GB" altLang="en-US" dirty="0">
                <a:latin typeface="Arial" panose="020B0604020202020204" pitchFamily="34" charset="0"/>
              </a:rPr>
              <a:t> </a:t>
            </a:r>
            <a:r>
              <a:rPr lang="en-GB" altLang="en-US" dirty="0" err="1">
                <a:latin typeface="Arial" panose="020B0604020202020204" pitchFamily="34" charset="0"/>
              </a:rPr>
              <a:t>yn</a:t>
            </a:r>
            <a:r>
              <a:rPr lang="en-GB" altLang="en-US" dirty="0">
                <a:latin typeface="Arial" panose="020B0604020202020204" pitchFamily="34" charset="0"/>
              </a:rPr>
              <a:t> </a:t>
            </a:r>
            <a:r>
              <a:rPr lang="en-GB" altLang="en-US" dirty="0" err="1">
                <a:latin typeface="Arial" panose="020B0604020202020204" pitchFamily="34" charset="0"/>
              </a:rPr>
              <a:t>dangos</a:t>
            </a:r>
            <a:r>
              <a:rPr lang="en-GB" altLang="en-US" dirty="0">
                <a:latin typeface="Arial" panose="020B0604020202020204" pitchFamily="34" charset="0"/>
              </a:rPr>
              <a:t> </a:t>
            </a:r>
            <a:r>
              <a:rPr lang="en-GB" altLang="en-US" dirty="0" err="1">
                <a:latin typeface="Arial" panose="020B0604020202020204" pitchFamily="34" charset="0"/>
              </a:rPr>
              <a:t>eich</a:t>
            </a:r>
            <a:r>
              <a:rPr lang="en-GB" altLang="en-US" dirty="0">
                <a:latin typeface="Arial" panose="020B0604020202020204" pitchFamily="34" charset="0"/>
              </a:rPr>
              <a:t> </a:t>
            </a:r>
            <a:r>
              <a:rPr lang="en-GB" altLang="en-US" dirty="0" err="1">
                <a:latin typeface="Arial" panose="020B0604020202020204" pitchFamily="34" charset="0"/>
              </a:rPr>
              <a:t>dealltwriaeth</a:t>
            </a:r>
            <a:r>
              <a:rPr lang="en-GB" altLang="en-US" dirty="0">
                <a:latin typeface="Arial" panose="020B0604020202020204" pitchFamily="34" charset="0"/>
              </a:rPr>
              <a:t>.</a:t>
            </a:r>
          </a:p>
          <a:p>
            <a:endParaRPr lang="en-GB" altLang="en-US" dirty="0">
              <a:latin typeface="Arial" panose="020B0604020202020204" pitchFamily="34" charset="0"/>
            </a:endParaRPr>
          </a:p>
        </p:txBody>
      </p:sp>
      <p:sp>
        <p:nvSpPr>
          <p:cNvPr id="30724" name="Slide Number Placeholder 3">
            <a:extLst>
              <a:ext uri="{FF2B5EF4-FFF2-40B4-BE49-F238E27FC236}">
                <a16:creationId xmlns:a16="http://schemas.microsoft.com/office/drawing/2014/main" id="{E3DC9C77-B822-83ED-518D-A9527E1DD41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63588" indent="-293688">
              <a:defRPr sz="2400">
                <a:solidFill>
                  <a:schemeClr val="tx1"/>
                </a:solidFill>
                <a:latin typeface="Times" panose="02020603050405020304" pitchFamily="18" charset="0"/>
                <a:ea typeface="MS PGothic" panose="020B0600070205080204" pitchFamily="34" charset="-128"/>
              </a:defRPr>
            </a:lvl2pPr>
            <a:lvl3pPr marL="1176338" indent="-234950">
              <a:defRPr sz="2400">
                <a:solidFill>
                  <a:schemeClr val="tx1"/>
                </a:solidFill>
                <a:latin typeface="Times" panose="02020603050405020304" pitchFamily="18" charset="0"/>
                <a:ea typeface="MS PGothic" panose="020B0600070205080204" pitchFamily="34" charset="-128"/>
              </a:defRPr>
            </a:lvl3pPr>
            <a:lvl4pPr marL="1646238" indent="-234950">
              <a:defRPr sz="2400">
                <a:solidFill>
                  <a:schemeClr val="tx1"/>
                </a:solidFill>
                <a:latin typeface="Times" panose="02020603050405020304" pitchFamily="18" charset="0"/>
                <a:ea typeface="MS PGothic" panose="020B0600070205080204" pitchFamily="34" charset="-128"/>
              </a:defRPr>
            </a:lvl4pPr>
            <a:lvl5pPr marL="2116138" indent="-234950">
              <a:defRPr sz="2400">
                <a:solidFill>
                  <a:schemeClr val="tx1"/>
                </a:solidFill>
                <a:latin typeface="Times" panose="02020603050405020304" pitchFamily="18" charset="0"/>
                <a:ea typeface="MS PGothic" panose="020B0600070205080204" pitchFamily="34" charset="-128"/>
              </a:defRPr>
            </a:lvl5pPr>
            <a:lvl6pPr marL="2573338" indent="-2349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3030538" indent="-2349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87738" indent="-2349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44938" indent="-2349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111CA49B-9D2D-4845-BA93-0B09CD1CE179}" type="slidenum">
              <a:rPr lang="cy-GB" altLang="en-US" sz="1200">
                <a:latin typeface="Arial" panose="020B0604020202020204" pitchFamily="34" charset="0"/>
              </a:rPr>
              <a:pPr/>
              <a:t>13</a:t>
            </a:fld>
            <a:endParaRPr lang="cy-GB" altLang="en-US" sz="1200">
              <a:latin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E68652D8-A979-8123-51A8-5C1045D40281}"/>
              </a:ext>
            </a:extLst>
          </p:cNvPr>
          <p:cNvSpPr>
            <a:spLocks noGrp="1" noRot="1" noChangeAspect="1" noChangeArrowheads="1" noTextEdit="1"/>
          </p:cNvSpPr>
          <p:nvPr>
            <p:ph type="sldImg"/>
          </p:nvPr>
        </p:nvSpPr>
        <p:spPr>
          <a:xfrm>
            <a:off x="106363" y="750888"/>
            <a:ext cx="6677025" cy="3756025"/>
          </a:xfrm>
          <a:ln/>
        </p:spPr>
      </p:sp>
      <p:sp>
        <p:nvSpPr>
          <p:cNvPr id="32771" name="Notes Placeholder 2">
            <a:extLst>
              <a:ext uri="{FF2B5EF4-FFF2-40B4-BE49-F238E27FC236}">
                <a16:creationId xmlns:a16="http://schemas.microsoft.com/office/drawing/2014/main" id="{23662762-5FCD-D143-33AD-33800BBF2D3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a:cs typeface="Arial"/>
              </a:rPr>
              <a:t>Keep to an academic style throughout your assignment. Remember to align your work to the left, use either times new roman or arial font in size 12 and 1.5 line spacing. </a:t>
            </a:r>
            <a:endParaRPr lang="en-GB" altLang="en-US" dirty="0">
              <a:latin typeface="Arial" panose="020B0604020202020204" pitchFamily="34" charset="0"/>
            </a:endParaRPr>
          </a:p>
          <a:p>
            <a:r>
              <a:rPr lang="en-GB" altLang="en-US" dirty="0">
                <a:latin typeface="Arial"/>
                <a:cs typeface="Arial"/>
              </a:rPr>
              <a:t>Remember you have your 10% allowance so your assignment can be between 3600 and 4400 words not including your reference list. You must include your word count in your header and there are penalties for going over your 10% allowance.</a:t>
            </a:r>
          </a:p>
          <a:p>
            <a:r>
              <a:rPr lang="en-GB" altLang="en-US" dirty="0">
                <a:latin typeface="Arial"/>
                <a:cs typeface="Arial"/>
              </a:rPr>
              <a:t>Proof read carefully to identify any errors in spelling, grammar or sentence structure, it is often better to leave your completed assignment for 24 hours then go back and read it – you are more likely to spot any errors. Make sure you allow yourself time to reference correctly and proofread your work, marks here can be the difference between moving up a classification in your overall mark.</a:t>
            </a:r>
          </a:p>
          <a:p>
            <a:endParaRPr lang="en-GB" altLang="en-US" dirty="0">
              <a:latin typeface="Arial"/>
              <a:cs typeface="Arial"/>
            </a:endParaRPr>
          </a:p>
          <a:p>
            <a:endParaRPr lang="en-GB" altLang="en-US" dirty="0">
              <a:latin typeface="Arial"/>
              <a:cs typeface="Arial"/>
            </a:endParaRPr>
          </a:p>
          <a:p>
            <a:r>
              <a:rPr lang="en-GB" altLang="en-US" dirty="0" err="1">
                <a:latin typeface="Arial"/>
                <a:cs typeface="Arial"/>
              </a:rPr>
              <a:t>Cadwch</a:t>
            </a:r>
            <a:r>
              <a:rPr lang="en-GB" altLang="en-US" dirty="0">
                <a:latin typeface="Arial"/>
                <a:cs typeface="Arial"/>
              </a:rPr>
              <a:t> at </a:t>
            </a:r>
            <a:r>
              <a:rPr lang="en-GB" altLang="en-US" dirty="0" err="1">
                <a:latin typeface="Arial"/>
                <a:cs typeface="Arial"/>
              </a:rPr>
              <a:t>arddull</a:t>
            </a:r>
            <a:r>
              <a:rPr lang="en-GB" altLang="en-US" dirty="0">
                <a:latin typeface="Arial"/>
                <a:cs typeface="Arial"/>
              </a:rPr>
              <a:t> </a:t>
            </a:r>
            <a:r>
              <a:rPr lang="en-GB" altLang="en-US" dirty="0" err="1">
                <a:latin typeface="Arial"/>
                <a:cs typeface="Arial"/>
              </a:rPr>
              <a:t>academaidd</a:t>
            </a:r>
            <a:r>
              <a:rPr lang="en-GB" altLang="en-US" dirty="0">
                <a:latin typeface="Arial"/>
                <a:cs typeface="Arial"/>
              </a:rPr>
              <a:t> </a:t>
            </a:r>
            <a:r>
              <a:rPr lang="en-GB" altLang="en-US" dirty="0" err="1">
                <a:latin typeface="Arial"/>
                <a:cs typeface="Arial"/>
              </a:rPr>
              <a:t>trwy</a:t>
            </a:r>
            <a:r>
              <a:rPr lang="en-GB" altLang="en-US" dirty="0">
                <a:latin typeface="Arial"/>
                <a:cs typeface="Arial"/>
              </a:rPr>
              <a:t> </a:t>
            </a:r>
            <a:r>
              <a:rPr lang="en-GB" altLang="en-US" dirty="0" err="1">
                <a:latin typeface="Arial"/>
                <a:cs typeface="Arial"/>
              </a:rPr>
              <a:t>gydol</a:t>
            </a:r>
            <a:r>
              <a:rPr lang="en-GB" altLang="en-US" dirty="0">
                <a:latin typeface="Arial"/>
                <a:cs typeface="Arial"/>
              </a:rPr>
              <a:t> </a:t>
            </a:r>
            <a:r>
              <a:rPr lang="en-GB" altLang="en-US" dirty="0" err="1">
                <a:latin typeface="Arial"/>
                <a:cs typeface="Arial"/>
              </a:rPr>
              <a:t>eich</a:t>
            </a:r>
            <a:r>
              <a:rPr lang="en-GB" altLang="en-US" dirty="0">
                <a:latin typeface="Arial"/>
                <a:cs typeface="Arial"/>
              </a:rPr>
              <a:t> </a:t>
            </a:r>
            <a:r>
              <a:rPr lang="en-GB" altLang="en-US" dirty="0" err="1">
                <a:latin typeface="Arial"/>
                <a:cs typeface="Arial"/>
              </a:rPr>
              <a:t>aseiniad</a:t>
            </a:r>
            <a:r>
              <a:rPr lang="en-GB" altLang="en-US" dirty="0">
                <a:latin typeface="Arial"/>
                <a:cs typeface="Arial"/>
              </a:rPr>
              <a:t>. </a:t>
            </a:r>
            <a:r>
              <a:rPr lang="en-GB" altLang="en-US" dirty="0" err="1">
                <a:latin typeface="Arial"/>
                <a:cs typeface="Arial"/>
              </a:rPr>
              <a:t>Cofiwch</a:t>
            </a:r>
            <a:r>
              <a:rPr lang="en-GB" altLang="en-US" dirty="0">
                <a:latin typeface="Arial"/>
                <a:cs typeface="Arial"/>
              </a:rPr>
              <a:t> </a:t>
            </a:r>
            <a:r>
              <a:rPr lang="en-GB" altLang="en-US" dirty="0" err="1">
                <a:latin typeface="Arial"/>
                <a:cs typeface="Arial"/>
              </a:rPr>
              <a:t>alinio'ch</a:t>
            </a:r>
            <a:r>
              <a:rPr lang="en-GB" altLang="en-US" dirty="0">
                <a:latin typeface="Arial"/>
                <a:cs typeface="Arial"/>
              </a:rPr>
              <a:t> </a:t>
            </a:r>
            <a:r>
              <a:rPr lang="en-GB" altLang="en-US" dirty="0" err="1">
                <a:latin typeface="Arial"/>
                <a:cs typeface="Arial"/>
              </a:rPr>
              <a:t>gwaith</a:t>
            </a:r>
            <a:r>
              <a:rPr lang="en-GB" altLang="en-US" dirty="0">
                <a:latin typeface="Arial"/>
                <a:cs typeface="Arial"/>
              </a:rPr>
              <a:t> </a:t>
            </a:r>
            <a:r>
              <a:rPr lang="en-GB" altLang="en-US" dirty="0" err="1">
                <a:latin typeface="Arial"/>
                <a:cs typeface="Arial"/>
              </a:rPr>
              <a:t>i'r</a:t>
            </a:r>
            <a:r>
              <a:rPr lang="en-GB" altLang="en-US" dirty="0">
                <a:latin typeface="Arial"/>
                <a:cs typeface="Arial"/>
              </a:rPr>
              <a:t> </a:t>
            </a:r>
            <a:r>
              <a:rPr lang="en-GB" altLang="en-US" dirty="0" err="1">
                <a:latin typeface="Arial"/>
                <a:cs typeface="Arial"/>
              </a:rPr>
              <a:t>chwith</a:t>
            </a:r>
            <a:r>
              <a:rPr lang="en-GB" altLang="en-US" dirty="0">
                <a:latin typeface="Arial"/>
                <a:cs typeface="Arial"/>
              </a:rPr>
              <a:t>, </a:t>
            </a:r>
            <a:r>
              <a:rPr lang="en-GB" altLang="en-US" dirty="0" err="1">
                <a:latin typeface="Arial"/>
                <a:cs typeface="Arial"/>
              </a:rPr>
              <a:t>defnyddiwch</a:t>
            </a:r>
            <a:r>
              <a:rPr lang="en-GB" altLang="en-US" dirty="0">
                <a:latin typeface="Arial"/>
                <a:cs typeface="Arial"/>
              </a:rPr>
              <a:t> </a:t>
            </a:r>
            <a:r>
              <a:rPr lang="en-GB" altLang="en-US" dirty="0" err="1">
                <a:latin typeface="Arial"/>
                <a:cs typeface="Arial"/>
              </a:rPr>
              <a:t>naill</a:t>
            </a:r>
            <a:r>
              <a:rPr lang="en-GB" altLang="en-US" dirty="0">
                <a:latin typeface="Arial"/>
                <a:cs typeface="Arial"/>
              </a:rPr>
              <a:t> ai </a:t>
            </a:r>
            <a:r>
              <a:rPr lang="en-GB" altLang="en-US" dirty="0" err="1">
                <a:latin typeface="Arial"/>
                <a:cs typeface="Arial"/>
              </a:rPr>
              <a:t>ffont</a:t>
            </a:r>
            <a:r>
              <a:rPr lang="en-GB" altLang="en-US" dirty="0">
                <a:latin typeface="Arial"/>
                <a:cs typeface="Arial"/>
              </a:rPr>
              <a:t> </a:t>
            </a:r>
            <a:r>
              <a:rPr lang="en-GB" altLang="en-US" dirty="0" err="1">
                <a:latin typeface="Arial"/>
                <a:cs typeface="Arial"/>
              </a:rPr>
              <a:t>rufeinig</a:t>
            </a:r>
            <a:r>
              <a:rPr lang="en-GB" altLang="en-US" dirty="0">
                <a:latin typeface="Arial"/>
                <a:cs typeface="Arial"/>
              </a:rPr>
              <a:t> </a:t>
            </a:r>
            <a:r>
              <a:rPr lang="en-GB" altLang="en-US" dirty="0" err="1">
                <a:latin typeface="Arial"/>
                <a:cs typeface="Arial"/>
              </a:rPr>
              <a:t>amseroedd</a:t>
            </a:r>
            <a:r>
              <a:rPr lang="en-GB" altLang="en-US" dirty="0">
                <a:latin typeface="Arial"/>
                <a:cs typeface="Arial"/>
              </a:rPr>
              <a:t> </a:t>
            </a:r>
            <a:r>
              <a:rPr lang="en-GB" altLang="en-US" dirty="0" err="1">
                <a:latin typeface="Arial"/>
                <a:cs typeface="Arial"/>
              </a:rPr>
              <a:t>newydd</a:t>
            </a:r>
            <a:r>
              <a:rPr lang="en-GB" altLang="en-US" dirty="0">
                <a:latin typeface="Arial"/>
                <a:cs typeface="Arial"/>
              </a:rPr>
              <a:t> neu </a:t>
            </a:r>
            <a:r>
              <a:rPr lang="en-GB" altLang="en-US" dirty="0" err="1">
                <a:latin typeface="Arial"/>
                <a:cs typeface="Arial"/>
              </a:rPr>
              <a:t>ffont</a:t>
            </a:r>
            <a:r>
              <a:rPr lang="en-GB" altLang="en-US" dirty="0">
                <a:latin typeface="Arial"/>
                <a:cs typeface="Arial"/>
              </a:rPr>
              <a:t> arial </a:t>
            </a:r>
            <a:r>
              <a:rPr lang="en-GB" altLang="en-US" dirty="0" err="1">
                <a:latin typeface="Arial"/>
                <a:cs typeface="Arial"/>
              </a:rPr>
              <a:t>mewn</a:t>
            </a:r>
            <a:r>
              <a:rPr lang="en-GB" altLang="en-US" dirty="0">
                <a:latin typeface="Arial"/>
                <a:cs typeface="Arial"/>
              </a:rPr>
              <a:t> </a:t>
            </a:r>
            <a:r>
              <a:rPr lang="en-GB" altLang="en-US" dirty="0" err="1">
                <a:latin typeface="Arial"/>
                <a:cs typeface="Arial"/>
              </a:rPr>
              <a:t>maint</a:t>
            </a:r>
            <a:r>
              <a:rPr lang="en-GB" altLang="en-US" dirty="0">
                <a:latin typeface="Arial"/>
                <a:cs typeface="Arial"/>
              </a:rPr>
              <a:t> 12 a </a:t>
            </a:r>
            <a:r>
              <a:rPr lang="en-GB" altLang="en-US" dirty="0" err="1">
                <a:latin typeface="Arial"/>
                <a:cs typeface="Arial"/>
              </a:rPr>
              <a:t>bylchiad</a:t>
            </a:r>
            <a:r>
              <a:rPr lang="en-GB" altLang="en-US" dirty="0">
                <a:latin typeface="Arial"/>
                <a:cs typeface="Arial"/>
              </a:rPr>
              <a:t> </a:t>
            </a:r>
            <a:r>
              <a:rPr lang="en-GB" altLang="en-US" dirty="0" err="1">
                <a:latin typeface="Arial"/>
                <a:cs typeface="Arial"/>
              </a:rPr>
              <a:t>llinell</a:t>
            </a:r>
            <a:r>
              <a:rPr lang="en-GB" altLang="en-US" dirty="0">
                <a:latin typeface="Arial"/>
                <a:cs typeface="Arial"/>
              </a:rPr>
              <a:t> 1.5. </a:t>
            </a:r>
          </a:p>
          <a:p>
            <a:r>
              <a:rPr lang="en-GB" altLang="en-US" dirty="0" err="1">
                <a:latin typeface="Arial"/>
                <a:cs typeface="Arial"/>
              </a:rPr>
              <a:t>Cofiwch</a:t>
            </a:r>
            <a:r>
              <a:rPr lang="en-GB" altLang="en-US" dirty="0">
                <a:latin typeface="Arial"/>
                <a:cs typeface="Arial"/>
              </a:rPr>
              <a:t> </a:t>
            </a:r>
            <a:r>
              <a:rPr lang="en-GB" altLang="en-US" dirty="0" err="1">
                <a:latin typeface="Arial"/>
                <a:cs typeface="Arial"/>
              </a:rPr>
              <a:t>fod</a:t>
            </a:r>
            <a:r>
              <a:rPr lang="en-GB" altLang="en-US" dirty="0">
                <a:latin typeface="Arial"/>
                <a:cs typeface="Arial"/>
              </a:rPr>
              <a:t> </a:t>
            </a:r>
            <a:r>
              <a:rPr lang="en-GB" altLang="en-US" dirty="0" err="1">
                <a:latin typeface="Arial"/>
                <a:cs typeface="Arial"/>
              </a:rPr>
              <a:t>gennych</a:t>
            </a:r>
            <a:r>
              <a:rPr lang="en-GB" altLang="en-US" dirty="0">
                <a:latin typeface="Arial"/>
                <a:cs typeface="Arial"/>
              </a:rPr>
              <a:t> </a:t>
            </a:r>
            <a:r>
              <a:rPr lang="en-GB" altLang="en-US" dirty="0" err="1">
                <a:latin typeface="Arial"/>
                <a:cs typeface="Arial"/>
              </a:rPr>
              <a:t>eich</a:t>
            </a:r>
            <a:r>
              <a:rPr lang="en-GB" altLang="en-US" dirty="0">
                <a:latin typeface="Arial"/>
                <a:cs typeface="Arial"/>
              </a:rPr>
              <a:t> </a:t>
            </a:r>
            <a:r>
              <a:rPr lang="en-GB" altLang="en-US" dirty="0" err="1">
                <a:latin typeface="Arial"/>
                <a:cs typeface="Arial"/>
              </a:rPr>
              <a:t>lwfans</a:t>
            </a:r>
            <a:r>
              <a:rPr lang="en-GB" altLang="en-US" dirty="0">
                <a:latin typeface="Arial"/>
                <a:cs typeface="Arial"/>
              </a:rPr>
              <a:t> o 10% felly gall </a:t>
            </a:r>
            <a:r>
              <a:rPr lang="en-GB" altLang="en-US" dirty="0" err="1">
                <a:latin typeface="Arial"/>
                <a:cs typeface="Arial"/>
              </a:rPr>
              <a:t>eich</a:t>
            </a:r>
            <a:r>
              <a:rPr lang="en-GB" altLang="en-US" dirty="0">
                <a:latin typeface="Arial"/>
                <a:cs typeface="Arial"/>
              </a:rPr>
              <a:t> </a:t>
            </a:r>
            <a:r>
              <a:rPr lang="en-GB" altLang="en-US" dirty="0" err="1">
                <a:latin typeface="Arial"/>
                <a:cs typeface="Arial"/>
              </a:rPr>
              <a:t>aseiniad</a:t>
            </a:r>
            <a:r>
              <a:rPr lang="en-GB" altLang="en-US" dirty="0">
                <a:latin typeface="Arial"/>
                <a:cs typeface="Arial"/>
              </a:rPr>
              <a:t> </a:t>
            </a:r>
            <a:r>
              <a:rPr lang="en-GB" altLang="en-US" dirty="0" err="1">
                <a:latin typeface="Arial"/>
                <a:cs typeface="Arial"/>
              </a:rPr>
              <a:t>fod</a:t>
            </a:r>
            <a:r>
              <a:rPr lang="en-GB" altLang="en-US" dirty="0">
                <a:latin typeface="Arial"/>
                <a:cs typeface="Arial"/>
              </a:rPr>
              <a:t> </a:t>
            </a:r>
            <a:r>
              <a:rPr lang="en-GB" altLang="en-US" dirty="0" err="1">
                <a:latin typeface="Arial"/>
                <a:cs typeface="Arial"/>
              </a:rPr>
              <a:t>rhwng</a:t>
            </a:r>
            <a:r>
              <a:rPr lang="en-GB" altLang="en-US" dirty="0">
                <a:latin typeface="Arial"/>
                <a:cs typeface="Arial"/>
              </a:rPr>
              <a:t> 3600 a 4400 o </a:t>
            </a:r>
            <a:r>
              <a:rPr lang="en-GB" altLang="en-US" dirty="0" err="1">
                <a:latin typeface="Arial"/>
                <a:cs typeface="Arial"/>
              </a:rPr>
              <a:t>eiriau</a:t>
            </a:r>
            <a:r>
              <a:rPr lang="en-GB" altLang="en-US" dirty="0">
                <a:latin typeface="Arial"/>
                <a:cs typeface="Arial"/>
              </a:rPr>
              <a:t> </a:t>
            </a:r>
            <a:r>
              <a:rPr lang="en-GB" altLang="en-US" dirty="0" err="1">
                <a:latin typeface="Arial"/>
                <a:cs typeface="Arial"/>
              </a:rPr>
              <a:t>heb</a:t>
            </a:r>
            <a:r>
              <a:rPr lang="en-GB" altLang="en-US" dirty="0">
                <a:latin typeface="Arial"/>
                <a:cs typeface="Arial"/>
              </a:rPr>
              <a:t> </a:t>
            </a:r>
            <a:r>
              <a:rPr lang="en-GB" altLang="en-US" dirty="0" err="1">
                <a:latin typeface="Arial"/>
                <a:cs typeface="Arial"/>
              </a:rPr>
              <a:t>gynnwys</a:t>
            </a:r>
            <a:r>
              <a:rPr lang="en-GB" altLang="en-US" dirty="0">
                <a:latin typeface="Arial"/>
                <a:cs typeface="Arial"/>
              </a:rPr>
              <a:t> </a:t>
            </a:r>
            <a:r>
              <a:rPr lang="en-GB" altLang="en-US" dirty="0" err="1">
                <a:latin typeface="Arial"/>
                <a:cs typeface="Arial"/>
              </a:rPr>
              <a:t>eich</a:t>
            </a:r>
            <a:r>
              <a:rPr lang="en-GB" altLang="en-US" dirty="0">
                <a:latin typeface="Arial"/>
                <a:cs typeface="Arial"/>
              </a:rPr>
              <a:t> </a:t>
            </a:r>
            <a:r>
              <a:rPr lang="en-GB" altLang="en-US" dirty="0" err="1">
                <a:latin typeface="Arial"/>
                <a:cs typeface="Arial"/>
              </a:rPr>
              <a:t>rhestr</a:t>
            </a:r>
            <a:r>
              <a:rPr lang="en-GB" altLang="en-US" dirty="0">
                <a:latin typeface="Arial"/>
                <a:cs typeface="Arial"/>
              </a:rPr>
              <a:t> </a:t>
            </a:r>
            <a:r>
              <a:rPr lang="en-GB" altLang="en-US" dirty="0" err="1">
                <a:latin typeface="Arial"/>
                <a:cs typeface="Arial"/>
              </a:rPr>
              <a:t>gyfeirio</a:t>
            </a:r>
            <a:r>
              <a:rPr lang="en-GB" altLang="en-US" dirty="0">
                <a:latin typeface="Arial"/>
                <a:cs typeface="Arial"/>
              </a:rPr>
              <a:t>. </a:t>
            </a:r>
            <a:r>
              <a:rPr lang="en-GB" altLang="en-US" dirty="0" err="1">
                <a:latin typeface="Arial"/>
                <a:cs typeface="Arial"/>
              </a:rPr>
              <a:t>Rhaid</a:t>
            </a:r>
            <a:r>
              <a:rPr lang="en-GB" altLang="en-US" dirty="0">
                <a:latin typeface="Arial"/>
                <a:cs typeface="Arial"/>
              </a:rPr>
              <a:t> </a:t>
            </a:r>
            <a:r>
              <a:rPr lang="en-GB" altLang="en-US" dirty="0" err="1">
                <a:latin typeface="Arial"/>
                <a:cs typeface="Arial"/>
              </a:rPr>
              <a:t>i</a:t>
            </a:r>
            <a:r>
              <a:rPr lang="en-GB" altLang="en-US" dirty="0">
                <a:latin typeface="Arial"/>
                <a:cs typeface="Arial"/>
              </a:rPr>
              <a:t> chi </a:t>
            </a:r>
            <a:r>
              <a:rPr lang="en-GB" altLang="en-US" dirty="0" err="1">
                <a:latin typeface="Arial"/>
                <a:cs typeface="Arial"/>
              </a:rPr>
              <a:t>gynnwys</a:t>
            </a:r>
            <a:r>
              <a:rPr lang="en-GB" altLang="en-US" dirty="0">
                <a:latin typeface="Arial"/>
                <a:cs typeface="Arial"/>
              </a:rPr>
              <a:t> </a:t>
            </a:r>
            <a:r>
              <a:rPr lang="en-GB" altLang="en-US" dirty="0" err="1">
                <a:latin typeface="Arial"/>
                <a:cs typeface="Arial"/>
              </a:rPr>
              <a:t>eich</a:t>
            </a:r>
            <a:r>
              <a:rPr lang="en-GB" altLang="en-US" dirty="0">
                <a:latin typeface="Arial"/>
                <a:cs typeface="Arial"/>
              </a:rPr>
              <a:t> </a:t>
            </a:r>
            <a:r>
              <a:rPr lang="en-GB" altLang="en-US" dirty="0" err="1">
                <a:latin typeface="Arial"/>
                <a:cs typeface="Arial"/>
              </a:rPr>
              <a:t>cyfrif</a:t>
            </a:r>
            <a:r>
              <a:rPr lang="en-GB" altLang="en-US" dirty="0">
                <a:latin typeface="Arial"/>
                <a:cs typeface="Arial"/>
              </a:rPr>
              <a:t> </a:t>
            </a:r>
            <a:r>
              <a:rPr lang="en-GB" altLang="en-US" dirty="0" err="1">
                <a:latin typeface="Arial"/>
                <a:cs typeface="Arial"/>
              </a:rPr>
              <a:t>geiriau</a:t>
            </a:r>
            <a:r>
              <a:rPr lang="en-GB" altLang="en-US" dirty="0">
                <a:latin typeface="Arial"/>
                <a:cs typeface="Arial"/>
              </a:rPr>
              <a:t> </a:t>
            </a:r>
            <a:r>
              <a:rPr lang="en-GB" altLang="en-US" dirty="0" err="1">
                <a:latin typeface="Arial"/>
                <a:cs typeface="Arial"/>
              </a:rPr>
              <a:t>yn</a:t>
            </a:r>
            <a:r>
              <a:rPr lang="en-GB" altLang="en-US" dirty="0">
                <a:latin typeface="Arial"/>
                <a:cs typeface="Arial"/>
              </a:rPr>
              <a:t> </a:t>
            </a:r>
            <a:r>
              <a:rPr lang="en-GB" altLang="en-US" dirty="0" err="1">
                <a:latin typeface="Arial"/>
                <a:cs typeface="Arial"/>
              </a:rPr>
              <a:t>eich</a:t>
            </a:r>
            <a:r>
              <a:rPr lang="en-GB" altLang="en-US" dirty="0">
                <a:latin typeface="Arial"/>
                <a:cs typeface="Arial"/>
              </a:rPr>
              <a:t> </a:t>
            </a:r>
            <a:r>
              <a:rPr lang="en-GB" altLang="en-US" dirty="0" err="1">
                <a:latin typeface="Arial"/>
                <a:cs typeface="Arial"/>
              </a:rPr>
              <a:t>pennawd</a:t>
            </a:r>
            <a:r>
              <a:rPr lang="en-GB" altLang="en-US" dirty="0">
                <a:latin typeface="Arial"/>
                <a:cs typeface="Arial"/>
              </a:rPr>
              <a:t> ac </a:t>
            </a:r>
            <a:r>
              <a:rPr lang="en-GB" altLang="en-US" dirty="0" err="1">
                <a:latin typeface="Arial"/>
                <a:cs typeface="Arial"/>
              </a:rPr>
              <a:t>mae</a:t>
            </a:r>
            <a:r>
              <a:rPr lang="en-GB" altLang="en-US" dirty="0">
                <a:latin typeface="Arial"/>
                <a:cs typeface="Arial"/>
              </a:rPr>
              <a:t> </a:t>
            </a:r>
            <a:r>
              <a:rPr lang="en-GB" altLang="en-US" dirty="0" err="1">
                <a:latin typeface="Arial"/>
                <a:cs typeface="Arial"/>
              </a:rPr>
              <a:t>cosbau</a:t>
            </a:r>
            <a:r>
              <a:rPr lang="en-GB" altLang="en-US" dirty="0">
                <a:latin typeface="Arial"/>
                <a:cs typeface="Arial"/>
              </a:rPr>
              <a:t> am </a:t>
            </a:r>
            <a:r>
              <a:rPr lang="en-GB" altLang="en-US" dirty="0" err="1">
                <a:latin typeface="Arial"/>
                <a:cs typeface="Arial"/>
              </a:rPr>
              <a:t>fynd</a:t>
            </a:r>
            <a:r>
              <a:rPr lang="en-GB" altLang="en-US" dirty="0">
                <a:latin typeface="Arial"/>
                <a:cs typeface="Arial"/>
              </a:rPr>
              <a:t> </a:t>
            </a:r>
            <a:r>
              <a:rPr lang="en-GB" altLang="en-US" dirty="0" err="1">
                <a:latin typeface="Arial"/>
                <a:cs typeface="Arial"/>
              </a:rPr>
              <a:t>dros</a:t>
            </a:r>
            <a:r>
              <a:rPr lang="en-GB" altLang="en-US" dirty="0">
                <a:latin typeface="Arial"/>
                <a:cs typeface="Arial"/>
              </a:rPr>
              <a:t> </a:t>
            </a:r>
            <a:r>
              <a:rPr lang="en-GB" altLang="en-US" dirty="0" err="1">
                <a:latin typeface="Arial"/>
                <a:cs typeface="Arial"/>
              </a:rPr>
              <a:t>eich</a:t>
            </a:r>
            <a:r>
              <a:rPr lang="en-GB" altLang="en-US" dirty="0">
                <a:latin typeface="Arial"/>
                <a:cs typeface="Arial"/>
              </a:rPr>
              <a:t> </a:t>
            </a:r>
            <a:r>
              <a:rPr lang="en-GB" altLang="en-US" dirty="0" err="1">
                <a:latin typeface="Arial"/>
                <a:cs typeface="Arial"/>
              </a:rPr>
              <a:t>lwfans</a:t>
            </a:r>
            <a:r>
              <a:rPr lang="en-GB" altLang="en-US" dirty="0">
                <a:latin typeface="Arial"/>
                <a:cs typeface="Arial"/>
              </a:rPr>
              <a:t> 10%.</a:t>
            </a:r>
          </a:p>
          <a:p>
            <a:r>
              <a:rPr lang="en-GB" altLang="en-US" dirty="0" err="1">
                <a:latin typeface="Arial"/>
                <a:cs typeface="Arial"/>
              </a:rPr>
              <a:t>Prawf-ddarllen</a:t>
            </a:r>
            <a:r>
              <a:rPr lang="en-GB" altLang="en-US" dirty="0">
                <a:latin typeface="Arial"/>
                <a:cs typeface="Arial"/>
              </a:rPr>
              <a:t> </a:t>
            </a:r>
            <a:r>
              <a:rPr lang="en-GB" altLang="en-US" dirty="0" err="1">
                <a:latin typeface="Arial"/>
                <a:cs typeface="Arial"/>
              </a:rPr>
              <a:t>yn</a:t>
            </a:r>
            <a:r>
              <a:rPr lang="en-GB" altLang="en-US" dirty="0">
                <a:latin typeface="Arial"/>
                <a:cs typeface="Arial"/>
              </a:rPr>
              <a:t> </a:t>
            </a:r>
            <a:r>
              <a:rPr lang="en-GB" altLang="en-US" dirty="0" err="1">
                <a:latin typeface="Arial"/>
                <a:cs typeface="Arial"/>
              </a:rPr>
              <a:t>ofalus</a:t>
            </a:r>
            <a:r>
              <a:rPr lang="en-GB" altLang="en-US" dirty="0">
                <a:latin typeface="Arial"/>
                <a:cs typeface="Arial"/>
              </a:rPr>
              <a:t> </a:t>
            </a:r>
            <a:r>
              <a:rPr lang="en-GB" altLang="en-US" dirty="0" err="1">
                <a:latin typeface="Arial"/>
                <a:cs typeface="Arial"/>
              </a:rPr>
              <a:t>i</a:t>
            </a:r>
            <a:r>
              <a:rPr lang="en-GB" altLang="en-US" dirty="0">
                <a:latin typeface="Arial"/>
                <a:cs typeface="Arial"/>
              </a:rPr>
              <a:t> nodi </a:t>
            </a:r>
            <a:r>
              <a:rPr lang="en-GB" altLang="en-US" dirty="0" err="1">
                <a:latin typeface="Arial"/>
                <a:cs typeface="Arial"/>
              </a:rPr>
              <a:t>unrhyw</a:t>
            </a:r>
            <a:r>
              <a:rPr lang="en-GB" altLang="en-US" dirty="0">
                <a:latin typeface="Arial"/>
                <a:cs typeface="Arial"/>
              </a:rPr>
              <a:t> </a:t>
            </a:r>
            <a:r>
              <a:rPr lang="en-GB" altLang="en-US" dirty="0" err="1">
                <a:latin typeface="Arial"/>
                <a:cs typeface="Arial"/>
              </a:rPr>
              <a:t>wallau</a:t>
            </a:r>
            <a:r>
              <a:rPr lang="en-GB" altLang="en-US" dirty="0">
                <a:latin typeface="Arial"/>
                <a:cs typeface="Arial"/>
              </a:rPr>
              <a:t> </a:t>
            </a:r>
            <a:r>
              <a:rPr lang="en-GB" altLang="en-US" dirty="0" err="1">
                <a:latin typeface="Arial"/>
                <a:cs typeface="Arial"/>
              </a:rPr>
              <a:t>mewn</a:t>
            </a:r>
            <a:r>
              <a:rPr lang="en-GB" altLang="en-US" dirty="0">
                <a:latin typeface="Arial"/>
                <a:cs typeface="Arial"/>
              </a:rPr>
              <a:t> </a:t>
            </a:r>
            <a:r>
              <a:rPr lang="en-GB" altLang="en-US" dirty="0" err="1">
                <a:latin typeface="Arial"/>
                <a:cs typeface="Arial"/>
              </a:rPr>
              <a:t>sillafu</a:t>
            </a:r>
            <a:r>
              <a:rPr lang="en-GB" altLang="en-US" dirty="0">
                <a:latin typeface="Arial"/>
                <a:cs typeface="Arial"/>
              </a:rPr>
              <a:t>, </a:t>
            </a:r>
            <a:r>
              <a:rPr lang="en-GB" altLang="en-US" dirty="0" err="1">
                <a:latin typeface="Arial"/>
                <a:cs typeface="Arial"/>
              </a:rPr>
              <a:t>gramadeg</a:t>
            </a:r>
            <a:r>
              <a:rPr lang="en-GB" altLang="en-US" dirty="0">
                <a:latin typeface="Arial"/>
                <a:cs typeface="Arial"/>
              </a:rPr>
              <a:t> neu </a:t>
            </a:r>
            <a:r>
              <a:rPr lang="en-GB" altLang="en-US" dirty="0" err="1">
                <a:latin typeface="Arial"/>
                <a:cs typeface="Arial"/>
              </a:rPr>
              <a:t>strwythur</a:t>
            </a:r>
            <a:r>
              <a:rPr lang="en-GB" altLang="en-US" dirty="0">
                <a:latin typeface="Arial"/>
                <a:cs typeface="Arial"/>
              </a:rPr>
              <a:t> </a:t>
            </a:r>
            <a:r>
              <a:rPr lang="en-GB" altLang="en-US" dirty="0" err="1">
                <a:latin typeface="Arial"/>
                <a:cs typeface="Arial"/>
              </a:rPr>
              <a:t>brawddegau</a:t>
            </a:r>
            <a:r>
              <a:rPr lang="en-GB" altLang="en-US" dirty="0">
                <a:latin typeface="Arial"/>
                <a:cs typeface="Arial"/>
              </a:rPr>
              <a:t>, </a:t>
            </a:r>
            <a:r>
              <a:rPr lang="en-GB" altLang="en-US" dirty="0" err="1">
                <a:latin typeface="Arial"/>
                <a:cs typeface="Arial"/>
              </a:rPr>
              <a:t>yn</a:t>
            </a:r>
            <a:r>
              <a:rPr lang="en-GB" altLang="en-US" dirty="0">
                <a:latin typeface="Arial"/>
                <a:cs typeface="Arial"/>
              </a:rPr>
              <a:t> </a:t>
            </a:r>
            <a:r>
              <a:rPr lang="en-GB" altLang="en-US" dirty="0" err="1">
                <a:latin typeface="Arial"/>
                <a:cs typeface="Arial"/>
              </a:rPr>
              <a:t>aml</a:t>
            </a:r>
            <a:r>
              <a:rPr lang="en-GB" altLang="en-US" dirty="0">
                <a:latin typeface="Arial"/>
                <a:cs typeface="Arial"/>
              </a:rPr>
              <a:t> </a:t>
            </a:r>
            <a:r>
              <a:rPr lang="en-GB" altLang="en-US" dirty="0" err="1">
                <a:latin typeface="Arial"/>
                <a:cs typeface="Arial"/>
              </a:rPr>
              <a:t>mae'n</a:t>
            </a:r>
            <a:r>
              <a:rPr lang="en-GB" altLang="en-US" dirty="0">
                <a:latin typeface="Arial"/>
                <a:cs typeface="Arial"/>
              </a:rPr>
              <a:t> well </a:t>
            </a:r>
            <a:r>
              <a:rPr lang="en-GB" altLang="en-US" dirty="0" err="1">
                <a:latin typeface="Arial"/>
                <a:cs typeface="Arial"/>
              </a:rPr>
              <a:t>gadael</a:t>
            </a:r>
            <a:r>
              <a:rPr lang="en-GB" altLang="en-US" dirty="0">
                <a:latin typeface="Arial"/>
                <a:cs typeface="Arial"/>
              </a:rPr>
              <a:t> </a:t>
            </a:r>
            <a:r>
              <a:rPr lang="en-GB" altLang="en-US" dirty="0" err="1">
                <a:latin typeface="Arial"/>
                <a:cs typeface="Arial"/>
              </a:rPr>
              <a:t>eich</a:t>
            </a:r>
            <a:r>
              <a:rPr lang="en-GB" altLang="en-US" dirty="0">
                <a:latin typeface="Arial"/>
                <a:cs typeface="Arial"/>
              </a:rPr>
              <a:t> </a:t>
            </a:r>
            <a:r>
              <a:rPr lang="en-GB" altLang="en-US" dirty="0" err="1">
                <a:latin typeface="Arial"/>
                <a:cs typeface="Arial"/>
              </a:rPr>
              <a:t>aseiniad</a:t>
            </a:r>
            <a:r>
              <a:rPr lang="en-GB" altLang="en-US" dirty="0">
                <a:latin typeface="Arial"/>
                <a:cs typeface="Arial"/>
              </a:rPr>
              <a:t> </a:t>
            </a:r>
            <a:r>
              <a:rPr lang="en-GB" altLang="en-US" dirty="0" err="1">
                <a:latin typeface="Arial"/>
                <a:cs typeface="Arial"/>
              </a:rPr>
              <a:t>gorffenedig</a:t>
            </a:r>
            <a:r>
              <a:rPr lang="en-GB" altLang="en-US" dirty="0">
                <a:latin typeface="Arial"/>
                <a:cs typeface="Arial"/>
              </a:rPr>
              <a:t> am 24 </a:t>
            </a:r>
            <a:r>
              <a:rPr lang="en-GB" altLang="en-US" dirty="0" err="1">
                <a:latin typeface="Arial"/>
                <a:cs typeface="Arial"/>
              </a:rPr>
              <a:t>awr</a:t>
            </a:r>
            <a:r>
              <a:rPr lang="en-GB" altLang="en-US" dirty="0">
                <a:latin typeface="Arial"/>
                <a:cs typeface="Arial"/>
              </a:rPr>
              <a:t> ac </a:t>
            </a:r>
            <a:r>
              <a:rPr lang="en-GB" altLang="en-US" dirty="0" err="1">
                <a:latin typeface="Arial"/>
                <a:cs typeface="Arial"/>
              </a:rPr>
              <a:t>yna</a:t>
            </a:r>
            <a:r>
              <a:rPr lang="en-GB" altLang="en-US" dirty="0">
                <a:latin typeface="Arial"/>
                <a:cs typeface="Arial"/>
              </a:rPr>
              <a:t> </a:t>
            </a:r>
            <a:r>
              <a:rPr lang="en-GB" altLang="en-US" dirty="0" err="1">
                <a:latin typeface="Arial"/>
                <a:cs typeface="Arial"/>
              </a:rPr>
              <a:t>mynd</a:t>
            </a:r>
            <a:r>
              <a:rPr lang="en-GB" altLang="en-US" dirty="0">
                <a:latin typeface="Arial"/>
                <a:cs typeface="Arial"/>
              </a:rPr>
              <a:t> </a:t>
            </a:r>
            <a:r>
              <a:rPr lang="en-GB" altLang="en-US" dirty="0" err="1">
                <a:latin typeface="Arial"/>
                <a:cs typeface="Arial"/>
              </a:rPr>
              <a:t>yn</a:t>
            </a:r>
            <a:r>
              <a:rPr lang="en-GB" altLang="en-US" dirty="0">
                <a:latin typeface="Arial"/>
                <a:cs typeface="Arial"/>
              </a:rPr>
              <a:t> </a:t>
            </a:r>
            <a:r>
              <a:rPr lang="en-GB" altLang="en-US" dirty="0" err="1">
                <a:latin typeface="Arial"/>
                <a:cs typeface="Arial"/>
              </a:rPr>
              <a:t>ôl</a:t>
            </a:r>
            <a:r>
              <a:rPr lang="en-GB" altLang="en-US" dirty="0">
                <a:latin typeface="Arial"/>
                <a:cs typeface="Arial"/>
              </a:rPr>
              <a:t> </a:t>
            </a:r>
            <a:r>
              <a:rPr lang="en-GB" altLang="en-US" dirty="0" err="1">
                <a:latin typeface="Arial"/>
                <a:cs typeface="Arial"/>
              </a:rPr>
              <a:t>a'i</a:t>
            </a:r>
            <a:r>
              <a:rPr lang="en-GB" altLang="en-US" dirty="0">
                <a:latin typeface="Arial"/>
                <a:cs typeface="Arial"/>
              </a:rPr>
              <a:t> </a:t>
            </a:r>
            <a:r>
              <a:rPr lang="en-GB" altLang="en-US" dirty="0" err="1">
                <a:latin typeface="Arial"/>
                <a:cs typeface="Arial"/>
              </a:rPr>
              <a:t>ddarllen</a:t>
            </a:r>
            <a:r>
              <a:rPr lang="en-GB" altLang="en-US" dirty="0">
                <a:latin typeface="Arial"/>
                <a:cs typeface="Arial"/>
              </a:rPr>
              <a:t> - </a:t>
            </a:r>
            <a:r>
              <a:rPr lang="en-GB" altLang="en-US" dirty="0" err="1">
                <a:latin typeface="Arial"/>
                <a:cs typeface="Arial"/>
              </a:rPr>
              <a:t>rydych</a:t>
            </a:r>
            <a:r>
              <a:rPr lang="en-GB" altLang="en-US" dirty="0">
                <a:latin typeface="Arial"/>
                <a:cs typeface="Arial"/>
              </a:rPr>
              <a:t> </a:t>
            </a:r>
            <a:r>
              <a:rPr lang="en-GB" altLang="en-US" dirty="0" err="1">
                <a:latin typeface="Arial"/>
                <a:cs typeface="Arial"/>
              </a:rPr>
              <a:t>chi'n</a:t>
            </a:r>
            <a:r>
              <a:rPr lang="en-GB" altLang="en-US" dirty="0">
                <a:latin typeface="Arial"/>
                <a:cs typeface="Arial"/>
              </a:rPr>
              <a:t> </a:t>
            </a:r>
            <a:r>
              <a:rPr lang="en-GB" altLang="en-US" dirty="0" err="1">
                <a:latin typeface="Arial"/>
                <a:cs typeface="Arial"/>
              </a:rPr>
              <a:t>fwy</a:t>
            </a:r>
            <a:r>
              <a:rPr lang="en-GB" altLang="en-US" dirty="0">
                <a:latin typeface="Arial"/>
                <a:cs typeface="Arial"/>
              </a:rPr>
              <a:t> </a:t>
            </a:r>
            <a:r>
              <a:rPr lang="en-GB" altLang="en-US" dirty="0" err="1">
                <a:latin typeface="Arial"/>
                <a:cs typeface="Arial"/>
              </a:rPr>
              <a:t>tebygol</a:t>
            </a:r>
            <a:r>
              <a:rPr lang="en-GB" altLang="en-US" dirty="0">
                <a:latin typeface="Arial"/>
                <a:cs typeface="Arial"/>
              </a:rPr>
              <a:t> o </a:t>
            </a:r>
            <a:r>
              <a:rPr lang="en-GB" altLang="en-US" dirty="0" err="1">
                <a:latin typeface="Arial"/>
                <a:cs typeface="Arial"/>
              </a:rPr>
              <a:t>sylwi</a:t>
            </a:r>
            <a:r>
              <a:rPr lang="en-GB" altLang="en-US" dirty="0">
                <a:latin typeface="Arial"/>
                <a:cs typeface="Arial"/>
              </a:rPr>
              <a:t> </a:t>
            </a:r>
            <a:r>
              <a:rPr lang="en-GB" altLang="en-US" dirty="0" err="1">
                <a:latin typeface="Arial"/>
                <a:cs typeface="Arial"/>
              </a:rPr>
              <a:t>ar</a:t>
            </a:r>
            <a:r>
              <a:rPr lang="en-GB" altLang="en-US" dirty="0">
                <a:latin typeface="Arial"/>
                <a:cs typeface="Arial"/>
              </a:rPr>
              <a:t> </a:t>
            </a:r>
            <a:r>
              <a:rPr lang="en-GB" altLang="en-US" dirty="0" err="1">
                <a:latin typeface="Arial"/>
                <a:cs typeface="Arial"/>
              </a:rPr>
              <a:t>unrhyw</a:t>
            </a:r>
            <a:r>
              <a:rPr lang="en-GB" altLang="en-US" dirty="0">
                <a:latin typeface="Arial"/>
                <a:cs typeface="Arial"/>
              </a:rPr>
              <a:t> </a:t>
            </a:r>
            <a:r>
              <a:rPr lang="en-GB" altLang="en-US" dirty="0" err="1">
                <a:latin typeface="Arial"/>
                <a:cs typeface="Arial"/>
              </a:rPr>
              <a:t>wallau</a:t>
            </a:r>
            <a:r>
              <a:rPr lang="en-GB" altLang="en-US" dirty="0">
                <a:latin typeface="Arial"/>
                <a:cs typeface="Arial"/>
              </a:rPr>
              <a:t>. </a:t>
            </a:r>
            <a:r>
              <a:rPr lang="en-GB" altLang="en-US" dirty="0" err="1">
                <a:latin typeface="Arial"/>
                <a:cs typeface="Arial"/>
              </a:rPr>
              <a:t>Gwnewch</a:t>
            </a:r>
            <a:r>
              <a:rPr lang="en-GB" altLang="en-US" dirty="0">
                <a:latin typeface="Arial"/>
                <a:cs typeface="Arial"/>
              </a:rPr>
              <a:t> </a:t>
            </a:r>
            <a:r>
              <a:rPr lang="en-GB" altLang="en-US" dirty="0" err="1">
                <a:latin typeface="Arial"/>
                <a:cs typeface="Arial"/>
              </a:rPr>
              <a:t>yn</a:t>
            </a:r>
            <a:r>
              <a:rPr lang="en-GB" altLang="en-US" dirty="0">
                <a:latin typeface="Arial"/>
                <a:cs typeface="Arial"/>
              </a:rPr>
              <a:t> </a:t>
            </a:r>
            <a:r>
              <a:rPr lang="en-GB" altLang="en-US" dirty="0" err="1">
                <a:latin typeface="Arial"/>
                <a:cs typeface="Arial"/>
              </a:rPr>
              <a:t>siŵr</a:t>
            </a:r>
            <a:r>
              <a:rPr lang="en-GB" altLang="en-US" dirty="0">
                <a:latin typeface="Arial"/>
                <a:cs typeface="Arial"/>
              </a:rPr>
              <a:t> </a:t>
            </a:r>
            <a:r>
              <a:rPr lang="en-GB" altLang="en-US" dirty="0" err="1">
                <a:latin typeface="Arial"/>
                <a:cs typeface="Arial"/>
              </a:rPr>
              <a:t>eich</a:t>
            </a:r>
            <a:r>
              <a:rPr lang="en-GB" altLang="en-US" dirty="0">
                <a:latin typeface="Arial"/>
                <a:cs typeface="Arial"/>
              </a:rPr>
              <a:t> bod </a:t>
            </a:r>
            <a:r>
              <a:rPr lang="en-GB" altLang="en-US" dirty="0" err="1">
                <a:latin typeface="Arial"/>
                <a:cs typeface="Arial"/>
              </a:rPr>
              <a:t>yn</a:t>
            </a:r>
            <a:r>
              <a:rPr lang="en-GB" altLang="en-US" dirty="0">
                <a:latin typeface="Arial"/>
                <a:cs typeface="Arial"/>
              </a:rPr>
              <a:t> </a:t>
            </a:r>
            <a:r>
              <a:rPr lang="en-GB" altLang="en-US" dirty="0" err="1">
                <a:latin typeface="Arial"/>
                <a:cs typeface="Arial"/>
              </a:rPr>
              <a:t>caniatáu</a:t>
            </a:r>
            <a:r>
              <a:rPr lang="en-GB" altLang="en-US" dirty="0">
                <a:latin typeface="Arial"/>
                <a:cs typeface="Arial"/>
              </a:rPr>
              <a:t> </a:t>
            </a:r>
            <a:r>
              <a:rPr lang="en-GB" altLang="en-US" dirty="0" err="1">
                <a:latin typeface="Arial"/>
                <a:cs typeface="Arial"/>
              </a:rPr>
              <a:t>amser</a:t>
            </a:r>
            <a:r>
              <a:rPr lang="en-GB" altLang="en-US" dirty="0">
                <a:latin typeface="Arial"/>
                <a:cs typeface="Arial"/>
              </a:rPr>
              <a:t> </a:t>
            </a:r>
            <a:r>
              <a:rPr lang="en-GB" altLang="en-US" dirty="0" err="1">
                <a:latin typeface="Arial"/>
                <a:cs typeface="Arial"/>
              </a:rPr>
              <a:t>i</a:t>
            </a:r>
            <a:r>
              <a:rPr lang="en-GB" altLang="en-US" dirty="0">
                <a:latin typeface="Arial"/>
                <a:cs typeface="Arial"/>
              </a:rPr>
              <a:t> </a:t>
            </a:r>
            <a:r>
              <a:rPr lang="en-GB" altLang="en-US" dirty="0" err="1">
                <a:latin typeface="Arial"/>
                <a:cs typeface="Arial"/>
              </a:rPr>
              <a:t>chi'ch</a:t>
            </a:r>
            <a:r>
              <a:rPr lang="en-GB" altLang="en-US" dirty="0">
                <a:latin typeface="Arial"/>
                <a:cs typeface="Arial"/>
              </a:rPr>
              <a:t> </a:t>
            </a:r>
            <a:r>
              <a:rPr lang="en-GB" altLang="en-US" dirty="0" err="1">
                <a:latin typeface="Arial"/>
                <a:cs typeface="Arial"/>
              </a:rPr>
              <a:t>hun</a:t>
            </a:r>
            <a:r>
              <a:rPr lang="en-GB" altLang="en-US" dirty="0">
                <a:latin typeface="Arial"/>
                <a:cs typeface="Arial"/>
              </a:rPr>
              <a:t> </a:t>
            </a:r>
            <a:r>
              <a:rPr lang="en-GB" altLang="en-US" dirty="0" err="1">
                <a:latin typeface="Arial"/>
                <a:cs typeface="Arial"/>
              </a:rPr>
              <a:t>gyfeirnodi'n</a:t>
            </a:r>
            <a:r>
              <a:rPr lang="en-GB" altLang="en-US" dirty="0">
                <a:latin typeface="Arial"/>
                <a:cs typeface="Arial"/>
              </a:rPr>
              <a:t> </a:t>
            </a:r>
            <a:r>
              <a:rPr lang="en-GB" altLang="en-US" dirty="0" err="1">
                <a:latin typeface="Arial"/>
                <a:cs typeface="Arial"/>
              </a:rPr>
              <a:t>gywir</a:t>
            </a:r>
            <a:r>
              <a:rPr lang="en-GB" altLang="en-US" dirty="0">
                <a:latin typeface="Arial"/>
                <a:cs typeface="Arial"/>
              </a:rPr>
              <a:t> a </a:t>
            </a:r>
            <a:r>
              <a:rPr lang="en-GB" altLang="en-US" dirty="0" err="1">
                <a:latin typeface="Arial"/>
                <a:cs typeface="Arial"/>
              </a:rPr>
              <a:t>phrawfddarllen</a:t>
            </a:r>
            <a:r>
              <a:rPr lang="en-GB" altLang="en-US" dirty="0">
                <a:latin typeface="Arial"/>
                <a:cs typeface="Arial"/>
              </a:rPr>
              <a:t> </a:t>
            </a:r>
            <a:r>
              <a:rPr lang="en-GB" altLang="en-US" dirty="0" err="1">
                <a:latin typeface="Arial"/>
                <a:cs typeface="Arial"/>
              </a:rPr>
              <a:t>eich</a:t>
            </a:r>
            <a:r>
              <a:rPr lang="en-GB" altLang="en-US" dirty="0">
                <a:latin typeface="Arial"/>
                <a:cs typeface="Arial"/>
              </a:rPr>
              <a:t> </a:t>
            </a:r>
            <a:r>
              <a:rPr lang="en-GB" altLang="en-US" dirty="0" err="1">
                <a:latin typeface="Arial"/>
                <a:cs typeface="Arial"/>
              </a:rPr>
              <a:t>gwaith</a:t>
            </a:r>
            <a:r>
              <a:rPr lang="en-GB" altLang="en-US" dirty="0">
                <a:latin typeface="Arial"/>
                <a:cs typeface="Arial"/>
              </a:rPr>
              <a:t>, gall </a:t>
            </a:r>
            <a:r>
              <a:rPr lang="en-GB" altLang="en-US" dirty="0" err="1">
                <a:latin typeface="Arial"/>
                <a:cs typeface="Arial"/>
              </a:rPr>
              <a:t>marciau</a:t>
            </a:r>
            <a:r>
              <a:rPr lang="en-GB" altLang="en-US" dirty="0">
                <a:latin typeface="Arial"/>
                <a:cs typeface="Arial"/>
              </a:rPr>
              <a:t> </a:t>
            </a:r>
            <a:r>
              <a:rPr lang="en-GB" altLang="en-US" dirty="0" err="1">
                <a:latin typeface="Arial"/>
                <a:cs typeface="Arial"/>
              </a:rPr>
              <a:t>yma</a:t>
            </a:r>
            <a:r>
              <a:rPr lang="en-GB" altLang="en-US" dirty="0">
                <a:latin typeface="Arial"/>
                <a:cs typeface="Arial"/>
              </a:rPr>
              <a:t> </a:t>
            </a:r>
            <a:r>
              <a:rPr lang="en-GB" altLang="en-US" dirty="0" err="1">
                <a:latin typeface="Arial"/>
                <a:cs typeface="Arial"/>
              </a:rPr>
              <a:t>fod</a:t>
            </a:r>
            <a:r>
              <a:rPr lang="en-GB" altLang="en-US" dirty="0">
                <a:latin typeface="Arial"/>
                <a:cs typeface="Arial"/>
              </a:rPr>
              <a:t> </a:t>
            </a:r>
            <a:r>
              <a:rPr lang="en-GB" altLang="en-US" dirty="0" err="1">
                <a:latin typeface="Arial"/>
                <a:cs typeface="Arial"/>
              </a:rPr>
              <a:t>yn</a:t>
            </a:r>
            <a:r>
              <a:rPr lang="en-GB" altLang="en-US" dirty="0">
                <a:latin typeface="Arial"/>
                <a:cs typeface="Arial"/>
              </a:rPr>
              <a:t> </a:t>
            </a:r>
            <a:r>
              <a:rPr lang="en-GB" altLang="en-US" dirty="0" err="1">
                <a:latin typeface="Arial"/>
                <a:cs typeface="Arial"/>
              </a:rPr>
              <a:t>wahaniaeth</a:t>
            </a:r>
            <a:r>
              <a:rPr lang="en-GB" altLang="en-US" dirty="0">
                <a:latin typeface="Arial"/>
                <a:cs typeface="Arial"/>
              </a:rPr>
              <a:t> </a:t>
            </a:r>
            <a:r>
              <a:rPr lang="en-GB" altLang="en-US" dirty="0" err="1">
                <a:latin typeface="Arial"/>
                <a:cs typeface="Arial"/>
              </a:rPr>
              <a:t>rhwng</a:t>
            </a:r>
            <a:r>
              <a:rPr lang="en-GB" altLang="en-US" dirty="0">
                <a:latin typeface="Arial"/>
                <a:cs typeface="Arial"/>
              </a:rPr>
              <a:t> </a:t>
            </a:r>
            <a:r>
              <a:rPr lang="en-GB" altLang="en-US" dirty="0" err="1">
                <a:latin typeface="Arial"/>
                <a:cs typeface="Arial"/>
              </a:rPr>
              <a:t>symud</a:t>
            </a:r>
            <a:r>
              <a:rPr lang="en-GB" altLang="en-US" dirty="0">
                <a:latin typeface="Arial"/>
                <a:cs typeface="Arial"/>
              </a:rPr>
              <a:t> </a:t>
            </a:r>
            <a:r>
              <a:rPr lang="en-GB" altLang="en-US" dirty="0" err="1">
                <a:latin typeface="Arial"/>
                <a:cs typeface="Arial"/>
              </a:rPr>
              <a:t>i</a:t>
            </a:r>
            <a:r>
              <a:rPr lang="en-GB" altLang="en-US" dirty="0">
                <a:latin typeface="Arial"/>
                <a:cs typeface="Arial"/>
              </a:rPr>
              <a:t> </a:t>
            </a:r>
            <a:r>
              <a:rPr lang="en-GB" altLang="en-US" dirty="0" err="1">
                <a:latin typeface="Arial"/>
                <a:cs typeface="Arial"/>
              </a:rPr>
              <a:t>fyny</a:t>
            </a:r>
            <a:r>
              <a:rPr lang="en-GB" altLang="en-US" dirty="0">
                <a:latin typeface="Arial"/>
                <a:cs typeface="Arial"/>
              </a:rPr>
              <a:t> </a:t>
            </a:r>
            <a:r>
              <a:rPr lang="en-GB" altLang="en-US" dirty="0" err="1">
                <a:latin typeface="Arial"/>
                <a:cs typeface="Arial"/>
              </a:rPr>
              <a:t>dosbarthiad</a:t>
            </a:r>
            <a:r>
              <a:rPr lang="en-GB" altLang="en-US" dirty="0">
                <a:latin typeface="Arial"/>
                <a:cs typeface="Arial"/>
              </a:rPr>
              <a:t> </a:t>
            </a:r>
            <a:r>
              <a:rPr lang="en-GB" altLang="en-US" dirty="0" err="1">
                <a:latin typeface="Arial"/>
                <a:cs typeface="Arial"/>
              </a:rPr>
              <a:t>yn</a:t>
            </a:r>
            <a:r>
              <a:rPr lang="en-GB" altLang="en-US" dirty="0">
                <a:latin typeface="Arial"/>
                <a:cs typeface="Arial"/>
              </a:rPr>
              <a:t> </a:t>
            </a:r>
            <a:r>
              <a:rPr lang="en-GB" altLang="en-US" dirty="0" err="1">
                <a:latin typeface="Arial"/>
                <a:cs typeface="Arial"/>
              </a:rPr>
              <a:t>eich</a:t>
            </a:r>
            <a:r>
              <a:rPr lang="en-GB" altLang="en-US" dirty="0">
                <a:latin typeface="Arial"/>
                <a:cs typeface="Arial"/>
              </a:rPr>
              <a:t> marc </a:t>
            </a:r>
            <a:r>
              <a:rPr lang="en-GB" altLang="en-US" dirty="0" err="1">
                <a:latin typeface="Arial"/>
                <a:cs typeface="Arial"/>
              </a:rPr>
              <a:t>cyffredinol</a:t>
            </a:r>
            <a:r>
              <a:rPr lang="en-GB" altLang="en-US" dirty="0">
                <a:latin typeface="Arial"/>
                <a:cs typeface="Arial"/>
              </a:rPr>
              <a:t>.</a:t>
            </a:r>
          </a:p>
        </p:txBody>
      </p:sp>
      <p:sp>
        <p:nvSpPr>
          <p:cNvPr id="32772" name="Slide Number Placeholder 3">
            <a:extLst>
              <a:ext uri="{FF2B5EF4-FFF2-40B4-BE49-F238E27FC236}">
                <a16:creationId xmlns:a16="http://schemas.microsoft.com/office/drawing/2014/main" id="{D0DB5E12-7B4D-1E25-4428-830AA8155D9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63588" indent="-293688">
              <a:defRPr sz="2400">
                <a:solidFill>
                  <a:schemeClr val="tx1"/>
                </a:solidFill>
                <a:latin typeface="Times" panose="02020603050405020304" pitchFamily="18" charset="0"/>
                <a:ea typeface="MS PGothic" panose="020B0600070205080204" pitchFamily="34" charset="-128"/>
              </a:defRPr>
            </a:lvl2pPr>
            <a:lvl3pPr marL="1176338" indent="-234950">
              <a:defRPr sz="2400">
                <a:solidFill>
                  <a:schemeClr val="tx1"/>
                </a:solidFill>
                <a:latin typeface="Times" panose="02020603050405020304" pitchFamily="18" charset="0"/>
                <a:ea typeface="MS PGothic" panose="020B0600070205080204" pitchFamily="34" charset="-128"/>
              </a:defRPr>
            </a:lvl3pPr>
            <a:lvl4pPr marL="1646238" indent="-234950">
              <a:defRPr sz="2400">
                <a:solidFill>
                  <a:schemeClr val="tx1"/>
                </a:solidFill>
                <a:latin typeface="Times" panose="02020603050405020304" pitchFamily="18" charset="0"/>
                <a:ea typeface="MS PGothic" panose="020B0600070205080204" pitchFamily="34" charset="-128"/>
              </a:defRPr>
            </a:lvl4pPr>
            <a:lvl5pPr marL="2116138" indent="-234950">
              <a:defRPr sz="2400">
                <a:solidFill>
                  <a:schemeClr val="tx1"/>
                </a:solidFill>
                <a:latin typeface="Times" panose="02020603050405020304" pitchFamily="18" charset="0"/>
                <a:ea typeface="MS PGothic" panose="020B0600070205080204" pitchFamily="34" charset="-128"/>
              </a:defRPr>
            </a:lvl5pPr>
            <a:lvl6pPr marL="2573338" indent="-2349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3030538" indent="-2349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87738" indent="-2349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44938" indent="-2349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B3C92541-E103-41C8-92EF-B697538193BF}" type="slidenum">
              <a:rPr lang="cy-GB" altLang="en-US" sz="1200">
                <a:latin typeface="Arial" panose="020B0604020202020204" pitchFamily="34" charset="0"/>
              </a:rPr>
              <a:pPr/>
              <a:t>17</a:t>
            </a:fld>
            <a:endParaRPr lang="cy-GB" altLang="en-US" sz="1200">
              <a:latin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F3A7A873-41E5-9DA5-94E9-20F58DE1C2BC}"/>
              </a:ext>
            </a:extLst>
          </p:cNvPr>
          <p:cNvSpPr>
            <a:spLocks noGrp="1" noRot="1" noChangeAspect="1" noChangeArrowheads="1" noTextEdit="1"/>
          </p:cNvSpPr>
          <p:nvPr>
            <p:ph type="sldImg"/>
          </p:nvPr>
        </p:nvSpPr>
        <p:spPr>
          <a:xfrm>
            <a:off x="106363" y="750888"/>
            <a:ext cx="6677025" cy="3756025"/>
          </a:xfrm>
          <a:ln/>
        </p:spPr>
      </p:sp>
      <p:sp>
        <p:nvSpPr>
          <p:cNvPr id="34819" name="Notes Placeholder 2">
            <a:extLst>
              <a:ext uri="{FF2B5EF4-FFF2-40B4-BE49-F238E27FC236}">
                <a16:creationId xmlns:a16="http://schemas.microsoft.com/office/drawing/2014/main" id="{39AA149D-7B7C-E3F1-B499-5EF1DD93A76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cs typeface="Arial"/>
            </a:endParaRPr>
          </a:p>
        </p:txBody>
      </p:sp>
      <p:sp>
        <p:nvSpPr>
          <p:cNvPr id="34820" name="Slide Number Placeholder 3">
            <a:extLst>
              <a:ext uri="{FF2B5EF4-FFF2-40B4-BE49-F238E27FC236}">
                <a16:creationId xmlns:a16="http://schemas.microsoft.com/office/drawing/2014/main" id="{599C3B11-E25B-EC98-5791-F4FC645B332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694EC743-E5B6-4181-A86C-4F1D88E08B46}" type="slidenum">
              <a:rPr lang="cy-GB" altLang="en-US" sz="1200">
                <a:latin typeface="Arial" panose="020B0604020202020204" pitchFamily="34" charset="0"/>
              </a:rPr>
              <a:pPr/>
              <a:t>18</a:t>
            </a:fld>
            <a:endParaRPr lang="cy-GB" altLang="en-US" sz="1200">
              <a:latin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xfrm>
            <a:off x="90488" y="744538"/>
            <a:ext cx="6616700" cy="3722687"/>
          </a:xfrm>
          <a:ln/>
        </p:spPr>
      </p:sp>
      <p:sp>
        <p:nvSpPr>
          <p:cNvPr id="245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a:cs typeface="Arial"/>
              </a:rPr>
              <a:t>If you are experiencing any issues with IT or Moodle please contact the IT helpline available 24 hours a day 365 days a year or email the Moodle team.</a:t>
            </a:r>
            <a:endParaRPr lang="en-GB" altLang="en-US" dirty="0">
              <a:latin typeface="Arial" panose="020B0604020202020204" pitchFamily="34" charset="0"/>
            </a:endParaRPr>
          </a:p>
          <a:p>
            <a:endParaRPr lang="en-GB" altLang="en-US" dirty="0">
              <a:latin typeface="Arial" panose="020B0604020202020204" pitchFamily="34" charset="0"/>
              <a:cs typeface="Arial"/>
            </a:endParaRPr>
          </a:p>
          <a:p>
            <a:r>
              <a:rPr lang="en-GB" altLang="en-US" dirty="0">
                <a:latin typeface="Arial"/>
                <a:cs typeface="Arial"/>
              </a:rPr>
              <a:t>Remember IT issues are not usually accepted as grounds for extenuating circumstances so ensure you allow sufficient time to submit your assignment.</a:t>
            </a:r>
            <a:endParaRPr lang="en-GB" altLang="en-US" dirty="0">
              <a:latin typeface="Arial" panose="020B0604020202020204" pitchFamily="34" charset="0"/>
              <a:cs typeface="Arial" panose="020B0604020202020204" pitchFamily="34" charset="0"/>
            </a:endParaRPr>
          </a:p>
          <a:p>
            <a:endParaRPr lang="en-GB" altLang="en-US" dirty="0">
              <a:latin typeface="Arial" panose="020B0604020202020204" pitchFamily="34" charset="0"/>
              <a:cs typeface="Arial" panose="020B0604020202020204" pitchFamily="34" charset="0"/>
            </a:endParaRPr>
          </a:p>
          <a:p>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Os</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ydych</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chi'n</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cael</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unrhyw</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broblemau</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gyda</a:t>
            </a:r>
            <a:r>
              <a:rPr lang="en-GB" altLang="en-US" dirty="0">
                <a:latin typeface="Arial" panose="020B0604020202020204" pitchFamily="34" charset="0"/>
                <a:cs typeface="Arial" panose="020B0604020202020204" pitchFamily="34" charset="0"/>
              </a:rPr>
              <a:t> TG neu Moodle, </a:t>
            </a:r>
            <a:r>
              <a:rPr lang="en-GB" altLang="en-US" dirty="0" err="1">
                <a:latin typeface="Arial" panose="020B0604020202020204" pitchFamily="34" charset="0"/>
                <a:cs typeface="Arial" panose="020B0604020202020204" pitchFamily="34" charset="0"/>
              </a:rPr>
              <a:t>cysylltwch</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â'r</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llinell</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gymorth</a:t>
            </a:r>
            <a:r>
              <a:rPr lang="en-GB" altLang="en-US" dirty="0">
                <a:latin typeface="Arial" panose="020B0604020202020204" pitchFamily="34" charset="0"/>
                <a:cs typeface="Arial" panose="020B0604020202020204" pitchFamily="34" charset="0"/>
              </a:rPr>
              <a:t> TG </a:t>
            </a:r>
            <a:r>
              <a:rPr lang="en-GB" altLang="en-US" dirty="0" err="1">
                <a:latin typeface="Arial" panose="020B0604020202020204" pitchFamily="34" charset="0"/>
                <a:cs typeface="Arial" panose="020B0604020202020204" pitchFamily="34" charset="0"/>
              </a:rPr>
              <a:t>sydd</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ar</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gael</a:t>
            </a:r>
            <a:r>
              <a:rPr lang="en-GB" altLang="en-US" dirty="0">
                <a:latin typeface="Arial" panose="020B0604020202020204" pitchFamily="34" charset="0"/>
                <a:cs typeface="Arial" panose="020B0604020202020204" pitchFamily="34" charset="0"/>
              </a:rPr>
              <a:t> 24 </a:t>
            </a:r>
            <a:r>
              <a:rPr lang="en-GB" altLang="en-US" dirty="0" err="1">
                <a:latin typeface="Arial" panose="020B0604020202020204" pitchFamily="34" charset="0"/>
                <a:cs typeface="Arial" panose="020B0604020202020204" pitchFamily="34" charset="0"/>
              </a:rPr>
              <a:t>awr</a:t>
            </a:r>
            <a:r>
              <a:rPr lang="en-GB" altLang="en-US" dirty="0">
                <a:latin typeface="Arial" panose="020B0604020202020204" pitchFamily="34" charset="0"/>
                <a:cs typeface="Arial" panose="020B0604020202020204" pitchFamily="34" charset="0"/>
              </a:rPr>
              <a:t> y </a:t>
            </a:r>
            <a:r>
              <a:rPr lang="en-GB" altLang="en-US" dirty="0" err="1">
                <a:latin typeface="Arial" panose="020B0604020202020204" pitchFamily="34" charset="0"/>
                <a:cs typeface="Arial" panose="020B0604020202020204" pitchFamily="34" charset="0"/>
              </a:rPr>
              <a:t>dydd</a:t>
            </a:r>
            <a:r>
              <a:rPr lang="en-GB" altLang="en-US" dirty="0">
                <a:latin typeface="Arial" panose="020B0604020202020204" pitchFamily="34" charset="0"/>
                <a:cs typeface="Arial" panose="020B0604020202020204" pitchFamily="34" charset="0"/>
              </a:rPr>
              <a:t> 365 </a:t>
            </a:r>
            <a:r>
              <a:rPr lang="en-GB" altLang="en-US" dirty="0" err="1">
                <a:latin typeface="Arial" panose="020B0604020202020204" pitchFamily="34" charset="0"/>
                <a:cs typeface="Arial" panose="020B0604020202020204" pitchFamily="34" charset="0"/>
              </a:rPr>
              <a:t>diwrnod</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yr</a:t>
            </a:r>
            <a:r>
              <a:rPr lang="en-GB" altLang="en-US" dirty="0">
                <a:latin typeface="Arial" panose="020B0604020202020204" pitchFamily="34" charset="0"/>
                <a:cs typeface="Arial" panose="020B0604020202020204" pitchFamily="34" charset="0"/>
              </a:rPr>
              <a:t> </a:t>
            </a:r>
            <a:r>
              <a:rPr lang="en-GB" altLang="en-US">
                <a:latin typeface="Arial" panose="020B0604020202020204" pitchFamily="34" charset="0"/>
                <a:cs typeface="Arial" panose="020B0604020202020204" pitchFamily="34" charset="0"/>
              </a:rPr>
              <a:t>blwydden </a:t>
            </a:r>
            <a:r>
              <a:rPr lang="en-GB" altLang="en-US" dirty="0">
                <a:latin typeface="Arial" panose="020B0604020202020204" pitchFamily="34" charset="0"/>
                <a:cs typeface="Arial" panose="020B0604020202020204" pitchFamily="34" charset="0"/>
              </a:rPr>
              <a:t>neu e-</a:t>
            </a:r>
            <a:r>
              <a:rPr lang="en-GB" altLang="en-US" dirty="0" err="1">
                <a:latin typeface="Arial" panose="020B0604020202020204" pitchFamily="34" charset="0"/>
                <a:cs typeface="Arial" panose="020B0604020202020204" pitchFamily="34" charset="0"/>
              </a:rPr>
              <a:t>bostiwch</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tîm</a:t>
            </a:r>
            <a:r>
              <a:rPr lang="en-GB" altLang="en-US" dirty="0">
                <a:latin typeface="Arial" panose="020B0604020202020204" pitchFamily="34" charset="0"/>
                <a:cs typeface="Arial" panose="020B0604020202020204" pitchFamily="34" charset="0"/>
              </a:rPr>
              <a:t> Moodle.</a:t>
            </a:r>
          </a:p>
          <a:p>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Cofiwch</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nad</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yw</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materion</a:t>
            </a:r>
            <a:r>
              <a:rPr lang="en-GB" altLang="en-US" dirty="0">
                <a:latin typeface="Arial" panose="020B0604020202020204" pitchFamily="34" charset="0"/>
                <a:cs typeface="Arial" panose="020B0604020202020204" pitchFamily="34" charset="0"/>
              </a:rPr>
              <a:t> TG </a:t>
            </a:r>
            <a:r>
              <a:rPr lang="en-GB" altLang="en-US" dirty="0" err="1">
                <a:latin typeface="Arial" panose="020B0604020202020204" pitchFamily="34" charset="0"/>
                <a:cs typeface="Arial" panose="020B0604020202020204" pitchFamily="34" charset="0"/>
              </a:rPr>
              <a:t>fel</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arfer</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yn</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cael</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eu</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derbyn</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fel</a:t>
            </a:r>
            <a:r>
              <a:rPr lang="en-GB" altLang="en-US" dirty="0">
                <a:latin typeface="Arial" panose="020B0604020202020204" pitchFamily="34" charset="0"/>
                <a:cs typeface="Arial" panose="020B0604020202020204" pitchFamily="34" charset="0"/>
              </a:rPr>
              <a:t> sail </a:t>
            </a:r>
            <a:r>
              <a:rPr lang="en-GB" altLang="en-US" dirty="0" err="1">
                <a:latin typeface="Arial" panose="020B0604020202020204" pitchFamily="34" charset="0"/>
                <a:cs typeface="Arial" panose="020B0604020202020204" pitchFamily="34" charset="0"/>
              </a:rPr>
              <a:t>ar</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gyfer</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amgylchiadau</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esgusodol</a:t>
            </a:r>
            <a:r>
              <a:rPr lang="en-GB" altLang="en-US" dirty="0">
                <a:latin typeface="Arial" panose="020B0604020202020204" pitchFamily="34" charset="0"/>
                <a:cs typeface="Arial" panose="020B0604020202020204" pitchFamily="34" charset="0"/>
              </a:rPr>
              <a:t> felly </a:t>
            </a:r>
            <a:r>
              <a:rPr lang="en-GB" altLang="en-US" dirty="0" err="1">
                <a:latin typeface="Arial" panose="020B0604020202020204" pitchFamily="34" charset="0"/>
                <a:cs typeface="Arial" panose="020B0604020202020204" pitchFamily="34" charset="0"/>
              </a:rPr>
              <a:t>sicrhewch</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eich</a:t>
            </a:r>
            <a:r>
              <a:rPr lang="en-GB" altLang="en-US" dirty="0">
                <a:latin typeface="Arial" panose="020B0604020202020204" pitchFamily="34" charset="0"/>
                <a:cs typeface="Arial" panose="020B0604020202020204" pitchFamily="34" charset="0"/>
              </a:rPr>
              <a:t> bod </a:t>
            </a:r>
            <a:r>
              <a:rPr lang="en-GB" altLang="en-US" dirty="0" err="1">
                <a:latin typeface="Arial" panose="020B0604020202020204" pitchFamily="34" charset="0"/>
                <a:cs typeface="Arial" panose="020B0604020202020204" pitchFamily="34" charset="0"/>
              </a:rPr>
              <a:t>yn</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caniatáu</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digon</a:t>
            </a:r>
            <a:r>
              <a:rPr lang="en-GB" altLang="en-US" dirty="0">
                <a:latin typeface="Arial" panose="020B0604020202020204" pitchFamily="34" charset="0"/>
                <a:cs typeface="Arial" panose="020B0604020202020204" pitchFamily="34" charset="0"/>
              </a:rPr>
              <a:t> o </a:t>
            </a:r>
            <a:r>
              <a:rPr lang="en-GB" altLang="en-US" dirty="0" err="1">
                <a:latin typeface="Arial" panose="020B0604020202020204" pitchFamily="34" charset="0"/>
                <a:cs typeface="Arial" panose="020B0604020202020204" pitchFamily="34" charset="0"/>
              </a:rPr>
              <a:t>amser</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i</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gyflwyno</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eich</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aseiniad</a:t>
            </a:r>
            <a:r>
              <a:rPr lang="en-GB" altLang="en-US" dirty="0">
                <a:latin typeface="Arial" panose="020B0604020202020204" pitchFamily="34" charset="0"/>
                <a:cs typeface="Arial" panose="020B0604020202020204" pitchFamily="34" charset="0"/>
              </a:rPr>
              <a:t>.</a:t>
            </a:r>
          </a:p>
        </p:txBody>
      </p:sp>
      <p:sp>
        <p:nvSpPr>
          <p:cNvPr id="245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F8C569E7-322E-4507-9BEE-D94CE7B73F25}" type="slidenum">
              <a:rPr lang="cy-GB" altLang="en-US" sz="1200" smtClean="0">
                <a:latin typeface="Arial" panose="020B0604020202020204" pitchFamily="34" charset="0"/>
              </a:rPr>
              <a:pPr/>
              <a:t>19</a:t>
            </a:fld>
            <a:endParaRPr lang="cy-GB" altLang="en-US" sz="1200">
              <a:latin typeface="Arial" panose="020B0604020202020204" pitchFamily="34" charset="0"/>
            </a:endParaRPr>
          </a:p>
        </p:txBody>
      </p:sp>
    </p:spTree>
    <p:extLst>
      <p:ext uri="{BB962C8B-B14F-4D97-AF65-F5344CB8AC3E}">
        <p14:creationId xmlns:p14="http://schemas.microsoft.com/office/powerpoint/2010/main" val="43865995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Students are advised that lecturers cannot check work or draft mark; lecturers can respond to questions</a:t>
            </a:r>
          </a:p>
          <a:p>
            <a:endParaRPr lang="en-GB" dirty="0"/>
          </a:p>
          <a:p>
            <a:r>
              <a:rPr lang="en-GB" dirty="0"/>
              <a:t>When booking a tutorial, please be prompt and cancel if the tutorial is no longer needed. Ensure that you are prepared, bringing questions with you to tutorials and recording responses</a:t>
            </a:r>
          </a:p>
          <a:p>
            <a:endParaRPr lang="en-GB" dirty="0"/>
          </a:p>
          <a:p>
            <a:r>
              <a:rPr lang="en-GB" dirty="0"/>
              <a:t>Lecturers’ ability to respond to emails varies according to when they access emails. Not all staff check emails during evenings and weekends. Staff taking annual leave – an automated message will tell you when they are back at work and will respond to emails as soon as they can</a:t>
            </a:r>
          </a:p>
          <a:p>
            <a:endParaRPr lang="en-GB" dirty="0"/>
          </a:p>
          <a:p>
            <a:endParaRPr lang="en-GB" dirty="0"/>
          </a:p>
          <a:p>
            <a:r>
              <a:rPr lang="en-GB" dirty="0" err="1"/>
              <a:t>Cynghorir</a:t>
            </a:r>
            <a:r>
              <a:rPr lang="en-GB" dirty="0"/>
              <a:t> </a:t>
            </a:r>
            <a:r>
              <a:rPr lang="en-GB" dirty="0" err="1"/>
              <a:t>myfyrwyr</a:t>
            </a:r>
            <a:r>
              <a:rPr lang="en-GB" dirty="0"/>
              <a:t> </a:t>
            </a:r>
            <a:r>
              <a:rPr lang="en-GB" dirty="0" err="1"/>
              <a:t>na</a:t>
            </a:r>
            <a:r>
              <a:rPr lang="en-GB" dirty="0"/>
              <a:t> all </a:t>
            </a:r>
            <a:r>
              <a:rPr lang="en-GB" dirty="0" err="1"/>
              <a:t>darlithwyr</a:t>
            </a:r>
            <a:r>
              <a:rPr lang="en-GB" dirty="0"/>
              <a:t> </a:t>
            </a:r>
            <a:r>
              <a:rPr lang="en-GB" dirty="0" err="1"/>
              <a:t>wirio</a:t>
            </a:r>
            <a:r>
              <a:rPr lang="en-GB" dirty="0"/>
              <a:t> </a:t>
            </a:r>
            <a:r>
              <a:rPr lang="en-GB" dirty="0" err="1"/>
              <a:t>gwaith</a:t>
            </a:r>
            <a:r>
              <a:rPr lang="en-GB" dirty="0"/>
              <a:t> neu </a:t>
            </a:r>
            <a:r>
              <a:rPr lang="en-GB" dirty="0" err="1"/>
              <a:t>farc</a:t>
            </a:r>
            <a:r>
              <a:rPr lang="en-GB" dirty="0"/>
              <a:t> </a:t>
            </a:r>
            <a:r>
              <a:rPr lang="en-GB" dirty="0" err="1"/>
              <a:t>drafft</a:t>
            </a:r>
            <a:r>
              <a:rPr lang="en-GB" dirty="0"/>
              <a:t>; gall </a:t>
            </a:r>
            <a:r>
              <a:rPr lang="en-GB" dirty="0" err="1"/>
              <a:t>darlithwyr</a:t>
            </a:r>
            <a:r>
              <a:rPr lang="en-GB" dirty="0"/>
              <a:t> </a:t>
            </a:r>
            <a:r>
              <a:rPr lang="en-GB" dirty="0" err="1"/>
              <a:t>ymateb</a:t>
            </a:r>
            <a:r>
              <a:rPr lang="en-GB" dirty="0"/>
              <a:t> </a:t>
            </a:r>
            <a:r>
              <a:rPr lang="en-GB" dirty="0" err="1"/>
              <a:t>i</a:t>
            </a:r>
            <a:r>
              <a:rPr lang="en-GB" dirty="0"/>
              <a:t> </a:t>
            </a:r>
            <a:r>
              <a:rPr lang="en-GB" dirty="0" err="1"/>
              <a:t>gwestiynau</a:t>
            </a:r>
            <a:endParaRPr lang="en-GB" dirty="0"/>
          </a:p>
          <a:p>
            <a:endParaRPr lang="en-GB" dirty="0"/>
          </a:p>
          <a:p>
            <a:r>
              <a:rPr lang="en-GB" dirty="0" err="1"/>
              <a:t>Wrth</a:t>
            </a:r>
            <a:r>
              <a:rPr lang="en-GB" dirty="0"/>
              <a:t> </a:t>
            </a:r>
            <a:r>
              <a:rPr lang="en-GB" dirty="0" err="1"/>
              <a:t>archebu</a:t>
            </a:r>
            <a:r>
              <a:rPr lang="en-GB" dirty="0"/>
              <a:t> </a:t>
            </a:r>
            <a:r>
              <a:rPr lang="en-GB" dirty="0" err="1"/>
              <a:t>tiwtorial</a:t>
            </a:r>
            <a:r>
              <a:rPr lang="en-GB" dirty="0"/>
              <a:t>, </a:t>
            </a:r>
            <a:r>
              <a:rPr lang="en-GB" dirty="0" err="1"/>
              <a:t>byddwch</a:t>
            </a:r>
            <a:r>
              <a:rPr lang="en-GB" dirty="0"/>
              <a:t> </a:t>
            </a:r>
            <a:r>
              <a:rPr lang="en-GB" dirty="0" err="1"/>
              <a:t>yn</a:t>
            </a:r>
            <a:r>
              <a:rPr lang="en-GB" dirty="0"/>
              <a:t> </a:t>
            </a:r>
            <a:r>
              <a:rPr lang="en-GB" dirty="0" err="1"/>
              <a:t>brydlon</a:t>
            </a:r>
            <a:r>
              <a:rPr lang="en-GB" dirty="0"/>
              <a:t> a </a:t>
            </a:r>
            <a:r>
              <a:rPr lang="en-GB" dirty="0" err="1"/>
              <a:t>chanslo</a:t>
            </a:r>
            <a:r>
              <a:rPr lang="en-GB" dirty="0"/>
              <a:t> </a:t>
            </a:r>
            <a:r>
              <a:rPr lang="en-GB" dirty="0" err="1"/>
              <a:t>os</a:t>
            </a:r>
            <a:r>
              <a:rPr lang="en-GB" dirty="0"/>
              <a:t> </a:t>
            </a:r>
            <a:r>
              <a:rPr lang="en-GB" dirty="0" err="1"/>
              <a:t>nad</a:t>
            </a:r>
            <a:r>
              <a:rPr lang="en-GB" dirty="0"/>
              <a:t> </a:t>
            </a:r>
            <a:r>
              <a:rPr lang="en-GB" dirty="0" err="1"/>
              <a:t>oes</a:t>
            </a:r>
            <a:r>
              <a:rPr lang="en-GB" dirty="0"/>
              <a:t> </a:t>
            </a:r>
            <a:r>
              <a:rPr lang="en-GB" dirty="0" err="1"/>
              <a:t>angen</a:t>
            </a:r>
            <a:r>
              <a:rPr lang="en-GB" dirty="0"/>
              <a:t> y </a:t>
            </a:r>
            <a:r>
              <a:rPr lang="en-GB" dirty="0" err="1"/>
              <a:t>tiwtorial</a:t>
            </a:r>
            <a:r>
              <a:rPr lang="en-GB" dirty="0"/>
              <a:t> </a:t>
            </a:r>
            <a:r>
              <a:rPr lang="en-GB" dirty="0" err="1"/>
              <a:t>mwyach</a:t>
            </a:r>
            <a:r>
              <a:rPr lang="en-GB" dirty="0"/>
              <a:t>. </a:t>
            </a:r>
            <a:r>
              <a:rPr lang="en-GB" dirty="0" err="1"/>
              <a:t>Sicrhewch</a:t>
            </a:r>
            <a:r>
              <a:rPr lang="en-GB" dirty="0"/>
              <a:t> </a:t>
            </a:r>
            <a:r>
              <a:rPr lang="en-GB" dirty="0" err="1"/>
              <a:t>eich</a:t>
            </a:r>
            <a:r>
              <a:rPr lang="en-GB" dirty="0"/>
              <a:t> bod </a:t>
            </a:r>
            <a:r>
              <a:rPr lang="en-GB" dirty="0" err="1"/>
              <a:t>yn</a:t>
            </a:r>
            <a:r>
              <a:rPr lang="en-GB" dirty="0"/>
              <a:t> </a:t>
            </a:r>
            <a:r>
              <a:rPr lang="en-GB" dirty="0" err="1"/>
              <a:t>barod</a:t>
            </a:r>
            <a:r>
              <a:rPr lang="en-GB" dirty="0"/>
              <a:t>, </a:t>
            </a:r>
            <a:r>
              <a:rPr lang="en-GB" dirty="0" err="1"/>
              <a:t>gan</a:t>
            </a:r>
            <a:r>
              <a:rPr lang="en-GB" dirty="0"/>
              <a:t> </a:t>
            </a:r>
            <a:r>
              <a:rPr lang="en-GB" dirty="0" err="1"/>
              <a:t>ddod</a:t>
            </a:r>
            <a:r>
              <a:rPr lang="en-GB" dirty="0"/>
              <a:t> â </a:t>
            </a:r>
            <a:r>
              <a:rPr lang="en-GB" dirty="0" err="1"/>
              <a:t>chwestiynau</a:t>
            </a:r>
            <a:r>
              <a:rPr lang="en-GB" dirty="0"/>
              <a:t> </a:t>
            </a:r>
            <a:r>
              <a:rPr lang="en-GB" dirty="0" err="1"/>
              <a:t>gyda</a:t>
            </a:r>
            <a:r>
              <a:rPr lang="en-GB" dirty="0"/>
              <a:t> chi </a:t>
            </a:r>
            <a:r>
              <a:rPr lang="en-GB" dirty="0" err="1"/>
              <a:t>i</a:t>
            </a:r>
            <a:r>
              <a:rPr lang="en-GB" dirty="0"/>
              <a:t> </a:t>
            </a:r>
            <a:r>
              <a:rPr lang="en-GB" dirty="0" err="1"/>
              <a:t>sesiynau</a:t>
            </a:r>
            <a:r>
              <a:rPr lang="en-GB" dirty="0"/>
              <a:t> </a:t>
            </a:r>
            <a:r>
              <a:rPr lang="en-GB" dirty="0" err="1"/>
              <a:t>tiwtorial</a:t>
            </a:r>
            <a:r>
              <a:rPr lang="en-GB" dirty="0"/>
              <a:t> a </a:t>
            </a:r>
            <a:r>
              <a:rPr lang="en-GB" dirty="0" err="1"/>
              <a:t>chofnodi</a:t>
            </a:r>
            <a:r>
              <a:rPr lang="en-GB" dirty="0"/>
              <a:t> </a:t>
            </a:r>
            <a:r>
              <a:rPr lang="en-GB" dirty="0" err="1"/>
              <a:t>ymatebion</a:t>
            </a:r>
            <a:endParaRPr lang="en-GB" dirty="0"/>
          </a:p>
          <a:p>
            <a:endParaRPr lang="en-GB" dirty="0"/>
          </a:p>
          <a:p>
            <a:r>
              <a:rPr lang="en-GB" dirty="0"/>
              <a:t>Mae </a:t>
            </a:r>
            <a:r>
              <a:rPr lang="en-GB" dirty="0" err="1"/>
              <a:t>gallu</a:t>
            </a:r>
            <a:r>
              <a:rPr lang="en-GB" dirty="0"/>
              <a:t> </a:t>
            </a:r>
            <a:r>
              <a:rPr lang="en-GB" dirty="0" err="1"/>
              <a:t>darlithwyr</a:t>
            </a:r>
            <a:r>
              <a:rPr lang="en-GB" dirty="0"/>
              <a:t> </a:t>
            </a:r>
            <a:r>
              <a:rPr lang="en-GB" dirty="0" err="1"/>
              <a:t>i</a:t>
            </a:r>
            <a:r>
              <a:rPr lang="en-GB" dirty="0"/>
              <a:t> </a:t>
            </a:r>
            <a:r>
              <a:rPr lang="en-GB" dirty="0" err="1"/>
              <a:t>ymateb</a:t>
            </a:r>
            <a:r>
              <a:rPr lang="en-GB" dirty="0"/>
              <a:t> </a:t>
            </a:r>
            <a:r>
              <a:rPr lang="en-GB" dirty="0" err="1"/>
              <a:t>i</a:t>
            </a:r>
            <a:r>
              <a:rPr lang="en-GB" dirty="0"/>
              <a:t> e-</a:t>
            </a:r>
            <a:r>
              <a:rPr lang="en-GB" dirty="0" err="1"/>
              <a:t>byst</a:t>
            </a:r>
            <a:r>
              <a:rPr lang="en-GB" dirty="0"/>
              <a:t> </a:t>
            </a:r>
            <a:r>
              <a:rPr lang="en-GB" dirty="0" err="1"/>
              <a:t>yn</a:t>
            </a:r>
            <a:r>
              <a:rPr lang="en-GB" dirty="0"/>
              <a:t> </a:t>
            </a:r>
            <a:r>
              <a:rPr lang="en-GB" dirty="0" err="1"/>
              <a:t>amrywio</a:t>
            </a:r>
            <a:r>
              <a:rPr lang="en-GB" dirty="0"/>
              <a:t> </a:t>
            </a:r>
            <a:r>
              <a:rPr lang="en-GB" dirty="0" err="1"/>
              <a:t>yn</a:t>
            </a:r>
            <a:r>
              <a:rPr lang="en-GB" dirty="0"/>
              <a:t> </a:t>
            </a:r>
            <a:r>
              <a:rPr lang="en-GB" dirty="0" err="1"/>
              <a:t>ôl</a:t>
            </a:r>
            <a:r>
              <a:rPr lang="en-GB" dirty="0"/>
              <a:t> </a:t>
            </a:r>
            <a:r>
              <a:rPr lang="en-GB" dirty="0" err="1"/>
              <a:t>pryd</a:t>
            </a:r>
            <a:r>
              <a:rPr lang="en-GB" dirty="0"/>
              <a:t> y </a:t>
            </a:r>
            <a:r>
              <a:rPr lang="en-GB" dirty="0" err="1"/>
              <a:t>byddant</a:t>
            </a:r>
            <a:r>
              <a:rPr lang="en-GB" dirty="0"/>
              <a:t> </a:t>
            </a:r>
            <a:r>
              <a:rPr lang="en-GB" dirty="0" err="1"/>
              <a:t>yn</a:t>
            </a:r>
            <a:r>
              <a:rPr lang="en-GB" dirty="0"/>
              <a:t> </a:t>
            </a:r>
            <a:r>
              <a:rPr lang="en-GB" dirty="0" err="1"/>
              <a:t>cyrchu</a:t>
            </a:r>
            <a:r>
              <a:rPr lang="en-GB" dirty="0"/>
              <a:t> e-</a:t>
            </a:r>
            <a:r>
              <a:rPr lang="en-GB" dirty="0" err="1"/>
              <a:t>byst</a:t>
            </a:r>
            <a:r>
              <a:rPr lang="en-GB" dirty="0"/>
              <a:t>. </a:t>
            </a:r>
            <a:r>
              <a:rPr lang="en-GB" dirty="0" err="1"/>
              <a:t>Nid</a:t>
            </a:r>
            <a:r>
              <a:rPr lang="en-GB" dirty="0"/>
              <a:t> </a:t>
            </a:r>
            <a:r>
              <a:rPr lang="en-GB" dirty="0" err="1"/>
              <a:t>yw</a:t>
            </a:r>
            <a:r>
              <a:rPr lang="en-GB" dirty="0"/>
              <a:t> </a:t>
            </a:r>
            <a:r>
              <a:rPr lang="en-GB" dirty="0" err="1"/>
              <a:t>pob</a:t>
            </a:r>
            <a:r>
              <a:rPr lang="en-GB" dirty="0"/>
              <a:t> </a:t>
            </a:r>
            <a:r>
              <a:rPr lang="en-GB" dirty="0" err="1"/>
              <a:t>aelod</a:t>
            </a:r>
            <a:r>
              <a:rPr lang="en-GB" dirty="0"/>
              <a:t> o staff </a:t>
            </a:r>
            <a:r>
              <a:rPr lang="en-GB" dirty="0" err="1"/>
              <a:t>yn</a:t>
            </a:r>
            <a:r>
              <a:rPr lang="en-GB" dirty="0"/>
              <a:t> </a:t>
            </a:r>
            <a:r>
              <a:rPr lang="en-GB" dirty="0" err="1"/>
              <a:t>gwirio</a:t>
            </a:r>
            <a:r>
              <a:rPr lang="en-GB" dirty="0"/>
              <a:t> e-</a:t>
            </a:r>
            <a:r>
              <a:rPr lang="en-GB" dirty="0" err="1"/>
              <a:t>byst</a:t>
            </a:r>
            <a:r>
              <a:rPr lang="en-GB" dirty="0"/>
              <a:t> </a:t>
            </a:r>
            <a:r>
              <a:rPr lang="en-GB" dirty="0" err="1"/>
              <a:t>gyda'r</a:t>
            </a:r>
            <a:r>
              <a:rPr lang="en-GB" dirty="0"/>
              <a:t> </a:t>
            </a:r>
            <a:r>
              <a:rPr lang="en-GB" dirty="0" err="1"/>
              <a:t>nos</a:t>
            </a:r>
            <a:r>
              <a:rPr lang="en-GB" dirty="0"/>
              <a:t> ac </a:t>
            </a:r>
            <a:r>
              <a:rPr lang="en-GB" dirty="0" err="1"/>
              <a:t>ar</a:t>
            </a:r>
            <a:r>
              <a:rPr lang="en-GB" dirty="0"/>
              <a:t> </a:t>
            </a:r>
            <a:r>
              <a:rPr lang="en-GB" dirty="0" err="1"/>
              <a:t>benwythnosau</a:t>
            </a:r>
            <a:r>
              <a:rPr lang="en-GB" dirty="0"/>
              <a:t>. Staff </a:t>
            </a:r>
            <a:r>
              <a:rPr lang="en-GB" dirty="0" err="1"/>
              <a:t>yn</a:t>
            </a:r>
            <a:r>
              <a:rPr lang="en-GB" dirty="0"/>
              <a:t> </a:t>
            </a:r>
            <a:r>
              <a:rPr lang="en-GB" dirty="0" err="1"/>
              <a:t>cymryd</a:t>
            </a:r>
            <a:r>
              <a:rPr lang="en-GB" dirty="0"/>
              <a:t> </a:t>
            </a:r>
            <a:r>
              <a:rPr lang="en-GB" dirty="0" err="1"/>
              <a:t>gwyliau</a:t>
            </a:r>
            <a:r>
              <a:rPr lang="en-GB" dirty="0"/>
              <a:t> </a:t>
            </a:r>
            <a:r>
              <a:rPr lang="en-GB" dirty="0" err="1"/>
              <a:t>blynyddol</a:t>
            </a:r>
            <a:r>
              <a:rPr lang="en-GB" dirty="0"/>
              <a:t> – </a:t>
            </a:r>
            <a:r>
              <a:rPr lang="en-GB" dirty="0" err="1"/>
              <a:t>bydd</a:t>
            </a:r>
            <a:r>
              <a:rPr lang="en-GB" dirty="0"/>
              <a:t> </a:t>
            </a:r>
            <a:r>
              <a:rPr lang="en-GB" dirty="0" err="1"/>
              <a:t>neges</a:t>
            </a:r>
            <a:r>
              <a:rPr lang="en-GB" dirty="0"/>
              <a:t> </a:t>
            </a:r>
            <a:r>
              <a:rPr lang="en-GB" dirty="0" err="1"/>
              <a:t>awtomataidd</a:t>
            </a:r>
            <a:r>
              <a:rPr lang="en-GB" dirty="0"/>
              <a:t> </a:t>
            </a:r>
            <a:r>
              <a:rPr lang="en-GB" dirty="0" err="1"/>
              <a:t>yn</a:t>
            </a:r>
            <a:r>
              <a:rPr lang="en-GB" dirty="0"/>
              <a:t> </a:t>
            </a:r>
            <a:r>
              <a:rPr lang="en-GB" dirty="0" err="1"/>
              <a:t>dweud</a:t>
            </a:r>
            <a:r>
              <a:rPr lang="en-GB" dirty="0"/>
              <a:t> </a:t>
            </a:r>
            <a:r>
              <a:rPr lang="en-GB" dirty="0" err="1"/>
              <a:t>wrthych</a:t>
            </a:r>
            <a:r>
              <a:rPr lang="en-GB" dirty="0"/>
              <a:t> pan </a:t>
            </a:r>
            <a:r>
              <a:rPr lang="en-GB" dirty="0" err="1"/>
              <a:t>fyddant</a:t>
            </a:r>
            <a:r>
              <a:rPr lang="en-GB" dirty="0"/>
              <a:t> </a:t>
            </a:r>
            <a:r>
              <a:rPr lang="en-GB" dirty="0" err="1"/>
              <a:t>yn</a:t>
            </a:r>
            <a:r>
              <a:rPr lang="en-GB" dirty="0"/>
              <a:t> </a:t>
            </a:r>
            <a:r>
              <a:rPr lang="en-GB" dirty="0" err="1"/>
              <a:t>ôl</a:t>
            </a:r>
            <a:r>
              <a:rPr lang="en-GB" dirty="0"/>
              <a:t> </a:t>
            </a:r>
            <a:r>
              <a:rPr lang="en-GB" dirty="0" err="1"/>
              <a:t>yn</a:t>
            </a:r>
            <a:r>
              <a:rPr lang="en-GB" dirty="0"/>
              <a:t> y </a:t>
            </a:r>
            <a:r>
              <a:rPr lang="en-GB" dirty="0" err="1"/>
              <a:t>gwaith</a:t>
            </a:r>
            <a:r>
              <a:rPr lang="en-GB" dirty="0"/>
              <a:t> a </a:t>
            </a:r>
            <a:r>
              <a:rPr lang="en-GB" dirty="0" err="1"/>
              <a:t>bydd</a:t>
            </a:r>
            <a:r>
              <a:rPr lang="en-GB" dirty="0"/>
              <a:t> </a:t>
            </a:r>
            <a:r>
              <a:rPr lang="en-GB" dirty="0" err="1"/>
              <a:t>yn</a:t>
            </a:r>
            <a:r>
              <a:rPr lang="en-GB" dirty="0"/>
              <a:t> </a:t>
            </a:r>
            <a:r>
              <a:rPr lang="en-GB" dirty="0" err="1"/>
              <a:t>ymateb</a:t>
            </a:r>
            <a:r>
              <a:rPr lang="en-GB" dirty="0"/>
              <a:t> </a:t>
            </a:r>
            <a:r>
              <a:rPr lang="en-GB" dirty="0" err="1"/>
              <a:t>i</a:t>
            </a:r>
            <a:r>
              <a:rPr lang="en-GB" dirty="0"/>
              <a:t> e-</a:t>
            </a:r>
            <a:r>
              <a:rPr lang="en-GB" dirty="0" err="1"/>
              <a:t>byst</a:t>
            </a:r>
            <a:r>
              <a:rPr lang="en-GB" dirty="0"/>
              <a:t> </a:t>
            </a:r>
            <a:r>
              <a:rPr lang="en-GB" dirty="0" err="1"/>
              <a:t>cyn</a:t>
            </a:r>
            <a:r>
              <a:rPr lang="en-GB" dirty="0"/>
              <a:t> </a:t>
            </a:r>
            <a:r>
              <a:rPr lang="en-GB" dirty="0" err="1"/>
              <a:t>gynted</a:t>
            </a:r>
            <a:r>
              <a:rPr lang="en-GB" dirty="0"/>
              <a:t> ag y gallant</a:t>
            </a:r>
          </a:p>
        </p:txBody>
      </p:sp>
      <p:sp>
        <p:nvSpPr>
          <p:cNvPr id="4" name="Slide Number Placeholder 3"/>
          <p:cNvSpPr>
            <a:spLocks noGrp="1"/>
          </p:cNvSpPr>
          <p:nvPr>
            <p:ph type="sldNum" sz="quarter" idx="5"/>
          </p:nvPr>
        </p:nvSpPr>
        <p:spPr/>
        <p:txBody>
          <a:bodyPr/>
          <a:lstStyle/>
          <a:p>
            <a:fld id="{B68C8073-CAD2-48BF-B8DB-FCAF7D6ED014}" type="slidenum">
              <a:rPr lang="en-US" smtClean="0"/>
              <a:t>20</a:t>
            </a:fld>
            <a:endParaRPr lang="en-US"/>
          </a:p>
        </p:txBody>
      </p:sp>
    </p:spTree>
    <p:extLst>
      <p:ext uri="{BB962C8B-B14F-4D97-AF65-F5344CB8AC3E}">
        <p14:creationId xmlns:p14="http://schemas.microsoft.com/office/powerpoint/2010/main" val="32305368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Remember if you submit up to 1 week late your work will be capped, after one week late your work will not be marked.</a:t>
            </a:r>
          </a:p>
          <a:p>
            <a:endParaRPr lang="en-GB" dirty="0"/>
          </a:p>
          <a:p>
            <a:r>
              <a:rPr lang="en-US" dirty="0" err="1"/>
              <a:t>Cofiwch</a:t>
            </a:r>
            <a:r>
              <a:rPr lang="en-US" dirty="0"/>
              <a:t> </a:t>
            </a:r>
            <a:r>
              <a:rPr lang="en-US" dirty="0" err="1"/>
              <a:t>os</a:t>
            </a:r>
            <a:r>
              <a:rPr lang="en-US" dirty="0"/>
              <a:t> </a:t>
            </a:r>
            <a:r>
              <a:rPr lang="en-US" dirty="0" err="1"/>
              <a:t>byddwch</a:t>
            </a:r>
            <a:r>
              <a:rPr lang="en-US" dirty="0"/>
              <a:t> </a:t>
            </a:r>
            <a:r>
              <a:rPr lang="en-US" dirty="0" err="1"/>
              <a:t>yn</a:t>
            </a:r>
            <a:r>
              <a:rPr lang="en-US" dirty="0"/>
              <a:t> </a:t>
            </a:r>
            <a:r>
              <a:rPr lang="en-US" dirty="0" err="1"/>
              <a:t>cyflwyno</a:t>
            </a:r>
            <a:r>
              <a:rPr lang="en-US" dirty="0"/>
              <a:t> </a:t>
            </a:r>
            <a:r>
              <a:rPr lang="en-US" dirty="0" err="1"/>
              <a:t>hyd</a:t>
            </a:r>
            <a:r>
              <a:rPr lang="en-US" dirty="0"/>
              <a:t> at 1 </a:t>
            </a:r>
            <a:r>
              <a:rPr lang="en-US" dirty="0" err="1"/>
              <a:t>wythnos</a:t>
            </a:r>
            <a:r>
              <a:rPr lang="en-US" dirty="0"/>
              <a:t> </a:t>
            </a:r>
            <a:r>
              <a:rPr lang="en-US" dirty="0" err="1"/>
              <a:t>yn</a:t>
            </a:r>
            <a:r>
              <a:rPr lang="en-US" dirty="0"/>
              <a:t> </a:t>
            </a:r>
            <a:r>
              <a:rPr lang="en-US" dirty="0" err="1"/>
              <a:t>hwyr</a:t>
            </a:r>
            <a:r>
              <a:rPr lang="en-US" dirty="0"/>
              <a:t> </a:t>
            </a:r>
            <a:r>
              <a:rPr lang="en-US" dirty="0" err="1"/>
              <a:t>bydd</a:t>
            </a:r>
            <a:r>
              <a:rPr lang="en-US" dirty="0"/>
              <a:t> </a:t>
            </a:r>
            <a:r>
              <a:rPr lang="en-US" dirty="0" err="1"/>
              <a:t>eich</a:t>
            </a:r>
            <a:r>
              <a:rPr lang="en-US" dirty="0"/>
              <a:t> </a:t>
            </a:r>
            <a:r>
              <a:rPr lang="en-US" dirty="0" err="1"/>
              <a:t>gwaith</a:t>
            </a:r>
            <a:r>
              <a:rPr lang="en-US" dirty="0"/>
              <a:t> </a:t>
            </a:r>
            <a:r>
              <a:rPr lang="en-US" dirty="0" err="1"/>
              <a:t>yn</a:t>
            </a:r>
            <a:r>
              <a:rPr lang="en-US" dirty="0"/>
              <a:t> </a:t>
            </a:r>
            <a:r>
              <a:rPr lang="en-US" dirty="0" err="1"/>
              <a:t>cael</a:t>
            </a:r>
            <a:r>
              <a:rPr lang="en-US" dirty="0"/>
              <a:t> </a:t>
            </a:r>
            <a:r>
              <a:rPr lang="en-US" dirty="0" err="1"/>
              <a:t>ei</a:t>
            </a:r>
            <a:r>
              <a:rPr lang="en-US" dirty="0"/>
              <a:t> </a:t>
            </a:r>
            <a:r>
              <a:rPr lang="en-US" dirty="0" err="1"/>
              <a:t>gapio</a:t>
            </a:r>
            <a:r>
              <a:rPr lang="en-US" dirty="0"/>
              <a:t>, </a:t>
            </a:r>
            <a:r>
              <a:rPr lang="en-US" dirty="0" err="1"/>
              <a:t>ar</a:t>
            </a:r>
            <a:r>
              <a:rPr lang="en-US" dirty="0"/>
              <a:t> </a:t>
            </a:r>
            <a:r>
              <a:rPr lang="en-US" dirty="0" err="1"/>
              <a:t>ôl</a:t>
            </a:r>
            <a:r>
              <a:rPr lang="en-US" dirty="0"/>
              <a:t> </a:t>
            </a:r>
            <a:r>
              <a:rPr lang="en-US" dirty="0" err="1"/>
              <a:t>wythnos</a:t>
            </a:r>
            <a:r>
              <a:rPr lang="en-US" dirty="0"/>
              <a:t> </a:t>
            </a:r>
            <a:r>
              <a:rPr lang="en-US" dirty="0" err="1"/>
              <a:t>yn</a:t>
            </a:r>
            <a:r>
              <a:rPr lang="en-US" dirty="0"/>
              <a:t> </a:t>
            </a:r>
            <a:r>
              <a:rPr lang="en-US" dirty="0" err="1"/>
              <a:t>hwyr</a:t>
            </a:r>
            <a:r>
              <a:rPr lang="en-US" dirty="0"/>
              <a:t> </a:t>
            </a:r>
            <a:r>
              <a:rPr lang="en-US" dirty="0" err="1"/>
              <a:t>ni</a:t>
            </a:r>
            <a:r>
              <a:rPr lang="en-US" dirty="0"/>
              <a:t> </a:t>
            </a:r>
            <a:r>
              <a:rPr lang="en-US" dirty="0" err="1"/>
              <a:t>fydd</a:t>
            </a:r>
            <a:r>
              <a:rPr lang="en-US" dirty="0"/>
              <a:t> </a:t>
            </a:r>
            <a:r>
              <a:rPr lang="en-US" dirty="0" err="1"/>
              <a:t>eich</a:t>
            </a:r>
            <a:r>
              <a:rPr lang="en-US" dirty="0"/>
              <a:t> </a:t>
            </a:r>
            <a:r>
              <a:rPr lang="en-US" dirty="0" err="1"/>
              <a:t>gwaith</a:t>
            </a:r>
            <a:r>
              <a:rPr lang="en-US" dirty="0"/>
              <a:t> </a:t>
            </a:r>
            <a:r>
              <a:rPr lang="en-US" dirty="0" err="1"/>
              <a:t>yn</a:t>
            </a:r>
            <a:r>
              <a:rPr lang="en-US" dirty="0"/>
              <a:t> </a:t>
            </a:r>
            <a:r>
              <a:rPr lang="en-US" dirty="0" err="1"/>
              <a:t>cael</a:t>
            </a:r>
            <a:r>
              <a:rPr lang="en-US" dirty="0"/>
              <a:t> </a:t>
            </a:r>
            <a:r>
              <a:rPr lang="en-US" dirty="0" err="1"/>
              <a:t>ei</a:t>
            </a:r>
            <a:r>
              <a:rPr lang="en-US" dirty="0"/>
              <a:t> </a:t>
            </a:r>
            <a:r>
              <a:rPr lang="en-US" dirty="0" err="1"/>
              <a:t>farcio</a:t>
            </a:r>
            <a:r>
              <a:rPr lang="en-US" dirty="0"/>
              <a:t>.</a:t>
            </a:r>
          </a:p>
        </p:txBody>
      </p:sp>
      <p:sp>
        <p:nvSpPr>
          <p:cNvPr id="4" name="Slide Number Placeholder 3"/>
          <p:cNvSpPr>
            <a:spLocks noGrp="1"/>
          </p:cNvSpPr>
          <p:nvPr>
            <p:ph type="sldNum" sz="quarter" idx="10"/>
          </p:nvPr>
        </p:nvSpPr>
        <p:spPr/>
        <p:txBody>
          <a:bodyPr/>
          <a:lstStyle/>
          <a:p>
            <a:fld id="{B68C8073-CAD2-48BF-B8DB-FCAF7D6ED014}" type="slidenum">
              <a:rPr lang="en-US" smtClean="0"/>
              <a:t>21</a:t>
            </a:fld>
            <a:endParaRPr lang="en-US"/>
          </a:p>
        </p:txBody>
      </p:sp>
    </p:spTree>
    <p:extLst>
      <p:ext uri="{BB962C8B-B14F-4D97-AF65-F5344CB8AC3E}">
        <p14:creationId xmlns:p14="http://schemas.microsoft.com/office/powerpoint/2010/main" val="50150379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Upload to the correct link on Moodle, use the draft links to check the similarity percentages, you have 3 draft links to do this. Check the deadlines for submission on Moodle and in your handbooks – lecturers will also confirm these. </a:t>
            </a:r>
            <a:endParaRPr lang="en-US" dirty="0"/>
          </a:p>
          <a:p>
            <a:r>
              <a:rPr lang="en-GB" dirty="0"/>
              <a:t> Remember if you have difficulties you have the option of applying for extenuating circumstances with the academic office. </a:t>
            </a:r>
            <a:endParaRPr lang="en-US" dirty="0"/>
          </a:p>
          <a:p>
            <a:endParaRPr lang="en-GB" dirty="0"/>
          </a:p>
          <a:p>
            <a:r>
              <a:rPr lang="en-GB" dirty="0"/>
              <a:t>Remember that you can access study skills sessions with student services and referencing support with the library to help you with your assignment.</a:t>
            </a:r>
            <a:endParaRPr lang="en-US" dirty="0"/>
          </a:p>
          <a:p>
            <a:endParaRPr lang="en-GB" dirty="0"/>
          </a:p>
          <a:p>
            <a:r>
              <a:rPr lang="en-GB" dirty="0"/>
              <a:t>Good luck!</a:t>
            </a:r>
          </a:p>
          <a:p>
            <a:endParaRPr lang="en-GB" dirty="0">
              <a:cs typeface="Calibri" panose="020F0502020204030204"/>
            </a:endParaRPr>
          </a:p>
          <a:p>
            <a:r>
              <a:rPr lang="en-GB" dirty="0" err="1">
                <a:cs typeface="Calibri" panose="020F0502020204030204"/>
              </a:rPr>
              <a:t>Llwythwch</a:t>
            </a:r>
            <a:r>
              <a:rPr lang="en-GB" dirty="0">
                <a:cs typeface="Calibri" panose="020F0502020204030204"/>
              </a:rPr>
              <a:t> </a:t>
            </a:r>
            <a:r>
              <a:rPr lang="en-GB" dirty="0" err="1">
                <a:cs typeface="Calibri" panose="020F0502020204030204"/>
              </a:rPr>
              <a:t>i'r</a:t>
            </a:r>
            <a:r>
              <a:rPr lang="en-GB" dirty="0">
                <a:cs typeface="Calibri" panose="020F0502020204030204"/>
              </a:rPr>
              <a:t> </a:t>
            </a:r>
            <a:r>
              <a:rPr lang="en-GB" dirty="0" err="1">
                <a:cs typeface="Calibri" panose="020F0502020204030204"/>
              </a:rPr>
              <a:t>ddolen</a:t>
            </a:r>
            <a:r>
              <a:rPr lang="en-GB" dirty="0">
                <a:cs typeface="Calibri" panose="020F0502020204030204"/>
              </a:rPr>
              <a:t> </a:t>
            </a:r>
            <a:r>
              <a:rPr lang="en-GB" dirty="0" err="1">
                <a:cs typeface="Calibri" panose="020F0502020204030204"/>
              </a:rPr>
              <a:t>gywir</a:t>
            </a:r>
            <a:r>
              <a:rPr lang="en-GB" dirty="0">
                <a:cs typeface="Calibri" panose="020F0502020204030204"/>
              </a:rPr>
              <a:t> </a:t>
            </a:r>
            <a:r>
              <a:rPr lang="en-GB" dirty="0" err="1">
                <a:cs typeface="Calibri" panose="020F0502020204030204"/>
              </a:rPr>
              <a:t>ar</a:t>
            </a:r>
            <a:r>
              <a:rPr lang="en-GB" dirty="0">
                <a:cs typeface="Calibri" panose="020F0502020204030204"/>
              </a:rPr>
              <a:t> Moodle, </a:t>
            </a:r>
            <a:r>
              <a:rPr lang="en-GB" dirty="0" err="1">
                <a:cs typeface="Calibri" panose="020F0502020204030204"/>
              </a:rPr>
              <a:t>defnyddiwch</a:t>
            </a:r>
            <a:r>
              <a:rPr lang="en-GB" dirty="0">
                <a:cs typeface="Calibri" panose="020F0502020204030204"/>
              </a:rPr>
              <a:t> y </a:t>
            </a:r>
            <a:r>
              <a:rPr lang="en-GB" dirty="0" err="1">
                <a:cs typeface="Calibri" panose="020F0502020204030204"/>
              </a:rPr>
              <a:t>dolenni</a:t>
            </a:r>
            <a:r>
              <a:rPr lang="en-GB" dirty="0">
                <a:cs typeface="Calibri" panose="020F0502020204030204"/>
              </a:rPr>
              <a:t> </a:t>
            </a:r>
            <a:r>
              <a:rPr lang="en-GB" dirty="0" err="1">
                <a:cs typeface="Calibri" panose="020F0502020204030204"/>
              </a:rPr>
              <a:t>drafft</a:t>
            </a:r>
            <a:r>
              <a:rPr lang="en-GB" dirty="0">
                <a:cs typeface="Calibri" panose="020F0502020204030204"/>
              </a:rPr>
              <a:t> </a:t>
            </a:r>
            <a:r>
              <a:rPr lang="en-GB" dirty="0" err="1">
                <a:cs typeface="Calibri" panose="020F0502020204030204"/>
              </a:rPr>
              <a:t>i</a:t>
            </a:r>
            <a:r>
              <a:rPr lang="en-GB" dirty="0">
                <a:cs typeface="Calibri" panose="020F0502020204030204"/>
              </a:rPr>
              <a:t> </a:t>
            </a:r>
            <a:r>
              <a:rPr lang="en-GB" dirty="0" err="1">
                <a:cs typeface="Calibri" panose="020F0502020204030204"/>
              </a:rPr>
              <a:t>wirio'r</a:t>
            </a:r>
            <a:r>
              <a:rPr lang="en-GB" dirty="0">
                <a:cs typeface="Calibri" panose="020F0502020204030204"/>
              </a:rPr>
              <a:t> </a:t>
            </a:r>
            <a:r>
              <a:rPr lang="en-GB" dirty="0" err="1">
                <a:cs typeface="Calibri" panose="020F0502020204030204"/>
              </a:rPr>
              <a:t>canrannau</a:t>
            </a:r>
            <a:r>
              <a:rPr lang="en-GB" dirty="0">
                <a:cs typeface="Calibri" panose="020F0502020204030204"/>
              </a:rPr>
              <a:t> </a:t>
            </a:r>
            <a:r>
              <a:rPr lang="en-GB" dirty="0" err="1">
                <a:cs typeface="Calibri" panose="020F0502020204030204"/>
              </a:rPr>
              <a:t>tebygrwydd</a:t>
            </a:r>
            <a:r>
              <a:rPr lang="en-GB" dirty="0">
                <a:cs typeface="Calibri" panose="020F0502020204030204"/>
              </a:rPr>
              <a:t>, </a:t>
            </a:r>
            <a:r>
              <a:rPr lang="en-GB" dirty="0" err="1">
                <a:cs typeface="Calibri" panose="020F0502020204030204"/>
              </a:rPr>
              <a:t>mae</a:t>
            </a:r>
            <a:r>
              <a:rPr lang="en-GB" dirty="0">
                <a:cs typeface="Calibri" panose="020F0502020204030204"/>
              </a:rPr>
              <a:t> </a:t>
            </a:r>
            <a:r>
              <a:rPr lang="en-GB" dirty="0" err="1">
                <a:cs typeface="Calibri" panose="020F0502020204030204"/>
              </a:rPr>
              <a:t>gennych</a:t>
            </a:r>
            <a:r>
              <a:rPr lang="en-GB" dirty="0">
                <a:cs typeface="Calibri" panose="020F0502020204030204"/>
              </a:rPr>
              <a:t> chi 3 </a:t>
            </a:r>
            <a:r>
              <a:rPr lang="en-GB" dirty="0" err="1">
                <a:cs typeface="Calibri" panose="020F0502020204030204"/>
              </a:rPr>
              <a:t>dolen</a:t>
            </a:r>
            <a:r>
              <a:rPr lang="en-GB" dirty="0">
                <a:cs typeface="Calibri" panose="020F0502020204030204"/>
              </a:rPr>
              <a:t> </a:t>
            </a:r>
            <a:r>
              <a:rPr lang="en-GB" dirty="0" err="1">
                <a:cs typeface="Calibri" panose="020F0502020204030204"/>
              </a:rPr>
              <a:t>ddrafft</a:t>
            </a:r>
            <a:r>
              <a:rPr lang="en-GB" dirty="0">
                <a:cs typeface="Calibri" panose="020F0502020204030204"/>
              </a:rPr>
              <a:t> </a:t>
            </a:r>
            <a:r>
              <a:rPr lang="en-GB" dirty="0" err="1">
                <a:cs typeface="Calibri" panose="020F0502020204030204"/>
              </a:rPr>
              <a:t>i</a:t>
            </a:r>
            <a:r>
              <a:rPr lang="en-GB" dirty="0">
                <a:cs typeface="Calibri" panose="020F0502020204030204"/>
              </a:rPr>
              <a:t> </a:t>
            </a:r>
            <a:r>
              <a:rPr lang="en-GB" dirty="0" err="1">
                <a:cs typeface="Calibri" panose="020F0502020204030204"/>
              </a:rPr>
              <a:t>wneud</a:t>
            </a:r>
            <a:r>
              <a:rPr lang="en-GB" dirty="0">
                <a:cs typeface="Calibri" panose="020F0502020204030204"/>
              </a:rPr>
              <a:t> </a:t>
            </a:r>
            <a:r>
              <a:rPr lang="en-GB" dirty="0" err="1">
                <a:cs typeface="Calibri" panose="020F0502020204030204"/>
              </a:rPr>
              <a:t>hyn</a:t>
            </a:r>
            <a:r>
              <a:rPr lang="en-GB" dirty="0">
                <a:cs typeface="Calibri" panose="020F0502020204030204"/>
              </a:rPr>
              <a:t>. </a:t>
            </a:r>
            <a:r>
              <a:rPr lang="en-GB" dirty="0" err="1">
                <a:cs typeface="Calibri" panose="020F0502020204030204"/>
              </a:rPr>
              <a:t>Gwiriwch</a:t>
            </a:r>
            <a:r>
              <a:rPr lang="en-GB" dirty="0">
                <a:cs typeface="Calibri" panose="020F0502020204030204"/>
              </a:rPr>
              <a:t> y </a:t>
            </a:r>
            <a:r>
              <a:rPr lang="en-GB" dirty="0" err="1">
                <a:cs typeface="Calibri" panose="020F0502020204030204"/>
              </a:rPr>
              <a:t>dyddiadau</a:t>
            </a:r>
            <a:r>
              <a:rPr lang="en-GB" dirty="0">
                <a:cs typeface="Calibri" panose="020F0502020204030204"/>
              </a:rPr>
              <a:t> </a:t>
            </a:r>
            <a:r>
              <a:rPr lang="en-GB" dirty="0" err="1">
                <a:cs typeface="Calibri" panose="020F0502020204030204"/>
              </a:rPr>
              <a:t>cau</a:t>
            </a:r>
            <a:r>
              <a:rPr lang="en-GB" dirty="0">
                <a:cs typeface="Calibri" panose="020F0502020204030204"/>
              </a:rPr>
              <a:t> </a:t>
            </a:r>
            <a:r>
              <a:rPr lang="en-GB" dirty="0" err="1">
                <a:cs typeface="Calibri" panose="020F0502020204030204"/>
              </a:rPr>
              <a:t>ar</a:t>
            </a:r>
            <a:r>
              <a:rPr lang="en-GB" dirty="0">
                <a:cs typeface="Calibri" panose="020F0502020204030204"/>
              </a:rPr>
              <a:t> </a:t>
            </a:r>
            <a:r>
              <a:rPr lang="en-GB" dirty="0" err="1">
                <a:cs typeface="Calibri" panose="020F0502020204030204"/>
              </a:rPr>
              <a:t>gyfer</a:t>
            </a:r>
            <a:r>
              <a:rPr lang="en-GB" dirty="0">
                <a:cs typeface="Calibri" panose="020F0502020204030204"/>
              </a:rPr>
              <a:t> </a:t>
            </a:r>
            <a:r>
              <a:rPr lang="en-GB" dirty="0" err="1">
                <a:cs typeface="Calibri" panose="020F0502020204030204"/>
              </a:rPr>
              <a:t>cyflwyno</a:t>
            </a:r>
            <a:r>
              <a:rPr lang="en-GB" dirty="0">
                <a:cs typeface="Calibri" panose="020F0502020204030204"/>
              </a:rPr>
              <a:t> </a:t>
            </a:r>
            <a:r>
              <a:rPr lang="en-GB" dirty="0" err="1">
                <a:cs typeface="Calibri" panose="020F0502020204030204"/>
              </a:rPr>
              <a:t>ar</a:t>
            </a:r>
            <a:r>
              <a:rPr lang="en-GB" dirty="0">
                <a:cs typeface="Calibri" panose="020F0502020204030204"/>
              </a:rPr>
              <a:t> Moodle ac </a:t>
            </a:r>
            <a:r>
              <a:rPr lang="en-GB" dirty="0" err="1">
                <a:cs typeface="Calibri" panose="020F0502020204030204"/>
              </a:rPr>
              <a:t>yn</a:t>
            </a:r>
            <a:r>
              <a:rPr lang="en-GB" dirty="0">
                <a:cs typeface="Calibri" panose="020F0502020204030204"/>
              </a:rPr>
              <a:t> </a:t>
            </a:r>
            <a:r>
              <a:rPr lang="en-GB" dirty="0" err="1">
                <a:cs typeface="Calibri" panose="020F0502020204030204"/>
              </a:rPr>
              <a:t>eich</a:t>
            </a:r>
            <a:r>
              <a:rPr lang="en-GB" dirty="0">
                <a:cs typeface="Calibri" panose="020F0502020204030204"/>
              </a:rPr>
              <a:t> </a:t>
            </a:r>
            <a:r>
              <a:rPr lang="en-GB" dirty="0" err="1">
                <a:cs typeface="Calibri" panose="020F0502020204030204"/>
              </a:rPr>
              <a:t>llawlyfrau</a:t>
            </a:r>
            <a:r>
              <a:rPr lang="en-GB" dirty="0">
                <a:cs typeface="Calibri" panose="020F0502020204030204"/>
              </a:rPr>
              <a:t> – </a:t>
            </a:r>
            <a:r>
              <a:rPr lang="en-GB" dirty="0" err="1">
                <a:cs typeface="Calibri" panose="020F0502020204030204"/>
              </a:rPr>
              <a:t>bydd</a:t>
            </a:r>
            <a:r>
              <a:rPr lang="en-GB" dirty="0">
                <a:cs typeface="Calibri" panose="020F0502020204030204"/>
              </a:rPr>
              <a:t> </a:t>
            </a:r>
            <a:r>
              <a:rPr lang="en-GB" dirty="0" err="1">
                <a:cs typeface="Calibri" panose="020F0502020204030204"/>
              </a:rPr>
              <a:t>darlithwyr</a:t>
            </a:r>
            <a:r>
              <a:rPr lang="en-GB" dirty="0">
                <a:cs typeface="Calibri" panose="020F0502020204030204"/>
              </a:rPr>
              <a:t> </a:t>
            </a:r>
            <a:r>
              <a:rPr lang="en-GB" dirty="0" err="1">
                <a:cs typeface="Calibri" panose="020F0502020204030204"/>
              </a:rPr>
              <a:t>hefyd</a:t>
            </a:r>
            <a:r>
              <a:rPr lang="en-GB" dirty="0">
                <a:cs typeface="Calibri" panose="020F0502020204030204"/>
              </a:rPr>
              <a:t> </a:t>
            </a:r>
            <a:r>
              <a:rPr lang="en-GB" dirty="0" err="1">
                <a:cs typeface="Calibri" panose="020F0502020204030204"/>
              </a:rPr>
              <a:t>yn</a:t>
            </a:r>
            <a:r>
              <a:rPr lang="en-GB" dirty="0">
                <a:cs typeface="Calibri" panose="020F0502020204030204"/>
              </a:rPr>
              <a:t> </a:t>
            </a:r>
            <a:r>
              <a:rPr lang="en-GB" dirty="0" err="1">
                <a:cs typeface="Calibri" panose="020F0502020204030204"/>
              </a:rPr>
              <a:t>cadarnhau’r</a:t>
            </a:r>
            <a:r>
              <a:rPr lang="en-GB" dirty="0">
                <a:cs typeface="Calibri" panose="020F0502020204030204"/>
              </a:rPr>
              <a:t> </a:t>
            </a:r>
            <a:r>
              <a:rPr lang="en-GB" dirty="0" err="1">
                <a:cs typeface="Calibri" panose="020F0502020204030204"/>
              </a:rPr>
              <a:t>rhain</a:t>
            </a:r>
            <a:r>
              <a:rPr lang="en-GB" dirty="0">
                <a:cs typeface="Calibri" panose="020F0502020204030204"/>
              </a:rPr>
              <a:t>.</a:t>
            </a:r>
          </a:p>
          <a:p>
            <a:r>
              <a:rPr lang="en-GB" dirty="0">
                <a:cs typeface="Calibri" panose="020F0502020204030204"/>
              </a:rPr>
              <a:t> </a:t>
            </a:r>
            <a:r>
              <a:rPr lang="en-GB" dirty="0" err="1">
                <a:cs typeface="Calibri" panose="020F0502020204030204"/>
              </a:rPr>
              <a:t>Cofiwch</a:t>
            </a:r>
            <a:r>
              <a:rPr lang="en-GB" dirty="0">
                <a:cs typeface="Calibri" panose="020F0502020204030204"/>
              </a:rPr>
              <a:t>, </a:t>
            </a:r>
            <a:r>
              <a:rPr lang="en-GB" dirty="0" err="1">
                <a:cs typeface="Calibri" panose="020F0502020204030204"/>
              </a:rPr>
              <a:t>os</a:t>
            </a:r>
            <a:r>
              <a:rPr lang="en-GB" dirty="0">
                <a:cs typeface="Calibri" panose="020F0502020204030204"/>
              </a:rPr>
              <a:t> </a:t>
            </a:r>
            <a:r>
              <a:rPr lang="en-GB" dirty="0" err="1">
                <a:cs typeface="Calibri" panose="020F0502020204030204"/>
              </a:rPr>
              <a:t>ydych</a:t>
            </a:r>
            <a:r>
              <a:rPr lang="en-GB" dirty="0">
                <a:cs typeface="Calibri" panose="020F0502020204030204"/>
              </a:rPr>
              <a:t> </a:t>
            </a:r>
            <a:r>
              <a:rPr lang="en-GB" dirty="0" err="1">
                <a:cs typeface="Calibri" panose="020F0502020204030204"/>
              </a:rPr>
              <a:t>yn</a:t>
            </a:r>
            <a:r>
              <a:rPr lang="en-GB" dirty="0">
                <a:cs typeface="Calibri" panose="020F0502020204030204"/>
              </a:rPr>
              <a:t> </a:t>
            </a:r>
            <a:r>
              <a:rPr lang="en-GB" dirty="0" err="1">
                <a:cs typeface="Calibri" panose="020F0502020204030204"/>
              </a:rPr>
              <a:t>cael</a:t>
            </a:r>
            <a:r>
              <a:rPr lang="en-GB" dirty="0">
                <a:cs typeface="Calibri" panose="020F0502020204030204"/>
              </a:rPr>
              <a:t> </a:t>
            </a:r>
            <a:r>
              <a:rPr lang="en-GB" dirty="0" err="1">
                <a:cs typeface="Calibri" panose="020F0502020204030204"/>
              </a:rPr>
              <a:t>anawsterau</a:t>
            </a:r>
            <a:r>
              <a:rPr lang="en-GB" dirty="0">
                <a:cs typeface="Calibri" panose="020F0502020204030204"/>
              </a:rPr>
              <a:t>, </a:t>
            </a:r>
            <a:r>
              <a:rPr lang="en-GB" dirty="0" err="1">
                <a:cs typeface="Calibri" panose="020F0502020204030204"/>
              </a:rPr>
              <a:t>mae</a:t>
            </a:r>
            <a:r>
              <a:rPr lang="en-GB" dirty="0">
                <a:cs typeface="Calibri" panose="020F0502020204030204"/>
              </a:rPr>
              <a:t> </a:t>
            </a:r>
            <a:r>
              <a:rPr lang="en-GB" dirty="0" err="1">
                <a:cs typeface="Calibri" panose="020F0502020204030204"/>
              </a:rPr>
              <a:t>gennych</a:t>
            </a:r>
            <a:r>
              <a:rPr lang="en-GB" dirty="0">
                <a:cs typeface="Calibri" panose="020F0502020204030204"/>
              </a:rPr>
              <a:t> </a:t>
            </a:r>
            <a:r>
              <a:rPr lang="en-GB" dirty="0" err="1">
                <a:cs typeface="Calibri" panose="020F0502020204030204"/>
              </a:rPr>
              <a:t>yr</a:t>
            </a:r>
            <a:r>
              <a:rPr lang="en-GB" dirty="0">
                <a:cs typeface="Calibri" panose="020F0502020204030204"/>
              </a:rPr>
              <a:t> </a:t>
            </a:r>
            <a:r>
              <a:rPr lang="en-GB" dirty="0" err="1">
                <a:cs typeface="Calibri" panose="020F0502020204030204"/>
              </a:rPr>
              <a:t>opsiwn</a:t>
            </a:r>
            <a:r>
              <a:rPr lang="en-GB" dirty="0">
                <a:cs typeface="Calibri" panose="020F0502020204030204"/>
              </a:rPr>
              <a:t> o </a:t>
            </a:r>
            <a:r>
              <a:rPr lang="en-GB" dirty="0" err="1">
                <a:cs typeface="Calibri" panose="020F0502020204030204"/>
              </a:rPr>
              <a:t>wneud</a:t>
            </a:r>
            <a:r>
              <a:rPr lang="en-GB" dirty="0">
                <a:cs typeface="Calibri" panose="020F0502020204030204"/>
              </a:rPr>
              <a:t> </a:t>
            </a:r>
            <a:r>
              <a:rPr lang="en-GB" dirty="0" err="1">
                <a:cs typeface="Calibri" panose="020F0502020204030204"/>
              </a:rPr>
              <a:t>cais</a:t>
            </a:r>
            <a:r>
              <a:rPr lang="en-GB" dirty="0">
                <a:cs typeface="Calibri" panose="020F0502020204030204"/>
              </a:rPr>
              <a:t> am </a:t>
            </a:r>
            <a:r>
              <a:rPr lang="en-GB" dirty="0" err="1">
                <a:cs typeface="Calibri" panose="020F0502020204030204"/>
              </a:rPr>
              <a:t>amgylchiadau</a:t>
            </a:r>
            <a:r>
              <a:rPr lang="en-GB" dirty="0">
                <a:cs typeface="Calibri" panose="020F0502020204030204"/>
              </a:rPr>
              <a:t> </a:t>
            </a:r>
            <a:r>
              <a:rPr lang="en-GB" dirty="0" err="1">
                <a:cs typeface="Calibri" panose="020F0502020204030204"/>
              </a:rPr>
              <a:t>esgusodol</a:t>
            </a:r>
            <a:r>
              <a:rPr lang="en-GB" dirty="0">
                <a:cs typeface="Calibri" panose="020F0502020204030204"/>
              </a:rPr>
              <a:t> </a:t>
            </a:r>
            <a:r>
              <a:rPr lang="en-GB" dirty="0" err="1">
                <a:cs typeface="Calibri" panose="020F0502020204030204"/>
              </a:rPr>
              <a:t>gyda'r</a:t>
            </a:r>
            <a:r>
              <a:rPr lang="en-GB" dirty="0">
                <a:cs typeface="Calibri" panose="020F0502020204030204"/>
              </a:rPr>
              <a:t> </a:t>
            </a:r>
            <a:r>
              <a:rPr lang="en-GB" dirty="0" err="1">
                <a:cs typeface="Calibri" panose="020F0502020204030204"/>
              </a:rPr>
              <a:t>swyddfa</a:t>
            </a:r>
            <a:r>
              <a:rPr lang="en-GB" dirty="0">
                <a:cs typeface="Calibri" panose="020F0502020204030204"/>
              </a:rPr>
              <a:t> </a:t>
            </a:r>
            <a:r>
              <a:rPr lang="en-GB" dirty="0" err="1">
                <a:cs typeface="Calibri" panose="020F0502020204030204"/>
              </a:rPr>
              <a:t>academaidd</a:t>
            </a:r>
            <a:r>
              <a:rPr lang="en-GB" dirty="0">
                <a:cs typeface="Calibri" panose="020F0502020204030204"/>
              </a:rPr>
              <a:t>.</a:t>
            </a:r>
          </a:p>
          <a:p>
            <a:endParaRPr lang="en-GB" dirty="0">
              <a:cs typeface="Calibri" panose="020F0502020204030204"/>
            </a:endParaRPr>
          </a:p>
          <a:p>
            <a:r>
              <a:rPr lang="en-GB" dirty="0" err="1">
                <a:cs typeface="Calibri" panose="020F0502020204030204"/>
              </a:rPr>
              <a:t>Cofiwch</a:t>
            </a:r>
            <a:r>
              <a:rPr lang="en-GB" dirty="0">
                <a:cs typeface="Calibri" panose="020F0502020204030204"/>
              </a:rPr>
              <a:t> y </a:t>
            </a:r>
            <a:r>
              <a:rPr lang="en-GB" dirty="0" err="1">
                <a:cs typeface="Calibri" panose="020F0502020204030204"/>
              </a:rPr>
              <a:t>gallwch</a:t>
            </a:r>
            <a:r>
              <a:rPr lang="en-GB" dirty="0">
                <a:cs typeface="Calibri" panose="020F0502020204030204"/>
              </a:rPr>
              <a:t> </a:t>
            </a:r>
            <a:r>
              <a:rPr lang="en-GB" dirty="0" err="1">
                <a:cs typeface="Calibri" panose="020F0502020204030204"/>
              </a:rPr>
              <a:t>gael</a:t>
            </a:r>
            <a:r>
              <a:rPr lang="en-GB" dirty="0">
                <a:cs typeface="Calibri" panose="020F0502020204030204"/>
              </a:rPr>
              <a:t> </a:t>
            </a:r>
            <a:r>
              <a:rPr lang="en-GB" dirty="0" err="1">
                <a:cs typeface="Calibri" panose="020F0502020204030204"/>
              </a:rPr>
              <a:t>mynediad</a:t>
            </a:r>
            <a:r>
              <a:rPr lang="en-GB" dirty="0">
                <a:cs typeface="Calibri" panose="020F0502020204030204"/>
              </a:rPr>
              <a:t> </a:t>
            </a:r>
            <a:r>
              <a:rPr lang="en-GB" dirty="0" err="1">
                <a:cs typeface="Calibri" panose="020F0502020204030204"/>
              </a:rPr>
              <a:t>i</a:t>
            </a:r>
            <a:r>
              <a:rPr lang="en-GB" dirty="0">
                <a:cs typeface="Calibri" panose="020F0502020204030204"/>
              </a:rPr>
              <a:t> </a:t>
            </a:r>
            <a:r>
              <a:rPr lang="en-GB" dirty="0" err="1">
                <a:cs typeface="Calibri" panose="020F0502020204030204"/>
              </a:rPr>
              <a:t>sesiynau</a:t>
            </a:r>
            <a:r>
              <a:rPr lang="en-GB" dirty="0">
                <a:cs typeface="Calibri" panose="020F0502020204030204"/>
              </a:rPr>
              <a:t> </a:t>
            </a:r>
            <a:r>
              <a:rPr lang="en-GB" dirty="0" err="1">
                <a:cs typeface="Calibri" panose="020F0502020204030204"/>
              </a:rPr>
              <a:t>sgiliau</a:t>
            </a:r>
            <a:r>
              <a:rPr lang="en-GB" dirty="0">
                <a:cs typeface="Calibri" panose="020F0502020204030204"/>
              </a:rPr>
              <a:t> </a:t>
            </a:r>
            <a:r>
              <a:rPr lang="en-GB" dirty="0" err="1">
                <a:cs typeface="Calibri" panose="020F0502020204030204"/>
              </a:rPr>
              <a:t>astudio</a:t>
            </a:r>
            <a:r>
              <a:rPr lang="en-GB" dirty="0">
                <a:cs typeface="Calibri" panose="020F0502020204030204"/>
              </a:rPr>
              <a:t> </a:t>
            </a:r>
            <a:r>
              <a:rPr lang="en-GB" dirty="0" err="1">
                <a:cs typeface="Calibri" panose="020F0502020204030204"/>
              </a:rPr>
              <a:t>gyda</a:t>
            </a:r>
            <a:r>
              <a:rPr lang="en-GB" dirty="0">
                <a:cs typeface="Calibri" panose="020F0502020204030204"/>
              </a:rPr>
              <a:t> </a:t>
            </a:r>
            <a:r>
              <a:rPr lang="en-GB" dirty="0" err="1">
                <a:cs typeface="Calibri" panose="020F0502020204030204"/>
              </a:rPr>
              <a:t>gwasanaethau</a:t>
            </a:r>
            <a:r>
              <a:rPr lang="en-GB" dirty="0">
                <a:cs typeface="Calibri" panose="020F0502020204030204"/>
              </a:rPr>
              <a:t> </a:t>
            </a:r>
            <a:r>
              <a:rPr lang="en-GB" dirty="0" err="1">
                <a:cs typeface="Calibri" panose="020F0502020204030204"/>
              </a:rPr>
              <a:t>myfyrwyr</a:t>
            </a:r>
            <a:r>
              <a:rPr lang="en-GB" dirty="0">
                <a:cs typeface="Calibri" panose="020F0502020204030204"/>
              </a:rPr>
              <a:t> a </a:t>
            </a:r>
            <a:r>
              <a:rPr lang="en-GB" dirty="0" err="1">
                <a:cs typeface="Calibri" panose="020F0502020204030204"/>
              </a:rPr>
              <a:t>chymorth</a:t>
            </a:r>
            <a:r>
              <a:rPr lang="en-GB" dirty="0">
                <a:cs typeface="Calibri" panose="020F0502020204030204"/>
              </a:rPr>
              <a:t> </a:t>
            </a:r>
            <a:r>
              <a:rPr lang="en-GB" dirty="0" err="1">
                <a:cs typeface="Calibri" panose="020F0502020204030204"/>
              </a:rPr>
              <a:t>cyfeirnodi</a:t>
            </a:r>
            <a:r>
              <a:rPr lang="en-GB" dirty="0">
                <a:cs typeface="Calibri" panose="020F0502020204030204"/>
              </a:rPr>
              <a:t> </a:t>
            </a:r>
            <a:r>
              <a:rPr lang="en-GB" dirty="0" err="1">
                <a:cs typeface="Calibri" panose="020F0502020204030204"/>
              </a:rPr>
              <a:t>gyda'r</a:t>
            </a:r>
            <a:r>
              <a:rPr lang="en-GB" dirty="0">
                <a:cs typeface="Calibri" panose="020F0502020204030204"/>
              </a:rPr>
              <a:t> </a:t>
            </a:r>
            <a:r>
              <a:rPr lang="en-GB" dirty="0" err="1">
                <a:cs typeface="Calibri" panose="020F0502020204030204"/>
              </a:rPr>
              <a:t>llyfrgell</a:t>
            </a:r>
            <a:r>
              <a:rPr lang="en-GB" dirty="0">
                <a:cs typeface="Calibri" panose="020F0502020204030204"/>
              </a:rPr>
              <a:t> </a:t>
            </a:r>
            <a:r>
              <a:rPr lang="en-GB" dirty="0" err="1">
                <a:cs typeface="Calibri" panose="020F0502020204030204"/>
              </a:rPr>
              <a:t>i'ch</a:t>
            </a:r>
            <a:r>
              <a:rPr lang="en-GB" dirty="0">
                <a:cs typeface="Calibri" panose="020F0502020204030204"/>
              </a:rPr>
              <a:t> </a:t>
            </a:r>
            <a:r>
              <a:rPr lang="en-GB" dirty="0" err="1">
                <a:cs typeface="Calibri" panose="020F0502020204030204"/>
              </a:rPr>
              <a:t>helpu</a:t>
            </a:r>
            <a:r>
              <a:rPr lang="en-GB" dirty="0">
                <a:cs typeface="Calibri" panose="020F0502020204030204"/>
              </a:rPr>
              <a:t> </a:t>
            </a:r>
            <a:r>
              <a:rPr lang="en-GB" dirty="0" err="1">
                <a:cs typeface="Calibri" panose="020F0502020204030204"/>
              </a:rPr>
              <a:t>gyda'ch</a:t>
            </a:r>
            <a:r>
              <a:rPr lang="en-GB" dirty="0">
                <a:cs typeface="Calibri" panose="020F0502020204030204"/>
              </a:rPr>
              <a:t> </a:t>
            </a:r>
            <a:r>
              <a:rPr lang="en-GB" dirty="0" err="1">
                <a:cs typeface="Calibri" panose="020F0502020204030204"/>
              </a:rPr>
              <a:t>aseiniad</a:t>
            </a:r>
            <a:r>
              <a:rPr lang="en-GB" dirty="0">
                <a:cs typeface="Calibri" panose="020F0502020204030204"/>
              </a:rPr>
              <a:t>.</a:t>
            </a:r>
          </a:p>
          <a:p>
            <a:endParaRPr lang="en-GB" dirty="0">
              <a:cs typeface="Calibri" panose="020F0502020204030204"/>
            </a:endParaRPr>
          </a:p>
          <a:p>
            <a:r>
              <a:rPr lang="en-GB" dirty="0" err="1">
                <a:cs typeface="Calibri" panose="020F0502020204030204"/>
              </a:rPr>
              <a:t>Pob</a:t>
            </a:r>
            <a:r>
              <a:rPr lang="en-GB" dirty="0">
                <a:cs typeface="Calibri" panose="020F0502020204030204"/>
              </a:rPr>
              <a:t> </a:t>
            </a:r>
            <a:r>
              <a:rPr lang="en-GB" dirty="0" err="1">
                <a:cs typeface="Calibri" panose="020F0502020204030204"/>
              </a:rPr>
              <a:t>lwc</a:t>
            </a:r>
            <a:r>
              <a:rPr lang="en-GB" dirty="0">
                <a:cs typeface="Calibri" panose="020F0502020204030204"/>
              </a:rPr>
              <a:t>!</a:t>
            </a:r>
          </a:p>
        </p:txBody>
      </p:sp>
      <p:sp>
        <p:nvSpPr>
          <p:cNvPr id="4" name="Slide Number Placeholder 3"/>
          <p:cNvSpPr>
            <a:spLocks noGrp="1"/>
          </p:cNvSpPr>
          <p:nvPr>
            <p:ph type="sldNum" sz="quarter" idx="10"/>
          </p:nvPr>
        </p:nvSpPr>
        <p:spPr/>
        <p:txBody>
          <a:bodyPr/>
          <a:lstStyle/>
          <a:p>
            <a:fld id="{B68C8073-CAD2-48BF-B8DB-FCAF7D6ED014}" type="slidenum">
              <a:rPr lang="en-US" smtClean="0"/>
              <a:t>22</a:t>
            </a:fld>
            <a:endParaRPr lang="en-US"/>
          </a:p>
        </p:txBody>
      </p:sp>
    </p:spTree>
    <p:extLst>
      <p:ext uri="{BB962C8B-B14F-4D97-AF65-F5344CB8AC3E}">
        <p14:creationId xmlns:p14="http://schemas.microsoft.com/office/powerpoint/2010/main" val="240823449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23</a:t>
            </a:fld>
            <a:endParaRPr lang="en-US"/>
          </a:p>
        </p:txBody>
      </p:sp>
    </p:spTree>
    <p:extLst>
      <p:ext uri="{BB962C8B-B14F-4D97-AF65-F5344CB8AC3E}">
        <p14:creationId xmlns:p14="http://schemas.microsoft.com/office/powerpoint/2010/main" val="4071000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51A19B51-0D45-457F-B13E-2F28EAE6A722}" type="datetimeFigureOut">
              <a:rPr lang="en-GB" smtClean="0"/>
              <a:t>01/08/2022</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793434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dirty="0"/>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51A19B51-0D45-457F-B13E-2F28EAE6A722}" type="datetimeFigureOut">
              <a:rPr lang="en-GB" smtClean="0"/>
              <a:t>01/08/2022</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472613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51A19B51-0D45-457F-B13E-2F28EAE6A722}" type="datetimeFigureOut">
              <a:rPr lang="en-GB" smtClean="0"/>
              <a:t>01/08/2022</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5412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a:t>
            </a:r>
            <a:r>
              <a:rPr lang="en-US" dirty="0" err="1"/>
              <a:t>levelflkfdl</a:t>
            </a:r>
            <a:r>
              <a:rPr lang="en-US" dirty="0"/>
              <a:t>;</a:t>
            </a:r>
          </a:p>
          <a:p>
            <a:pPr lvl="4"/>
            <a:r>
              <a:rPr lang="en-US" dirty="0"/>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01/08/2022</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14569034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51A19B51-0D45-457F-B13E-2F28EAE6A722}" type="datetimeFigureOut">
              <a:rPr lang="en-GB" smtClean="0"/>
              <a:t>01/08/2022</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0719377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51A19B51-0D45-457F-B13E-2F28EAE6A722}" type="datetimeFigureOut">
              <a:rPr lang="en-GB" smtClean="0"/>
              <a:t>01/08/2022</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6116559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51A19B51-0D45-457F-B13E-2F28EAE6A722}" type="datetimeFigureOut">
              <a:rPr lang="en-GB" smtClean="0"/>
              <a:t>01/08/2022</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276438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51A19B51-0D45-457F-B13E-2F28EAE6A722}" type="datetimeFigureOut">
              <a:rPr lang="en-GB" smtClean="0"/>
              <a:t>01/08/2022</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4780154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51A19B51-0D45-457F-B13E-2F28EAE6A722}" type="datetimeFigureOut">
              <a:rPr lang="en-GB" smtClean="0"/>
              <a:t>01/08/2022</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018092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51A19B51-0D45-457F-B13E-2F28EAE6A722}" type="datetimeFigureOut">
              <a:rPr lang="en-GB" smtClean="0"/>
              <a:t>01/08/2022</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774450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51A19B51-0D45-457F-B13E-2F28EAE6A722}" type="datetimeFigureOut">
              <a:rPr lang="en-GB" smtClean="0"/>
              <a:t>01/08/2022</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788199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9236654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4952BC4-54F5-D1CB-F0D6-58318A91864A}"/>
              </a:ext>
            </a:extLst>
          </p:cNvPr>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FE54E0AE-4591-4F24-825A-51CC9A27CF4F}" type="datetimeFigureOut">
              <a:rPr lang="en-GB"/>
              <a:pPr>
                <a:defRPr/>
              </a:pPr>
              <a:t>01/08/2022</a:t>
            </a:fld>
            <a:endParaRPr lang="en-GB"/>
          </a:p>
        </p:txBody>
      </p:sp>
      <p:sp>
        <p:nvSpPr>
          <p:cNvPr id="5" name="Footer Placeholder 4">
            <a:extLst>
              <a:ext uri="{FF2B5EF4-FFF2-40B4-BE49-F238E27FC236}">
                <a16:creationId xmlns:a16="http://schemas.microsoft.com/office/drawing/2014/main" id="{4C3847C6-A263-67B1-E0F4-71F198E721A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F90D5DAE-0785-DC23-9B70-DD673C960E83}"/>
              </a:ext>
            </a:extLst>
          </p:cNvPr>
          <p:cNvSpPr>
            <a:spLocks noGrp="1"/>
          </p:cNvSpPr>
          <p:nvPr>
            <p:ph type="sldNum" sz="quarter" idx="12"/>
          </p:nvPr>
        </p:nvSpPr>
        <p:spPr/>
        <p:txBody>
          <a:bodyPr/>
          <a:lstStyle>
            <a:lvl1pPr eaLnBrk="0" hangingPunct="0">
              <a:defRPr smtClean="0">
                <a:latin typeface="Times" panose="02020603050405020304" pitchFamily="18" charset="0"/>
              </a:defRPr>
            </a:lvl1pPr>
          </a:lstStyle>
          <a:p>
            <a:pPr>
              <a:defRPr/>
            </a:pPr>
            <a:fld id="{B8A1D83A-B291-4092-B7A7-EB7B73B040CD}" type="slidenum">
              <a:rPr lang="en-GB" altLang="en-US"/>
              <a:pPr>
                <a:defRPr/>
              </a:pPr>
              <a:t>‹#›</a:t>
            </a:fld>
            <a:endParaRPr lang="en-GB" altLang="en-US"/>
          </a:p>
        </p:txBody>
      </p:sp>
    </p:spTree>
    <p:extLst>
      <p:ext uri="{BB962C8B-B14F-4D97-AF65-F5344CB8AC3E}">
        <p14:creationId xmlns:p14="http://schemas.microsoft.com/office/powerpoint/2010/main" val="12315062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136B056-B8A5-F54D-DCC8-8CFA2EA2210C}"/>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3F54004C-A8BA-4D4A-83FE-6C443AD5B0D0}" type="datetimeFigureOut">
              <a:rPr lang="en-GB"/>
              <a:pPr>
                <a:defRPr/>
              </a:pPr>
              <a:t>01/08/2022</a:t>
            </a:fld>
            <a:endParaRPr lang="en-GB"/>
          </a:p>
        </p:txBody>
      </p:sp>
      <p:sp>
        <p:nvSpPr>
          <p:cNvPr id="5" name="Footer Placeholder 4">
            <a:extLst>
              <a:ext uri="{FF2B5EF4-FFF2-40B4-BE49-F238E27FC236}">
                <a16:creationId xmlns:a16="http://schemas.microsoft.com/office/drawing/2014/main" id="{53EDA36E-8678-3D23-20EA-37536DC77978}"/>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4B629A38-03D7-1766-CD14-9F64317A3539}"/>
              </a:ext>
            </a:extLst>
          </p:cNvPr>
          <p:cNvSpPr>
            <a:spLocks noGrp="1"/>
          </p:cNvSpPr>
          <p:nvPr>
            <p:ph type="sldNum" sz="quarter" idx="12"/>
          </p:nvPr>
        </p:nvSpPr>
        <p:spPr/>
        <p:txBody>
          <a:bodyPr/>
          <a:lstStyle>
            <a:lvl1pPr eaLnBrk="0" hangingPunct="0">
              <a:defRPr smtClean="0">
                <a:latin typeface="Times" panose="02020603050405020304" pitchFamily="18" charset="0"/>
              </a:defRPr>
            </a:lvl1pPr>
          </a:lstStyle>
          <a:p>
            <a:pPr>
              <a:defRPr/>
            </a:pPr>
            <a:fld id="{A0236C0B-9CCB-4385-AC7A-75A8C0960567}" type="slidenum">
              <a:rPr lang="en-GB" altLang="en-US"/>
              <a:pPr>
                <a:defRPr/>
              </a:pPr>
              <a:t>‹#›</a:t>
            </a:fld>
            <a:endParaRPr lang="en-GB" altLang="en-US"/>
          </a:p>
        </p:txBody>
      </p:sp>
    </p:spTree>
    <p:extLst>
      <p:ext uri="{BB962C8B-B14F-4D97-AF65-F5344CB8AC3E}">
        <p14:creationId xmlns:p14="http://schemas.microsoft.com/office/powerpoint/2010/main" val="23963126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F924A64-32D3-A59C-6E79-50FB8C137E1C}"/>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788D55D-B51A-4A4D-9485-916BB1B19978}" type="datetimeFigureOut">
              <a:rPr lang="en-GB"/>
              <a:pPr>
                <a:defRPr/>
              </a:pPr>
              <a:t>01/08/2022</a:t>
            </a:fld>
            <a:endParaRPr lang="en-GB"/>
          </a:p>
        </p:txBody>
      </p:sp>
      <p:sp>
        <p:nvSpPr>
          <p:cNvPr id="5" name="Slide Number Placeholder 5">
            <a:extLst>
              <a:ext uri="{FF2B5EF4-FFF2-40B4-BE49-F238E27FC236}">
                <a16:creationId xmlns:a16="http://schemas.microsoft.com/office/drawing/2014/main" id="{6E77762B-62DA-E774-3452-7282FF6236C6}"/>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6085ACC1-667F-420E-97FF-1F5627291495}" type="slidenum">
              <a:rPr lang="en-GB" altLang="en-US"/>
              <a:pPr>
                <a:defRPr/>
              </a:pPr>
              <a:t>‹#›</a:t>
            </a:fld>
            <a:endParaRPr lang="en-GB" altLang="en-US"/>
          </a:p>
        </p:txBody>
      </p:sp>
    </p:spTree>
    <p:extLst>
      <p:ext uri="{BB962C8B-B14F-4D97-AF65-F5344CB8AC3E}">
        <p14:creationId xmlns:p14="http://schemas.microsoft.com/office/powerpoint/2010/main" val="421892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CDAC8AD-15A6-D032-065E-0B65C426FF96}"/>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75A1B312-C25B-44C6-8FE1-DE707098B2D4}" type="datetimeFigureOut">
              <a:rPr lang="en-GB"/>
              <a:pPr>
                <a:defRPr/>
              </a:pPr>
              <a:t>01/08/2022</a:t>
            </a:fld>
            <a:endParaRPr lang="en-GB"/>
          </a:p>
        </p:txBody>
      </p:sp>
      <p:sp>
        <p:nvSpPr>
          <p:cNvPr id="6" name="Slide Number Placeholder 6">
            <a:extLst>
              <a:ext uri="{FF2B5EF4-FFF2-40B4-BE49-F238E27FC236}">
                <a16:creationId xmlns:a16="http://schemas.microsoft.com/office/drawing/2014/main" id="{F2E1DBD0-F86C-226C-6021-E68E8EC110EE}"/>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55B1F447-E77B-4FB7-832F-B6B32339AB55}" type="slidenum">
              <a:rPr lang="en-GB" altLang="en-US"/>
              <a:pPr>
                <a:defRPr/>
              </a:pPr>
              <a:t>‹#›</a:t>
            </a:fld>
            <a:endParaRPr lang="en-GB" altLang="en-US"/>
          </a:p>
        </p:txBody>
      </p:sp>
    </p:spTree>
    <p:extLst>
      <p:ext uri="{BB962C8B-B14F-4D97-AF65-F5344CB8AC3E}">
        <p14:creationId xmlns:p14="http://schemas.microsoft.com/office/powerpoint/2010/main" val="31673882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4CF1490-0F7E-D4A1-AC91-C9E255B51D36}"/>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74B710F5-56F9-4673-AA5D-A90F4BE17977}" type="datetimeFigureOut">
              <a:rPr lang="en-GB"/>
              <a:pPr>
                <a:defRPr/>
              </a:pPr>
              <a:t>01/08/2022</a:t>
            </a:fld>
            <a:endParaRPr lang="en-GB"/>
          </a:p>
        </p:txBody>
      </p:sp>
      <p:sp>
        <p:nvSpPr>
          <p:cNvPr id="8" name="Slide Number Placeholder 8">
            <a:extLst>
              <a:ext uri="{FF2B5EF4-FFF2-40B4-BE49-F238E27FC236}">
                <a16:creationId xmlns:a16="http://schemas.microsoft.com/office/drawing/2014/main" id="{67E6DC1B-39B6-D7D5-CAC2-E14B3C0DC705}"/>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46226A08-9F59-4063-B731-E55F6142C153}" type="slidenum">
              <a:rPr lang="en-GB" altLang="en-US"/>
              <a:pPr>
                <a:defRPr/>
              </a:pPr>
              <a:t>‹#›</a:t>
            </a:fld>
            <a:endParaRPr lang="en-GB" altLang="en-US"/>
          </a:p>
        </p:txBody>
      </p:sp>
    </p:spTree>
    <p:extLst>
      <p:ext uri="{BB962C8B-B14F-4D97-AF65-F5344CB8AC3E}">
        <p14:creationId xmlns:p14="http://schemas.microsoft.com/office/powerpoint/2010/main" val="90425953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6BD4675-1299-446B-35EE-A434E5B997E7}"/>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61704EA-D030-4EDF-BC39-63BF2F5A4BA4}" type="datetimeFigureOut">
              <a:rPr lang="en-GB"/>
              <a:pPr>
                <a:defRPr/>
              </a:pPr>
              <a:t>01/08/2022</a:t>
            </a:fld>
            <a:endParaRPr lang="en-GB"/>
          </a:p>
        </p:txBody>
      </p:sp>
      <p:sp>
        <p:nvSpPr>
          <p:cNvPr id="4" name="Slide Number Placeholder 4">
            <a:extLst>
              <a:ext uri="{FF2B5EF4-FFF2-40B4-BE49-F238E27FC236}">
                <a16:creationId xmlns:a16="http://schemas.microsoft.com/office/drawing/2014/main" id="{F8F10A1D-0C87-1182-4901-D21374C2D5A3}"/>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A6E9C67E-C301-4B86-9D22-18AC03EA51BE}" type="slidenum">
              <a:rPr lang="en-GB" altLang="en-US"/>
              <a:pPr>
                <a:defRPr/>
              </a:pPr>
              <a:t>‹#›</a:t>
            </a:fld>
            <a:endParaRPr lang="en-GB" altLang="en-US"/>
          </a:p>
        </p:txBody>
      </p:sp>
    </p:spTree>
    <p:extLst>
      <p:ext uri="{BB962C8B-B14F-4D97-AF65-F5344CB8AC3E}">
        <p14:creationId xmlns:p14="http://schemas.microsoft.com/office/powerpoint/2010/main" val="41069295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DBE417E-84E1-A64F-4A19-5DE93E29AEE8}"/>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CB2AA1C7-FB23-4650-A5D8-7223C9D9D368}" type="datetimeFigureOut">
              <a:rPr lang="en-GB"/>
              <a:pPr>
                <a:defRPr/>
              </a:pPr>
              <a:t>01/08/2022</a:t>
            </a:fld>
            <a:endParaRPr lang="en-GB"/>
          </a:p>
        </p:txBody>
      </p:sp>
      <p:sp>
        <p:nvSpPr>
          <p:cNvPr id="3" name="Slide Number Placeholder 3">
            <a:extLst>
              <a:ext uri="{FF2B5EF4-FFF2-40B4-BE49-F238E27FC236}">
                <a16:creationId xmlns:a16="http://schemas.microsoft.com/office/drawing/2014/main" id="{EF2FD4F5-118D-641F-B471-0E6894C5CFCC}"/>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7AADE7F3-1770-466E-9864-6E91E1B74F0A}" type="slidenum">
              <a:rPr lang="en-GB" altLang="en-US"/>
              <a:pPr>
                <a:defRPr/>
              </a:pPr>
              <a:t>‹#›</a:t>
            </a:fld>
            <a:endParaRPr lang="en-GB" altLang="en-US"/>
          </a:p>
        </p:txBody>
      </p:sp>
    </p:spTree>
    <p:extLst>
      <p:ext uri="{BB962C8B-B14F-4D97-AF65-F5344CB8AC3E}">
        <p14:creationId xmlns:p14="http://schemas.microsoft.com/office/powerpoint/2010/main" val="307985439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E29642FB-D9D6-C8A9-5319-4966BA8DF40D}"/>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9997ED88-9C43-41D6-959C-3E2E41A35952}" type="datetimeFigureOut">
              <a:rPr lang="en-GB"/>
              <a:pPr>
                <a:defRPr/>
              </a:pPr>
              <a:t>01/08/2022</a:t>
            </a:fld>
            <a:endParaRPr lang="en-GB"/>
          </a:p>
        </p:txBody>
      </p:sp>
      <p:sp>
        <p:nvSpPr>
          <p:cNvPr id="6" name="Slide Number Placeholder 6">
            <a:extLst>
              <a:ext uri="{FF2B5EF4-FFF2-40B4-BE49-F238E27FC236}">
                <a16:creationId xmlns:a16="http://schemas.microsoft.com/office/drawing/2014/main" id="{A5668D8B-F199-4BD5-A905-89988C69BE99}"/>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02C27622-35CE-4FF5-AB4D-858243CC8053}" type="slidenum">
              <a:rPr lang="en-GB" altLang="en-US"/>
              <a:pPr>
                <a:defRPr/>
              </a:pPr>
              <a:t>‹#›</a:t>
            </a:fld>
            <a:endParaRPr lang="en-GB" altLang="en-US"/>
          </a:p>
        </p:txBody>
      </p:sp>
    </p:spTree>
    <p:extLst>
      <p:ext uri="{BB962C8B-B14F-4D97-AF65-F5344CB8AC3E}">
        <p14:creationId xmlns:p14="http://schemas.microsoft.com/office/powerpoint/2010/main" val="385598423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F88E7B7A-6FC1-FE83-361A-A49DCDDC41A3}"/>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014F78B3-3D2D-494C-B5B8-6A673094806B}" type="datetimeFigureOut">
              <a:rPr lang="en-GB"/>
              <a:pPr>
                <a:defRPr/>
              </a:pPr>
              <a:t>01/08/2022</a:t>
            </a:fld>
            <a:endParaRPr lang="en-GB"/>
          </a:p>
        </p:txBody>
      </p:sp>
      <p:sp>
        <p:nvSpPr>
          <p:cNvPr id="6" name="Slide Number Placeholder 6">
            <a:extLst>
              <a:ext uri="{FF2B5EF4-FFF2-40B4-BE49-F238E27FC236}">
                <a16:creationId xmlns:a16="http://schemas.microsoft.com/office/drawing/2014/main" id="{FA8D5CDB-9A4B-075D-16FF-74F53878D203}"/>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1B8D4E71-5E0C-404E-ADA1-2F16029EE87D}" type="slidenum">
              <a:rPr lang="en-GB" altLang="en-US"/>
              <a:pPr>
                <a:defRPr/>
              </a:pPr>
              <a:t>‹#›</a:t>
            </a:fld>
            <a:endParaRPr lang="en-GB" altLang="en-US"/>
          </a:p>
        </p:txBody>
      </p:sp>
    </p:spTree>
    <p:extLst>
      <p:ext uri="{BB962C8B-B14F-4D97-AF65-F5344CB8AC3E}">
        <p14:creationId xmlns:p14="http://schemas.microsoft.com/office/powerpoint/2010/main" val="111059850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1BAC7E-19D3-C0F2-2CC9-8AD36DFC9AAD}"/>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0FD95CA-4646-45B6-9AD1-066DECB66CBE}" type="datetimeFigureOut">
              <a:rPr lang="en-GB"/>
              <a:pPr>
                <a:defRPr/>
              </a:pPr>
              <a:t>01/08/2022</a:t>
            </a:fld>
            <a:endParaRPr lang="en-GB"/>
          </a:p>
        </p:txBody>
      </p:sp>
      <p:sp>
        <p:nvSpPr>
          <p:cNvPr id="5" name="Slide Number Placeholder 5">
            <a:extLst>
              <a:ext uri="{FF2B5EF4-FFF2-40B4-BE49-F238E27FC236}">
                <a16:creationId xmlns:a16="http://schemas.microsoft.com/office/drawing/2014/main" id="{912CA058-F127-3481-11A4-A9BF2C185C5A}"/>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2C264A47-6684-439C-A4AF-64F9FC7830E3}" type="slidenum">
              <a:rPr lang="en-GB" altLang="en-US"/>
              <a:pPr>
                <a:defRPr/>
              </a:pPr>
              <a:t>‹#›</a:t>
            </a:fld>
            <a:endParaRPr lang="en-GB" altLang="en-US"/>
          </a:p>
        </p:txBody>
      </p:sp>
    </p:spTree>
    <p:extLst>
      <p:ext uri="{BB962C8B-B14F-4D97-AF65-F5344CB8AC3E}">
        <p14:creationId xmlns:p14="http://schemas.microsoft.com/office/powerpoint/2010/main" val="55586251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10C38B-D2B3-6BAE-060C-CD35A12D9BDE}"/>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344AB6A2-4465-4E93-991C-DF7839D4A4A5}" type="datetimeFigureOut">
              <a:rPr lang="en-GB"/>
              <a:pPr>
                <a:defRPr/>
              </a:pPr>
              <a:t>01/08/2022</a:t>
            </a:fld>
            <a:endParaRPr lang="en-GB"/>
          </a:p>
        </p:txBody>
      </p:sp>
      <p:sp>
        <p:nvSpPr>
          <p:cNvPr id="5" name="Slide Number Placeholder 5">
            <a:extLst>
              <a:ext uri="{FF2B5EF4-FFF2-40B4-BE49-F238E27FC236}">
                <a16:creationId xmlns:a16="http://schemas.microsoft.com/office/drawing/2014/main" id="{F01193D0-42CF-4DFC-C4AA-FC9F67C7DA52}"/>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FE092296-7135-4230-A743-014DF6162676}" type="slidenum">
              <a:rPr lang="en-GB" altLang="en-US"/>
              <a:pPr>
                <a:defRPr/>
              </a:pPr>
              <a:t>‹#›</a:t>
            </a:fld>
            <a:endParaRPr lang="en-GB" altLang="en-US"/>
          </a:p>
        </p:txBody>
      </p:sp>
    </p:spTree>
    <p:extLst>
      <p:ext uri="{BB962C8B-B14F-4D97-AF65-F5344CB8AC3E}">
        <p14:creationId xmlns:p14="http://schemas.microsoft.com/office/powerpoint/2010/main" val="2332130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3.jpe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7F6D9"/>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A19B51-0D45-457F-B13E-2F28EAE6A722}" type="datetimeFigureOut">
              <a:rPr lang="en-GB" smtClean="0"/>
              <a:t>01/08/2022</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B01440-DAD1-442B-B960-439509CB9D9E}"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userDrawn="1">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userDrawn="1"/>
        </p:nvPicPr>
        <p:blipFill>
          <a:blip r:embed="rId14"/>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18824382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4024"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4C031049-2E95-7841-28AB-77BD50409157}"/>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AA8F0F04-43CC-D865-90E3-B8D119ED54BD}"/>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7089B3E3-5F9F-1EF3-8C15-3BE6A164830F}"/>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B68F90A1-6FBF-4CE2-81FC-4141AA2304B9}" type="datetimeFigureOut">
              <a:rPr lang="en-GB"/>
              <a:pPr>
                <a:defRPr/>
              </a:pPr>
              <a:t>01/08/2022</a:t>
            </a:fld>
            <a:endParaRPr lang="en-GB" dirty="0"/>
          </a:p>
        </p:txBody>
      </p:sp>
      <p:sp>
        <p:nvSpPr>
          <p:cNvPr id="6" name="Slide Number Placeholder 5">
            <a:extLst>
              <a:ext uri="{FF2B5EF4-FFF2-40B4-BE49-F238E27FC236}">
                <a16:creationId xmlns:a16="http://schemas.microsoft.com/office/drawing/2014/main" id="{7E83DC8B-8A0B-693C-25E6-1CBF63B26E6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Myriad Pro" pitchFamily="34" charset="0"/>
              </a:defRPr>
            </a:lvl1pPr>
          </a:lstStyle>
          <a:p>
            <a:pPr>
              <a:defRPr/>
            </a:pPr>
            <a:fld id="{1A88C2E6-4F5F-4D3F-A0C4-320D92A4B12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013" r:id="rId1"/>
    <p:sldLayoutId id="2147484014" r:id="rId2"/>
    <p:sldLayoutId id="2147484015" r:id="rId3"/>
    <p:sldLayoutId id="2147484016" r:id="rId4"/>
    <p:sldLayoutId id="2147484017" r:id="rId5"/>
    <p:sldLayoutId id="2147484018" r:id="rId6"/>
    <p:sldLayoutId id="2147484019" r:id="rId7"/>
    <p:sldLayoutId id="2147484020" r:id="rId8"/>
    <p:sldLayoutId id="2147484021" r:id="rId9"/>
    <p:sldLayoutId id="2147484022" r:id="rId10"/>
    <p:sldLayoutId id="2147484023"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hyperlink" Target="mailto:ITServiceDesk@uwtsd.ac.uk" TargetMode="External"/><Relationship Id="rId2" Type="http://schemas.openxmlformats.org/officeDocument/2006/relationships/notesSlide" Target="../notesSlides/notesSlide16.xml"/><Relationship Id="rId1" Type="http://schemas.openxmlformats.org/officeDocument/2006/relationships/slideLayout" Target="../slideLayouts/slideLayout4.xml"/><Relationship Id="rId4" Type="http://schemas.openxmlformats.org/officeDocument/2006/relationships/hyperlink" Target="mailto:moodle@uwtsd.ac.uk" TargetMode="Externa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hyperlink" Target="mailto:Natalie.macdonald@uwtsd.ac.uk" TargetMode="External"/><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5">
            <a:extLst>
              <a:ext uri="{FF2B5EF4-FFF2-40B4-BE49-F238E27FC236}">
                <a16:creationId xmlns:a16="http://schemas.microsoft.com/office/drawing/2014/main" id="{AA2E3982-959D-5F2C-3DA1-3A57E6921C1C}"/>
              </a:ext>
            </a:extLst>
          </p:cNvPr>
          <p:cNvSpPr>
            <a:spLocks noGrp="1"/>
          </p:cNvSpPr>
          <p:nvPr>
            <p:ph type="ctrTitle"/>
          </p:nvPr>
        </p:nvSpPr>
        <p:spPr>
          <a:xfrm>
            <a:off x="2208213" y="1544639"/>
            <a:ext cx="7772400" cy="4319587"/>
          </a:xfrm>
        </p:spPr>
        <p:txBody>
          <a:bodyPr rtlCol="0">
            <a:normAutofit fontScale="90000"/>
          </a:bodyPr>
          <a:lstStyle/>
          <a:p>
            <a:pPr>
              <a:defRPr/>
            </a:pPr>
            <a:br>
              <a:rPr lang="cy-GB" altLang="en-US" dirty="0">
                <a:latin typeface="Lucida Sans" pitchFamily="34" charset="0"/>
              </a:rPr>
            </a:br>
            <a:br>
              <a:rPr lang="cy-GB" altLang="en-US" dirty="0">
                <a:latin typeface="Lucida Sans" pitchFamily="34" charset="0"/>
              </a:rPr>
            </a:br>
            <a:br>
              <a:rPr lang="cy-GB" altLang="en-US" dirty="0">
                <a:latin typeface="Lucida Sans" pitchFamily="34" charset="0"/>
              </a:rPr>
            </a:br>
            <a:r>
              <a:rPr lang="cy-GB" altLang="en-US" dirty="0">
                <a:solidFill>
                  <a:schemeClr val="bg1"/>
                </a:solidFill>
                <a:latin typeface="Lucida Sans"/>
              </a:rPr>
              <a:t>ECEY5010C: Ymchwil ar gyfer Dysgu   </a:t>
            </a:r>
          </a:p>
          <a:p>
            <a:pPr>
              <a:defRPr/>
            </a:pPr>
            <a:endParaRPr lang="cy-GB" dirty="0">
              <a:solidFill>
                <a:schemeClr val="bg1"/>
              </a:solidFill>
              <a:latin typeface="Lucida Sans"/>
              <a:cs typeface="Arial"/>
            </a:endParaRPr>
          </a:p>
          <a:p>
            <a:pPr>
              <a:defRPr/>
            </a:pPr>
            <a:endParaRPr lang="cy-GB" dirty="0">
              <a:solidFill>
                <a:schemeClr val="bg1"/>
              </a:solidFill>
              <a:latin typeface="Lucida Sans"/>
              <a:cs typeface="Arial"/>
            </a:endParaRPr>
          </a:p>
          <a:p>
            <a:pPr>
              <a:defRPr/>
            </a:pPr>
            <a:r>
              <a:rPr lang="cy-GB" dirty="0">
                <a:solidFill>
                  <a:schemeClr val="bg1"/>
                </a:solidFill>
                <a:latin typeface="Lucida Sans"/>
                <a:cs typeface="Arial"/>
              </a:rPr>
              <a:t>ECEY5010: Research </a:t>
            </a:r>
            <a:r>
              <a:rPr lang="cy-GB" dirty="0" err="1">
                <a:solidFill>
                  <a:schemeClr val="bg1"/>
                </a:solidFill>
                <a:latin typeface="Lucida Sans"/>
                <a:cs typeface="Arial"/>
              </a:rPr>
              <a:t>for</a:t>
            </a:r>
            <a:r>
              <a:rPr lang="cy-GB" dirty="0">
                <a:solidFill>
                  <a:schemeClr val="bg1"/>
                </a:solidFill>
                <a:latin typeface="Lucida Sans"/>
                <a:cs typeface="Arial"/>
              </a:rPr>
              <a:t> </a:t>
            </a:r>
            <a:r>
              <a:rPr lang="cy-GB" dirty="0" err="1">
                <a:solidFill>
                  <a:schemeClr val="bg1"/>
                </a:solidFill>
                <a:latin typeface="Lucida Sans"/>
                <a:cs typeface="Arial"/>
              </a:rPr>
              <a:t>Learning</a:t>
            </a:r>
            <a:endParaRPr lang="cy-GB">
              <a:solidFill>
                <a:schemeClr val="bg1"/>
              </a:solidFill>
              <a:latin typeface="Lucida Sans"/>
              <a:cs typeface="Arial"/>
            </a:endParaRPr>
          </a:p>
          <a:p>
            <a:pPr>
              <a:defRPr/>
            </a:pPr>
            <a:r>
              <a:rPr lang="cy-GB" altLang="en-US" sz="4800" b="1" dirty="0" err="1">
                <a:solidFill>
                  <a:schemeClr val="bg1"/>
                </a:solidFill>
                <a:latin typeface="Arial"/>
                <a:cs typeface="Arial"/>
              </a:rPr>
              <a:t>Panopto</a:t>
            </a:r>
            <a:br>
              <a:rPr lang="cy-GB" altLang="en-US" sz="4000" b="1" i="1" dirty="0">
                <a:latin typeface="Lucida Sans" pitchFamily="34" charset="0"/>
              </a:rPr>
            </a:br>
            <a:br>
              <a:rPr lang="en-US" altLang="en-US" dirty="0">
                <a:solidFill>
                  <a:schemeClr val="bg1"/>
                </a:solidFill>
              </a:rPr>
            </a:br>
            <a:br>
              <a:rPr lang="en-US" altLang="en-US" dirty="0">
                <a:solidFill>
                  <a:schemeClr val="bg1"/>
                </a:solidFill>
              </a:rPr>
            </a:br>
            <a:br>
              <a:rPr lang="en-GB" altLang="en-US" sz="3600" b="1" dirty="0">
                <a:solidFill>
                  <a:schemeClr val="bg1"/>
                </a:solidFill>
              </a:rPr>
            </a:br>
            <a:endParaRPr lang="en-US" altLang="en-US">
              <a:solidFill>
                <a:schemeClr val="bg1"/>
              </a:solidFill>
            </a:endParaRPr>
          </a:p>
        </p:txBody>
      </p:sp>
    </p:spTree>
    <p:extLst>
      <p:ext uri="{BB962C8B-B14F-4D97-AF65-F5344CB8AC3E}">
        <p14:creationId xmlns:p14="http://schemas.microsoft.com/office/powerpoint/2010/main" val="230989754"/>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D4BD0-1918-C365-DB47-1A856BD9D28D}"/>
              </a:ext>
            </a:extLst>
          </p:cNvPr>
          <p:cNvSpPr>
            <a:spLocks noGrp="1"/>
          </p:cNvSpPr>
          <p:nvPr>
            <p:ph type="title"/>
          </p:nvPr>
        </p:nvSpPr>
        <p:spPr>
          <a:xfrm>
            <a:off x="491378" y="-194049"/>
            <a:ext cx="11430000" cy="1325563"/>
          </a:xfrm>
        </p:spPr>
        <p:txBody>
          <a:bodyPr vert="horz" lIns="91440" tIns="45720" rIns="91440" bIns="45720" rtlCol="0" anchor="ctr">
            <a:noAutofit/>
          </a:bodyPr>
          <a:lstStyle/>
          <a:p>
            <a:pPr>
              <a:defRPr/>
            </a:pPr>
            <a:r>
              <a:rPr lang="en-GB" altLang="en-US" sz="4800" dirty="0" err="1"/>
              <a:t>Meini</a:t>
            </a:r>
            <a:r>
              <a:rPr lang="en-GB" altLang="en-US" sz="4800" dirty="0"/>
              <a:t> Asesu       </a:t>
            </a:r>
            <a:r>
              <a:rPr lang="en-GB" altLang="en-US" sz="4800" dirty="0">
                <a:solidFill>
                  <a:srgbClr val="000000"/>
                </a:solidFill>
              </a:rPr>
              <a:t>      </a:t>
            </a:r>
            <a:r>
              <a:rPr lang="en-GB" altLang="en-US" sz="4800" dirty="0">
                <a:solidFill>
                  <a:srgbClr val="0070C0"/>
                </a:solidFill>
              </a:rPr>
              <a:t>Assessment Criteria</a:t>
            </a:r>
            <a:endParaRPr lang="en-GB" sz="4800" dirty="0">
              <a:solidFill>
                <a:srgbClr val="0070C0"/>
              </a:solidFill>
            </a:endParaRPr>
          </a:p>
        </p:txBody>
      </p:sp>
      <p:sp>
        <p:nvSpPr>
          <p:cNvPr id="17411" name="Content Placeholder 2">
            <a:extLst>
              <a:ext uri="{FF2B5EF4-FFF2-40B4-BE49-F238E27FC236}">
                <a16:creationId xmlns:a16="http://schemas.microsoft.com/office/drawing/2014/main" id="{0C1F8009-7EFF-C2CB-2938-815E353C86A8}"/>
              </a:ext>
            </a:extLst>
          </p:cNvPr>
          <p:cNvSpPr>
            <a:spLocks noGrp="1"/>
          </p:cNvSpPr>
          <p:nvPr>
            <p:ph sz="half" idx="1"/>
          </p:nvPr>
        </p:nvSpPr>
        <p:spPr>
          <a:xfrm>
            <a:off x="329826" y="1494866"/>
            <a:ext cx="11342220" cy="4132263"/>
          </a:xfrm>
        </p:spPr>
        <p:txBody>
          <a:bodyPr vert="horz" lIns="91440" tIns="45720" rIns="91440" bIns="45720" rtlCol="0" anchor="t">
            <a:normAutofit/>
          </a:bodyPr>
          <a:lstStyle/>
          <a:p>
            <a:pPr algn="just">
              <a:buFont typeface="Arial" panose="05050102010706020507" pitchFamily="18" charset="2"/>
              <a:buChar char="•"/>
            </a:pPr>
            <a:r>
              <a:rPr lang="cy-GB" sz="2400" dirty="0">
                <a:ea typeface="+mn-lt"/>
                <a:cs typeface="+mn-lt"/>
              </a:rPr>
              <a:t>dadansoddi amrywiol </a:t>
            </a:r>
            <a:r>
              <a:rPr lang="cy-GB" sz="2400" dirty="0" err="1">
                <a:ea typeface="+mn-lt"/>
                <a:cs typeface="+mn-lt"/>
              </a:rPr>
              <a:t>fethodolegau</a:t>
            </a:r>
            <a:r>
              <a:rPr lang="cy-GB" sz="2400" dirty="0">
                <a:ea typeface="+mn-lt"/>
                <a:cs typeface="+mn-lt"/>
              </a:rPr>
              <a:t> a ddefnyddir mewn ymchwil blynyddoedd cynnar a dangos dealltwriaeth ddadansoddol o’u cryfderau, eu gwendidau a’u cyfyngiadau;</a:t>
            </a:r>
            <a:r>
              <a:rPr lang="en-GB" sz="2400" dirty="0">
                <a:ea typeface="+mn-lt"/>
                <a:cs typeface="+mn-lt"/>
              </a:rPr>
              <a:t> </a:t>
            </a:r>
            <a:endParaRPr lang="cy-GB" sz="2400" dirty="0">
              <a:ea typeface="+mn-lt"/>
              <a:cs typeface="+mn-lt"/>
            </a:endParaRPr>
          </a:p>
          <a:p>
            <a:pPr algn="just">
              <a:buFont typeface="Arial" panose="05050102010706020507" pitchFamily="18" charset="2"/>
              <a:buChar char="•"/>
            </a:pPr>
            <a:r>
              <a:rPr lang="cy-GB" sz="2400" dirty="0">
                <a:ea typeface="+mn-lt"/>
                <a:cs typeface="+mn-lt"/>
              </a:rPr>
              <a:t>dangos ymwybyddiaeth feirniadol o faterion moesegol yn ymwneud â gweithio ac ymchwilio gydag ac ar gyfer plant ifanc;</a:t>
            </a:r>
            <a:r>
              <a:rPr lang="en-GB" sz="2400" dirty="0">
                <a:ea typeface="+mn-lt"/>
                <a:cs typeface="+mn-lt"/>
              </a:rPr>
              <a:t> </a:t>
            </a:r>
            <a:endParaRPr lang="cy-GB" sz="2400" dirty="0">
              <a:ea typeface="+mn-lt"/>
              <a:cs typeface="+mn-lt"/>
            </a:endParaRPr>
          </a:p>
          <a:p>
            <a:pPr algn="just">
              <a:buFont typeface="Arial" panose="05050102010706020507" pitchFamily="18" charset="2"/>
              <a:buChar char="•"/>
            </a:pPr>
            <a:r>
              <a:rPr lang="cy-GB" sz="2400" dirty="0">
                <a:ea typeface="+mn-lt"/>
                <a:cs typeface="+mn-lt"/>
              </a:rPr>
              <a:t>penderfynu ar ddulliau ymchwil priodol ar gyfer pynciau ymchwil blynyddoedd cynnar a chyfiawnhau’r dulliau hynny;</a:t>
            </a:r>
            <a:r>
              <a:rPr lang="en-GB" sz="2400" dirty="0">
                <a:ea typeface="+mn-lt"/>
                <a:cs typeface="+mn-lt"/>
              </a:rPr>
              <a:t> </a:t>
            </a:r>
            <a:endParaRPr lang="cy-GB" sz="2400" dirty="0">
              <a:ea typeface="+mn-lt"/>
              <a:cs typeface="+mn-lt"/>
            </a:endParaRPr>
          </a:p>
          <a:p>
            <a:pPr algn="just">
              <a:buFont typeface="Arial" panose="05050102010706020507" pitchFamily="18" charset="2"/>
              <a:buChar char="•"/>
            </a:pPr>
            <a:r>
              <a:rPr lang="cy-GB" sz="2400" dirty="0">
                <a:ea typeface="+mn-lt"/>
                <a:cs typeface="+mn-lt"/>
              </a:rPr>
              <a:t>trefnu eu gwybodaeth a’r hyn y maent wedi’i ddysgu drwy ddefnyddio amrywiaeth o adnoddau gwybodaeth, a chyflwyno’u gwaith ar y lefel briodol.</a:t>
            </a:r>
            <a:r>
              <a:rPr lang="en-GB" sz="2400" dirty="0">
                <a:ea typeface="+mn-lt"/>
                <a:cs typeface="+mn-lt"/>
              </a:rPr>
              <a:t> </a:t>
            </a:r>
            <a:endParaRPr lang="cy-GB" sz="2400" dirty="0">
              <a:ea typeface="+mn-lt"/>
              <a:cs typeface="+mn-lt"/>
            </a:endParaRPr>
          </a:p>
          <a:p>
            <a:pPr marL="0" indent="0" algn="just">
              <a:spcBef>
                <a:spcPts val="600"/>
              </a:spcBef>
              <a:buNone/>
            </a:pPr>
            <a:endParaRPr lang="cy-GB" altLang="en-US" sz="2400" dirty="0">
              <a:latin typeface="Arial"/>
              <a:cs typeface="Times New Roman"/>
            </a:endParaRPr>
          </a:p>
          <a:p>
            <a:endParaRPr lang="en-GB" altLang="en-US" sz="1400"/>
          </a:p>
        </p:txBody>
      </p:sp>
      <p:sp>
        <p:nvSpPr>
          <p:cNvPr id="17412" name="Content Placeholder 3">
            <a:extLst>
              <a:ext uri="{FF2B5EF4-FFF2-40B4-BE49-F238E27FC236}">
                <a16:creationId xmlns:a16="http://schemas.microsoft.com/office/drawing/2014/main" id="{FEED60A4-A30E-A0A4-7C87-496B207B9B2B}"/>
              </a:ext>
            </a:extLst>
          </p:cNvPr>
          <p:cNvSpPr>
            <a:spLocks noGrp="1"/>
          </p:cNvSpPr>
          <p:nvPr>
            <p:ph sz="half" idx="2"/>
          </p:nvPr>
        </p:nvSpPr>
        <p:spPr>
          <a:xfrm>
            <a:off x="5376023" y="811308"/>
            <a:ext cx="6759387" cy="4072030"/>
          </a:xfrm>
        </p:spPr>
        <p:txBody>
          <a:bodyPr vert="horz" lIns="91440" tIns="45720" rIns="91440" bIns="45720" rtlCol="0" anchor="t">
            <a:noAutofit/>
          </a:bodyPr>
          <a:lstStyle/>
          <a:p>
            <a:pPr algn="just">
              <a:spcBef>
                <a:spcPts val="600"/>
              </a:spcBef>
              <a:buFont typeface="Symbol" panose="05050102010706020507" pitchFamily="18" charset="2"/>
              <a:buChar char=""/>
            </a:pPr>
            <a:endParaRPr lang="en-GB" altLang="en-US" sz="2400" dirty="0">
              <a:solidFill>
                <a:srgbClr val="0070C0"/>
              </a:solidFill>
              <a:latin typeface="Arial"/>
              <a:cs typeface="Times New Roman"/>
            </a:endParaRPr>
          </a:p>
          <a:p>
            <a:endParaRPr lang="en-GB" altLang="en-US" sz="1600"/>
          </a:p>
        </p:txBody>
      </p:sp>
    </p:spTree>
    <p:extLst>
      <p:ext uri="{BB962C8B-B14F-4D97-AF65-F5344CB8AC3E}">
        <p14:creationId xmlns:p14="http://schemas.microsoft.com/office/powerpoint/2010/main" val="26254021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9FF466-4297-481D-C084-A0E320C30B1C}"/>
              </a:ext>
            </a:extLst>
          </p:cNvPr>
          <p:cNvSpPr>
            <a:spLocks noGrp="1"/>
          </p:cNvSpPr>
          <p:nvPr>
            <p:ph type="title"/>
          </p:nvPr>
        </p:nvSpPr>
        <p:spPr>
          <a:xfrm>
            <a:off x="401171" y="107390"/>
            <a:ext cx="10515600" cy="1325563"/>
          </a:xfrm>
        </p:spPr>
        <p:txBody>
          <a:bodyPr>
            <a:normAutofit/>
          </a:bodyPr>
          <a:lstStyle/>
          <a:p>
            <a:r>
              <a:rPr lang="en-GB" sz="4800" dirty="0">
                <a:solidFill>
                  <a:srgbClr val="0070C0"/>
                </a:solidFill>
                <a:ea typeface="+mj-lt"/>
                <a:cs typeface="+mj-lt"/>
              </a:rPr>
              <a:t>Assessment Criteria</a:t>
            </a:r>
            <a:endParaRPr lang="en-US" sz="4800" dirty="0">
              <a:solidFill>
                <a:srgbClr val="0070C0"/>
              </a:solidFill>
            </a:endParaRPr>
          </a:p>
        </p:txBody>
      </p:sp>
      <p:sp>
        <p:nvSpPr>
          <p:cNvPr id="4" name="Content Placeholder 3">
            <a:extLst>
              <a:ext uri="{FF2B5EF4-FFF2-40B4-BE49-F238E27FC236}">
                <a16:creationId xmlns:a16="http://schemas.microsoft.com/office/drawing/2014/main" id="{6799E1AA-F1DF-03DC-C2F4-99A32370D727}"/>
              </a:ext>
            </a:extLst>
          </p:cNvPr>
          <p:cNvSpPr>
            <a:spLocks noGrp="1"/>
          </p:cNvSpPr>
          <p:nvPr>
            <p:ph sz="half" idx="2"/>
          </p:nvPr>
        </p:nvSpPr>
        <p:spPr>
          <a:xfrm>
            <a:off x="367553" y="1377390"/>
            <a:ext cx="10515600" cy="4351338"/>
          </a:xfrm>
        </p:spPr>
        <p:txBody>
          <a:bodyPr vert="horz" lIns="91440" tIns="45720" rIns="91440" bIns="45720" rtlCol="0" anchor="t">
            <a:normAutofit/>
          </a:bodyPr>
          <a:lstStyle/>
          <a:p>
            <a:pPr algn="just"/>
            <a:r>
              <a:rPr lang="en-GB" sz="2400" dirty="0">
                <a:solidFill>
                  <a:srgbClr val="0070C0"/>
                </a:solidFill>
                <a:ea typeface="+mn-lt"/>
                <a:cs typeface="+mn-lt"/>
              </a:rPr>
              <a:t>analyse various methodologies used in early years research and demonstrate analytic understanding of their strengths, weaknesses and limitations;</a:t>
            </a:r>
          </a:p>
          <a:p>
            <a:pPr algn="just"/>
            <a:r>
              <a:rPr lang="en-GB" sz="2400" dirty="0">
                <a:solidFill>
                  <a:srgbClr val="0070C0"/>
                </a:solidFill>
                <a:ea typeface="+mn-lt"/>
                <a:cs typeface="+mn-lt"/>
              </a:rPr>
              <a:t>demonstrate a critical awareness of ethical issues related to working and researching with and for young children;</a:t>
            </a:r>
          </a:p>
          <a:p>
            <a:pPr algn="just"/>
            <a:r>
              <a:rPr lang="en-GB" sz="2400" dirty="0">
                <a:solidFill>
                  <a:srgbClr val="0070C0"/>
                </a:solidFill>
                <a:ea typeface="+mn-lt"/>
                <a:cs typeface="+mn-lt"/>
              </a:rPr>
              <a:t>decide on and justify appropriate research methods for early years research topics;</a:t>
            </a:r>
          </a:p>
          <a:p>
            <a:pPr algn="just"/>
            <a:r>
              <a:rPr lang="en-GB" sz="2400" dirty="0">
                <a:solidFill>
                  <a:srgbClr val="0070C0"/>
                </a:solidFill>
                <a:ea typeface="+mn-lt"/>
                <a:cs typeface="+mn-lt"/>
              </a:rPr>
              <a:t>organise their knowledge and learning through use of a range of information resources, and present their work at the appropriate level.</a:t>
            </a:r>
          </a:p>
          <a:p>
            <a:pPr algn="just">
              <a:spcBef>
                <a:spcPts val="600"/>
              </a:spcBef>
              <a:buFont typeface="Symbol,Sans-Serif" panose="020B0604020202020204" pitchFamily="34" charset="0"/>
              <a:buChar char=""/>
            </a:pPr>
            <a:endParaRPr lang="en-GB" sz="2400" dirty="0">
              <a:solidFill>
                <a:srgbClr val="0070C0"/>
              </a:solidFill>
              <a:cs typeface="Arial"/>
            </a:endParaRPr>
          </a:p>
        </p:txBody>
      </p:sp>
    </p:spTree>
    <p:extLst>
      <p:ext uri="{BB962C8B-B14F-4D97-AF65-F5344CB8AC3E}">
        <p14:creationId xmlns:p14="http://schemas.microsoft.com/office/powerpoint/2010/main" val="36552311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81A358F3-6FC9-9A18-A3F1-0C0C7033C1F3}"/>
              </a:ext>
            </a:extLst>
          </p:cNvPr>
          <p:cNvSpPr>
            <a:spLocks noGrp="1"/>
          </p:cNvSpPr>
          <p:nvPr>
            <p:ph type="title"/>
          </p:nvPr>
        </p:nvSpPr>
        <p:spPr>
          <a:xfrm>
            <a:off x="1981200" y="0"/>
            <a:ext cx="8229600" cy="1143000"/>
          </a:xfrm>
        </p:spPr>
        <p:txBody>
          <a:bodyPr>
            <a:normAutofit fontScale="90000"/>
          </a:bodyPr>
          <a:lstStyle/>
          <a:p>
            <a:br>
              <a:rPr lang="cy-GB" altLang="en-US" dirty="0">
                <a:latin typeface="Lucida Sans" panose="020B0602030504020204" pitchFamily="34" charset="0"/>
              </a:rPr>
            </a:br>
            <a:r>
              <a:rPr lang="cy-GB" altLang="en-US" sz="5400" dirty="0">
                <a:latin typeface="Arial"/>
                <a:cs typeface="Arial"/>
              </a:rPr>
              <a:t>Asesiad</a:t>
            </a:r>
            <a:r>
              <a:rPr lang="cy-GB" altLang="en-US" sz="5400" dirty="0">
                <a:solidFill>
                  <a:srgbClr val="0000FF"/>
                </a:solidFill>
                <a:latin typeface="Arial"/>
                <a:cs typeface="Arial"/>
              </a:rPr>
              <a:t> </a:t>
            </a:r>
            <a:br>
              <a:rPr lang="cy-GB" altLang="en-US" sz="5400" dirty="0">
                <a:latin typeface="Arial"/>
              </a:rPr>
            </a:br>
            <a:r>
              <a:rPr lang="cy-GB" altLang="en-US" sz="5400" dirty="0" err="1">
                <a:solidFill>
                  <a:srgbClr val="0070C0"/>
                </a:solidFill>
                <a:latin typeface="Arial"/>
                <a:cs typeface="Arial"/>
              </a:rPr>
              <a:t>Assessment</a:t>
            </a:r>
            <a:r>
              <a:rPr lang="cy-GB" altLang="en-US" dirty="0">
                <a:solidFill>
                  <a:srgbClr val="0000FF"/>
                </a:solidFill>
                <a:latin typeface="Lucida Sans"/>
              </a:rPr>
              <a:t> </a:t>
            </a:r>
            <a:endParaRPr lang="en-GB" altLang="en-US"/>
          </a:p>
        </p:txBody>
      </p:sp>
      <p:sp>
        <p:nvSpPr>
          <p:cNvPr id="17411" name="Content Placeholder 1">
            <a:extLst>
              <a:ext uri="{FF2B5EF4-FFF2-40B4-BE49-F238E27FC236}">
                <a16:creationId xmlns:a16="http://schemas.microsoft.com/office/drawing/2014/main" id="{12F9D589-421D-0181-F8C1-F8EB3EF75DC9}"/>
              </a:ext>
            </a:extLst>
          </p:cNvPr>
          <p:cNvSpPr>
            <a:spLocks noGrp="1"/>
          </p:cNvSpPr>
          <p:nvPr>
            <p:ph sz="half" idx="1"/>
          </p:nvPr>
        </p:nvSpPr>
        <p:spPr>
          <a:xfrm>
            <a:off x="1286435" y="2216523"/>
            <a:ext cx="4038600" cy="3989388"/>
          </a:xfrm>
        </p:spPr>
        <p:txBody>
          <a:bodyPr vert="horz" lIns="91440" tIns="45720" rIns="91440" bIns="45720" rtlCol="0" anchor="t">
            <a:normAutofit/>
          </a:bodyPr>
          <a:lstStyle/>
          <a:p>
            <a:pPr>
              <a:defRPr/>
            </a:pPr>
            <a:r>
              <a:rPr lang="en-GB" dirty="0" err="1"/>
              <a:t>Aseisad</a:t>
            </a:r>
            <a:r>
              <a:rPr lang="en-GB" dirty="0"/>
              <a:t> </a:t>
            </a:r>
            <a:r>
              <a:rPr lang="en-GB" dirty="0" err="1"/>
              <a:t>portffolio</a:t>
            </a:r>
            <a:r>
              <a:rPr lang="en-GB" dirty="0"/>
              <a:t> (4,000 o </a:t>
            </a:r>
            <a:r>
              <a:rPr lang="en-GB" dirty="0" err="1"/>
              <a:t>eiriau</a:t>
            </a:r>
            <a:r>
              <a:rPr lang="en-GB" dirty="0"/>
              <a:t>) </a:t>
            </a:r>
            <a:r>
              <a:rPr lang="en-GB" dirty="0" err="1"/>
              <a:t>yn</a:t>
            </a:r>
            <a:r>
              <a:rPr lang="en-GB" dirty="0"/>
              <a:t> </a:t>
            </a:r>
            <a:r>
              <a:rPr lang="en-GB" dirty="0" err="1"/>
              <a:t>cynnwys</a:t>
            </a:r>
            <a:r>
              <a:rPr lang="en-GB" dirty="0"/>
              <a:t> 4 </a:t>
            </a:r>
            <a:r>
              <a:rPr lang="en-GB" dirty="0" err="1"/>
              <a:t>adran</a:t>
            </a:r>
            <a:endParaRPr lang="en-GB" dirty="0"/>
          </a:p>
          <a:p>
            <a:pPr marL="0" indent="0" eaLnBrk="1" hangingPunct="1">
              <a:spcBef>
                <a:spcPts val="700"/>
              </a:spcBef>
              <a:buNone/>
              <a:defRPr/>
            </a:pPr>
            <a:endParaRPr lang="en-GB" altLang="en-US" dirty="0"/>
          </a:p>
        </p:txBody>
      </p:sp>
      <p:sp>
        <p:nvSpPr>
          <p:cNvPr id="19460" name="Content Placeholder 3">
            <a:extLst>
              <a:ext uri="{FF2B5EF4-FFF2-40B4-BE49-F238E27FC236}">
                <a16:creationId xmlns:a16="http://schemas.microsoft.com/office/drawing/2014/main" id="{2DD619B1-995F-4A1E-ED87-D032E3DF2840}"/>
              </a:ext>
            </a:extLst>
          </p:cNvPr>
          <p:cNvSpPr>
            <a:spLocks noGrp="1"/>
          </p:cNvSpPr>
          <p:nvPr>
            <p:ph sz="half" idx="2"/>
          </p:nvPr>
        </p:nvSpPr>
        <p:spPr>
          <a:xfrm>
            <a:off x="6754906" y="2216524"/>
            <a:ext cx="4038600" cy="3989388"/>
          </a:xfrm>
        </p:spPr>
        <p:txBody>
          <a:bodyPr vert="horz" lIns="91440" tIns="45720" rIns="91440" bIns="45720" rtlCol="0" anchor="t">
            <a:normAutofit/>
          </a:bodyPr>
          <a:lstStyle/>
          <a:p>
            <a:r>
              <a:rPr lang="en-GB" altLang="en-US" dirty="0">
                <a:solidFill>
                  <a:srgbClr val="0070C0"/>
                </a:solidFill>
              </a:rPr>
              <a:t>Portfolio assignment (4,000 words) consisting of 4 sections</a:t>
            </a:r>
          </a:p>
          <a:p>
            <a:endParaRPr lang="en-GB" altLang="en-US" dirty="0"/>
          </a:p>
        </p:txBody>
      </p:sp>
    </p:spTree>
    <p:extLst>
      <p:ext uri="{BB962C8B-B14F-4D97-AF65-F5344CB8AC3E}">
        <p14:creationId xmlns:p14="http://schemas.microsoft.com/office/powerpoint/2010/main" val="23286242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3FA90-12A6-F251-B147-E16EB0D25250}"/>
              </a:ext>
            </a:extLst>
          </p:cNvPr>
          <p:cNvSpPr>
            <a:spLocks noGrp="1"/>
          </p:cNvSpPr>
          <p:nvPr>
            <p:ph type="title"/>
          </p:nvPr>
        </p:nvSpPr>
        <p:spPr>
          <a:xfrm>
            <a:off x="490818" y="163419"/>
            <a:ext cx="10515600" cy="1325563"/>
          </a:xfrm>
        </p:spPr>
        <p:txBody>
          <a:bodyPr vert="horz" lIns="91440" tIns="45720" rIns="91440" bIns="45720" rtlCol="0" anchor="ctr">
            <a:noAutofit/>
          </a:bodyPr>
          <a:lstStyle/>
          <a:p>
            <a:pPr>
              <a:defRPr/>
            </a:pPr>
            <a:r>
              <a:rPr lang="en-GB" altLang="en-US" sz="4800" dirty="0" err="1"/>
              <a:t>Teitl</a:t>
            </a:r>
            <a:r>
              <a:rPr lang="en-GB" altLang="en-US" sz="4800" dirty="0"/>
              <a:t> y </a:t>
            </a:r>
            <a:r>
              <a:rPr lang="en-GB" altLang="en-US" sz="4800" dirty="0" err="1"/>
              <a:t>cwestiwn</a:t>
            </a:r>
            <a:br>
              <a:rPr lang="en-GB" altLang="en-US" sz="4800" dirty="0"/>
            </a:br>
            <a:r>
              <a:rPr lang="en-GB" altLang="en-US" sz="4800" dirty="0">
                <a:solidFill>
                  <a:srgbClr val="0070C0"/>
                </a:solidFill>
              </a:rPr>
              <a:t>Title of the question</a:t>
            </a:r>
            <a:endParaRPr lang="en-GB" sz="4800">
              <a:solidFill>
                <a:srgbClr val="0070C0"/>
              </a:solidFill>
              <a:cs typeface="Arial"/>
            </a:endParaRPr>
          </a:p>
        </p:txBody>
      </p:sp>
      <p:sp>
        <p:nvSpPr>
          <p:cNvPr id="21507" name="Content Placeholder 2">
            <a:extLst>
              <a:ext uri="{FF2B5EF4-FFF2-40B4-BE49-F238E27FC236}">
                <a16:creationId xmlns:a16="http://schemas.microsoft.com/office/drawing/2014/main" id="{8A82FAB1-928C-A0FB-A040-6554D1C866DB}"/>
              </a:ext>
            </a:extLst>
          </p:cNvPr>
          <p:cNvSpPr>
            <a:spLocks noGrp="1"/>
          </p:cNvSpPr>
          <p:nvPr>
            <p:ph sz="half" idx="1"/>
          </p:nvPr>
        </p:nvSpPr>
        <p:spPr>
          <a:xfrm>
            <a:off x="1098177" y="1708991"/>
            <a:ext cx="9994433" cy="4071098"/>
          </a:xfrm>
        </p:spPr>
        <p:txBody>
          <a:bodyPr vert="horz" lIns="91440" tIns="45720" rIns="91440" bIns="45720" rtlCol="0" anchor="t">
            <a:normAutofit/>
          </a:bodyPr>
          <a:lstStyle/>
          <a:p>
            <a:pPr marL="0" indent="0">
              <a:buNone/>
              <a:defRPr/>
            </a:pPr>
            <a:endParaRPr lang="en-GB" sz="2400" dirty="0">
              <a:cs typeface="Arial"/>
            </a:endParaRPr>
          </a:p>
          <a:p>
            <a:pPr marL="0" indent="0">
              <a:buNone/>
              <a:defRPr/>
            </a:pPr>
            <a:endParaRPr lang="en-GB" altLang="en-US" sz="1400" dirty="0"/>
          </a:p>
        </p:txBody>
      </p:sp>
      <p:sp>
        <p:nvSpPr>
          <p:cNvPr id="3" name="TextBox 2">
            <a:extLst>
              <a:ext uri="{FF2B5EF4-FFF2-40B4-BE49-F238E27FC236}">
                <a16:creationId xmlns:a16="http://schemas.microsoft.com/office/drawing/2014/main" id="{5E4C26D6-81F0-351B-F55C-A2C3043C4861}"/>
              </a:ext>
            </a:extLst>
          </p:cNvPr>
          <p:cNvSpPr txBox="1"/>
          <p:nvPr/>
        </p:nvSpPr>
        <p:spPr>
          <a:xfrm>
            <a:off x="728330" y="2101703"/>
            <a:ext cx="10815083"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2400" dirty="0"/>
              <a:t>Mae hwn yn bortffolio 4,000 o eiriau. Eich tasg chi yw dewis prosiect ymchwil sy'n cynnwys pwnc sy'n ymwneud â phlant yn y blynyddoedd cynnar. Bydd eich portffolio yn cynllunio prosiect ymchwil ac yn ystyried yr hyn sy'n bwysig wrth gynllunio eich prosiect ymchwil yn y blynyddoedd cynnar.</a:t>
            </a:r>
            <a:r>
              <a:rPr lang="en-GB" dirty="0"/>
              <a:t> </a:t>
            </a:r>
          </a:p>
        </p:txBody>
      </p:sp>
    </p:spTree>
    <p:extLst>
      <p:ext uri="{BB962C8B-B14F-4D97-AF65-F5344CB8AC3E}">
        <p14:creationId xmlns:p14="http://schemas.microsoft.com/office/powerpoint/2010/main" val="16125139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CFC8B17B-4297-FA26-5E10-CAF5611D7D0F}"/>
              </a:ext>
            </a:extLst>
          </p:cNvPr>
          <p:cNvSpPr txBox="1">
            <a:spLocks/>
          </p:cNvSpPr>
          <p:nvPr/>
        </p:nvSpPr>
        <p:spPr>
          <a:xfrm>
            <a:off x="755276" y="270996"/>
            <a:ext cx="10515600"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defRPr/>
            </a:pPr>
            <a:r>
              <a:rPr lang="en-GB" altLang="en-US" sz="4800" dirty="0" err="1"/>
              <a:t>Teitl</a:t>
            </a:r>
            <a:r>
              <a:rPr lang="en-GB" altLang="en-US" sz="4800" dirty="0"/>
              <a:t> y </a:t>
            </a:r>
            <a:r>
              <a:rPr lang="en-GB" altLang="en-US" sz="4800" dirty="0" err="1"/>
              <a:t>cwestiwn</a:t>
            </a:r>
            <a:br>
              <a:rPr lang="en-GB" altLang="en-US" sz="4800" dirty="0"/>
            </a:br>
            <a:r>
              <a:rPr lang="en-GB" altLang="en-US" sz="4800" dirty="0">
                <a:solidFill>
                  <a:srgbClr val="0070C0"/>
                </a:solidFill>
              </a:rPr>
              <a:t>Title of the question</a:t>
            </a:r>
            <a:endParaRPr lang="en-GB" sz="4800">
              <a:solidFill>
                <a:srgbClr val="0070C0"/>
              </a:solidFill>
              <a:cs typeface="Arial"/>
            </a:endParaRPr>
          </a:p>
        </p:txBody>
      </p:sp>
      <p:sp>
        <p:nvSpPr>
          <p:cNvPr id="7" name="Content Placeholder 3">
            <a:extLst>
              <a:ext uri="{FF2B5EF4-FFF2-40B4-BE49-F238E27FC236}">
                <a16:creationId xmlns:a16="http://schemas.microsoft.com/office/drawing/2014/main" id="{589A9DE0-C844-A88B-37EB-468D7E8104BF}"/>
              </a:ext>
            </a:extLst>
          </p:cNvPr>
          <p:cNvSpPr>
            <a:spLocks noGrp="1"/>
          </p:cNvSpPr>
          <p:nvPr/>
        </p:nvSpPr>
        <p:spPr>
          <a:xfrm>
            <a:off x="693551" y="2123048"/>
            <a:ext cx="10882032" cy="4248150"/>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defRPr/>
            </a:pPr>
            <a:r>
              <a:rPr lang="en-GB" sz="2400" dirty="0">
                <a:solidFill>
                  <a:srgbClr val="0070C0"/>
                </a:solidFill>
                <a:ea typeface="+mn-lt"/>
                <a:cs typeface="+mn-lt"/>
              </a:rPr>
              <a:t>This is a 4,000 word portfolio. Your task is to choose a research project that includes a topic related to children in the early years. Your portfolio will plan a research project and will consider what is important when planning your research project in the early years. </a:t>
            </a:r>
            <a:endParaRPr lang="en-US" dirty="0">
              <a:solidFill>
                <a:srgbClr val="0070C0"/>
              </a:solidFill>
              <a:cs typeface="Arial" panose="020B0604020202020204"/>
            </a:endParaRPr>
          </a:p>
          <a:p>
            <a:pPr marL="0" indent="0">
              <a:buNone/>
              <a:defRPr/>
            </a:pPr>
            <a:endParaRPr lang="en-GB" altLang="en-US" sz="1100" dirty="0">
              <a:latin typeface="Times New Roman" pitchFamily="18" charset="0"/>
            </a:endParaRPr>
          </a:p>
        </p:txBody>
      </p:sp>
    </p:spTree>
    <p:extLst>
      <p:ext uri="{BB962C8B-B14F-4D97-AF65-F5344CB8AC3E}">
        <p14:creationId xmlns:p14="http://schemas.microsoft.com/office/powerpoint/2010/main" val="2289071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BE0046C1-3E29-54C0-8B33-80DA279A0DAB}"/>
              </a:ext>
            </a:extLst>
          </p:cNvPr>
          <p:cNvSpPr>
            <a:spLocks noGrp="1"/>
          </p:cNvSpPr>
          <p:nvPr>
            <p:ph type="title"/>
          </p:nvPr>
        </p:nvSpPr>
        <p:spPr/>
        <p:txBody>
          <a:bodyPr vert="horz" lIns="91440" tIns="45720" rIns="91440" bIns="45720" rtlCol="0" anchor="ctr">
            <a:noAutofit/>
          </a:bodyPr>
          <a:lstStyle/>
          <a:p>
            <a:r>
              <a:rPr lang="en-GB" altLang="en-US" sz="4800" dirty="0"/>
              <a:t>Adran 1</a:t>
            </a:r>
            <a:br>
              <a:rPr lang="en-GB" altLang="en-US" sz="4800" dirty="0"/>
            </a:br>
            <a:r>
              <a:rPr lang="en-GB" altLang="en-US" sz="4800" dirty="0">
                <a:solidFill>
                  <a:srgbClr val="0070C0"/>
                </a:solidFill>
              </a:rPr>
              <a:t>Section 1</a:t>
            </a:r>
          </a:p>
        </p:txBody>
      </p:sp>
      <p:sp>
        <p:nvSpPr>
          <p:cNvPr id="3" name="Content Placeholder 2">
            <a:extLst>
              <a:ext uri="{FF2B5EF4-FFF2-40B4-BE49-F238E27FC236}">
                <a16:creationId xmlns:a16="http://schemas.microsoft.com/office/drawing/2014/main" id="{C2E5B012-09BC-59F6-0206-55679341A1A2}"/>
              </a:ext>
            </a:extLst>
          </p:cNvPr>
          <p:cNvSpPr>
            <a:spLocks noGrp="1"/>
          </p:cNvSpPr>
          <p:nvPr>
            <p:ph sz="half" idx="1"/>
          </p:nvPr>
        </p:nvSpPr>
        <p:spPr>
          <a:xfrm>
            <a:off x="448340" y="1824318"/>
            <a:ext cx="5470607" cy="3989388"/>
          </a:xfrm>
        </p:spPr>
        <p:txBody>
          <a:bodyPr vert="horz" lIns="91440" tIns="45720" rIns="91440" bIns="45720" rtlCol="0" anchor="t">
            <a:normAutofit/>
          </a:bodyPr>
          <a:lstStyle/>
          <a:p>
            <a:pPr>
              <a:buNone/>
              <a:defRPr/>
            </a:pPr>
            <a:r>
              <a:rPr lang="cy-GB" sz="2400" dirty="0">
                <a:ea typeface="+mn-lt"/>
                <a:cs typeface="+mn-lt"/>
              </a:rPr>
              <a:t>1. Crynodeb (tua 250 gair)</a:t>
            </a:r>
            <a:endParaRPr lang="en-GB" sz="2400" dirty="0">
              <a:ea typeface="+mn-lt"/>
              <a:cs typeface="+mn-lt"/>
            </a:endParaRPr>
          </a:p>
          <a:p>
            <a:pPr>
              <a:buNone/>
              <a:defRPr/>
            </a:pPr>
            <a:endParaRPr lang="cy-GB" sz="2400" dirty="0">
              <a:ea typeface="+mn-lt"/>
              <a:cs typeface="+mn-lt"/>
            </a:endParaRPr>
          </a:p>
          <a:p>
            <a:pPr>
              <a:buNone/>
              <a:defRPr/>
            </a:pPr>
            <a:r>
              <a:rPr lang="cy-GB" sz="2400" dirty="0">
                <a:ea typeface="+mn-lt"/>
                <a:cs typeface="+mn-lt"/>
              </a:rPr>
              <a:t>Bydd hwn yn esbonio'n gryno y prosiect ymchwil a ddewiswyd gennych ac yn cynnwys y rhesymeg (rheswm) dros gynnal yr ymchwil, maint y sampl, a'r math o ddulliau a ddefnyddiwyd i gasglu eich data.</a:t>
            </a:r>
            <a:endParaRPr lang="en-GB" sz="2400" dirty="0">
              <a:ea typeface="+mn-lt"/>
              <a:cs typeface="+mn-lt"/>
            </a:endParaRPr>
          </a:p>
          <a:p>
            <a:pPr marL="0" indent="0">
              <a:buNone/>
              <a:defRPr/>
            </a:pPr>
            <a:endParaRPr lang="en-US" sz="2400">
              <a:cs typeface="Arial"/>
            </a:endParaRPr>
          </a:p>
          <a:p>
            <a:pPr marL="0" indent="0">
              <a:buNone/>
              <a:defRPr/>
            </a:pPr>
            <a:endParaRPr lang="en-GB" altLang="en-US" sz="2400" b="1" dirty="0">
              <a:latin typeface="+mj-lt"/>
              <a:cs typeface="Arial"/>
            </a:endParaRPr>
          </a:p>
          <a:p>
            <a:pPr marL="0" indent="0">
              <a:buNone/>
              <a:defRPr/>
            </a:pPr>
            <a:endParaRPr lang="en-GB" altLang="en-US" sz="2400" b="1" dirty="0">
              <a:latin typeface="+mj-lt"/>
            </a:endParaRPr>
          </a:p>
          <a:p>
            <a:pPr>
              <a:defRPr/>
            </a:pPr>
            <a:endParaRPr lang="en-GB" dirty="0"/>
          </a:p>
        </p:txBody>
      </p:sp>
      <p:sp>
        <p:nvSpPr>
          <p:cNvPr id="4" name="Content Placeholder 3">
            <a:extLst>
              <a:ext uri="{FF2B5EF4-FFF2-40B4-BE49-F238E27FC236}">
                <a16:creationId xmlns:a16="http://schemas.microsoft.com/office/drawing/2014/main" id="{71F2F217-52C1-9C50-8221-C35C203E5E4B}"/>
              </a:ext>
            </a:extLst>
          </p:cNvPr>
          <p:cNvSpPr>
            <a:spLocks noGrp="1"/>
          </p:cNvSpPr>
          <p:nvPr>
            <p:ph sz="half" idx="2"/>
          </p:nvPr>
        </p:nvSpPr>
        <p:spPr>
          <a:xfrm>
            <a:off x="6183406" y="1824318"/>
            <a:ext cx="5394511" cy="3989388"/>
          </a:xfrm>
        </p:spPr>
        <p:txBody>
          <a:bodyPr vert="horz" lIns="91440" tIns="45720" rIns="91440" bIns="45720" rtlCol="0" anchor="t">
            <a:normAutofit/>
          </a:bodyPr>
          <a:lstStyle/>
          <a:p>
            <a:pPr marL="0" indent="0">
              <a:buNone/>
              <a:defRPr/>
            </a:pPr>
            <a:r>
              <a:rPr lang="en-GB" sz="2400" dirty="0">
                <a:solidFill>
                  <a:srgbClr val="0070C0"/>
                </a:solidFill>
                <a:ea typeface="+mn-lt"/>
                <a:cs typeface="+mn-lt"/>
              </a:rPr>
              <a:t>1. An abstract  (approx. 250 words) </a:t>
            </a:r>
          </a:p>
          <a:p>
            <a:pPr indent="0">
              <a:buNone/>
              <a:defRPr/>
            </a:pPr>
            <a:endParaRPr lang="en-GB" sz="2400" dirty="0">
              <a:solidFill>
                <a:srgbClr val="0070C0"/>
              </a:solidFill>
              <a:ea typeface="+mn-lt"/>
              <a:cs typeface="+mn-lt"/>
            </a:endParaRPr>
          </a:p>
          <a:p>
            <a:pPr>
              <a:buNone/>
              <a:defRPr/>
            </a:pPr>
            <a:r>
              <a:rPr lang="en-GB" sz="2400" dirty="0">
                <a:solidFill>
                  <a:srgbClr val="0070C0"/>
                </a:solidFill>
                <a:ea typeface="+mn-lt"/>
                <a:cs typeface="+mn-lt"/>
              </a:rPr>
              <a:t>This will briefly explain your chosen research project and including the rationale (reason) for doing conducting the research, the sample size, the type of methods used to collect your data, the ethical considerations</a:t>
            </a:r>
          </a:p>
          <a:p>
            <a:pPr marL="0" indent="0">
              <a:spcAft>
                <a:spcPts val="0"/>
              </a:spcAft>
              <a:buNone/>
              <a:defRPr/>
            </a:pPr>
            <a:endParaRPr lang="en-GB" sz="2400" dirty="0">
              <a:solidFill>
                <a:srgbClr val="0070C0"/>
              </a:solidFill>
              <a:latin typeface="Arial" panose="020B0604020202020204" pitchFamily="34" charset="0"/>
              <a:ea typeface="Times New Roman" panose="02020603050405020304" pitchFamily="18" charset="0"/>
              <a:cs typeface="Arial"/>
            </a:endParaRPr>
          </a:p>
          <a:p>
            <a:pPr>
              <a:spcAft>
                <a:spcPts val="0"/>
              </a:spcAft>
              <a:defRPr/>
            </a:pPr>
            <a:endParaRPr lang="en-GB" sz="2400" b="1" dirty="0">
              <a:solidFill>
                <a:srgbClr val="0070C0"/>
              </a:solidFill>
              <a:latin typeface="Arial" panose="020B0604020202020204" pitchFamily="34" charset="0"/>
              <a:cs typeface="Arial"/>
            </a:endParaRPr>
          </a:p>
          <a:p>
            <a:pPr marL="0" indent="0">
              <a:spcAft>
                <a:spcPts val="0"/>
              </a:spcAft>
              <a:buNone/>
              <a:defRPr/>
            </a:pPr>
            <a:endParaRPr lang="en-GB" sz="2400" b="1" dirty="0">
              <a:solidFill>
                <a:srgbClr val="0070C0"/>
              </a:solidFill>
              <a:cs typeface="Arial"/>
            </a:endParaRPr>
          </a:p>
        </p:txBody>
      </p:sp>
    </p:spTree>
    <p:extLst>
      <p:ext uri="{BB962C8B-B14F-4D97-AF65-F5344CB8AC3E}">
        <p14:creationId xmlns:p14="http://schemas.microsoft.com/office/powerpoint/2010/main" val="29306517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8FD19DE3-5774-926A-4CC1-28BA26BCBBD4}"/>
              </a:ext>
            </a:extLst>
          </p:cNvPr>
          <p:cNvSpPr>
            <a:spLocks noGrp="1"/>
          </p:cNvSpPr>
          <p:nvPr>
            <p:ph type="title"/>
          </p:nvPr>
        </p:nvSpPr>
        <p:spPr/>
        <p:txBody>
          <a:bodyPr vert="horz" lIns="91440" tIns="45720" rIns="91440" bIns="45720" rtlCol="0" anchor="ctr">
            <a:noAutofit/>
          </a:bodyPr>
          <a:lstStyle/>
          <a:p>
            <a:r>
              <a:rPr lang="en-GB" altLang="en-US" sz="4800" dirty="0"/>
              <a:t>Adran 2</a:t>
            </a:r>
            <a:br>
              <a:rPr lang="en-GB" altLang="en-US" sz="4800" dirty="0"/>
            </a:br>
            <a:r>
              <a:rPr lang="en-GB" altLang="en-US" sz="4800" dirty="0">
                <a:solidFill>
                  <a:srgbClr val="0070C0"/>
                </a:solidFill>
              </a:rPr>
              <a:t>Section 2</a:t>
            </a:r>
          </a:p>
        </p:txBody>
      </p:sp>
      <p:sp>
        <p:nvSpPr>
          <p:cNvPr id="3" name="Content Placeholder 2">
            <a:extLst>
              <a:ext uri="{FF2B5EF4-FFF2-40B4-BE49-F238E27FC236}">
                <a16:creationId xmlns:a16="http://schemas.microsoft.com/office/drawing/2014/main" id="{13685E57-F916-69EC-A9DC-F1477C5CB053}"/>
              </a:ext>
            </a:extLst>
          </p:cNvPr>
          <p:cNvSpPr>
            <a:spLocks noGrp="1"/>
          </p:cNvSpPr>
          <p:nvPr>
            <p:ph sz="half" idx="1"/>
          </p:nvPr>
        </p:nvSpPr>
        <p:spPr>
          <a:xfrm>
            <a:off x="333935" y="1689847"/>
            <a:ext cx="5058335" cy="3989388"/>
          </a:xfrm>
        </p:spPr>
        <p:txBody>
          <a:bodyPr vert="horz" lIns="91440" tIns="45720" rIns="91440" bIns="45720" rtlCol="0" anchor="t">
            <a:normAutofit/>
          </a:bodyPr>
          <a:lstStyle/>
          <a:p>
            <a:pPr marL="0" indent="0">
              <a:buNone/>
              <a:defRPr/>
            </a:pPr>
            <a:r>
              <a:rPr lang="cy-GB" sz="2400" dirty="0">
                <a:ea typeface="+mn-lt"/>
                <a:cs typeface="+mn-lt"/>
              </a:rPr>
              <a:t>Adolygiad llenyddiaeth (750 gair)</a:t>
            </a:r>
            <a:endParaRPr lang="en-GB" sz="2400" dirty="0">
              <a:ea typeface="+mn-lt"/>
              <a:cs typeface="+mn-lt"/>
            </a:endParaRPr>
          </a:p>
          <a:p>
            <a:pPr>
              <a:buNone/>
              <a:defRPr/>
            </a:pPr>
            <a:r>
              <a:rPr lang="cy-GB" sz="2400" dirty="0">
                <a:ea typeface="+mn-lt"/>
                <a:cs typeface="+mn-lt"/>
              </a:rPr>
              <a:t>Bydd hwn yn ystyriaeth fanwl o'ch dewis dros eich pwnc ymchwil a fydd yn nodi'r rhesymeg (rheswm) ar gyfer y prosiect ymchwil.</a:t>
            </a:r>
            <a:endParaRPr lang="en-GB" sz="2400" dirty="0">
              <a:ea typeface="+mn-lt"/>
              <a:cs typeface="+mn-lt"/>
            </a:endParaRPr>
          </a:p>
          <a:p>
            <a:pPr marL="0" indent="0">
              <a:buNone/>
              <a:defRPr/>
            </a:pPr>
            <a:endParaRPr lang="en-GB" sz="2400" dirty="0">
              <a:latin typeface="Arial"/>
              <a:ea typeface="Times New Roman" panose="02020603050405020304" pitchFamily="18" charset="0"/>
              <a:cs typeface="Calibri"/>
            </a:endParaRPr>
          </a:p>
          <a:p>
            <a:pPr marL="0" indent="0">
              <a:lnSpc>
                <a:spcPct val="90000"/>
              </a:lnSpc>
              <a:defRPr/>
            </a:pPr>
            <a:endParaRPr lang="en-GB" altLang="en-US" sz="2400" b="1" dirty="0">
              <a:latin typeface="Arial"/>
              <a:cs typeface="Arial"/>
            </a:endParaRPr>
          </a:p>
          <a:p>
            <a:pPr marL="0" indent="0">
              <a:buNone/>
              <a:defRPr/>
            </a:pPr>
            <a:endParaRPr lang="en-GB" altLang="en-US" sz="2400" b="1" dirty="0">
              <a:latin typeface="Arial"/>
              <a:cs typeface="Arial"/>
            </a:endParaRPr>
          </a:p>
          <a:p>
            <a:pPr>
              <a:defRPr/>
            </a:pPr>
            <a:endParaRPr lang="en-GB" dirty="0"/>
          </a:p>
        </p:txBody>
      </p:sp>
      <p:sp>
        <p:nvSpPr>
          <p:cNvPr id="4" name="Content Placeholder 3">
            <a:extLst>
              <a:ext uri="{FF2B5EF4-FFF2-40B4-BE49-F238E27FC236}">
                <a16:creationId xmlns:a16="http://schemas.microsoft.com/office/drawing/2014/main" id="{290DA8A8-3330-95F1-1503-FD6179D4C147}"/>
              </a:ext>
            </a:extLst>
          </p:cNvPr>
          <p:cNvSpPr>
            <a:spLocks noGrp="1"/>
          </p:cNvSpPr>
          <p:nvPr>
            <p:ph sz="half" idx="2"/>
          </p:nvPr>
        </p:nvSpPr>
        <p:spPr>
          <a:xfrm>
            <a:off x="6172200" y="1600200"/>
            <a:ext cx="5416923" cy="3989388"/>
          </a:xfrm>
        </p:spPr>
        <p:txBody>
          <a:bodyPr vert="horz" lIns="91440" tIns="45720" rIns="91440" bIns="45720" rtlCol="0" anchor="t">
            <a:noAutofit/>
          </a:bodyPr>
          <a:lstStyle/>
          <a:p>
            <a:pPr marL="0" indent="0">
              <a:buNone/>
              <a:defRPr/>
            </a:pPr>
            <a:r>
              <a:rPr lang="en-GB" sz="2400" dirty="0">
                <a:solidFill>
                  <a:srgbClr val="0070C0"/>
                </a:solidFill>
                <a:ea typeface="+mn-lt"/>
                <a:cs typeface="+mn-lt"/>
              </a:rPr>
              <a:t>A literature review (750 words)   </a:t>
            </a:r>
          </a:p>
          <a:p>
            <a:pPr>
              <a:defRPr/>
            </a:pPr>
            <a:endParaRPr lang="en-GB" sz="2400" dirty="0">
              <a:solidFill>
                <a:srgbClr val="0070C0"/>
              </a:solidFill>
              <a:ea typeface="+mn-lt"/>
              <a:cs typeface="+mn-lt"/>
            </a:endParaRPr>
          </a:p>
          <a:p>
            <a:pPr marL="0" indent="0">
              <a:buNone/>
              <a:defRPr/>
            </a:pPr>
            <a:r>
              <a:rPr lang="en-GB" sz="2400" dirty="0">
                <a:solidFill>
                  <a:srgbClr val="0070C0"/>
                </a:solidFill>
                <a:ea typeface="+mn-lt"/>
                <a:cs typeface="+mn-lt"/>
              </a:rPr>
              <a:t>This will be an in-depth consideration of your chosen research subject that will set out the rationale (reason) for the research project.</a:t>
            </a:r>
          </a:p>
          <a:p>
            <a:pPr>
              <a:defRPr/>
            </a:pPr>
            <a:endParaRPr lang="en-GB" sz="2400" dirty="0">
              <a:solidFill>
                <a:srgbClr val="0070C0"/>
              </a:solidFill>
              <a:latin typeface="Arial"/>
              <a:ea typeface="Times New Roman" panose="02020603050405020304" pitchFamily="18" charset="0"/>
              <a:cs typeface="Arial"/>
            </a:endParaRPr>
          </a:p>
          <a:p>
            <a:pPr marL="0" indent="0">
              <a:lnSpc>
                <a:spcPct val="90000"/>
              </a:lnSpc>
              <a:buNone/>
              <a:defRPr/>
            </a:pPr>
            <a:endParaRPr lang="en-GB" altLang="en-US" sz="2400" b="1" dirty="0">
              <a:solidFill>
                <a:srgbClr val="0070C0"/>
              </a:solidFill>
              <a:latin typeface="Arial"/>
              <a:cs typeface="Times New Roman"/>
            </a:endParaRPr>
          </a:p>
          <a:p>
            <a:pPr marL="0" indent="0">
              <a:lnSpc>
                <a:spcPct val="90000"/>
              </a:lnSpc>
              <a:buNone/>
              <a:defRPr/>
            </a:pPr>
            <a:endParaRPr lang="en-GB" altLang="en-US" sz="2400" b="1" dirty="0">
              <a:solidFill>
                <a:srgbClr val="0070C0"/>
              </a:solidFill>
              <a:latin typeface="Arial"/>
              <a:cs typeface="Times New Roman"/>
            </a:endParaRPr>
          </a:p>
          <a:p>
            <a:pPr marL="0" indent="0">
              <a:lnSpc>
                <a:spcPct val="90000"/>
              </a:lnSpc>
              <a:buNone/>
              <a:defRPr/>
            </a:pPr>
            <a:endParaRPr lang="en-GB" altLang="en-US" sz="2400" b="1" dirty="0">
              <a:solidFill>
                <a:srgbClr val="0070C0"/>
              </a:solidFill>
              <a:latin typeface="Arial"/>
              <a:cs typeface="Times New Roman"/>
            </a:endParaRPr>
          </a:p>
          <a:p>
            <a:pPr>
              <a:defRPr/>
            </a:pPr>
            <a:endParaRPr lang="en-GB" sz="2200" dirty="0"/>
          </a:p>
        </p:txBody>
      </p:sp>
    </p:spTree>
    <p:extLst>
      <p:ext uri="{BB962C8B-B14F-4D97-AF65-F5344CB8AC3E}">
        <p14:creationId xmlns:p14="http://schemas.microsoft.com/office/powerpoint/2010/main" val="25969045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20DF2C1-E0B7-F130-EB1D-6E4D4D4A2DC6}"/>
              </a:ext>
            </a:extLst>
          </p:cNvPr>
          <p:cNvSpPr>
            <a:spLocks noGrp="1"/>
          </p:cNvSpPr>
          <p:nvPr>
            <p:ph sz="half" idx="1"/>
          </p:nvPr>
        </p:nvSpPr>
        <p:spPr>
          <a:xfrm>
            <a:off x="213783" y="1243542"/>
            <a:ext cx="10981266" cy="4351338"/>
          </a:xfrm>
        </p:spPr>
        <p:txBody>
          <a:bodyPr vert="horz" lIns="91440" tIns="45720" rIns="91440" bIns="45720" rtlCol="0" anchor="t">
            <a:normAutofit/>
          </a:bodyPr>
          <a:lstStyle/>
          <a:p>
            <a:pPr marL="0" indent="0">
              <a:buNone/>
            </a:pPr>
            <a:r>
              <a:rPr lang="cy-GB" b="1" dirty="0">
                <a:ea typeface="+mn-lt"/>
                <a:cs typeface="+mn-lt"/>
              </a:rPr>
              <a:t>Ystyriaethau methodolegol (1,500 gair)</a:t>
            </a:r>
            <a:endParaRPr lang="en-GB" b="1" dirty="0">
              <a:ea typeface="+mn-lt"/>
              <a:cs typeface="+mn-lt"/>
            </a:endParaRPr>
          </a:p>
          <a:p>
            <a:pPr marL="0" indent="0">
              <a:buNone/>
            </a:pPr>
            <a:r>
              <a:rPr lang="cy-GB" dirty="0">
                <a:ea typeface="+mn-lt"/>
                <a:cs typeface="+mn-lt"/>
              </a:rPr>
              <a:t>Bydd yr adran yma yn disgrifio’r broses o sut y byddwch yn cynnal eich prosiect ymchwil ac yn gwerthuso'r dulliau a ddefnyddiwyd.</a:t>
            </a:r>
            <a:endParaRPr lang="en-GB" dirty="0">
              <a:ea typeface="+mn-lt"/>
              <a:cs typeface="+mn-lt"/>
            </a:endParaRPr>
          </a:p>
          <a:p>
            <a:pPr marL="0" indent="0">
              <a:buNone/>
            </a:pPr>
            <a:r>
              <a:rPr lang="cy-GB" dirty="0">
                <a:ea typeface="+mn-lt"/>
                <a:cs typeface="+mn-lt"/>
              </a:rPr>
              <a:t>Bydd angen i chi ysgrifennu am:</a:t>
            </a:r>
            <a:endParaRPr lang="en-GB" dirty="0">
              <a:ea typeface="+mn-lt"/>
              <a:cs typeface="+mn-lt"/>
            </a:endParaRPr>
          </a:p>
          <a:p>
            <a:pPr lvl="1"/>
            <a:r>
              <a:rPr lang="cy-GB" dirty="0">
                <a:ea typeface="+mn-lt"/>
                <a:cs typeface="+mn-lt"/>
              </a:rPr>
              <a:t>Y sampl a ddewiswyd gennych – pwy a ble? Bydd angen i chi ysgrifennu pam y dewisoch y sampl</a:t>
            </a:r>
            <a:endParaRPr lang="en-GB">
              <a:ea typeface="+mn-lt"/>
              <a:cs typeface="+mn-lt"/>
            </a:endParaRPr>
          </a:p>
          <a:p>
            <a:pPr lvl="1"/>
            <a:r>
              <a:rPr lang="cy-GB" dirty="0">
                <a:ea typeface="+mn-lt"/>
                <a:cs typeface="+mn-lt"/>
              </a:rPr>
              <a:t>Y dulliau a ddewiswyd gennych ar gyfer gwneud eich prosiect ymchwil (e.e. cyfweliadau, arsylwadau, holiaduron ag ati). </a:t>
            </a:r>
          </a:p>
          <a:p>
            <a:pPr lvl="1"/>
            <a:r>
              <a:rPr lang="cy-GB" dirty="0">
                <a:ea typeface="+mn-lt"/>
                <a:cs typeface="+mn-lt"/>
              </a:rPr>
              <a:t>Rhaid i chi ddisgrifio triongli, ei ddiben a pham roeddech chi'n teimlo bod ei angen/nad oedd ei angen ar gyfer eich prosiect ymchwil</a:t>
            </a:r>
            <a:endParaRPr lang="en-GB">
              <a:ea typeface="+mn-lt"/>
              <a:cs typeface="+mn-lt"/>
            </a:endParaRPr>
          </a:p>
          <a:p>
            <a:endParaRPr lang="en-GB" dirty="0">
              <a:cs typeface="Arial"/>
            </a:endParaRPr>
          </a:p>
        </p:txBody>
      </p:sp>
      <p:sp>
        <p:nvSpPr>
          <p:cNvPr id="6" name="Title 1">
            <a:extLst>
              <a:ext uri="{FF2B5EF4-FFF2-40B4-BE49-F238E27FC236}">
                <a16:creationId xmlns:a16="http://schemas.microsoft.com/office/drawing/2014/main" id="{597E81FC-0AF2-C977-7C87-19C12D203D4C}"/>
              </a:ext>
            </a:extLst>
          </p:cNvPr>
          <p:cNvSpPr txBox="1">
            <a:spLocks/>
          </p:cNvSpPr>
          <p:nvPr/>
        </p:nvSpPr>
        <p:spPr>
          <a:xfrm>
            <a:off x="76200" y="1846"/>
            <a:ext cx="10515600"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en-US" sz="4800" dirty="0"/>
              <a:t>Adran 3 </a:t>
            </a:r>
            <a:r>
              <a:rPr lang="en-GB" altLang="en-US" sz="4800" dirty="0">
                <a:solidFill>
                  <a:srgbClr val="000000"/>
                </a:solidFill>
              </a:rPr>
              <a:t>                  </a:t>
            </a:r>
            <a:r>
              <a:rPr lang="en-GB" altLang="en-US" sz="4800" dirty="0">
                <a:solidFill>
                  <a:srgbClr val="0070C0"/>
                </a:solidFill>
              </a:rPr>
              <a:t>Section 3</a:t>
            </a:r>
          </a:p>
        </p:txBody>
      </p:sp>
    </p:spTree>
    <p:extLst>
      <p:ext uri="{BB962C8B-B14F-4D97-AF65-F5344CB8AC3E}">
        <p14:creationId xmlns:p14="http://schemas.microsoft.com/office/powerpoint/2010/main" val="37717789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57DD5570-9726-4FB9-4027-BA64A2818CE8}"/>
              </a:ext>
            </a:extLst>
          </p:cNvPr>
          <p:cNvSpPr>
            <a:spLocks noGrp="1"/>
          </p:cNvSpPr>
          <p:nvPr>
            <p:ph type="title"/>
          </p:nvPr>
        </p:nvSpPr>
        <p:spPr>
          <a:xfrm>
            <a:off x="76200" y="1846"/>
            <a:ext cx="10515600" cy="1325563"/>
          </a:xfrm>
        </p:spPr>
        <p:txBody>
          <a:bodyPr vert="horz" lIns="91440" tIns="45720" rIns="91440" bIns="45720" rtlCol="0" anchor="ctr">
            <a:noAutofit/>
          </a:bodyPr>
          <a:lstStyle/>
          <a:p>
            <a:r>
              <a:rPr lang="en-GB" altLang="en-US" sz="4800" dirty="0"/>
              <a:t>Adran 3 </a:t>
            </a:r>
            <a:r>
              <a:rPr lang="en-GB" altLang="en-US" sz="4800" dirty="0">
                <a:solidFill>
                  <a:srgbClr val="000000"/>
                </a:solidFill>
              </a:rPr>
              <a:t>                  </a:t>
            </a:r>
            <a:r>
              <a:rPr lang="en-GB" altLang="en-US" sz="4800" dirty="0">
                <a:solidFill>
                  <a:srgbClr val="0070C0"/>
                </a:solidFill>
              </a:rPr>
              <a:t>Section 3</a:t>
            </a:r>
          </a:p>
        </p:txBody>
      </p:sp>
      <p:sp>
        <p:nvSpPr>
          <p:cNvPr id="4" name="Content Placeholder 3">
            <a:extLst>
              <a:ext uri="{FF2B5EF4-FFF2-40B4-BE49-F238E27FC236}">
                <a16:creationId xmlns:a16="http://schemas.microsoft.com/office/drawing/2014/main" id="{9A48AD58-2503-F962-A3D1-4ADF845D1A6D}"/>
              </a:ext>
            </a:extLst>
          </p:cNvPr>
          <p:cNvSpPr>
            <a:spLocks noGrp="1"/>
          </p:cNvSpPr>
          <p:nvPr>
            <p:ph sz="half" idx="2"/>
          </p:nvPr>
        </p:nvSpPr>
        <p:spPr>
          <a:xfrm>
            <a:off x="236140" y="1431329"/>
            <a:ext cx="11211146" cy="3989388"/>
          </a:xfrm>
        </p:spPr>
        <p:txBody>
          <a:bodyPr vert="horz" lIns="91440" tIns="45720" rIns="91440" bIns="45720" rtlCol="0" anchor="t">
            <a:noAutofit/>
          </a:bodyPr>
          <a:lstStyle/>
          <a:p>
            <a:pPr marL="0" indent="0">
              <a:buNone/>
              <a:defRPr/>
            </a:pPr>
            <a:r>
              <a:rPr lang="en-GB" b="1" dirty="0">
                <a:solidFill>
                  <a:srgbClr val="0070C0"/>
                </a:solidFill>
                <a:ea typeface="+mn-lt"/>
                <a:cs typeface="+mn-lt"/>
              </a:rPr>
              <a:t>Methodological considerations  1,500 </a:t>
            </a:r>
            <a:endParaRPr lang="en-US" b="1">
              <a:solidFill>
                <a:srgbClr val="0070C0"/>
              </a:solidFill>
              <a:cs typeface="Arial"/>
            </a:endParaRPr>
          </a:p>
          <a:p>
            <a:pPr>
              <a:buNone/>
              <a:defRPr/>
            </a:pPr>
            <a:r>
              <a:rPr lang="en-GB" dirty="0">
                <a:solidFill>
                  <a:srgbClr val="0070C0"/>
                </a:solidFill>
                <a:ea typeface="+mn-lt"/>
                <a:cs typeface="+mn-lt"/>
              </a:rPr>
              <a:t>This section will describe and the process of how you will conduct your research project and evaluate the methods used. </a:t>
            </a:r>
          </a:p>
          <a:p>
            <a:pPr>
              <a:buNone/>
              <a:defRPr/>
            </a:pPr>
            <a:r>
              <a:rPr lang="en-GB" dirty="0">
                <a:solidFill>
                  <a:srgbClr val="0070C0"/>
                </a:solidFill>
                <a:ea typeface="+mn-lt"/>
                <a:cs typeface="+mn-lt"/>
              </a:rPr>
              <a:t>You will need to write about:</a:t>
            </a:r>
          </a:p>
          <a:p>
            <a:pPr lvl="1">
              <a:buFont typeface="Arial"/>
              <a:buChar char="•"/>
              <a:defRPr/>
            </a:pPr>
            <a:r>
              <a:rPr lang="en-GB" dirty="0">
                <a:solidFill>
                  <a:srgbClr val="0070C0"/>
                </a:solidFill>
                <a:ea typeface="+mn-lt"/>
                <a:cs typeface="+mn-lt"/>
              </a:rPr>
              <a:t>Your chosen sample – who and where? You will need to write about why you chose the sample   </a:t>
            </a:r>
          </a:p>
          <a:p>
            <a:pPr lvl="1">
              <a:buFont typeface="Arial"/>
              <a:buChar char="•"/>
              <a:defRPr/>
            </a:pPr>
            <a:r>
              <a:rPr lang="en-GB" dirty="0">
                <a:solidFill>
                  <a:srgbClr val="0070C0"/>
                </a:solidFill>
                <a:ea typeface="+mn-lt"/>
                <a:cs typeface="+mn-lt"/>
              </a:rPr>
              <a:t>Your chosen methods for doing your research project (e.g. interview, observation, questionnaire etc).  </a:t>
            </a:r>
          </a:p>
          <a:p>
            <a:pPr lvl="1">
              <a:buFont typeface="Arial"/>
              <a:buChar char="•"/>
              <a:defRPr/>
            </a:pPr>
            <a:r>
              <a:rPr lang="en-GB" dirty="0">
                <a:solidFill>
                  <a:srgbClr val="0070C0"/>
                </a:solidFill>
                <a:ea typeface="+mn-lt"/>
                <a:cs typeface="+mn-lt"/>
              </a:rPr>
              <a:t>You must describe triangulation, the purpose of it and why you felt it was needed / not needed for your research project </a:t>
            </a:r>
          </a:p>
          <a:p>
            <a:pPr marL="0" indent="0">
              <a:lnSpc>
                <a:spcPct val="90000"/>
              </a:lnSpc>
              <a:buNone/>
              <a:defRPr/>
            </a:pPr>
            <a:endParaRPr lang="en-GB" altLang="en-US" sz="2400" b="1" dirty="0">
              <a:solidFill>
                <a:srgbClr val="0070C0"/>
              </a:solidFill>
              <a:latin typeface="Arial"/>
              <a:cs typeface="Times New Roman"/>
            </a:endParaRPr>
          </a:p>
          <a:p>
            <a:pPr marL="0" indent="0">
              <a:lnSpc>
                <a:spcPct val="90000"/>
              </a:lnSpc>
              <a:buNone/>
              <a:defRPr/>
            </a:pPr>
            <a:endParaRPr lang="en-GB" altLang="en-US" sz="2400" b="1" dirty="0">
              <a:solidFill>
                <a:srgbClr val="0070C0"/>
              </a:solidFill>
              <a:latin typeface="Arial"/>
              <a:cs typeface="Times New Roman"/>
            </a:endParaRPr>
          </a:p>
          <a:p>
            <a:pPr marL="0" indent="0">
              <a:lnSpc>
                <a:spcPct val="90000"/>
              </a:lnSpc>
              <a:buNone/>
              <a:defRPr/>
            </a:pPr>
            <a:endParaRPr lang="en-GB" altLang="en-US" sz="2400" b="1" dirty="0">
              <a:solidFill>
                <a:srgbClr val="0070C0"/>
              </a:solidFill>
              <a:latin typeface="Arial"/>
              <a:cs typeface="Times New Roman"/>
            </a:endParaRPr>
          </a:p>
        </p:txBody>
      </p:sp>
    </p:spTree>
    <p:extLst>
      <p:ext uri="{BB962C8B-B14F-4D97-AF65-F5344CB8AC3E}">
        <p14:creationId xmlns:p14="http://schemas.microsoft.com/office/powerpoint/2010/main" val="27011716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720DA44-223A-9A49-81E7-E6850C7295BF}"/>
              </a:ext>
            </a:extLst>
          </p:cNvPr>
          <p:cNvSpPr>
            <a:spLocks noGrp="1"/>
          </p:cNvSpPr>
          <p:nvPr>
            <p:ph sz="half" idx="1"/>
          </p:nvPr>
        </p:nvSpPr>
        <p:spPr>
          <a:xfrm>
            <a:off x="76200" y="1222376"/>
            <a:ext cx="11785599" cy="4827586"/>
          </a:xfrm>
        </p:spPr>
        <p:txBody>
          <a:bodyPr vert="horz" lIns="91440" tIns="45720" rIns="91440" bIns="45720" rtlCol="0" anchor="t">
            <a:normAutofit lnSpcReduction="10000"/>
          </a:bodyPr>
          <a:lstStyle/>
          <a:p>
            <a:pPr marL="0" indent="0">
              <a:buNone/>
            </a:pPr>
            <a:r>
              <a:rPr lang="cy-GB" b="1" dirty="0">
                <a:ea typeface="+mn-lt"/>
                <a:cs typeface="+mn-lt"/>
              </a:rPr>
              <a:t>Ystyriaethau moesegol (1,500)</a:t>
            </a:r>
            <a:endParaRPr lang="en-GB" b="1" dirty="0">
              <a:ea typeface="+mn-lt"/>
              <a:cs typeface="+mn-lt"/>
            </a:endParaRPr>
          </a:p>
          <a:p>
            <a:pPr marL="0" indent="0">
              <a:buNone/>
            </a:pPr>
            <a:r>
              <a:rPr lang="cy-GB" dirty="0">
                <a:ea typeface="+mn-lt"/>
                <a:cs typeface="+mn-lt"/>
              </a:rPr>
              <a:t>Bydd yr adran yma yn dangos ymwybyddiaeth feirniadol o faterion moesegol sy'n ymwneud â gweithio ac ymchwilio gyda phlant ifanc ac ar eu cyfer.</a:t>
            </a:r>
            <a:endParaRPr lang="en-GB" dirty="0">
              <a:ea typeface="+mn-lt"/>
              <a:cs typeface="+mn-lt"/>
            </a:endParaRPr>
          </a:p>
          <a:p>
            <a:pPr marL="0" indent="0">
              <a:buNone/>
            </a:pPr>
            <a:r>
              <a:rPr lang="cy-GB" dirty="0">
                <a:ea typeface="+mn-lt"/>
                <a:cs typeface="+mn-lt"/>
              </a:rPr>
              <a:t>Yn yr adran yma, bydd angen ichi ystyried eich dewis astudiaeth ymchwil a:</a:t>
            </a:r>
            <a:endParaRPr lang="en-GB" dirty="0">
              <a:ea typeface="+mn-lt"/>
              <a:cs typeface="+mn-lt"/>
            </a:endParaRPr>
          </a:p>
          <a:p>
            <a:pPr lvl="1"/>
            <a:r>
              <a:rPr lang="cy-GB" dirty="0">
                <a:ea typeface="+mn-lt"/>
                <a:cs typeface="+mn-lt"/>
              </a:rPr>
              <a:t>Sut i gael caniatâd gan gyfranogwyr a sut y byddwch yn gwybod os nad ydynt am gymryd rhan</a:t>
            </a:r>
            <a:endParaRPr lang="en-GB">
              <a:ea typeface="+mn-lt"/>
              <a:cs typeface="+mn-lt"/>
            </a:endParaRPr>
          </a:p>
          <a:p>
            <a:pPr lvl="1"/>
            <a:r>
              <a:rPr lang="cy-GB" dirty="0">
                <a:ea typeface="+mn-lt"/>
                <a:cs typeface="+mn-lt"/>
              </a:rPr>
              <a:t>Sut i wneud yn siŵr eich bod yn gallu diogelu cyfrinachedd ac anhysbysrwydd</a:t>
            </a:r>
            <a:endParaRPr lang="en-GB">
              <a:ea typeface="+mn-lt"/>
              <a:cs typeface="+mn-lt"/>
            </a:endParaRPr>
          </a:p>
          <a:p>
            <a:pPr lvl="1"/>
            <a:r>
              <a:rPr lang="cy-GB" dirty="0">
                <a:ea typeface="+mn-lt"/>
                <a:cs typeface="+mn-lt"/>
              </a:rPr>
              <a:t>Sut i leihau risg i'r cyfranogwr, yr ymchwilydd a'r Brifysgol wrth gynnal eich prosiect ymchwil</a:t>
            </a:r>
            <a:endParaRPr lang="en-GB">
              <a:ea typeface="+mn-lt"/>
              <a:cs typeface="+mn-lt"/>
            </a:endParaRPr>
          </a:p>
          <a:p>
            <a:pPr lvl="1"/>
            <a:r>
              <a:rPr lang="cy-GB" dirty="0">
                <a:ea typeface="+mn-lt"/>
                <a:cs typeface="+mn-lt"/>
              </a:rPr>
              <a:t>Sut i gasglu a storio eich data yn unol â chanllawiau a deddfwriaeth</a:t>
            </a:r>
            <a:endParaRPr lang="en-GB" dirty="0">
              <a:ea typeface="+mn-lt"/>
              <a:cs typeface="+mn-lt"/>
            </a:endParaRPr>
          </a:p>
          <a:p>
            <a:endParaRPr lang="en-GB" dirty="0">
              <a:cs typeface="Arial"/>
            </a:endParaRPr>
          </a:p>
        </p:txBody>
      </p:sp>
      <p:sp>
        <p:nvSpPr>
          <p:cNvPr id="6" name="Title 1">
            <a:extLst>
              <a:ext uri="{FF2B5EF4-FFF2-40B4-BE49-F238E27FC236}">
                <a16:creationId xmlns:a16="http://schemas.microsoft.com/office/drawing/2014/main" id="{5F81F48B-509D-DE84-9B71-09B45A2C5B8C}"/>
              </a:ext>
            </a:extLst>
          </p:cNvPr>
          <p:cNvSpPr txBox="1">
            <a:spLocks/>
          </p:cNvSpPr>
          <p:nvPr/>
        </p:nvSpPr>
        <p:spPr>
          <a:xfrm>
            <a:off x="76200" y="1846"/>
            <a:ext cx="10515600"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en-US" sz="4800" dirty="0"/>
              <a:t>Adran 4 </a:t>
            </a:r>
            <a:r>
              <a:rPr lang="en-GB" altLang="en-US" sz="4800" dirty="0">
                <a:solidFill>
                  <a:srgbClr val="000000"/>
                </a:solidFill>
              </a:rPr>
              <a:t>                  </a:t>
            </a:r>
            <a:r>
              <a:rPr lang="en-GB" altLang="en-US" sz="4800" dirty="0">
                <a:solidFill>
                  <a:srgbClr val="0070C0"/>
                </a:solidFill>
              </a:rPr>
              <a:t>Section 4</a:t>
            </a:r>
          </a:p>
        </p:txBody>
      </p:sp>
    </p:spTree>
    <p:extLst>
      <p:ext uri="{BB962C8B-B14F-4D97-AF65-F5344CB8AC3E}">
        <p14:creationId xmlns:p14="http://schemas.microsoft.com/office/powerpoint/2010/main" val="20321319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8FFA619-0EFE-9921-30C8-CBD29C3F1F00}"/>
              </a:ext>
            </a:extLst>
          </p:cNvPr>
          <p:cNvSpPr>
            <a:spLocks noGrp="1"/>
          </p:cNvSpPr>
          <p:nvPr>
            <p:ph sz="half" idx="1"/>
          </p:nvPr>
        </p:nvSpPr>
        <p:spPr>
          <a:xfrm>
            <a:off x="182033" y="1243542"/>
            <a:ext cx="10938933" cy="4351338"/>
          </a:xfrm>
        </p:spPr>
        <p:txBody>
          <a:bodyPr vert="horz" lIns="91440" tIns="45720" rIns="91440" bIns="45720" rtlCol="0" anchor="t">
            <a:normAutofit fontScale="92500" lnSpcReduction="20000"/>
          </a:bodyPr>
          <a:lstStyle/>
          <a:p>
            <a:r>
              <a:rPr lang="en-GB" sz="2600" b="1" dirty="0">
                <a:ea typeface="+mn-lt"/>
                <a:cs typeface="+mn-lt"/>
              </a:rPr>
              <a:t>Ethical considerations (1,500)</a:t>
            </a:r>
          </a:p>
          <a:p>
            <a:endParaRPr lang="en-GB" sz="2600" dirty="0">
              <a:ea typeface="+mn-lt"/>
              <a:cs typeface="+mn-lt"/>
            </a:endParaRPr>
          </a:p>
          <a:p>
            <a:r>
              <a:rPr lang="en-GB" sz="2600" dirty="0">
                <a:ea typeface="+mn-lt"/>
                <a:cs typeface="+mn-lt"/>
              </a:rPr>
              <a:t>This section will demonstrate a critical awareness of ethical issues related to working and researching with and for young children. </a:t>
            </a:r>
          </a:p>
          <a:p>
            <a:endParaRPr lang="en-GB" sz="2600" dirty="0">
              <a:ea typeface="+mn-lt"/>
              <a:cs typeface="+mn-lt"/>
            </a:endParaRPr>
          </a:p>
          <a:p>
            <a:r>
              <a:rPr lang="en-GB" sz="2600" dirty="0">
                <a:ea typeface="+mn-lt"/>
                <a:cs typeface="+mn-lt"/>
              </a:rPr>
              <a:t>In this section you will need to consider your chosen research study and:</a:t>
            </a:r>
          </a:p>
          <a:p>
            <a:endParaRPr lang="en-GB" dirty="0">
              <a:ea typeface="+mn-lt"/>
              <a:cs typeface="+mn-lt"/>
            </a:endParaRPr>
          </a:p>
          <a:p>
            <a:pPr lvl="1"/>
            <a:r>
              <a:rPr lang="en-GB" dirty="0">
                <a:ea typeface="+mn-lt"/>
                <a:cs typeface="+mn-lt"/>
              </a:rPr>
              <a:t>How to gain consent from participants and how you will know if they do not want to participate</a:t>
            </a:r>
          </a:p>
          <a:p>
            <a:pPr lvl="1"/>
            <a:r>
              <a:rPr lang="en-GB" dirty="0">
                <a:ea typeface="+mn-lt"/>
                <a:cs typeface="+mn-lt"/>
              </a:rPr>
              <a:t>How to make sure you are able to protect confidentiality and anonymity </a:t>
            </a:r>
          </a:p>
          <a:p>
            <a:pPr lvl="1"/>
            <a:r>
              <a:rPr lang="en-GB" dirty="0">
                <a:ea typeface="+mn-lt"/>
                <a:cs typeface="+mn-lt"/>
              </a:rPr>
              <a:t>How to reduce risk to the participant, the researcher and the university in conducting your research project</a:t>
            </a:r>
          </a:p>
          <a:p>
            <a:pPr lvl="1"/>
            <a:r>
              <a:rPr lang="en-GB" dirty="0">
                <a:ea typeface="+mn-lt"/>
                <a:cs typeface="+mn-lt"/>
              </a:rPr>
              <a:t>How to collect and store your data in line with guidelines and legislation</a:t>
            </a:r>
          </a:p>
          <a:p>
            <a:endParaRPr lang="en-GB" dirty="0">
              <a:cs typeface="Arial"/>
            </a:endParaRPr>
          </a:p>
        </p:txBody>
      </p:sp>
      <p:sp>
        <p:nvSpPr>
          <p:cNvPr id="6" name="Title 1">
            <a:extLst>
              <a:ext uri="{FF2B5EF4-FFF2-40B4-BE49-F238E27FC236}">
                <a16:creationId xmlns:a16="http://schemas.microsoft.com/office/drawing/2014/main" id="{91C535D2-176E-080E-B4D2-99AAF1F52E97}"/>
              </a:ext>
            </a:extLst>
          </p:cNvPr>
          <p:cNvSpPr txBox="1">
            <a:spLocks/>
          </p:cNvSpPr>
          <p:nvPr/>
        </p:nvSpPr>
        <p:spPr>
          <a:xfrm>
            <a:off x="76200" y="1846"/>
            <a:ext cx="10515600"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en-US" sz="4800" dirty="0"/>
              <a:t>Adran 4 </a:t>
            </a:r>
            <a:r>
              <a:rPr lang="en-GB" altLang="en-US" sz="4800" dirty="0">
                <a:solidFill>
                  <a:srgbClr val="000000"/>
                </a:solidFill>
              </a:rPr>
              <a:t>                  </a:t>
            </a:r>
            <a:r>
              <a:rPr lang="en-GB" altLang="en-US" sz="4800" dirty="0">
                <a:solidFill>
                  <a:srgbClr val="0070C0"/>
                </a:solidFill>
              </a:rPr>
              <a:t>Section 4</a:t>
            </a:r>
          </a:p>
        </p:txBody>
      </p:sp>
    </p:spTree>
    <p:extLst>
      <p:ext uri="{BB962C8B-B14F-4D97-AF65-F5344CB8AC3E}">
        <p14:creationId xmlns:p14="http://schemas.microsoft.com/office/powerpoint/2010/main" val="14830889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9F6DD926-C415-959D-ED93-DE56A807D14A}"/>
              </a:ext>
            </a:extLst>
          </p:cNvPr>
          <p:cNvSpPr>
            <a:spLocks noGrp="1"/>
          </p:cNvSpPr>
          <p:nvPr>
            <p:ph type="title"/>
          </p:nvPr>
        </p:nvSpPr>
        <p:spPr/>
        <p:txBody>
          <a:bodyPr vert="horz" lIns="91440" tIns="45720" rIns="91440" bIns="45720" rtlCol="0" anchor="ctr">
            <a:noAutofit/>
          </a:bodyPr>
          <a:lstStyle/>
          <a:p>
            <a:r>
              <a:rPr lang="en-GB" altLang="en-US" sz="4800" dirty="0" err="1"/>
              <a:t>Cyfeirio</a:t>
            </a:r>
            <a:br>
              <a:rPr lang="en-GB" altLang="en-US" sz="4800" dirty="0"/>
            </a:br>
            <a:r>
              <a:rPr lang="en-GB" altLang="en-US" sz="4800" dirty="0">
                <a:solidFill>
                  <a:srgbClr val="0070C0"/>
                </a:solidFill>
              </a:rPr>
              <a:t>Referencing</a:t>
            </a:r>
          </a:p>
        </p:txBody>
      </p:sp>
      <p:sp>
        <p:nvSpPr>
          <p:cNvPr id="29699" name="Content Placeholder 2">
            <a:extLst>
              <a:ext uri="{FF2B5EF4-FFF2-40B4-BE49-F238E27FC236}">
                <a16:creationId xmlns:a16="http://schemas.microsoft.com/office/drawing/2014/main" id="{D3AC259C-301C-C869-EBE4-930B6A80D9DA}"/>
              </a:ext>
            </a:extLst>
          </p:cNvPr>
          <p:cNvSpPr>
            <a:spLocks noGrp="1"/>
          </p:cNvSpPr>
          <p:nvPr>
            <p:ph sz="half" idx="1"/>
          </p:nvPr>
        </p:nvSpPr>
        <p:spPr>
          <a:xfrm>
            <a:off x="602876" y="1824318"/>
            <a:ext cx="4038600" cy="3989388"/>
          </a:xfrm>
        </p:spPr>
        <p:txBody>
          <a:bodyPr vert="horz" lIns="91440" tIns="45720" rIns="91440" bIns="45720" rtlCol="0" anchor="t">
            <a:normAutofit/>
          </a:bodyPr>
          <a:lstStyle/>
          <a:p>
            <a:pPr>
              <a:spcAft>
                <a:spcPts val="600"/>
              </a:spcAft>
            </a:pPr>
            <a:r>
              <a:rPr lang="en-GB" altLang="en-US" dirty="0" err="1">
                <a:latin typeface="Arial"/>
                <a:cs typeface="Times New Roman"/>
              </a:rPr>
              <a:t>Tystiolaeth</a:t>
            </a:r>
            <a:r>
              <a:rPr lang="en-GB" altLang="en-US" dirty="0">
                <a:latin typeface="Arial"/>
                <a:cs typeface="Times New Roman"/>
              </a:rPr>
              <a:t> o </a:t>
            </a:r>
            <a:r>
              <a:rPr lang="en-GB" altLang="en-US" dirty="0" err="1">
                <a:latin typeface="Arial"/>
                <a:cs typeface="Times New Roman"/>
              </a:rPr>
              <a:t>ddarllen</a:t>
            </a:r>
            <a:r>
              <a:rPr lang="en-GB" altLang="en-US" dirty="0">
                <a:latin typeface="Arial"/>
                <a:cs typeface="Times New Roman"/>
              </a:rPr>
              <a:t> </a:t>
            </a:r>
            <a:r>
              <a:rPr lang="en-GB" altLang="en-US" dirty="0" err="1">
                <a:latin typeface="Arial"/>
                <a:cs typeface="Times New Roman"/>
              </a:rPr>
              <a:t>priodol</a:t>
            </a:r>
            <a:r>
              <a:rPr lang="en-GB" altLang="en-US" dirty="0">
                <a:latin typeface="Arial"/>
                <a:cs typeface="Times New Roman"/>
              </a:rPr>
              <a:t> ac </a:t>
            </a:r>
            <a:r>
              <a:rPr lang="en-GB" altLang="en-US" dirty="0" err="1">
                <a:latin typeface="Arial"/>
                <a:cs typeface="Times New Roman"/>
              </a:rPr>
              <a:t>eang</a:t>
            </a:r>
            <a:r>
              <a:rPr lang="en-GB" altLang="en-US" dirty="0">
                <a:latin typeface="Arial"/>
                <a:cs typeface="Times New Roman"/>
              </a:rPr>
              <a:t> </a:t>
            </a:r>
            <a:endParaRPr lang="en-GB" altLang="en-US">
              <a:latin typeface="Arial"/>
              <a:cs typeface="Times New Roman" panose="02020603050405020304" pitchFamily="18" charset="0"/>
            </a:endParaRPr>
          </a:p>
          <a:p>
            <a:r>
              <a:rPr lang="en-GB" altLang="en-US" dirty="0" err="1">
                <a:latin typeface="Arial"/>
                <a:cs typeface="Times New Roman"/>
              </a:rPr>
              <a:t>Cyfeirnodi</a:t>
            </a:r>
            <a:r>
              <a:rPr lang="en-GB" altLang="en-US" dirty="0">
                <a:latin typeface="Arial"/>
                <a:cs typeface="Times New Roman"/>
              </a:rPr>
              <a:t> </a:t>
            </a:r>
            <a:r>
              <a:rPr lang="en-GB" altLang="en-US" dirty="0" err="1">
                <a:latin typeface="Arial"/>
                <a:cs typeface="Times New Roman"/>
              </a:rPr>
              <a:t>cywir</a:t>
            </a:r>
            <a:r>
              <a:rPr lang="en-GB" altLang="en-US" dirty="0">
                <a:latin typeface="Arial"/>
                <a:cs typeface="Times New Roman"/>
              </a:rPr>
              <a:t> o </a:t>
            </a:r>
            <a:r>
              <a:rPr lang="en-GB" altLang="en-US" dirty="0" err="1">
                <a:latin typeface="Arial"/>
                <a:cs typeface="Times New Roman"/>
              </a:rPr>
              <a:t>fewn</a:t>
            </a:r>
            <a:r>
              <a:rPr lang="en-GB" altLang="en-US" dirty="0">
                <a:latin typeface="Arial"/>
                <a:cs typeface="Times New Roman"/>
              </a:rPr>
              <a:t> y portfolio ac </a:t>
            </a:r>
            <a:r>
              <a:rPr lang="en-GB" altLang="en-US" dirty="0" err="1">
                <a:latin typeface="Arial"/>
                <a:cs typeface="Times New Roman"/>
              </a:rPr>
              <a:t>yn</a:t>
            </a:r>
            <a:r>
              <a:rPr lang="en-GB" altLang="en-US" dirty="0">
                <a:latin typeface="Arial"/>
                <a:cs typeface="Times New Roman"/>
              </a:rPr>
              <a:t> </a:t>
            </a:r>
            <a:r>
              <a:rPr lang="en-GB" altLang="en-US" dirty="0" err="1">
                <a:latin typeface="Arial"/>
                <a:cs typeface="Times New Roman"/>
              </a:rPr>
              <a:t>eich</a:t>
            </a:r>
            <a:r>
              <a:rPr lang="en-GB" altLang="en-US" dirty="0">
                <a:latin typeface="Arial"/>
                <a:cs typeface="Times New Roman"/>
              </a:rPr>
              <a:t> </a:t>
            </a:r>
            <a:r>
              <a:rPr lang="en-GB" altLang="en-US" dirty="0" err="1">
                <a:latin typeface="Arial"/>
                <a:cs typeface="Times New Roman"/>
              </a:rPr>
              <a:t>rhestr</a:t>
            </a:r>
            <a:r>
              <a:rPr lang="en-GB" altLang="en-US" dirty="0">
                <a:latin typeface="Arial"/>
                <a:cs typeface="Times New Roman"/>
              </a:rPr>
              <a:t> </a:t>
            </a:r>
            <a:r>
              <a:rPr lang="en-GB" altLang="en-US" dirty="0" err="1">
                <a:latin typeface="Arial"/>
                <a:cs typeface="Times New Roman"/>
              </a:rPr>
              <a:t>cyfeirnodi</a:t>
            </a:r>
            <a:r>
              <a:rPr lang="en-GB" altLang="en-US" dirty="0">
                <a:latin typeface="Arial"/>
                <a:cs typeface="Times New Roman"/>
              </a:rPr>
              <a:t>.</a:t>
            </a:r>
          </a:p>
          <a:p>
            <a:r>
              <a:rPr lang="en-GB" altLang="en-US" dirty="0">
                <a:latin typeface="Arial"/>
                <a:cs typeface="Times New Roman"/>
              </a:rPr>
              <a:t>Marc 10</a:t>
            </a:r>
          </a:p>
        </p:txBody>
      </p:sp>
      <p:sp>
        <p:nvSpPr>
          <p:cNvPr id="29700" name="Content Placeholder 3">
            <a:extLst>
              <a:ext uri="{FF2B5EF4-FFF2-40B4-BE49-F238E27FC236}">
                <a16:creationId xmlns:a16="http://schemas.microsoft.com/office/drawing/2014/main" id="{24D432F1-7D90-EAB5-BDE2-3231349E8CF0}"/>
              </a:ext>
            </a:extLst>
          </p:cNvPr>
          <p:cNvSpPr>
            <a:spLocks noGrp="1"/>
          </p:cNvSpPr>
          <p:nvPr>
            <p:ph sz="half" idx="2"/>
          </p:nvPr>
        </p:nvSpPr>
        <p:spPr>
          <a:xfrm>
            <a:off x="6172200" y="1600200"/>
            <a:ext cx="4038600" cy="3989388"/>
          </a:xfrm>
        </p:spPr>
        <p:txBody>
          <a:bodyPr vert="horz" lIns="91440" tIns="45720" rIns="91440" bIns="45720" rtlCol="0" anchor="t">
            <a:normAutofit/>
          </a:bodyPr>
          <a:lstStyle/>
          <a:p>
            <a:r>
              <a:rPr lang="en-GB" altLang="en-US" dirty="0">
                <a:solidFill>
                  <a:srgbClr val="0070C0"/>
                </a:solidFill>
              </a:rPr>
              <a:t>Evidence of wide and appropriate research </a:t>
            </a:r>
            <a:endParaRPr lang="en-GB" altLang="en-US" dirty="0">
              <a:solidFill>
                <a:srgbClr val="0070C0"/>
              </a:solidFill>
              <a:cs typeface="Arial"/>
            </a:endParaRPr>
          </a:p>
          <a:p>
            <a:r>
              <a:rPr lang="en-GB" altLang="en-US" dirty="0">
                <a:solidFill>
                  <a:srgbClr val="0070C0"/>
                </a:solidFill>
              </a:rPr>
              <a:t>Correct referencing within your portfolio and on your reference list.</a:t>
            </a:r>
            <a:endParaRPr lang="en-GB" altLang="en-US" dirty="0">
              <a:solidFill>
                <a:srgbClr val="0070C0"/>
              </a:solidFill>
              <a:cs typeface="Arial"/>
            </a:endParaRPr>
          </a:p>
          <a:p>
            <a:r>
              <a:rPr lang="en-GB" altLang="en-US" dirty="0">
                <a:solidFill>
                  <a:srgbClr val="0070C0"/>
                </a:solidFill>
              </a:rPr>
              <a:t>10 marks</a:t>
            </a:r>
            <a:endParaRPr lang="en-GB" altLang="en-US" dirty="0">
              <a:solidFill>
                <a:srgbClr val="0070C0"/>
              </a:solidFill>
              <a:cs typeface="Arial"/>
            </a:endParaRPr>
          </a:p>
          <a:p>
            <a:endParaRPr lang="en-GB" altLang="en-US"/>
          </a:p>
        </p:txBody>
      </p:sp>
    </p:spTree>
    <p:extLst>
      <p:ext uri="{BB962C8B-B14F-4D97-AF65-F5344CB8AC3E}">
        <p14:creationId xmlns:p14="http://schemas.microsoft.com/office/powerpoint/2010/main" val="3965183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6C227-7AB5-A1E3-E19C-89EFEC2A15ED}"/>
              </a:ext>
            </a:extLst>
          </p:cNvPr>
          <p:cNvSpPr>
            <a:spLocks noGrp="1"/>
          </p:cNvSpPr>
          <p:nvPr>
            <p:ph type="title"/>
          </p:nvPr>
        </p:nvSpPr>
        <p:spPr>
          <a:xfrm>
            <a:off x="361950" y="174625"/>
            <a:ext cx="11118850" cy="1346729"/>
          </a:xfrm>
        </p:spPr>
        <p:txBody>
          <a:bodyPr vert="horz" lIns="91440" tIns="45720" rIns="91440" bIns="45720" rtlCol="0" anchor="ctr">
            <a:noAutofit/>
          </a:bodyPr>
          <a:lstStyle/>
          <a:p>
            <a:r>
              <a:rPr lang="cy-GB" sz="4800" dirty="0">
                <a:ea typeface="+mj-lt"/>
                <a:cs typeface="+mj-lt"/>
              </a:rPr>
              <a:t>Sgiliau Gwybodaeth a Dealltwriaeth</a:t>
            </a:r>
            <a:br>
              <a:rPr lang="cy-GB" sz="4800" dirty="0">
                <a:ea typeface="+mj-lt"/>
                <a:cs typeface="+mj-lt"/>
              </a:rPr>
            </a:br>
            <a:r>
              <a:rPr lang="en-GB" sz="4800" dirty="0">
                <a:solidFill>
                  <a:srgbClr val="0070C0"/>
                </a:solidFill>
                <a:ea typeface="+mj-lt"/>
                <a:cs typeface="+mj-lt"/>
              </a:rPr>
              <a:t>Knowledge and Understanding Skills</a:t>
            </a:r>
            <a:endParaRPr lang="en-US" sz="4800" dirty="0">
              <a:solidFill>
                <a:srgbClr val="0070C0"/>
              </a:solidFill>
              <a:cs typeface="Arial"/>
            </a:endParaRPr>
          </a:p>
        </p:txBody>
      </p:sp>
      <p:sp>
        <p:nvSpPr>
          <p:cNvPr id="3" name="Content Placeholder 2">
            <a:extLst>
              <a:ext uri="{FF2B5EF4-FFF2-40B4-BE49-F238E27FC236}">
                <a16:creationId xmlns:a16="http://schemas.microsoft.com/office/drawing/2014/main" id="{AF704810-6A5A-3AD3-4363-69898302BEF5}"/>
              </a:ext>
            </a:extLst>
          </p:cNvPr>
          <p:cNvSpPr>
            <a:spLocks noGrp="1"/>
          </p:cNvSpPr>
          <p:nvPr>
            <p:ph sz="half" idx="1"/>
          </p:nvPr>
        </p:nvSpPr>
        <p:spPr/>
        <p:txBody>
          <a:bodyPr vert="horz" lIns="91440" tIns="45720" rIns="91440" bIns="45720" rtlCol="0" anchor="t">
            <a:normAutofit/>
          </a:bodyPr>
          <a:lstStyle/>
          <a:p>
            <a:r>
              <a:rPr lang="cy-GB" dirty="0">
                <a:ea typeface="+mn-lt"/>
                <a:cs typeface="+mn-lt"/>
              </a:rPr>
              <a:t>Crynodeb ac Adolygiad Llenyddiaeth</a:t>
            </a:r>
            <a:endParaRPr lang="en-GB" dirty="0">
              <a:ea typeface="+mn-lt"/>
              <a:cs typeface="+mn-lt"/>
            </a:endParaRPr>
          </a:p>
          <a:p>
            <a:endParaRPr lang="en-GB" dirty="0">
              <a:ea typeface="+mn-lt"/>
              <a:cs typeface="+mn-lt"/>
            </a:endParaRPr>
          </a:p>
          <a:p>
            <a:r>
              <a:rPr lang="cy-GB" dirty="0">
                <a:ea typeface="+mn-lt"/>
                <a:cs typeface="+mn-lt"/>
              </a:rPr>
              <a:t>Arddangos dealltwriaeth fanwl o'r testun a ddewiswyd a'r rhesymeg dros ddewis y prosiect ymchwil.</a:t>
            </a:r>
            <a:endParaRPr lang="en-GB" dirty="0">
              <a:ea typeface="+mn-lt"/>
              <a:cs typeface="+mn-lt"/>
            </a:endParaRPr>
          </a:p>
          <a:p>
            <a:r>
              <a:rPr lang="cy-GB" dirty="0">
                <a:cs typeface="Arial"/>
              </a:rPr>
              <a:t>20 marc</a:t>
            </a:r>
          </a:p>
          <a:p>
            <a:endParaRPr lang="en-GB" dirty="0">
              <a:cs typeface="Arial"/>
            </a:endParaRPr>
          </a:p>
        </p:txBody>
      </p:sp>
      <p:sp>
        <p:nvSpPr>
          <p:cNvPr id="4" name="Content Placeholder 3">
            <a:extLst>
              <a:ext uri="{FF2B5EF4-FFF2-40B4-BE49-F238E27FC236}">
                <a16:creationId xmlns:a16="http://schemas.microsoft.com/office/drawing/2014/main" id="{D01D79BB-C550-6207-6532-20A27EE1D3FA}"/>
              </a:ext>
            </a:extLst>
          </p:cNvPr>
          <p:cNvSpPr>
            <a:spLocks noGrp="1"/>
          </p:cNvSpPr>
          <p:nvPr>
            <p:ph sz="half" idx="2"/>
          </p:nvPr>
        </p:nvSpPr>
        <p:spPr/>
        <p:txBody>
          <a:bodyPr vert="horz" lIns="91440" tIns="45720" rIns="91440" bIns="45720" rtlCol="0" anchor="t">
            <a:normAutofit/>
          </a:bodyPr>
          <a:lstStyle/>
          <a:p>
            <a:r>
              <a:rPr lang="en-GB" dirty="0">
                <a:solidFill>
                  <a:srgbClr val="0070C0"/>
                </a:solidFill>
                <a:ea typeface="+mn-lt"/>
                <a:cs typeface="+mn-lt"/>
              </a:rPr>
              <a:t>Abstract and Literature review</a:t>
            </a:r>
          </a:p>
          <a:p>
            <a:endParaRPr lang="en-GB" dirty="0">
              <a:solidFill>
                <a:srgbClr val="0070C0"/>
              </a:solidFill>
              <a:ea typeface="+mn-lt"/>
              <a:cs typeface="+mn-lt"/>
            </a:endParaRPr>
          </a:p>
          <a:p>
            <a:r>
              <a:rPr lang="en-GB" dirty="0">
                <a:solidFill>
                  <a:srgbClr val="0070C0"/>
                </a:solidFill>
                <a:ea typeface="+mn-lt"/>
                <a:cs typeface="+mn-lt"/>
              </a:rPr>
              <a:t>Demonstrate a detailed understanding of the chosen topic and rationale for choosing the research project.</a:t>
            </a:r>
            <a:endParaRPr lang="en-GB">
              <a:solidFill>
                <a:srgbClr val="0070C0"/>
              </a:solidFill>
              <a:ea typeface="+mn-lt"/>
              <a:cs typeface="+mn-lt"/>
            </a:endParaRPr>
          </a:p>
          <a:p>
            <a:r>
              <a:rPr lang="en-GB" dirty="0">
                <a:solidFill>
                  <a:srgbClr val="0070C0"/>
                </a:solidFill>
                <a:cs typeface="Arial"/>
              </a:rPr>
              <a:t>20 marks</a:t>
            </a:r>
          </a:p>
        </p:txBody>
      </p:sp>
    </p:spTree>
    <p:extLst>
      <p:ext uri="{BB962C8B-B14F-4D97-AF65-F5344CB8AC3E}">
        <p14:creationId xmlns:p14="http://schemas.microsoft.com/office/powerpoint/2010/main" val="7033080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AB34C1-193A-138B-E433-377EAC312DE3}"/>
              </a:ext>
            </a:extLst>
          </p:cNvPr>
          <p:cNvSpPr>
            <a:spLocks noGrp="1"/>
          </p:cNvSpPr>
          <p:nvPr>
            <p:ph type="title"/>
          </p:nvPr>
        </p:nvSpPr>
        <p:spPr>
          <a:xfrm>
            <a:off x="224367" y="142875"/>
            <a:ext cx="10515600" cy="1325563"/>
          </a:xfrm>
        </p:spPr>
        <p:txBody>
          <a:bodyPr vert="horz" lIns="91440" tIns="45720" rIns="91440" bIns="45720" rtlCol="0" anchor="ctr">
            <a:noAutofit/>
          </a:bodyPr>
          <a:lstStyle/>
          <a:p>
            <a:r>
              <a:rPr lang="cy-GB" sz="4800" dirty="0">
                <a:ea typeface="+mj-lt"/>
                <a:cs typeface="+mj-lt"/>
              </a:rPr>
              <a:t>Sgiliau Gwybyddol a Deallusol</a:t>
            </a:r>
            <a:br>
              <a:rPr lang="cy-GB" sz="4800" dirty="0">
                <a:ea typeface="+mj-lt"/>
                <a:cs typeface="+mj-lt"/>
              </a:rPr>
            </a:br>
            <a:r>
              <a:rPr lang="en-GB" sz="4800" dirty="0">
                <a:solidFill>
                  <a:srgbClr val="0070C0"/>
                </a:solidFill>
                <a:ea typeface="+mj-lt"/>
                <a:cs typeface="+mj-lt"/>
              </a:rPr>
              <a:t>Cognitive and Intellectual Skills</a:t>
            </a:r>
            <a:endParaRPr lang="en-US" sz="4800" dirty="0">
              <a:solidFill>
                <a:srgbClr val="0070C0"/>
              </a:solidFill>
              <a:cs typeface="Arial"/>
            </a:endParaRPr>
          </a:p>
        </p:txBody>
      </p:sp>
      <p:sp>
        <p:nvSpPr>
          <p:cNvPr id="3" name="Content Placeholder 2">
            <a:extLst>
              <a:ext uri="{FF2B5EF4-FFF2-40B4-BE49-F238E27FC236}">
                <a16:creationId xmlns:a16="http://schemas.microsoft.com/office/drawing/2014/main" id="{E77FCF69-8A1E-D496-391C-AD0EA1F35BE8}"/>
              </a:ext>
            </a:extLst>
          </p:cNvPr>
          <p:cNvSpPr>
            <a:spLocks noGrp="1"/>
          </p:cNvSpPr>
          <p:nvPr>
            <p:ph sz="half" idx="1"/>
          </p:nvPr>
        </p:nvSpPr>
        <p:spPr>
          <a:xfrm>
            <a:off x="160867" y="1836209"/>
            <a:ext cx="5827183" cy="4351338"/>
          </a:xfrm>
        </p:spPr>
        <p:txBody>
          <a:bodyPr vert="horz" lIns="91440" tIns="45720" rIns="91440" bIns="45720" rtlCol="0" anchor="t">
            <a:normAutofit fontScale="92500" lnSpcReduction="10000"/>
          </a:bodyPr>
          <a:lstStyle/>
          <a:p>
            <a:r>
              <a:rPr lang="cy-GB" dirty="0">
                <a:ea typeface="+mn-lt"/>
                <a:cs typeface="+mn-lt"/>
              </a:rPr>
              <a:t>Ystyriaethau methodolegol</a:t>
            </a:r>
            <a:endParaRPr lang="en-GB" dirty="0">
              <a:ea typeface="+mn-lt"/>
              <a:cs typeface="+mn-lt"/>
            </a:endParaRPr>
          </a:p>
          <a:p>
            <a:r>
              <a:rPr lang="cy-GB" dirty="0">
                <a:ea typeface="+mn-lt"/>
                <a:cs typeface="+mn-lt"/>
              </a:rPr>
              <a:t>Penderfynu ar ddulliau ymchwil priodol ar gyfer pynciau ymchwil y blynyddoedd cynnar a'u cyfiawnhau</a:t>
            </a:r>
            <a:endParaRPr lang="en-GB" dirty="0">
              <a:ea typeface="+mn-lt"/>
              <a:cs typeface="+mn-lt"/>
            </a:endParaRPr>
          </a:p>
          <a:p>
            <a:r>
              <a:rPr lang="cy-GB" dirty="0">
                <a:ea typeface="+mn-lt"/>
                <a:cs typeface="+mn-lt"/>
              </a:rPr>
              <a:t>Dadansoddi </a:t>
            </a:r>
            <a:r>
              <a:rPr lang="cy-GB" dirty="0" err="1">
                <a:ea typeface="+mn-lt"/>
                <a:cs typeface="+mn-lt"/>
              </a:rPr>
              <a:t>methodolegau</a:t>
            </a:r>
            <a:r>
              <a:rPr lang="cy-GB" dirty="0">
                <a:ea typeface="+mn-lt"/>
                <a:cs typeface="+mn-lt"/>
              </a:rPr>
              <a:t> amrywiol a ddefnyddir mewn ymchwil blynyddoedd cynnar a dangos dealltwriaeth ddadansoddol o'u cryfderau, gwendidau a chyfyngiadau</a:t>
            </a:r>
            <a:endParaRPr lang="en-GB" dirty="0">
              <a:ea typeface="+mn-lt"/>
              <a:cs typeface="+mn-lt"/>
            </a:endParaRPr>
          </a:p>
          <a:p>
            <a:r>
              <a:rPr lang="cy-GB" dirty="0">
                <a:cs typeface="Arial"/>
              </a:rPr>
              <a:t>30 marc</a:t>
            </a:r>
          </a:p>
          <a:p>
            <a:endParaRPr lang="en-GB" dirty="0">
              <a:cs typeface="Arial"/>
            </a:endParaRPr>
          </a:p>
        </p:txBody>
      </p:sp>
      <p:sp>
        <p:nvSpPr>
          <p:cNvPr id="4" name="Content Placeholder 3">
            <a:extLst>
              <a:ext uri="{FF2B5EF4-FFF2-40B4-BE49-F238E27FC236}">
                <a16:creationId xmlns:a16="http://schemas.microsoft.com/office/drawing/2014/main" id="{E6382C50-5CD4-F861-74CA-E9AAA9183C64}"/>
              </a:ext>
            </a:extLst>
          </p:cNvPr>
          <p:cNvSpPr>
            <a:spLocks noGrp="1"/>
          </p:cNvSpPr>
          <p:nvPr>
            <p:ph sz="half" idx="2"/>
          </p:nvPr>
        </p:nvSpPr>
        <p:spPr>
          <a:xfrm>
            <a:off x="6172200" y="1825625"/>
            <a:ext cx="5774266" cy="4351338"/>
          </a:xfrm>
        </p:spPr>
        <p:txBody>
          <a:bodyPr vert="horz" lIns="91440" tIns="45720" rIns="91440" bIns="45720" rtlCol="0" anchor="t">
            <a:normAutofit fontScale="92500" lnSpcReduction="10000"/>
          </a:bodyPr>
          <a:lstStyle/>
          <a:p>
            <a:r>
              <a:rPr lang="en-GB" dirty="0">
                <a:solidFill>
                  <a:srgbClr val="0070C0"/>
                </a:solidFill>
                <a:ea typeface="+mn-lt"/>
                <a:cs typeface="+mn-lt"/>
              </a:rPr>
              <a:t>Methodological considerations </a:t>
            </a:r>
          </a:p>
          <a:p>
            <a:r>
              <a:rPr lang="en-GB" dirty="0">
                <a:solidFill>
                  <a:srgbClr val="0070C0"/>
                </a:solidFill>
                <a:ea typeface="+mn-lt"/>
                <a:cs typeface="+mn-lt"/>
              </a:rPr>
              <a:t>decide on and justify appropriate research methods for early years research topics</a:t>
            </a:r>
          </a:p>
          <a:p>
            <a:r>
              <a:rPr lang="en-GB" dirty="0">
                <a:solidFill>
                  <a:srgbClr val="0070C0"/>
                </a:solidFill>
                <a:ea typeface="+mn-lt"/>
                <a:cs typeface="+mn-lt"/>
              </a:rPr>
              <a:t>analyse various methodologies used in early years research and demonstrate analytic understanding of their strengths, weaknesses and limitations.</a:t>
            </a:r>
          </a:p>
          <a:p>
            <a:r>
              <a:rPr lang="en-GB" dirty="0">
                <a:solidFill>
                  <a:srgbClr val="0070C0"/>
                </a:solidFill>
                <a:cs typeface="Arial"/>
              </a:rPr>
              <a:t>30 marks</a:t>
            </a:r>
          </a:p>
        </p:txBody>
      </p:sp>
    </p:spTree>
    <p:extLst>
      <p:ext uri="{BB962C8B-B14F-4D97-AF65-F5344CB8AC3E}">
        <p14:creationId xmlns:p14="http://schemas.microsoft.com/office/powerpoint/2010/main" val="8761361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2B3A14-308A-0B99-75EB-F7205785E588}"/>
              </a:ext>
            </a:extLst>
          </p:cNvPr>
          <p:cNvSpPr>
            <a:spLocks noGrp="1"/>
          </p:cNvSpPr>
          <p:nvPr>
            <p:ph type="title"/>
          </p:nvPr>
        </p:nvSpPr>
        <p:spPr>
          <a:xfrm>
            <a:off x="404283" y="174625"/>
            <a:ext cx="10515600" cy="1325563"/>
          </a:xfrm>
        </p:spPr>
        <p:txBody>
          <a:bodyPr vert="horz" lIns="91440" tIns="45720" rIns="91440" bIns="45720" rtlCol="0" anchor="ctr">
            <a:noAutofit/>
          </a:bodyPr>
          <a:lstStyle/>
          <a:p>
            <a:r>
              <a:rPr lang="cy-GB" sz="4800" dirty="0">
                <a:ea typeface="+mj-lt"/>
                <a:cs typeface="+mj-lt"/>
              </a:rPr>
              <a:t>Sgiliau Cymhwyso Ymarferol  </a:t>
            </a:r>
            <a:br>
              <a:rPr lang="cy-GB" sz="4800" dirty="0">
                <a:ea typeface="+mj-lt"/>
                <a:cs typeface="+mj-lt"/>
              </a:rPr>
            </a:br>
            <a:r>
              <a:rPr lang="en-GB" sz="4800" dirty="0">
                <a:solidFill>
                  <a:srgbClr val="0070C0"/>
                </a:solidFill>
                <a:ea typeface="+mj-lt"/>
                <a:cs typeface="+mj-lt"/>
              </a:rPr>
              <a:t>Practical Application Skills</a:t>
            </a:r>
            <a:endParaRPr lang="en-US" sz="4800">
              <a:solidFill>
                <a:srgbClr val="0070C0"/>
              </a:solidFill>
              <a:cs typeface="Arial"/>
            </a:endParaRPr>
          </a:p>
        </p:txBody>
      </p:sp>
      <p:sp>
        <p:nvSpPr>
          <p:cNvPr id="3" name="Content Placeholder 2">
            <a:extLst>
              <a:ext uri="{FF2B5EF4-FFF2-40B4-BE49-F238E27FC236}">
                <a16:creationId xmlns:a16="http://schemas.microsoft.com/office/drawing/2014/main" id="{5E137447-A361-2F91-40F2-5C7A72503472}"/>
              </a:ext>
            </a:extLst>
          </p:cNvPr>
          <p:cNvSpPr>
            <a:spLocks noGrp="1"/>
          </p:cNvSpPr>
          <p:nvPr>
            <p:ph sz="half" idx="1"/>
          </p:nvPr>
        </p:nvSpPr>
        <p:spPr>
          <a:xfrm>
            <a:off x="234950" y="1825625"/>
            <a:ext cx="5784850" cy="4351338"/>
          </a:xfrm>
        </p:spPr>
        <p:txBody>
          <a:bodyPr vert="horz" lIns="91440" tIns="45720" rIns="91440" bIns="45720" rtlCol="0" anchor="t">
            <a:normAutofit/>
          </a:bodyPr>
          <a:lstStyle/>
          <a:p>
            <a:r>
              <a:rPr lang="cy-GB" dirty="0">
                <a:ea typeface="+mn-lt"/>
                <a:cs typeface="+mn-lt"/>
              </a:rPr>
              <a:t>Ystyriaethau moesegol</a:t>
            </a:r>
            <a:endParaRPr lang="en-GB" dirty="0">
              <a:ea typeface="+mn-lt"/>
              <a:cs typeface="+mn-lt"/>
            </a:endParaRPr>
          </a:p>
          <a:p>
            <a:endParaRPr lang="en-GB" dirty="0">
              <a:ea typeface="+mn-lt"/>
              <a:cs typeface="+mn-lt"/>
            </a:endParaRPr>
          </a:p>
          <a:p>
            <a:r>
              <a:rPr lang="cy-GB" dirty="0">
                <a:ea typeface="+mn-lt"/>
                <a:cs typeface="+mn-lt"/>
              </a:rPr>
              <a:t>Dangos ymwybyddiaeth feirniadol o faterion moesegol sy'n ymwneud â gweithio ac ymchwilio gyda ac ar gyfer plant ifanc a/neu ymarferwyr</a:t>
            </a:r>
            <a:endParaRPr lang="en-GB" dirty="0">
              <a:ea typeface="+mn-lt"/>
              <a:cs typeface="+mn-lt"/>
            </a:endParaRPr>
          </a:p>
          <a:p>
            <a:r>
              <a:rPr lang="en-GB" dirty="0">
                <a:cs typeface="Arial"/>
              </a:rPr>
              <a:t>30 marc</a:t>
            </a:r>
          </a:p>
        </p:txBody>
      </p:sp>
      <p:sp>
        <p:nvSpPr>
          <p:cNvPr id="4" name="Content Placeholder 3">
            <a:extLst>
              <a:ext uri="{FF2B5EF4-FFF2-40B4-BE49-F238E27FC236}">
                <a16:creationId xmlns:a16="http://schemas.microsoft.com/office/drawing/2014/main" id="{0227785E-E6D9-2452-7373-62827DBC67C7}"/>
              </a:ext>
            </a:extLst>
          </p:cNvPr>
          <p:cNvSpPr>
            <a:spLocks noGrp="1"/>
          </p:cNvSpPr>
          <p:nvPr>
            <p:ph sz="half" idx="2"/>
          </p:nvPr>
        </p:nvSpPr>
        <p:spPr>
          <a:xfrm>
            <a:off x="6172200" y="1825625"/>
            <a:ext cx="5689600" cy="4351338"/>
          </a:xfrm>
        </p:spPr>
        <p:txBody>
          <a:bodyPr vert="horz" lIns="91440" tIns="45720" rIns="91440" bIns="45720" rtlCol="0" anchor="t">
            <a:normAutofit/>
          </a:bodyPr>
          <a:lstStyle/>
          <a:p>
            <a:r>
              <a:rPr lang="en-GB" dirty="0">
                <a:solidFill>
                  <a:srgbClr val="0070C0"/>
                </a:solidFill>
                <a:ea typeface="+mn-lt"/>
                <a:cs typeface="+mn-lt"/>
              </a:rPr>
              <a:t>Ethical considerations</a:t>
            </a:r>
          </a:p>
          <a:p>
            <a:endParaRPr lang="en-GB" dirty="0">
              <a:solidFill>
                <a:srgbClr val="0070C0"/>
              </a:solidFill>
              <a:ea typeface="+mn-lt"/>
              <a:cs typeface="+mn-lt"/>
            </a:endParaRPr>
          </a:p>
          <a:p>
            <a:r>
              <a:rPr lang="en-GB" dirty="0">
                <a:solidFill>
                  <a:srgbClr val="0070C0"/>
                </a:solidFill>
                <a:ea typeface="+mn-lt"/>
                <a:cs typeface="+mn-lt"/>
              </a:rPr>
              <a:t>demonstrate a critical awareness of ethical issues related to working and researching with and for young children/ and or practitioners.</a:t>
            </a:r>
          </a:p>
          <a:p>
            <a:r>
              <a:rPr lang="en-GB" dirty="0">
                <a:solidFill>
                  <a:srgbClr val="0070C0"/>
                </a:solidFill>
                <a:cs typeface="Arial"/>
              </a:rPr>
              <a:t>30 marks</a:t>
            </a:r>
          </a:p>
        </p:txBody>
      </p:sp>
    </p:spTree>
    <p:extLst>
      <p:ext uri="{BB962C8B-B14F-4D97-AF65-F5344CB8AC3E}">
        <p14:creationId xmlns:p14="http://schemas.microsoft.com/office/powerpoint/2010/main" val="29527833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257F7C1B-8226-3A71-E451-EC1BE58C7002}"/>
              </a:ext>
            </a:extLst>
          </p:cNvPr>
          <p:cNvSpPr>
            <a:spLocks noGrp="1"/>
          </p:cNvSpPr>
          <p:nvPr>
            <p:ph type="title"/>
          </p:nvPr>
        </p:nvSpPr>
        <p:spPr/>
        <p:txBody>
          <a:bodyPr vert="horz" lIns="91440" tIns="45720" rIns="91440" bIns="45720" rtlCol="0" anchor="ctr">
            <a:noAutofit/>
          </a:bodyPr>
          <a:lstStyle/>
          <a:p>
            <a:r>
              <a:rPr lang="en-GB" altLang="en-US" sz="4800" dirty="0" err="1"/>
              <a:t>Sgiliau</a:t>
            </a:r>
            <a:r>
              <a:rPr lang="en-GB" altLang="en-US" sz="4800" dirty="0"/>
              <a:t> </a:t>
            </a:r>
            <a:r>
              <a:rPr lang="en-GB" altLang="en-US" sz="4800" dirty="0" err="1"/>
              <a:t>ar</a:t>
            </a:r>
            <a:r>
              <a:rPr lang="en-GB" altLang="en-US" sz="4800" dirty="0"/>
              <a:t> </a:t>
            </a:r>
            <a:r>
              <a:rPr lang="en-GB" altLang="en-US" sz="4800" dirty="0" err="1"/>
              <a:t>gyfer</a:t>
            </a:r>
            <a:r>
              <a:rPr lang="en-GB" altLang="en-US" sz="4800" dirty="0"/>
              <a:t> </a:t>
            </a:r>
            <a:r>
              <a:rPr lang="en-GB" altLang="en-US" sz="4800" dirty="0" err="1"/>
              <a:t>Arfer</a:t>
            </a:r>
            <a:r>
              <a:rPr lang="en-GB" altLang="en-US" sz="4800" dirty="0"/>
              <a:t> </a:t>
            </a:r>
            <a:r>
              <a:rPr lang="en-GB" altLang="en-US" sz="4800" dirty="0" err="1"/>
              <a:t>Proffesiynol</a:t>
            </a:r>
            <a:r>
              <a:rPr lang="en-GB" altLang="en-US" sz="4800" dirty="0"/>
              <a:t> </a:t>
            </a:r>
            <a:br>
              <a:rPr lang="en-GB" altLang="en-US" sz="4800" dirty="0"/>
            </a:br>
            <a:r>
              <a:rPr lang="en-GB" altLang="en-US" sz="4800" dirty="0">
                <a:solidFill>
                  <a:srgbClr val="0070C0"/>
                </a:solidFill>
              </a:rPr>
              <a:t>Skills for Professional Practice</a:t>
            </a:r>
          </a:p>
        </p:txBody>
      </p:sp>
      <p:sp>
        <p:nvSpPr>
          <p:cNvPr id="31747" name="Content Placeholder 2">
            <a:extLst>
              <a:ext uri="{FF2B5EF4-FFF2-40B4-BE49-F238E27FC236}">
                <a16:creationId xmlns:a16="http://schemas.microsoft.com/office/drawing/2014/main" id="{1167A378-EA7A-920C-43A2-9D341B5E4ED8}"/>
              </a:ext>
            </a:extLst>
          </p:cNvPr>
          <p:cNvSpPr>
            <a:spLocks noGrp="1"/>
          </p:cNvSpPr>
          <p:nvPr>
            <p:ph sz="half" idx="1"/>
          </p:nvPr>
        </p:nvSpPr>
        <p:spPr>
          <a:xfrm>
            <a:off x="838200" y="1790700"/>
            <a:ext cx="4890247" cy="3989388"/>
          </a:xfrm>
        </p:spPr>
        <p:txBody>
          <a:bodyPr/>
          <a:lstStyle/>
          <a:p>
            <a:r>
              <a:rPr lang="en-GB" altLang="en-US"/>
              <a:t>Bod eich gwaith ysgrifenedig wedi ei strwythuro yn dda a chyflwyno yn gywir ac yn broffesiynol igwrdd a gofynion y portfolio. </a:t>
            </a:r>
          </a:p>
          <a:p>
            <a:r>
              <a:rPr lang="en-GB" altLang="en-US"/>
              <a:t>Marc 10</a:t>
            </a:r>
          </a:p>
        </p:txBody>
      </p:sp>
      <p:sp>
        <p:nvSpPr>
          <p:cNvPr id="31748" name="Content Placeholder 3">
            <a:extLst>
              <a:ext uri="{FF2B5EF4-FFF2-40B4-BE49-F238E27FC236}">
                <a16:creationId xmlns:a16="http://schemas.microsoft.com/office/drawing/2014/main" id="{9BC02FA0-9A07-CC7C-6118-95D053E7C59A}"/>
              </a:ext>
            </a:extLst>
          </p:cNvPr>
          <p:cNvSpPr>
            <a:spLocks noGrp="1"/>
          </p:cNvSpPr>
          <p:nvPr>
            <p:ph sz="half" idx="2"/>
          </p:nvPr>
        </p:nvSpPr>
        <p:spPr>
          <a:xfrm>
            <a:off x="6990229" y="1869141"/>
            <a:ext cx="4598894" cy="3989388"/>
          </a:xfrm>
        </p:spPr>
        <p:txBody>
          <a:bodyPr vert="horz" lIns="91440" tIns="45720" rIns="91440" bIns="45720" rtlCol="0" anchor="t">
            <a:normAutofit/>
          </a:bodyPr>
          <a:lstStyle/>
          <a:p>
            <a:r>
              <a:rPr lang="en-GB" altLang="en-US" dirty="0">
                <a:solidFill>
                  <a:srgbClr val="0070C0"/>
                </a:solidFill>
              </a:rPr>
              <a:t>Written work is well-structured and presented correctly and professionally meeting the requirements of the portfolio.</a:t>
            </a:r>
            <a:endParaRPr lang="en-GB" altLang="en-US" dirty="0">
              <a:solidFill>
                <a:srgbClr val="0070C0"/>
              </a:solidFill>
              <a:cs typeface="Arial"/>
            </a:endParaRPr>
          </a:p>
          <a:p>
            <a:r>
              <a:rPr lang="en-GB" altLang="en-US" dirty="0">
                <a:solidFill>
                  <a:srgbClr val="0070C0"/>
                </a:solidFill>
              </a:rPr>
              <a:t>10 Marks</a:t>
            </a:r>
            <a:endParaRPr lang="en-GB" altLang="en-US" dirty="0">
              <a:solidFill>
                <a:srgbClr val="0070C0"/>
              </a:solidFill>
              <a:cs typeface="Arial"/>
            </a:endParaRPr>
          </a:p>
        </p:txBody>
      </p:sp>
    </p:spTree>
    <p:extLst>
      <p:ext uri="{BB962C8B-B14F-4D97-AF65-F5344CB8AC3E}">
        <p14:creationId xmlns:p14="http://schemas.microsoft.com/office/powerpoint/2010/main" val="25880489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66C8BB-59F5-72CE-26A3-7C8003F7539B}"/>
              </a:ext>
            </a:extLst>
          </p:cNvPr>
          <p:cNvSpPr>
            <a:spLocks noGrp="1"/>
          </p:cNvSpPr>
          <p:nvPr>
            <p:ph type="title"/>
          </p:nvPr>
        </p:nvSpPr>
        <p:spPr>
          <a:xfrm>
            <a:off x="838200" y="40155"/>
            <a:ext cx="10515600" cy="1650533"/>
          </a:xfrm>
        </p:spPr>
        <p:txBody>
          <a:bodyPr>
            <a:normAutofit/>
          </a:bodyPr>
          <a:lstStyle/>
          <a:p>
            <a:pPr>
              <a:defRPr/>
            </a:pPr>
            <a:r>
              <a:rPr lang="en-GB" altLang="en-US" sz="4800" dirty="0" err="1"/>
              <a:t>Pethau</a:t>
            </a:r>
            <a:r>
              <a:rPr lang="en-GB" altLang="en-US" sz="4800" dirty="0"/>
              <a:t> </a:t>
            </a:r>
            <a:r>
              <a:rPr lang="en-GB" altLang="en-US" sz="4800" dirty="0" err="1"/>
              <a:t>i’w</a:t>
            </a:r>
            <a:r>
              <a:rPr lang="en-GB" altLang="en-US" sz="4800" dirty="0"/>
              <a:t> gofio</a:t>
            </a:r>
            <a:br>
              <a:rPr lang="en-GB" altLang="en-US" sz="4800" dirty="0"/>
            </a:br>
            <a:r>
              <a:rPr lang="en-GB" altLang="en-US" sz="4800" dirty="0">
                <a:solidFill>
                  <a:srgbClr val="0070C0"/>
                </a:solidFill>
              </a:rPr>
              <a:t>Matters to remember</a:t>
            </a:r>
            <a:r>
              <a:rPr lang="en-GB" altLang="en-US" dirty="0">
                <a:solidFill>
                  <a:schemeClr val="tx2">
                    <a:lumMod val="60000"/>
                    <a:lumOff val="40000"/>
                  </a:schemeClr>
                </a:solidFill>
              </a:rPr>
              <a:t> </a:t>
            </a:r>
            <a:endParaRPr lang="en-GB" dirty="0">
              <a:solidFill>
                <a:schemeClr val="tx2">
                  <a:lumMod val="60000"/>
                  <a:lumOff val="40000"/>
                </a:schemeClr>
              </a:solidFill>
            </a:endParaRPr>
          </a:p>
        </p:txBody>
      </p:sp>
      <p:sp>
        <p:nvSpPr>
          <p:cNvPr id="3" name="Content Placeholder 2">
            <a:extLst>
              <a:ext uri="{FF2B5EF4-FFF2-40B4-BE49-F238E27FC236}">
                <a16:creationId xmlns:a16="http://schemas.microsoft.com/office/drawing/2014/main" id="{9B1B6041-E57F-96F8-8C08-3D5E3D4B0BE3}"/>
              </a:ext>
            </a:extLst>
          </p:cNvPr>
          <p:cNvSpPr>
            <a:spLocks noGrp="1"/>
          </p:cNvSpPr>
          <p:nvPr>
            <p:ph sz="half" idx="1"/>
          </p:nvPr>
        </p:nvSpPr>
        <p:spPr>
          <a:xfrm>
            <a:off x="838200" y="1902759"/>
            <a:ext cx="4038600" cy="3989388"/>
          </a:xfrm>
        </p:spPr>
        <p:txBody>
          <a:bodyPr vert="horz" lIns="91440" tIns="45720" rIns="91440" bIns="45720" rtlCol="0" anchor="t">
            <a:normAutofit/>
          </a:bodyPr>
          <a:lstStyle/>
          <a:p>
            <a:pPr>
              <a:defRPr/>
            </a:pPr>
            <a:r>
              <a:rPr lang="en-GB" sz="2400" dirty="0" err="1">
                <a:latin typeface="+mj-lt"/>
              </a:rPr>
              <a:t>Cofwich</a:t>
            </a:r>
            <a:r>
              <a:rPr lang="en-GB" sz="2400" dirty="0">
                <a:latin typeface="+mj-lt"/>
              </a:rPr>
              <a:t> </a:t>
            </a:r>
            <a:r>
              <a:rPr lang="en-GB" sz="2400" dirty="0" err="1">
                <a:latin typeface="+mj-lt"/>
              </a:rPr>
              <a:t>i</a:t>
            </a:r>
            <a:r>
              <a:rPr lang="en-GB" sz="2400" dirty="0">
                <a:latin typeface="+mj-lt"/>
              </a:rPr>
              <a:t> </a:t>
            </a:r>
            <a:r>
              <a:rPr lang="en-GB" sz="2400" dirty="0" err="1">
                <a:latin typeface="+mj-lt"/>
              </a:rPr>
              <a:t>gyflwyno</a:t>
            </a:r>
            <a:r>
              <a:rPr lang="en-GB" sz="2400" dirty="0">
                <a:latin typeface="+mj-lt"/>
              </a:rPr>
              <a:t> </a:t>
            </a:r>
            <a:r>
              <a:rPr lang="en-GB" sz="2400" dirty="0" err="1">
                <a:latin typeface="+mj-lt"/>
              </a:rPr>
              <a:t>eich</a:t>
            </a:r>
            <a:r>
              <a:rPr lang="en-GB" sz="2400" dirty="0">
                <a:latin typeface="+mj-lt"/>
              </a:rPr>
              <a:t> </a:t>
            </a:r>
            <a:r>
              <a:rPr lang="en-GB" sz="2400" dirty="0" err="1">
                <a:latin typeface="+mj-lt"/>
              </a:rPr>
              <a:t>gwaith</a:t>
            </a:r>
            <a:r>
              <a:rPr lang="en-GB" sz="2400" dirty="0">
                <a:latin typeface="+mj-lt"/>
              </a:rPr>
              <a:t> </a:t>
            </a:r>
            <a:r>
              <a:rPr lang="en-GB" sz="2400" dirty="0" err="1">
                <a:latin typeface="+mj-lt"/>
              </a:rPr>
              <a:t>yn</a:t>
            </a:r>
            <a:r>
              <a:rPr lang="en-GB" sz="2400" dirty="0">
                <a:latin typeface="+mj-lt"/>
              </a:rPr>
              <a:t> </a:t>
            </a:r>
            <a:r>
              <a:rPr lang="en-GB" sz="2400" dirty="0" err="1">
                <a:latin typeface="+mj-lt"/>
              </a:rPr>
              <a:t>ôl</a:t>
            </a:r>
            <a:r>
              <a:rPr lang="en-GB" sz="2400" dirty="0">
                <a:latin typeface="+mj-lt"/>
              </a:rPr>
              <a:t> y </a:t>
            </a:r>
            <a:r>
              <a:rPr lang="en-GB" sz="2400" dirty="0" err="1">
                <a:latin typeface="+mj-lt"/>
              </a:rPr>
              <a:t>canllawiau</a:t>
            </a:r>
            <a:r>
              <a:rPr lang="en-GB" sz="2400" dirty="0">
                <a:latin typeface="+mj-lt"/>
              </a:rPr>
              <a:t> a </a:t>
            </a:r>
            <a:r>
              <a:rPr lang="en-GB" sz="2400" dirty="0" err="1">
                <a:latin typeface="+mj-lt"/>
              </a:rPr>
              <a:t>ddarperir</a:t>
            </a:r>
            <a:r>
              <a:rPr lang="en-GB" sz="2400" dirty="0">
                <a:latin typeface="+mj-lt"/>
              </a:rPr>
              <a:t> </a:t>
            </a:r>
            <a:r>
              <a:rPr lang="en-GB" sz="2400" dirty="0" err="1">
                <a:latin typeface="+mj-lt"/>
              </a:rPr>
              <a:t>i</a:t>
            </a:r>
            <a:r>
              <a:rPr lang="en-GB" sz="2400" dirty="0">
                <a:latin typeface="+mj-lt"/>
              </a:rPr>
              <a:t> chi </a:t>
            </a:r>
            <a:r>
              <a:rPr lang="en-GB" sz="2400" dirty="0" err="1">
                <a:latin typeface="+mj-lt"/>
              </a:rPr>
              <a:t>yn</a:t>
            </a:r>
            <a:r>
              <a:rPr lang="en-GB" sz="2400" dirty="0">
                <a:latin typeface="+mj-lt"/>
              </a:rPr>
              <a:t> y </a:t>
            </a:r>
            <a:r>
              <a:rPr lang="en-GB" sz="2400" dirty="0" err="1">
                <a:latin typeface="+mj-lt"/>
              </a:rPr>
              <a:t>Llawlyfr</a:t>
            </a:r>
            <a:r>
              <a:rPr lang="en-GB" sz="2400" dirty="0">
                <a:latin typeface="+mj-lt"/>
              </a:rPr>
              <a:t> Ysgol </a:t>
            </a:r>
            <a:r>
              <a:rPr lang="en-GB" sz="2400" dirty="0" err="1">
                <a:latin typeface="+mj-lt"/>
              </a:rPr>
              <a:t>Blynyddoedd</a:t>
            </a:r>
            <a:r>
              <a:rPr lang="en-GB" sz="2400" dirty="0">
                <a:latin typeface="+mj-lt"/>
              </a:rPr>
              <a:t> </a:t>
            </a:r>
            <a:r>
              <a:rPr lang="en-GB" sz="2400" dirty="0" err="1">
                <a:latin typeface="+mj-lt"/>
              </a:rPr>
              <a:t>Cynnar</a:t>
            </a:r>
            <a:endParaRPr lang="en-GB" sz="2400" dirty="0">
              <a:latin typeface="+mj-lt"/>
              <a:cs typeface="Arial"/>
            </a:endParaRPr>
          </a:p>
          <a:p>
            <a:pPr>
              <a:defRPr/>
            </a:pPr>
            <a:r>
              <a:rPr lang="en-GB" sz="2400" err="1">
                <a:latin typeface="+mj-lt"/>
              </a:rPr>
              <a:t>Lanlwythwch</a:t>
            </a:r>
            <a:r>
              <a:rPr lang="en-GB" sz="2400" dirty="0">
                <a:latin typeface="+mj-lt"/>
              </a:rPr>
              <a:t> </a:t>
            </a:r>
            <a:r>
              <a:rPr lang="en-GB" sz="2400" err="1">
                <a:latin typeface="+mj-lt"/>
              </a:rPr>
              <a:t>eich</a:t>
            </a:r>
            <a:r>
              <a:rPr lang="en-GB" sz="2400" dirty="0">
                <a:latin typeface="+mj-lt"/>
              </a:rPr>
              <a:t> </a:t>
            </a:r>
            <a:r>
              <a:rPr lang="en-GB" sz="2400" err="1">
                <a:latin typeface="+mj-lt"/>
              </a:rPr>
              <a:t>portffolio</a:t>
            </a:r>
            <a:r>
              <a:rPr lang="en-GB" sz="2400" dirty="0">
                <a:latin typeface="+mj-lt"/>
              </a:rPr>
              <a:t> </a:t>
            </a:r>
            <a:r>
              <a:rPr lang="en-GB" sz="2400" err="1">
                <a:latin typeface="+mj-lt"/>
              </a:rPr>
              <a:t>i</a:t>
            </a:r>
            <a:r>
              <a:rPr lang="en-GB" sz="2400" dirty="0">
                <a:latin typeface="+mj-lt"/>
              </a:rPr>
              <a:t> Moodle</a:t>
            </a:r>
            <a:endParaRPr lang="en-GB" sz="2400">
              <a:latin typeface="+mj-lt"/>
              <a:cs typeface="Arial"/>
            </a:endParaRPr>
          </a:p>
          <a:p>
            <a:pPr>
              <a:defRPr/>
            </a:pPr>
            <a:r>
              <a:rPr lang="en-GB" sz="2400" err="1">
                <a:latin typeface="+mj-lt"/>
              </a:rPr>
              <a:t>Manylion</a:t>
            </a:r>
            <a:r>
              <a:rPr lang="en-GB" sz="2400" dirty="0">
                <a:latin typeface="+mj-lt"/>
              </a:rPr>
              <a:t> </a:t>
            </a:r>
            <a:r>
              <a:rPr lang="en-GB" sz="2400" err="1">
                <a:latin typeface="+mj-lt"/>
              </a:rPr>
              <a:t>cyflwyno</a:t>
            </a:r>
            <a:endParaRPr lang="en-GB" sz="2400">
              <a:latin typeface="+mj-lt"/>
            </a:endParaRPr>
          </a:p>
        </p:txBody>
      </p:sp>
      <p:sp>
        <p:nvSpPr>
          <p:cNvPr id="33796" name="Content Placeholder 3">
            <a:extLst>
              <a:ext uri="{FF2B5EF4-FFF2-40B4-BE49-F238E27FC236}">
                <a16:creationId xmlns:a16="http://schemas.microsoft.com/office/drawing/2014/main" id="{3D80F429-1363-47F2-BCCF-73A6647155DC}"/>
              </a:ext>
            </a:extLst>
          </p:cNvPr>
          <p:cNvSpPr>
            <a:spLocks noGrp="1"/>
          </p:cNvSpPr>
          <p:nvPr>
            <p:ph sz="half" idx="2"/>
          </p:nvPr>
        </p:nvSpPr>
        <p:spPr>
          <a:xfrm>
            <a:off x="6609229" y="1947582"/>
            <a:ext cx="4038600" cy="3989388"/>
          </a:xfrm>
        </p:spPr>
        <p:txBody>
          <a:bodyPr vert="horz" lIns="91440" tIns="45720" rIns="91440" bIns="45720" rtlCol="0" anchor="t">
            <a:normAutofit/>
          </a:bodyPr>
          <a:lstStyle/>
          <a:p>
            <a:r>
              <a:rPr lang="en-GB" altLang="en-US" sz="2400" dirty="0">
                <a:solidFill>
                  <a:srgbClr val="0070C0"/>
                </a:solidFill>
              </a:rPr>
              <a:t>Remember to present your work according to the guidance provided in the School of Early Years handbook</a:t>
            </a:r>
            <a:endParaRPr lang="en-GB" altLang="en-US" sz="2400" dirty="0">
              <a:solidFill>
                <a:srgbClr val="0070C0"/>
              </a:solidFill>
              <a:cs typeface="Arial"/>
            </a:endParaRPr>
          </a:p>
          <a:p>
            <a:r>
              <a:rPr lang="en-GB" altLang="en-US" sz="2400" dirty="0">
                <a:solidFill>
                  <a:srgbClr val="0070C0"/>
                </a:solidFill>
              </a:rPr>
              <a:t>Upload your portfolio onto Moodle</a:t>
            </a:r>
            <a:endParaRPr lang="en-GB" altLang="en-US" sz="2400" dirty="0">
              <a:solidFill>
                <a:srgbClr val="0070C0"/>
              </a:solidFill>
              <a:cs typeface="Arial"/>
            </a:endParaRPr>
          </a:p>
          <a:p>
            <a:r>
              <a:rPr lang="en-GB" altLang="en-US" sz="2400" dirty="0">
                <a:solidFill>
                  <a:srgbClr val="0070C0"/>
                </a:solidFill>
              </a:rPr>
              <a:t>Submission details</a:t>
            </a:r>
            <a:endParaRPr lang="en-GB" altLang="en-US" sz="2400" dirty="0">
              <a:solidFill>
                <a:srgbClr val="0070C0"/>
              </a:solidFill>
              <a:cs typeface="Arial"/>
            </a:endParaRPr>
          </a:p>
          <a:p>
            <a:endParaRPr lang="en-GB" altLang="en-US"/>
          </a:p>
        </p:txBody>
      </p:sp>
    </p:spTree>
    <p:extLst>
      <p:ext uri="{BB962C8B-B14F-4D97-AF65-F5344CB8AC3E}">
        <p14:creationId xmlns:p14="http://schemas.microsoft.com/office/powerpoint/2010/main" val="17056697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a:spLocks noGrp="1"/>
          </p:cNvSpPr>
          <p:nvPr>
            <p:ph type="title"/>
          </p:nvPr>
        </p:nvSpPr>
        <p:spPr/>
        <p:txBody>
          <a:bodyPr>
            <a:noAutofit/>
          </a:bodyPr>
          <a:lstStyle/>
          <a:p>
            <a:pPr>
              <a:defRPr/>
            </a:pPr>
            <a:r>
              <a:rPr lang="en-GB" sz="4800" dirty="0" err="1">
                <a:latin typeface="Arial"/>
                <a:cs typeface="Arial"/>
              </a:rPr>
              <a:t>Materion</a:t>
            </a:r>
            <a:r>
              <a:rPr lang="en-GB" sz="4800" dirty="0">
                <a:latin typeface="Arial"/>
                <a:cs typeface="Arial"/>
              </a:rPr>
              <a:t> </a:t>
            </a:r>
            <a:r>
              <a:rPr lang="en-GB" sz="4800" dirty="0" err="1">
                <a:latin typeface="Arial"/>
                <a:cs typeface="Arial"/>
              </a:rPr>
              <a:t>TGCh</a:t>
            </a:r>
            <a:r>
              <a:rPr lang="en-GB" sz="4800" dirty="0">
                <a:latin typeface="Arial"/>
                <a:cs typeface="Arial"/>
              </a:rPr>
              <a:t>?</a:t>
            </a:r>
            <a:br>
              <a:rPr lang="en-GB" sz="4800" dirty="0">
                <a:latin typeface="Arial"/>
              </a:rPr>
            </a:br>
            <a:r>
              <a:rPr lang="en-GB" sz="4800" dirty="0">
                <a:solidFill>
                  <a:srgbClr val="0070C0"/>
                </a:solidFill>
                <a:latin typeface="Arial"/>
                <a:cs typeface="Arial"/>
              </a:rPr>
              <a:t>ICT issues?</a:t>
            </a:r>
          </a:p>
        </p:txBody>
      </p:sp>
      <p:sp>
        <p:nvSpPr>
          <p:cNvPr id="3" name="Content Placeholder 4"/>
          <p:cNvSpPr>
            <a:spLocks noGrp="1"/>
          </p:cNvSpPr>
          <p:nvPr>
            <p:ph sz="half" idx="1"/>
          </p:nvPr>
        </p:nvSpPr>
        <p:spPr>
          <a:xfrm>
            <a:off x="800608" y="1902760"/>
            <a:ext cx="4244280" cy="4525963"/>
          </a:xfrm>
        </p:spPr>
        <p:txBody>
          <a:bodyPr vert="horz" lIns="91440" tIns="45720" rIns="91440" bIns="45720" rtlCol="0" anchor="t">
            <a:normAutofit/>
          </a:bodyPr>
          <a:lstStyle/>
          <a:p>
            <a:pPr marL="0" indent="0">
              <a:buNone/>
              <a:defRPr/>
            </a:pPr>
            <a:r>
              <a:rPr lang="cy-GB" dirty="0">
                <a:latin typeface="Arial"/>
                <a:cs typeface="Arial"/>
              </a:rPr>
              <a:t>Desg Gymorth TG</a:t>
            </a:r>
          </a:p>
          <a:p>
            <a:pPr>
              <a:defRPr/>
            </a:pPr>
            <a:r>
              <a:rPr lang="cy-GB" sz="2000" dirty="0">
                <a:latin typeface="Arial"/>
                <a:cs typeface="Arial"/>
                <a:hlinkClick r:id="rId3"/>
              </a:rPr>
              <a:t>ITServiceDesk@uwtsd.ac.uk</a:t>
            </a:r>
            <a:r>
              <a:rPr lang="cy-GB" sz="2000" dirty="0">
                <a:latin typeface="Arial"/>
                <a:cs typeface="Arial"/>
              </a:rPr>
              <a:t> </a:t>
            </a:r>
          </a:p>
          <a:p>
            <a:pPr>
              <a:defRPr/>
            </a:pPr>
            <a:r>
              <a:rPr lang="cy-GB" dirty="0">
                <a:latin typeface="Arial"/>
                <a:cs typeface="Arial"/>
              </a:rPr>
              <a:t>0300 500 5055</a:t>
            </a:r>
          </a:p>
          <a:p>
            <a:pPr marL="0" indent="0">
              <a:buNone/>
              <a:defRPr/>
            </a:pPr>
            <a:endParaRPr lang="cy-GB" dirty="0">
              <a:latin typeface="Arial"/>
              <a:cs typeface="Arial"/>
            </a:endParaRPr>
          </a:p>
          <a:p>
            <a:pPr marL="0" indent="0">
              <a:buNone/>
              <a:defRPr/>
            </a:pPr>
            <a:r>
              <a:rPr lang="cy-GB" dirty="0">
                <a:latin typeface="Arial"/>
                <a:cs typeface="Arial"/>
              </a:rPr>
              <a:t>Moodle</a:t>
            </a:r>
          </a:p>
          <a:p>
            <a:pPr>
              <a:defRPr/>
            </a:pPr>
            <a:r>
              <a:rPr lang="cy-GB" dirty="0">
                <a:latin typeface="Arial"/>
                <a:cs typeface="Arial"/>
                <a:hlinkClick r:id="rId4"/>
              </a:rPr>
              <a:t>moodle@uwtsd.ac.uk</a:t>
            </a:r>
            <a:r>
              <a:rPr lang="cy-GB" dirty="0">
                <a:latin typeface="Arial"/>
                <a:cs typeface="Arial"/>
              </a:rPr>
              <a:t> </a:t>
            </a:r>
          </a:p>
          <a:p>
            <a:pPr marL="0" indent="0">
              <a:buNone/>
              <a:defRPr/>
            </a:pPr>
            <a:endParaRPr lang="cy-GB" sz="2400" dirty="0">
              <a:latin typeface="Lucida Sans" panose="020B0602030504020204" pitchFamily="34" charset="0"/>
            </a:endParaRPr>
          </a:p>
        </p:txBody>
      </p:sp>
      <p:sp>
        <p:nvSpPr>
          <p:cNvPr id="4" name="Content Placeholder 5"/>
          <p:cNvSpPr>
            <a:spLocks noGrp="1"/>
          </p:cNvSpPr>
          <p:nvPr>
            <p:ph sz="half" idx="2"/>
          </p:nvPr>
        </p:nvSpPr>
        <p:spPr>
          <a:xfrm>
            <a:off x="6093759" y="1969995"/>
            <a:ext cx="4244280" cy="4525963"/>
          </a:xfrm>
        </p:spPr>
        <p:txBody>
          <a:bodyPr vert="horz" lIns="91440" tIns="45720" rIns="91440" bIns="45720" rtlCol="0" anchor="t">
            <a:normAutofit/>
          </a:bodyPr>
          <a:lstStyle/>
          <a:p>
            <a:pPr marL="0" indent="0">
              <a:buNone/>
              <a:defRPr/>
            </a:pPr>
            <a:r>
              <a:rPr lang="en-GB" dirty="0">
                <a:solidFill>
                  <a:srgbClr val="0070C0"/>
                </a:solidFill>
                <a:latin typeface="Arial"/>
                <a:cs typeface="Arial"/>
              </a:rPr>
              <a:t>IT Service Desk</a:t>
            </a:r>
          </a:p>
          <a:p>
            <a:pPr>
              <a:defRPr/>
            </a:pPr>
            <a:r>
              <a:rPr lang="en-US" sz="2400" dirty="0">
                <a:solidFill>
                  <a:srgbClr val="0070C0"/>
                </a:solidFill>
                <a:hlinkClick r:id="rId3">
                  <a:extLst>
                    <a:ext uri="{A12FA001-AC4F-418D-AE19-62706E023703}">
                      <ahyp:hlinkClr xmlns:ahyp="http://schemas.microsoft.com/office/drawing/2018/hyperlinkcolor" val="tx"/>
                    </a:ext>
                  </a:extLst>
                </a:hlinkClick>
              </a:rPr>
              <a:t>ITServiceDesk@uwtsd.ac.uk</a:t>
            </a:r>
            <a:endParaRPr lang="en-US" sz="2400">
              <a:solidFill>
                <a:srgbClr val="0070C0"/>
              </a:solidFill>
              <a:cs typeface="Arial"/>
            </a:endParaRPr>
          </a:p>
          <a:p>
            <a:pPr>
              <a:defRPr/>
            </a:pPr>
            <a:r>
              <a:rPr lang="en-US" dirty="0">
                <a:solidFill>
                  <a:srgbClr val="0070C0"/>
                </a:solidFill>
              </a:rPr>
              <a:t>0300 500 5055</a:t>
            </a:r>
            <a:endParaRPr lang="en-US">
              <a:solidFill>
                <a:srgbClr val="0070C0"/>
              </a:solidFill>
              <a:cs typeface="Arial"/>
            </a:endParaRPr>
          </a:p>
          <a:p>
            <a:pPr marL="0" indent="0">
              <a:buNone/>
              <a:defRPr/>
            </a:pPr>
            <a:endParaRPr lang="en-GB" dirty="0">
              <a:solidFill>
                <a:srgbClr val="0070C0"/>
              </a:solidFill>
              <a:latin typeface="Arial"/>
              <a:cs typeface="Arial"/>
            </a:endParaRPr>
          </a:p>
          <a:p>
            <a:pPr marL="0" indent="0">
              <a:buNone/>
              <a:defRPr/>
            </a:pPr>
            <a:r>
              <a:rPr lang="en-GB" dirty="0">
                <a:solidFill>
                  <a:srgbClr val="0070C0"/>
                </a:solidFill>
                <a:latin typeface="Arial"/>
                <a:cs typeface="Arial"/>
              </a:rPr>
              <a:t>Moodle</a:t>
            </a:r>
          </a:p>
          <a:p>
            <a:pPr>
              <a:defRPr/>
            </a:pPr>
            <a:r>
              <a:rPr lang="en-GB" dirty="0">
                <a:solidFill>
                  <a:srgbClr val="0070C0"/>
                </a:solidFill>
                <a:latin typeface="Arial"/>
                <a:cs typeface="Arial"/>
                <a:hlinkClick r:id="rId4">
                  <a:extLst>
                    <a:ext uri="{A12FA001-AC4F-418D-AE19-62706E023703}">
                      <ahyp:hlinkClr xmlns:ahyp="http://schemas.microsoft.com/office/drawing/2018/hyperlinkcolor" val="tx"/>
                    </a:ext>
                  </a:extLst>
                </a:hlinkClick>
              </a:rPr>
              <a:t>moodle@uwtsd.ac.u</a:t>
            </a:r>
            <a:r>
              <a:rPr lang="en-GB" dirty="0">
                <a:solidFill>
                  <a:srgbClr val="002060"/>
                </a:solidFill>
                <a:latin typeface="Lucida Sans"/>
                <a:hlinkClick r:id="rId4">
                  <a:extLst>
                    <a:ext uri="{A12FA001-AC4F-418D-AE19-62706E023703}">
                      <ahyp:hlinkClr xmlns:ahyp="http://schemas.microsoft.com/office/drawing/2018/hyperlinkcolor" val="tx"/>
                    </a:ext>
                  </a:extLst>
                </a:hlinkClick>
              </a:rPr>
              <a:t>k</a:t>
            </a:r>
            <a:r>
              <a:rPr lang="en-GB" dirty="0">
                <a:solidFill>
                  <a:srgbClr val="002060"/>
                </a:solidFill>
                <a:latin typeface="Lucida Sans"/>
              </a:rPr>
              <a:t> </a:t>
            </a:r>
            <a:endParaRPr lang="en-US"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35722924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365127"/>
            <a:ext cx="7886700" cy="688011"/>
          </a:xfrm>
        </p:spPr>
        <p:txBody>
          <a:bodyPr vert="horz" lIns="91440" tIns="45720" rIns="91440" bIns="45720" rtlCol="0" anchor="ctr">
            <a:noAutofit/>
          </a:bodyPr>
          <a:lstStyle/>
          <a:p>
            <a:pPr algn="ctr"/>
            <a:r>
              <a:rPr lang="cy-GB" sz="4800" dirty="0">
                <a:latin typeface="Arial"/>
                <a:cs typeface="Arial"/>
              </a:rPr>
              <a:t>Cymorth o’r tîm</a:t>
            </a:r>
            <a:br>
              <a:rPr lang="cy-GB" sz="4800" dirty="0">
                <a:latin typeface="Arial"/>
              </a:rPr>
            </a:br>
            <a:r>
              <a:rPr lang="en-GB" sz="4800" dirty="0">
                <a:solidFill>
                  <a:srgbClr val="0070C0"/>
                </a:solidFill>
                <a:latin typeface="Arial"/>
                <a:cs typeface="Arial"/>
              </a:rPr>
              <a:t>Support from the team</a:t>
            </a:r>
          </a:p>
        </p:txBody>
      </p:sp>
      <p:sp>
        <p:nvSpPr>
          <p:cNvPr id="3" name="Content Placeholder 2"/>
          <p:cNvSpPr>
            <a:spLocks noGrp="1"/>
          </p:cNvSpPr>
          <p:nvPr>
            <p:ph sz="half" idx="1"/>
          </p:nvPr>
        </p:nvSpPr>
        <p:spPr>
          <a:xfrm>
            <a:off x="708877" y="1867812"/>
            <a:ext cx="4287827" cy="4821128"/>
          </a:xfrm>
        </p:spPr>
        <p:txBody>
          <a:bodyPr vert="horz" lIns="91440" tIns="45720" rIns="91440" bIns="45720" rtlCol="0" anchor="t">
            <a:normAutofit/>
          </a:bodyPr>
          <a:lstStyle/>
          <a:p>
            <a:r>
              <a:rPr lang="cy-GB" sz="2400" dirty="0">
                <a:latin typeface="Arial"/>
                <a:cs typeface="Arial"/>
              </a:rPr>
              <a:t>Ailddarllenwch y protocol Asesu (Moodle)</a:t>
            </a:r>
          </a:p>
          <a:p>
            <a:r>
              <a:rPr lang="cy-GB" sz="2400" dirty="0">
                <a:latin typeface="Arial"/>
                <a:cs typeface="Arial"/>
              </a:rPr>
              <a:t>Paratowch ar gyfer tiwtorialau</a:t>
            </a:r>
          </a:p>
          <a:p>
            <a:r>
              <a:rPr lang="cy-GB" sz="2400" dirty="0">
                <a:latin typeface="Arial"/>
                <a:cs typeface="Arial"/>
              </a:rPr>
              <a:t>Ymatebion i e-byst o fewn 48 awr (fel arfer oriau gweithio, Dydd Llun – Dydd Gwener)</a:t>
            </a:r>
          </a:p>
        </p:txBody>
      </p:sp>
      <p:sp>
        <p:nvSpPr>
          <p:cNvPr id="4" name="Content Placeholder 3"/>
          <p:cNvSpPr>
            <a:spLocks noGrp="1"/>
          </p:cNvSpPr>
          <p:nvPr>
            <p:ph sz="half" idx="2"/>
          </p:nvPr>
        </p:nvSpPr>
        <p:spPr>
          <a:xfrm>
            <a:off x="6220385" y="1789372"/>
            <a:ext cx="4331970" cy="4174709"/>
          </a:xfrm>
        </p:spPr>
        <p:txBody>
          <a:bodyPr vert="horz" lIns="91440" tIns="45720" rIns="91440" bIns="45720" rtlCol="0" anchor="t">
            <a:normAutofit/>
          </a:bodyPr>
          <a:lstStyle/>
          <a:p>
            <a:r>
              <a:rPr lang="en-GB" sz="2400" dirty="0">
                <a:solidFill>
                  <a:srgbClr val="0070C0"/>
                </a:solidFill>
                <a:latin typeface="Arial"/>
                <a:cs typeface="Arial"/>
              </a:rPr>
              <a:t>Reread the Assessment protocol (Moodle)</a:t>
            </a:r>
          </a:p>
          <a:p>
            <a:r>
              <a:rPr lang="en-GB" sz="2400" dirty="0">
                <a:solidFill>
                  <a:srgbClr val="0070C0"/>
                </a:solidFill>
                <a:latin typeface="Arial"/>
                <a:cs typeface="Arial"/>
              </a:rPr>
              <a:t>Prepare for tutorials</a:t>
            </a:r>
          </a:p>
          <a:p>
            <a:r>
              <a:rPr lang="en-GB" sz="2400" dirty="0">
                <a:solidFill>
                  <a:srgbClr val="0070C0"/>
                </a:solidFill>
                <a:latin typeface="Arial"/>
                <a:cs typeface="Arial"/>
              </a:rPr>
              <a:t>Responses to emails within 48 hours (usually office hours, Monday – Friday)</a:t>
            </a:r>
          </a:p>
          <a:p>
            <a:endParaRPr lang="en-GB" dirty="0"/>
          </a:p>
        </p:txBody>
      </p:sp>
    </p:spTree>
    <p:extLst>
      <p:ext uri="{BB962C8B-B14F-4D97-AF65-F5344CB8AC3E}">
        <p14:creationId xmlns:p14="http://schemas.microsoft.com/office/powerpoint/2010/main" val="8462889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239843"/>
            <a:ext cx="7886700" cy="824460"/>
          </a:xfrm>
        </p:spPr>
        <p:txBody>
          <a:bodyPr vert="horz" lIns="91440" tIns="45720" rIns="91440" bIns="45720" rtlCol="0" anchor="ctr">
            <a:noAutofit/>
          </a:bodyPr>
          <a:lstStyle/>
          <a:p>
            <a:pPr algn="ctr"/>
            <a:r>
              <a:rPr lang="cy-GB" sz="4800" dirty="0">
                <a:latin typeface="Arial"/>
                <a:cs typeface="Arial"/>
              </a:rPr>
              <a:t>Cyflwyniadau Hwyr</a:t>
            </a:r>
            <a:br>
              <a:rPr lang="cy-GB" sz="4800" dirty="0">
                <a:latin typeface="Arial"/>
              </a:rPr>
            </a:br>
            <a:r>
              <a:rPr lang="en-GB" sz="4800" dirty="0">
                <a:solidFill>
                  <a:srgbClr val="002060"/>
                </a:solidFill>
                <a:latin typeface="Arial"/>
                <a:cs typeface="Arial"/>
              </a:rPr>
              <a:t> </a:t>
            </a:r>
            <a:r>
              <a:rPr lang="en-GB" sz="4800" dirty="0">
                <a:solidFill>
                  <a:srgbClr val="0070C0"/>
                </a:solidFill>
                <a:latin typeface="Arial"/>
                <a:cs typeface="Arial"/>
              </a:rPr>
              <a:t>Late Submissions</a:t>
            </a:r>
          </a:p>
        </p:txBody>
      </p:sp>
      <p:sp>
        <p:nvSpPr>
          <p:cNvPr id="3" name="Content Placeholder 2"/>
          <p:cNvSpPr>
            <a:spLocks noGrp="1"/>
          </p:cNvSpPr>
          <p:nvPr>
            <p:ph sz="half" idx="1"/>
          </p:nvPr>
        </p:nvSpPr>
        <p:spPr>
          <a:xfrm>
            <a:off x="659614" y="1389713"/>
            <a:ext cx="4370708" cy="4417816"/>
          </a:xfrm>
        </p:spPr>
        <p:txBody>
          <a:bodyPr vert="horz" lIns="91440" tIns="45720" rIns="91440" bIns="45720" rtlCol="0" anchor="t">
            <a:normAutofit/>
          </a:bodyPr>
          <a:lstStyle/>
          <a:p>
            <a:r>
              <a:rPr lang="en-GB" err="1">
                <a:latin typeface="Arial"/>
                <a:cs typeface="Arial"/>
              </a:rPr>
              <a:t>Cyflwyno</a:t>
            </a:r>
            <a:r>
              <a:rPr lang="en-GB" dirty="0">
                <a:latin typeface="Arial"/>
                <a:cs typeface="Arial"/>
              </a:rPr>
              <a:t> o </a:t>
            </a:r>
            <a:r>
              <a:rPr lang="en-GB" err="1">
                <a:latin typeface="Arial"/>
                <a:cs typeface="Arial"/>
              </a:rPr>
              <a:t>fewn</a:t>
            </a:r>
            <a:r>
              <a:rPr lang="en-GB" dirty="0">
                <a:latin typeface="Arial"/>
                <a:cs typeface="Arial"/>
              </a:rPr>
              <a:t> 7 </a:t>
            </a:r>
            <a:r>
              <a:rPr lang="en-GB" err="1">
                <a:latin typeface="Arial"/>
                <a:cs typeface="Arial"/>
              </a:rPr>
              <a:t>diwrnod</a:t>
            </a:r>
            <a:r>
              <a:rPr lang="en-GB" dirty="0">
                <a:latin typeface="Arial"/>
                <a:cs typeface="Arial"/>
              </a:rPr>
              <a:t> </a:t>
            </a:r>
            <a:r>
              <a:rPr lang="en-GB" err="1">
                <a:latin typeface="Arial"/>
                <a:cs typeface="Arial"/>
              </a:rPr>
              <a:t>gwaith</a:t>
            </a:r>
            <a:r>
              <a:rPr lang="en-GB" dirty="0">
                <a:latin typeface="Arial"/>
                <a:cs typeface="Arial"/>
              </a:rPr>
              <a:t> – dim EC – </a:t>
            </a:r>
            <a:r>
              <a:rPr lang="en-GB" err="1">
                <a:latin typeface="Arial"/>
                <a:cs typeface="Arial"/>
              </a:rPr>
              <a:t>wedi'i</a:t>
            </a:r>
            <a:r>
              <a:rPr lang="en-GB" dirty="0">
                <a:latin typeface="Arial"/>
                <a:cs typeface="Arial"/>
              </a:rPr>
              <a:t> </a:t>
            </a:r>
            <a:r>
              <a:rPr lang="en-GB" err="1">
                <a:latin typeface="Arial"/>
                <a:cs typeface="Arial"/>
              </a:rPr>
              <a:t>gapio</a:t>
            </a:r>
            <a:r>
              <a:rPr lang="en-GB" dirty="0">
                <a:latin typeface="Arial"/>
                <a:cs typeface="Arial"/>
              </a:rPr>
              <a:t> </a:t>
            </a:r>
            <a:r>
              <a:rPr lang="en-GB" err="1">
                <a:latin typeface="Arial"/>
                <a:cs typeface="Arial"/>
              </a:rPr>
              <a:t>ar</a:t>
            </a:r>
            <a:r>
              <a:rPr lang="en-GB" dirty="0">
                <a:latin typeface="Arial"/>
                <a:cs typeface="Arial"/>
              </a:rPr>
              <a:t> 40%</a:t>
            </a:r>
          </a:p>
          <a:p>
            <a:endParaRPr lang="en-GB" dirty="0">
              <a:latin typeface="Arial"/>
              <a:cs typeface="Arial"/>
            </a:endParaRPr>
          </a:p>
          <a:p>
            <a:r>
              <a:rPr lang="en-GB" err="1">
                <a:latin typeface="Arial"/>
                <a:cs typeface="Arial"/>
              </a:rPr>
              <a:t>Cyflwyno</a:t>
            </a:r>
            <a:r>
              <a:rPr lang="en-GB" dirty="0">
                <a:latin typeface="Arial"/>
                <a:cs typeface="Arial"/>
              </a:rPr>
              <a:t> </a:t>
            </a:r>
            <a:r>
              <a:rPr lang="en-GB" err="1">
                <a:latin typeface="Arial"/>
                <a:cs typeface="Arial"/>
              </a:rPr>
              <a:t>ar</a:t>
            </a:r>
            <a:r>
              <a:rPr lang="en-GB" dirty="0">
                <a:latin typeface="Arial"/>
                <a:cs typeface="Arial"/>
              </a:rPr>
              <a:t> </a:t>
            </a:r>
            <a:r>
              <a:rPr lang="en-GB" err="1">
                <a:latin typeface="Arial"/>
                <a:cs typeface="Arial"/>
              </a:rPr>
              <a:t>ôl</a:t>
            </a:r>
            <a:r>
              <a:rPr lang="en-GB" dirty="0">
                <a:latin typeface="Arial"/>
                <a:cs typeface="Arial"/>
              </a:rPr>
              <a:t> 7 </a:t>
            </a:r>
            <a:r>
              <a:rPr lang="en-GB" err="1">
                <a:latin typeface="Arial"/>
                <a:cs typeface="Arial"/>
              </a:rPr>
              <a:t>diwrnod</a:t>
            </a:r>
            <a:r>
              <a:rPr lang="en-GB" dirty="0">
                <a:latin typeface="Arial"/>
                <a:cs typeface="Arial"/>
              </a:rPr>
              <a:t> </a:t>
            </a:r>
            <a:r>
              <a:rPr lang="en-GB" err="1">
                <a:latin typeface="Arial"/>
                <a:cs typeface="Arial"/>
              </a:rPr>
              <a:t>gwaith</a:t>
            </a:r>
            <a:r>
              <a:rPr lang="en-GB" dirty="0">
                <a:latin typeface="Arial"/>
                <a:cs typeface="Arial"/>
              </a:rPr>
              <a:t> – dim EC – </a:t>
            </a:r>
            <a:r>
              <a:rPr lang="en-GB" err="1">
                <a:latin typeface="Arial"/>
                <a:cs typeface="Arial"/>
              </a:rPr>
              <a:t>ni</a:t>
            </a:r>
            <a:r>
              <a:rPr lang="en-GB" dirty="0">
                <a:latin typeface="Arial"/>
                <a:cs typeface="Arial"/>
              </a:rPr>
              <a:t> </a:t>
            </a:r>
            <a:r>
              <a:rPr lang="en-GB" err="1">
                <a:latin typeface="Arial"/>
                <a:cs typeface="Arial"/>
              </a:rPr>
              <a:t>chaniateir</a:t>
            </a:r>
            <a:r>
              <a:rPr lang="en-GB" dirty="0">
                <a:latin typeface="Arial"/>
                <a:cs typeface="Arial"/>
              </a:rPr>
              <a:t> </a:t>
            </a:r>
            <a:r>
              <a:rPr lang="en-GB" err="1">
                <a:latin typeface="Arial"/>
                <a:cs typeface="Arial"/>
              </a:rPr>
              <a:t>i</a:t>
            </a:r>
            <a:r>
              <a:rPr lang="en-GB" dirty="0">
                <a:latin typeface="Arial"/>
                <a:cs typeface="Arial"/>
              </a:rPr>
              <a:t> staff </a:t>
            </a:r>
            <a:r>
              <a:rPr lang="en-GB" err="1">
                <a:latin typeface="Arial"/>
                <a:cs typeface="Arial"/>
              </a:rPr>
              <a:t>eich</a:t>
            </a:r>
            <a:r>
              <a:rPr lang="en-GB" dirty="0">
                <a:latin typeface="Arial"/>
                <a:cs typeface="Arial"/>
              </a:rPr>
              <a:t> </a:t>
            </a:r>
            <a:r>
              <a:rPr lang="en-GB" err="1">
                <a:latin typeface="Arial"/>
                <a:cs typeface="Arial"/>
              </a:rPr>
              <a:t>asesu</a:t>
            </a:r>
            <a:endParaRPr lang="en-GB">
              <a:latin typeface="Arial"/>
              <a:cs typeface="Arial"/>
            </a:endParaRPr>
          </a:p>
        </p:txBody>
      </p:sp>
      <p:sp>
        <p:nvSpPr>
          <p:cNvPr id="4" name="Content Placeholder 3"/>
          <p:cNvSpPr>
            <a:spLocks noGrp="1"/>
          </p:cNvSpPr>
          <p:nvPr>
            <p:ph sz="half" idx="2"/>
          </p:nvPr>
        </p:nvSpPr>
        <p:spPr>
          <a:xfrm>
            <a:off x="6276415" y="1344890"/>
            <a:ext cx="4127470" cy="4224125"/>
          </a:xfrm>
        </p:spPr>
        <p:txBody>
          <a:bodyPr vert="horz" lIns="91440" tIns="45720" rIns="91440" bIns="45720" rtlCol="0" anchor="t">
            <a:normAutofit/>
          </a:bodyPr>
          <a:lstStyle/>
          <a:p>
            <a:r>
              <a:rPr lang="en-GB" dirty="0">
                <a:solidFill>
                  <a:srgbClr val="0070C0"/>
                </a:solidFill>
                <a:latin typeface="Arial"/>
                <a:cs typeface="Arial"/>
              </a:rPr>
              <a:t>Present within 7 working days – no EC – capped at 40%</a:t>
            </a:r>
          </a:p>
          <a:p>
            <a:endParaRPr lang="en-GB" dirty="0">
              <a:solidFill>
                <a:srgbClr val="0070C0"/>
              </a:solidFill>
              <a:latin typeface="Arial"/>
              <a:cs typeface="Arial"/>
            </a:endParaRPr>
          </a:p>
          <a:p>
            <a:r>
              <a:rPr lang="en-GB" dirty="0">
                <a:solidFill>
                  <a:srgbClr val="0070C0"/>
                </a:solidFill>
                <a:latin typeface="Arial"/>
                <a:cs typeface="Arial"/>
              </a:rPr>
              <a:t>Present after 7 working days – no EC – staff not permitted to assess</a:t>
            </a:r>
          </a:p>
          <a:p>
            <a:pPr marL="0" indent="0">
              <a:buNone/>
            </a:pPr>
            <a:endParaRPr lang="en-GB"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35093793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239843"/>
            <a:ext cx="7886700" cy="824460"/>
          </a:xfrm>
        </p:spPr>
        <p:txBody>
          <a:bodyPr vert="horz" lIns="91440" tIns="45720" rIns="91440" bIns="45720" rtlCol="0" anchor="ctr">
            <a:noAutofit/>
          </a:bodyPr>
          <a:lstStyle/>
          <a:p>
            <a:pPr algn="ctr"/>
            <a:r>
              <a:rPr lang="cy-GB" sz="4800" dirty="0">
                <a:latin typeface="Arial"/>
                <a:cs typeface="Arial"/>
              </a:rPr>
              <a:t>Ystyriaethau olaf...</a:t>
            </a:r>
            <a:br>
              <a:rPr lang="cy-GB" sz="4800" dirty="0">
                <a:latin typeface="Arial"/>
              </a:rPr>
            </a:br>
            <a:r>
              <a:rPr lang="en-GB" sz="4800" dirty="0">
                <a:solidFill>
                  <a:srgbClr val="0070C0"/>
                </a:solidFill>
                <a:latin typeface="Arial"/>
                <a:cs typeface="Arial"/>
              </a:rPr>
              <a:t>Final considerations…</a:t>
            </a:r>
          </a:p>
        </p:txBody>
      </p:sp>
      <p:sp>
        <p:nvSpPr>
          <p:cNvPr id="3" name="Content Placeholder 2"/>
          <p:cNvSpPr>
            <a:spLocks noGrp="1"/>
          </p:cNvSpPr>
          <p:nvPr>
            <p:ph sz="half" idx="1"/>
          </p:nvPr>
        </p:nvSpPr>
        <p:spPr>
          <a:xfrm>
            <a:off x="244997" y="1389713"/>
            <a:ext cx="5390443" cy="4417816"/>
          </a:xfrm>
        </p:spPr>
        <p:txBody>
          <a:bodyPr vert="horz" lIns="91440" tIns="45720" rIns="91440" bIns="45720" rtlCol="0" anchor="t">
            <a:noAutofit/>
          </a:bodyPr>
          <a:lstStyle/>
          <a:p>
            <a:r>
              <a:rPr lang="en-GB" sz="2400" dirty="0" err="1">
                <a:latin typeface="Arial"/>
                <a:cs typeface="Arial"/>
              </a:rPr>
              <a:t>Manylion</a:t>
            </a:r>
            <a:r>
              <a:rPr lang="en-GB" sz="2400" dirty="0">
                <a:latin typeface="Arial"/>
                <a:cs typeface="Arial"/>
              </a:rPr>
              <a:t> </a:t>
            </a:r>
            <a:r>
              <a:rPr lang="en-GB" sz="2400" dirty="0" err="1">
                <a:latin typeface="Arial"/>
                <a:cs typeface="Arial"/>
              </a:rPr>
              <a:t>cyflwyno</a:t>
            </a:r>
            <a:r>
              <a:rPr lang="en-GB" sz="2400" dirty="0">
                <a:latin typeface="Arial"/>
                <a:cs typeface="Arial"/>
              </a:rPr>
              <a:t> – </a:t>
            </a:r>
            <a:r>
              <a:rPr lang="en-GB" sz="2400" dirty="0" err="1">
                <a:latin typeface="Arial"/>
                <a:cs typeface="Arial"/>
              </a:rPr>
              <a:t>llawlyfr</a:t>
            </a:r>
            <a:r>
              <a:rPr lang="en-GB" sz="2400" dirty="0">
                <a:latin typeface="Arial"/>
                <a:cs typeface="Arial"/>
              </a:rPr>
              <a:t> </a:t>
            </a:r>
            <a:r>
              <a:rPr lang="en-GB" sz="2400" dirty="0" err="1">
                <a:latin typeface="Arial"/>
                <a:cs typeface="Arial"/>
              </a:rPr>
              <a:t>modwl</a:t>
            </a:r>
            <a:r>
              <a:rPr lang="en-GB" sz="2400" dirty="0">
                <a:latin typeface="Arial"/>
                <a:cs typeface="Arial"/>
              </a:rPr>
              <a:t>/Panopto/Teams</a:t>
            </a:r>
          </a:p>
          <a:p>
            <a:r>
              <a:rPr lang="en-GB" sz="2400" dirty="0" err="1">
                <a:latin typeface="Arial"/>
                <a:cs typeface="Arial"/>
              </a:rPr>
              <a:t>Ymchwiliwch</a:t>
            </a:r>
            <a:r>
              <a:rPr lang="en-GB" sz="2400" dirty="0">
                <a:latin typeface="Arial"/>
                <a:cs typeface="Arial"/>
              </a:rPr>
              <a:t> o </a:t>
            </a:r>
            <a:r>
              <a:rPr lang="en-GB" sz="2400" dirty="0" err="1">
                <a:latin typeface="Arial"/>
                <a:cs typeface="Arial"/>
              </a:rPr>
              <a:t>ffynonellau</a:t>
            </a:r>
            <a:r>
              <a:rPr lang="en-GB" sz="2400" dirty="0">
                <a:latin typeface="Arial"/>
                <a:cs typeface="Arial"/>
              </a:rPr>
              <a:t> </a:t>
            </a:r>
            <a:r>
              <a:rPr lang="en-GB" sz="2400" dirty="0" err="1">
                <a:latin typeface="Arial"/>
                <a:cs typeface="Arial"/>
              </a:rPr>
              <a:t>academaidd</a:t>
            </a:r>
            <a:r>
              <a:rPr lang="en-GB" sz="2400" dirty="0">
                <a:latin typeface="Arial"/>
                <a:cs typeface="Arial"/>
              </a:rPr>
              <a:t>; </a:t>
            </a:r>
            <a:r>
              <a:rPr lang="en-GB" sz="2400" dirty="0" err="1">
                <a:latin typeface="Arial"/>
                <a:cs typeface="Arial"/>
              </a:rPr>
              <a:t>llai</a:t>
            </a:r>
            <a:r>
              <a:rPr lang="en-GB" sz="2400" dirty="0">
                <a:latin typeface="Arial"/>
                <a:cs typeface="Arial"/>
              </a:rPr>
              <a:t>/dim </a:t>
            </a:r>
            <a:r>
              <a:rPr lang="en-GB" sz="2400" dirty="0" err="1">
                <a:latin typeface="Arial"/>
                <a:cs typeface="Arial"/>
              </a:rPr>
              <a:t>gwefannau</a:t>
            </a:r>
            <a:endParaRPr lang="en-GB" sz="2400" dirty="0">
              <a:latin typeface="Arial"/>
              <a:cs typeface="Arial"/>
            </a:endParaRPr>
          </a:p>
          <a:p>
            <a:r>
              <a:rPr lang="en-GB" sz="2400" dirty="0" err="1">
                <a:latin typeface="Arial"/>
                <a:cs typeface="Arial"/>
              </a:rPr>
              <a:t>Anelwch</a:t>
            </a:r>
            <a:r>
              <a:rPr lang="en-GB" sz="2400" dirty="0">
                <a:latin typeface="Arial"/>
                <a:cs typeface="Arial"/>
              </a:rPr>
              <a:t> am y 10% </a:t>
            </a:r>
            <a:r>
              <a:rPr lang="en-GB" sz="2400" dirty="0" err="1">
                <a:latin typeface="Arial"/>
                <a:cs typeface="Arial"/>
              </a:rPr>
              <a:t>dros</a:t>
            </a:r>
            <a:r>
              <a:rPr lang="en-GB" sz="2400" dirty="0">
                <a:latin typeface="Arial"/>
                <a:cs typeface="Arial"/>
              </a:rPr>
              <a:t> y </a:t>
            </a:r>
            <a:r>
              <a:rPr lang="en-GB" sz="2400" dirty="0" err="1">
                <a:latin typeface="Arial"/>
                <a:cs typeface="Arial"/>
              </a:rPr>
              <a:t>nifer</a:t>
            </a:r>
            <a:r>
              <a:rPr lang="en-GB" sz="2400" dirty="0">
                <a:latin typeface="Arial"/>
                <a:cs typeface="Arial"/>
              </a:rPr>
              <a:t> o </a:t>
            </a:r>
            <a:r>
              <a:rPr lang="en-GB" sz="2400" dirty="0" err="1">
                <a:latin typeface="Arial"/>
                <a:cs typeface="Arial"/>
              </a:rPr>
              <a:t>eiriau</a:t>
            </a:r>
            <a:r>
              <a:rPr lang="en-GB" sz="2400" dirty="0">
                <a:latin typeface="Arial"/>
                <a:cs typeface="Arial"/>
              </a:rPr>
              <a:t>/</a:t>
            </a:r>
            <a:r>
              <a:rPr lang="en-GB" sz="2400" dirty="0" err="1">
                <a:latin typeface="Arial"/>
                <a:cs typeface="Arial"/>
              </a:rPr>
              <a:t>amser</a:t>
            </a:r>
            <a:endParaRPr lang="en-GB" sz="2400" dirty="0">
              <a:latin typeface="Arial"/>
              <a:cs typeface="Arial"/>
            </a:endParaRPr>
          </a:p>
          <a:p>
            <a:r>
              <a:rPr lang="en-GB" sz="2400" dirty="0" err="1">
                <a:latin typeface="Arial"/>
                <a:cs typeface="Arial"/>
              </a:rPr>
              <a:t>Gwiriwch</a:t>
            </a:r>
            <a:r>
              <a:rPr lang="en-GB" sz="2400" dirty="0">
                <a:latin typeface="Arial"/>
                <a:cs typeface="Arial"/>
              </a:rPr>
              <a:t> y </a:t>
            </a:r>
            <a:r>
              <a:rPr lang="en-GB" sz="2400" dirty="0" err="1">
                <a:latin typeface="Arial"/>
                <a:cs typeface="Arial"/>
              </a:rPr>
              <a:t>tebygrwydd</a:t>
            </a:r>
            <a:r>
              <a:rPr lang="en-GB" sz="2400" dirty="0">
                <a:latin typeface="Arial"/>
                <a:cs typeface="Arial"/>
              </a:rPr>
              <a:t> </a:t>
            </a:r>
            <a:r>
              <a:rPr lang="en-GB" sz="2400" dirty="0" err="1">
                <a:latin typeface="Arial"/>
                <a:cs typeface="Arial"/>
              </a:rPr>
              <a:t>ar</a:t>
            </a:r>
            <a:r>
              <a:rPr lang="en-GB" sz="2400" dirty="0">
                <a:latin typeface="Arial"/>
                <a:cs typeface="Arial"/>
              </a:rPr>
              <a:t> Turnitin</a:t>
            </a:r>
          </a:p>
          <a:p>
            <a:r>
              <a:rPr lang="en-GB" sz="2400" dirty="0">
                <a:latin typeface="Arial"/>
                <a:cs typeface="Arial"/>
              </a:rPr>
              <a:t>Oes </a:t>
            </a:r>
            <a:r>
              <a:rPr lang="en-GB" sz="2400" dirty="0" err="1">
                <a:latin typeface="Arial"/>
                <a:cs typeface="Arial"/>
              </a:rPr>
              <a:t>yna</a:t>
            </a:r>
            <a:r>
              <a:rPr lang="en-GB" sz="2400" dirty="0">
                <a:latin typeface="Arial"/>
                <a:cs typeface="Arial"/>
              </a:rPr>
              <a:t> </a:t>
            </a:r>
            <a:r>
              <a:rPr lang="en-GB" sz="2400" dirty="0" err="1">
                <a:latin typeface="Arial"/>
                <a:cs typeface="Arial"/>
              </a:rPr>
              <a:t>dadansoddi</a:t>
            </a:r>
            <a:r>
              <a:rPr lang="en-GB" sz="2400" dirty="0">
                <a:latin typeface="Arial"/>
                <a:cs typeface="Arial"/>
              </a:rPr>
              <a:t>/</a:t>
            </a:r>
            <a:r>
              <a:rPr lang="en-GB" sz="2400" dirty="0" err="1">
                <a:latin typeface="Arial"/>
                <a:cs typeface="Arial"/>
              </a:rPr>
              <a:t>gwerthuso</a:t>
            </a:r>
            <a:r>
              <a:rPr lang="en-GB" sz="2400" dirty="0">
                <a:latin typeface="Arial"/>
                <a:cs typeface="Arial"/>
              </a:rPr>
              <a:t> a </a:t>
            </a:r>
            <a:r>
              <a:rPr lang="en-GB" sz="2400" dirty="0" err="1">
                <a:latin typeface="Arial"/>
                <a:cs typeface="Arial"/>
              </a:rPr>
              <a:t>chysylltiadau</a:t>
            </a:r>
            <a:r>
              <a:rPr lang="en-GB" sz="2400" dirty="0">
                <a:latin typeface="Arial"/>
                <a:cs typeface="Arial"/>
              </a:rPr>
              <a:t> </a:t>
            </a:r>
            <a:r>
              <a:rPr lang="en-GB" sz="2400" dirty="0" err="1">
                <a:latin typeface="Arial"/>
                <a:cs typeface="Arial"/>
              </a:rPr>
              <a:t>gyda</a:t>
            </a:r>
            <a:r>
              <a:rPr lang="en-GB" sz="2400" dirty="0">
                <a:latin typeface="Arial"/>
                <a:cs typeface="Arial"/>
              </a:rPr>
              <a:t> </a:t>
            </a:r>
            <a:r>
              <a:rPr lang="en-GB" sz="2400" dirty="0" err="1">
                <a:latin typeface="Arial"/>
                <a:cs typeface="Arial"/>
              </a:rPr>
              <a:t>damcaniaethau</a:t>
            </a:r>
            <a:r>
              <a:rPr lang="en-GB" sz="2400" dirty="0">
                <a:latin typeface="Arial"/>
                <a:cs typeface="Arial"/>
              </a:rPr>
              <a:t> </a:t>
            </a:r>
            <a:r>
              <a:rPr lang="en-GB" sz="2400" dirty="0" err="1">
                <a:latin typeface="Arial"/>
                <a:cs typeface="Arial"/>
              </a:rPr>
              <a:t>yn</a:t>
            </a:r>
            <a:r>
              <a:rPr lang="en-GB" sz="2400" dirty="0">
                <a:latin typeface="Arial"/>
                <a:cs typeface="Arial"/>
              </a:rPr>
              <a:t> </a:t>
            </a:r>
            <a:r>
              <a:rPr lang="en-GB" sz="2400" dirty="0" err="1">
                <a:latin typeface="Arial"/>
                <a:cs typeface="Arial"/>
              </a:rPr>
              <a:t>eich</a:t>
            </a:r>
            <a:r>
              <a:rPr lang="en-GB" sz="2400" dirty="0">
                <a:latin typeface="Arial"/>
                <a:cs typeface="Arial"/>
              </a:rPr>
              <a:t> </a:t>
            </a:r>
            <a:r>
              <a:rPr lang="en-GB" sz="2400" dirty="0" err="1">
                <a:latin typeface="Arial"/>
                <a:cs typeface="Arial"/>
              </a:rPr>
              <a:t>gwaith</a:t>
            </a:r>
            <a:r>
              <a:rPr lang="en-GB" sz="2400" dirty="0">
                <a:latin typeface="Arial"/>
                <a:cs typeface="Arial"/>
              </a:rPr>
              <a:t>?</a:t>
            </a:r>
          </a:p>
          <a:p>
            <a:r>
              <a:rPr lang="en-GB" sz="2400" err="1">
                <a:latin typeface="Arial"/>
                <a:cs typeface="Arial"/>
              </a:rPr>
              <a:t>Amodau</a:t>
            </a:r>
            <a:r>
              <a:rPr lang="en-GB" sz="2400" dirty="0">
                <a:latin typeface="Arial"/>
                <a:cs typeface="Arial"/>
              </a:rPr>
              <a:t> </a:t>
            </a:r>
            <a:r>
              <a:rPr lang="en-GB" sz="2400" err="1">
                <a:latin typeface="Arial"/>
                <a:cs typeface="Arial"/>
              </a:rPr>
              <a:t>esgusodol</a:t>
            </a:r>
            <a:endParaRPr lang="en-GB" sz="2400">
              <a:latin typeface="Arial"/>
              <a:cs typeface="Arial"/>
            </a:endParaRPr>
          </a:p>
          <a:p>
            <a:pPr marL="0" indent="0">
              <a:buNone/>
            </a:pPr>
            <a:endParaRPr lang="en-GB" b="1" dirty="0">
              <a:latin typeface="Lucida Sans" panose="020B0602030504020204" pitchFamily="34" charset="0"/>
            </a:endParaRPr>
          </a:p>
        </p:txBody>
      </p:sp>
      <p:sp>
        <p:nvSpPr>
          <p:cNvPr id="4" name="Content Placeholder 3"/>
          <p:cNvSpPr>
            <a:spLocks noGrp="1"/>
          </p:cNvSpPr>
          <p:nvPr>
            <p:ph sz="half" idx="2"/>
          </p:nvPr>
        </p:nvSpPr>
        <p:spPr>
          <a:xfrm>
            <a:off x="6433297" y="1389714"/>
            <a:ext cx="5225646" cy="4224125"/>
          </a:xfrm>
        </p:spPr>
        <p:txBody>
          <a:bodyPr vert="horz" lIns="91440" tIns="45720" rIns="91440" bIns="45720" rtlCol="0" anchor="t">
            <a:noAutofit/>
          </a:bodyPr>
          <a:lstStyle/>
          <a:p>
            <a:r>
              <a:rPr lang="en-GB" sz="2400" dirty="0">
                <a:solidFill>
                  <a:srgbClr val="0070C0"/>
                </a:solidFill>
                <a:latin typeface="Arial"/>
                <a:cs typeface="Arial"/>
              </a:rPr>
              <a:t>Submission details – module handbook/Panopto/Teams</a:t>
            </a:r>
          </a:p>
          <a:p>
            <a:r>
              <a:rPr lang="en-GB" sz="2400" dirty="0">
                <a:solidFill>
                  <a:srgbClr val="0070C0"/>
                </a:solidFill>
                <a:latin typeface="Arial"/>
                <a:cs typeface="Arial"/>
              </a:rPr>
              <a:t>Research from academic sources; less/no websites</a:t>
            </a:r>
          </a:p>
          <a:p>
            <a:r>
              <a:rPr lang="en-GB" sz="2400" dirty="0">
                <a:solidFill>
                  <a:srgbClr val="0070C0"/>
                </a:solidFill>
                <a:latin typeface="Arial"/>
                <a:cs typeface="Arial"/>
              </a:rPr>
              <a:t>Aim for the 10% over the word count/timing</a:t>
            </a:r>
          </a:p>
          <a:p>
            <a:r>
              <a:rPr lang="en-GB" sz="2400" dirty="0">
                <a:solidFill>
                  <a:srgbClr val="0070C0"/>
                </a:solidFill>
                <a:latin typeface="Arial"/>
                <a:cs typeface="Arial"/>
              </a:rPr>
              <a:t>Check your similarity on Turnitin</a:t>
            </a:r>
          </a:p>
          <a:p>
            <a:r>
              <a:rPr lang="en-GB" sz="2400" dirty="0">
                <a:solidFill>
                  <a:srgbClr val="0070C0"/>
                </a:solidFill>
                <a:latin typeface="Arial"/>
                <a:cs typeface="Arial"/>
              </a:rPr>
              <a:t>Have you analysed/evaluated and made links with theory?</a:t>
            </a:r>
          </a:p>
          <a:p>
            <a:r>
              <a:rPr lang="en-GB" sz="2400" dirty="0">
                <a:solidFill>
                  <a:srgbClr val="0070C0"/>
                </a:solidFill>
                <a:latin typeface="Arial"/>
                <a:cs typeface="Arial"/>
              </a:rPr>
              <a:t>Extenuating circumstances</a:t>
            </a:r>
          </a:p>
          <a:p>
            <a:endParaRPr lang="en-GB"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2849571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91440" tIns="45720" rIns="91440" bIns="45720" rtlCol="0" anchor="ctr">
            <a:noAutofit/>
          </a:bodyPr>
          <a:lstStyle/>
          <a:p>
            <a:pPr algn="ctr"/>
            <a:r>
              <a:rPr lang="cy-GB" sz="4800" dirty="0">
                <a:latin typeface="Arial"/>
                <a:cs typeface="Arial"/>
              </a:rPr>
              <a:t>Problem/Cwestiwn?</a:t>
            </a:r>
            <a:br>
              <a:rPr lang="cy-GB" sz="4800" dirty="0">
                <a:latin typeface="Arial"/>
              </a:rPr>
            </a:br>
            <a:r>
              <a:rPr lang="en-GB" sz="4800" dirty="0">
                <a:solidFill>
                  <a:srgbClr val="002060"/>
                </a:solidFill>
                <a:latin typeface="Arial"/>
                <a:cs typeface="Arial"/>
              </a:rPr>
              <a:t> </a:t>
            </a:r>
            <a:r>
              <a:rPr lang="en-GB" sz="4800" dirty="0">
                <a:solidFill>
                  <a:srgbClr val="0070C0"/>
                </a:solidFill>
                <a:latin typeface="Arial"/>
                <a:cs typeface="Arial"/>
              </a:rPr>
              <a:t>Problem/Question?</a:t>
            </a:r>
          </a:p>
        </p:txBody>
      </p:sp>
      <p:sp>
        <p:nvSpPr>
          <p:cNvPr id="7" name="Content Placeholder 6"/>
          <p:cNvSpPr>
            <a:spLocks noGrp="1"/>
          </p:cNvSpPr>
          <p:nvPr>
            <p:ph sz="half" idx="1"/>
          </p:nvPr>
        </p:nvSpPr>
        <p:spPr>
          <a:xfrm>
            <a:off x="1513915" y="2419537"/>
            <a:ext cx="5740619" cy="4351338"/>
          </a:xfrm>
        </p:spPr>
        <p:txBody>
          <a:bodyPr vert="horz" lIns="91440" tIns="45720" rIns="91440" bIns="45720" rtlCol="0" anchor="t">
            <a:normAutofit/>
          </a:bodyPr>
          <a:lstStyle/>
          <a:p>
            <a:pPr marL="0" indent="0">
              <a:buNone/>
            </a:pPr>
            <a:r>
              <a:rPr lang="en-GB" dirty="0">
                <a:latin typeface="Arial"/>
                <a:cs typeface="Arial"/>
              </a:rPr>
              <a:t>Natalie MacDonald</a:t>
            </a:r>
            <a:endParaRPr lang="en-GB">
              <a:latin typeface="Arial"/>
              <a:cs typeface="Arial"/>
            </a:endParaRPr>
          </a:p>
          <a:p>
            <a:pPr marL="0" indent="0">
              <a:buNone/>
            </a:pPr>
            <a:endParaRPr lang="en-GB" dirty="0">
              <a:latin typeface="Arial"/>
              <a:cs typeface="Arial"/>
            </a:endParaRPr>
          </a:p>
          <a:p>
            <a:pPr marL="0" indent="0">
              <a:buNone/>
            </a:pPr>
            <a:r>
              <a:rPr lang="en-GB" dirty="0">
                <a:latin typeface="Arial"/>
                <a:cs typeface="Arial"/>
                <a:hlinkClick r:id="rId3"/>
              </a:rPr>
              <a:t>Natalie.macdonald@uwtsd.ac.uk</a:t>
            </a:r>
            <a:r>
              <a:rPr lang="en-GB" dirty="0">
                <a:latin typeface="Arial"/>
                <a:cs typeface="Arial"/>
              </a:rPr>
              <a:t> </a:t>
            </a:r>
            <a:r>
              <a:rPr lang="en-GB" dirty="0">
                <a:latin typeface="Lucida Sans"/>
              </a:rPr>
              <a:t> </a:t>
            </a:r>
            <a:endParaRPr lang="en-GB" dirty="0"/>
          </a:p>
        </p:txBody>
      </p:sp>
    </p:spTree>
    <p:extLst>
      <p:ext uri="{BB962C8B-B14F-4D97-AF65-F5344CB8AC3E}">
        <p14:creationId xmlns:p14="http://schemas.microsoft.com/office/powerpoint/2010/main" val="2926259273"/>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CBEBE1B5A18CA4D82AA3EC25D86BF17" ma:contentTypeVersion="14" ma:contentTypeDescription="Create a new document." ma:contentTypeScope="" ma:versionID="18cd556081884d316f793e0ae828111c">
  <xsd:schema xmlns:xsd="http://www.w3.org/2001/XMLSchema" xmlns:xs="http://www.w3.org/2001/XMLSchema" xmlns:p="http://schemas.microsoft.com/office/2006/metadata/properties" xmlns:ns3="30bab34e-cbd2-460d-9227-52c21590b64b" xmlns:ns4="175a304c-2342-45ef-8dc6-82622f85b28d" targetNamespace="http://schemas.microsoft.com/office/2006/metadata/properties" ma:root="true" ma:fieldsID="e71b50f011f34aa59760763e6705fbd9" ns3:_="" ns4:_="">
    <xsd:import namespace="30bab34e-cbd2-460d-9227-52c21590b64b"/>
    <xsd:import namespace="175a304c-2342-45ef-8dc6-82622f85b28d"/>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AutoKeyPoints" minOccurs="0"/>
                <xsd:element ref="ns4:MediaServiceKeyPoints" minOccurs="0"/>
                <xsd:element ref="ns4:MediaServiceGenerationTime" minOccurs="0"/>
                <xsd:element ref="ns4:MediaServiceEventHashCode" minOccurs="0"/>
                <xsd:element ref="ns4:MediaServiceOCR" minOccurs="0"/>
                <xsd:element ref="ns4:MediaServiceLocation" minOccurs="0"/>
                <xsd:element ref="ns4: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bab34e-cbd2-460d-9227-52c21590b64b"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75a304c-2342-45ef-8dc6-82622f85b28d"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Location" ma:index="20" nillable="true" ma:displayName="Location" ma:internalName="MediaServiceLocation" ma:readOnly="true">
      <xsd:simpleType>
        <xsd:restriction base="dms:Text"/>
      </xsd:simpleType>
    </xsd:element>
    <xsd:element name="MediaLengthInSeconds" ma:index="21" nillable="true" ma:displayName="Length (seconds)"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9C6C9902-3A3F-4BF7-82A9-C9371B92E39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bab34e-cbd2-460d-9227-52c21590b64b"/>
    <ds:schemaRef ds:uri="175a304c-2342-45ef-8dc6-82622f85b28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7332060-0F5B-4B21-A0F2-416B7E7CE698}">
  <ds:schemaRefs>
    <ds:schemaRef ds:uri="http://schemas.microsoft.com/sharepoint/v3/contenttype/forms"/>
  </ds:schemaRefs>
</ds:datastoreItem>
</file>

<file path=customXml/itemProps3.xml><?xml version="1.0" encoding="utf-8"?>
<ds:datastoreItem xmlns:ds="http://schemas.openxmlformats.org/officeDocument/2006/customXml" ds:itemID="{82E4C004-9056-44A8-BF3E-D80661E9AE32}">
  <ds:schemaRefs>
    <ds:schemaRef ds:uri="http://purl.org/dc/elements/1.1/"/>
    <ds:schemaRef ds:uri="http://purl.org/dc/dcmitype/"/>
    <ds:schemaRef ds:uri="30bab34e-cbd2-460d-9227-52c21590b64b"/>
    <ds:schemaRef ds:uri="http://schemas.microsoft.com/office/2006/documentManagement/types"/>
    <ds:schemaRef ds:uri="http://schemas.microsoft.com/office/2006/metadata/properties"/>
    <ds:schemaRef ds:uri="http://schemas.microsoft.com/office/infopath/2007/PartnerControls"/>
    <ds:schemaRef ds:uri="http://purl.org/dc/terms/"/>
    <ds:schemaRef ds:uri="http://schemas.openxmlformats.org/package/2006/metadata/core-properties"/>
    <ds:schemaRef ds:uri="175a304c-2342-45ef-8dc6-82622f85b28d"/>
    <ds:schemaRef ds:uri="http://www.w3.org/XML/1998/namespace"/>
  </ds:schemaRefs>
</ds:datastoreItem>
</file>

<file path=docMetadata/LabelInfo.xml><?xml version="1.0" encoding="utf-8"?>
<clbl:labelList xmlns:clbl="http://schemas.microsoft.com/office/2020/mipLabelMetadata">
  <clbl:label id="{553f0066-c24e-444c-9c2a-7427c31ebeab}" enabled="1" method="Standard" siteId="{e5aafe7c-971b-4ab7-b039-141ad36acec0}" contentBits="1" removed="0"/>
</clbl:labelList>
</file>

<file path=docProps/app.xml><?xml version="1.0" encoding="utf-8"?>
<Properties xmlns="http://schemas.openxmlformats.org/officeDocument/2006/extended-properties" xmlns:vt="http://schemas.openxmlformats.org/officeDocument/2006/docPropsVTypes">
  <TotalTime>279</TotalTime>
  <Words>4248</Words>
  <Application>Microsoft Office PowerPoint</Application>
  <PresentationFormat>Widescreen</PresentationFormat>
  <Paragraphs>320</Paragraphs>
  <Slides>23</Slides>
  <Notes>20</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23</vt:i4>
      </vt:variant>
    </vt:vector>
  </HeadingPairs>
  <TitlesOfParts>
    <vt:vector size="33" baseType="lpstr">
      <vt:lpstr>Arial</vt:lpstr>
      <vt:lpstr>Calibri</vt:lpstr>
      <vt:lpstr>Lucida Sans</vt:lpstr>
      <vt:lpstr>Myriad Pro</vt:lpstr>
      <vt:lpstr>Symbol</vt:lpstr>
      <vt:lpstr>Symbol,Sans-Serif</vt:lpstr>
      <vt:lpstr>Times</vt:lpstr>
      <vt:lpstr>Times New Roman</vt:lpstr>
      <vt:lpstr>Office Theme</vt:lpstr>
      <vt:lpstr>20140311PresentationUWTSDTemplate</vt:lpstr>
      <vt:lpstr>   ECEY5010C: Ymchwil ar gyfer Dysgu      ECEY5010: Research for Learning Panopto    </vt:lpstr>
      <vt:lpstr>Meini Asesu             Assessment Criteria</vt:lpstr>
      <vt:lpstr>Assessment Criteria</vt:lpstr>
      <vt:lpstr> Asesiad  Assessment </vt:lpstr>
      <vt:lpstr>Teitl y cwestiwn Title of the question</vt:lpstr>
      <vt:lpstr>PowerPoint Presentation</vt:lpstr>
      <vt:lpstr>Adran 1 Section 1</vt:lpstr>
      <vt:lpstr>Adran 2 Section 2</vt:lpstr>
      <vt:lpstr>PowerPoint Presentation</vt:lpstr>
      <vt:lpstr>Adran 3                   Section 3</vt:lpstr>
      <vt:lpstr>PowerPoint Presentation</vt:lpstr>
      <vt:lpstr>PowerPoint Presentation</vt:lpstr>
      <vt:lpstr>Cyfeirio Referencing</vt:lpstr>
      <vt:lpstr>Sgiliau Gwybodaeth a Dealltwriaeth Knowledge and Understanding Skills</vt:lpstr>
      <vt:lpstr>Sgiliau Gwybyddol a Deallusol Cognitive and Intellectual Skills</vt:lpstr>
      <vt:lpstr>Sgiliau Cymhwyso Ymarferol   Practical Application Skills</vt:lpstr>
      <vt:lpstr>Sgiliau ar gyfer Arfer Proffesiynol  Skills for Professional Practice</vt:lpstr>
      <vt:lpstr>Pethau i’w gofio Matters to remember </vt:lpstr>
      <vt:lpstr>Materion TGCh? ICT issues?</vt:lpstr>
      <vt:lpstr>Cymorth o’r tîm Support from the team</vt:lpstr>
      <vt:lpstr>Cyflwyniadau Hwyr  Late Submissions</vt:lpstr>
      <vt:lpstr>Ystyriaethau olaf... Final considerations…</vt:lpstr>
      <vt:lpstr>Problem/Cwestiwn?  Problem/Question?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Simon Young</dc:creator>
  <cp:lastModifiedBy>Natalie MacDonald</cp:lastModifiedBy>
  <cp:revision>400</cp:revision>
  <dcterms:created xsi:type="dcterms:W3CDTF">2022-07-11T13:19:46Z</dcterms:created>
  <dcterms:modified xsi:type="dcterms:W3CDTF">2022-08-01T13:10:58Z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Locations">
    <vt:lpwstr>Office Theme:8</vt:lpwstr>
  </property>
  <property fmtid="{D5CDD505-2E9C-101B-9397-08002B2CF9AE}" pid="3" name="ClassificationContentMarkingHeaderText">
    <vt:lpwstr>PUBLIC / CYHOEDDUS</vt:lpwstr>
  </property>
  <property fmtid="{D5CDD505-2E9C-101B-9397-08002B2CF9AE}" pid="4" name="ContentTypeId">
    <vt:lpwstr>0x0101008CBEBE1B5A18CA4D82AA3EC25D86BF17</vt:lpwstr>
  </property>
</Properties>
</file>