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1" r:id="rId5"/>
    <p:sldId id="262" r:id="rId6"/>
    <p:sldId id="264" r:id="rId7"/>
    <p:sldId id="265" r:id="rId8"/>
    <p:sldId id="263"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0" d="100"/>
          <a:sy n="80" d="100"/>
        </p:scale>
        <p:origin x="33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3/10/2024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sychcentral.com/conditions/conditions-index" TargetMode="External"/><Relationship Id="rId2" Type="http://schemas.openxmlformats.org/officeDocument/2006/relationships/hyperlink" Target="https://www.who.int/news-room/fact-sheets/detail/mental-health-strengthening-our-response" TargetMode="External"/><Relationship Id="rId1" Type="http://schemas.openxmlformats.org/officeDocument/2006/relationships/slideLayout" Target="../slideLayouts/slideLayout2.xml"/><Relationship Id="rId5" Type="http://schemas.openxmlformats.org/officeDocument/2006/relationships/hyperlink" Target="https://www.ashfordstpeters.nhs.uk/19th-century-mental-health" TargetMode="External"/><Relationship Id="rId4" Type="http://schemas.openxmlformats.org/officeDocument/2006/relationships/hyperlink" Target="https://www.nhs.uk/mental-health/talking-therapies-medicine-treatments/medicines-and-psychiatry/psychia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LCHS4003 Introduction to Health and Social Care</a:t>
            </a:r>
            <a:endParaRPr lang="en-GB" dirty="0"/>
          </a:p>
        </p:txBody>
      </p:sp>
      <p:sp>
        <p:nvSpPr>
          <p:cNvPr id="3" name="Subtitle 2"/>
          <p:cNvSpPr>
            <a:spLocks noGrp="1"/>
          </p:cNvSpPr>
          <p:nvPr>
            <p:ph type="subTitle" idx="1"/>
          </p:nvPr>
        </p:nvSpPr>
        <p:spPr/>
        <p:txBody>
          <a:bodyPr>
            <a:normAutofit lnSpcReduction="10000"/>
          </a:bodyPr>
          <a:lstStyle/>
          <a:p>
            <a:r>
              <a:rPr lang="en-GB" dirty="0" smtClean="0"/>
              <a:t>Name: Kyara Baptista</a:t>
            </a:r>
          </a:p>
          <a:p>
            <a:r>
              <a:rPr lang="en-GB" dirty="0" smtClean="0"/>
              <a:t>Student ID: 2316992</a:t>
            </a:r>
          </a:p>
          <a:p>
            <a:r>
              <a:rPr lang="en-GB" dirty="0" smtClean="0"/>
              <a:t>Lecturer: Patronella</a:t>
            </a:r>
            <a:endParaRPr lang="en-GB" dirty="0"/>
          </a:p>
        </p:txBody>
      </p:sp>
    </p:spTree>
    <p:extLst>
      <p:ext uri="{BB962C8B-B14F-4D97-AF65-F5344CB8AC3E}">
        <p14:creationId xmlns:p14="http://schemas.microsoft.com/office/powerpoint/2010/main" val="3067574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a:t>
            </a:r>
            <a:endParaRPr lang="en-GB" dirty="0"/>
          </a:p>
        </p:txBody>
      </p:sp>
      <p:sp>
        <p:nvSpPr>
          <p:cNvPr id="3" name="Content Placeholder 2"/>
          <p:cNvSpPr>
            <a:spLocks noGrp="1"/>
          </p:cNvSpPr>
          <p:nvPr>
            <p:ph idx="1"/>
          </p:nvPr>
        </p:nvSpPr>
        <p:spPr>
          <a:xfrm>
            <a:off x="2589212" y="1757548"/>
            <a:ext cx="8915400" cy="4153674"/>
          </a:xfrm>
        </p:spPr>
        <p:txBody>
          <a:bodyPr/>
          <a:lstStyle/>
          <a:p>
            <a:r>
              <a:rPr lang="en-GB" dirty="0" smtClean="0"/>
              <a:t>What is Mental Health?</a:t>
            </a:r>
          </a:p>
          <a:p>
            <a:r>
              <a:rPr lang="en-GB" dirty="0" smtClean="0"/>
              <a:t>Who </a:t>
            </a:r>
            <a:r>
              <a:rPr lang="en-GB" dirty="0"/>
              <a:t>T</a:t>
            </a:r>
            <a:r>
              <a:rPr lang="en-GB" dirty="0" smtClean="0"/>
              <a:t>reats </a:t>
            </a:r>
            <a:r>
              <a:rPr lang="en-GB" dirty="0"/>
              <a:t>M</a:t>
            </a:r>
            <a:r>
              <a:rPr lang="en-GB" dirty="0" smtClean="0"/>
              <a:t>ental Health?</a:t>
            </a:r>
          </a:p>
          <a:p>
            <a:r>
              <a:rPr lang="en-GB" dirty="0" smtClean="0"/>
              <a:t>Mental Health Before The NHS</a:t>
            </a:r>
          </a:p>
          <a:p>
            <a:pPr marL="0" indent="0">
              <a:buNone/>
            </a:pPr>
            <a:r>
              <a:rPr lang="en-GB" dirty="0"/>
              <a:t>-</a:t>
            </a:r>
            <a:r>
              <a:rPr lang="en-GB" dirty="0" smtClean="0"/>
              <a:t> (1600-1700)</a:t>
            </a:r>
          </a:p>
          <a:p>
            <a:pPr marL="0" indent="0">
              <a:buNone/>
            </a:pPr>
            <a:r>
              <a:rPr lang="en-GB" dirty="0" smtClean="0"/>
              <a:t>-(1700-1800)</a:t>
            </a:r>
          </a:p>
          <a:p>
            <a:pPr marL="0" indent="0">
              <a:buNone/>
            </a:pPr>
            <a:r>
              <a:rPr lang="en-GB" dirty="0" smtClean="0"/>
              <a:t>-(1800-1900)</a:t>
            </a:r>
          </a:p>
          <a:p>
            <a:r>
              <a:rPr lang="en-GB" dirty="0" smtClean="0"/>
              <a:t>Mental health After The NHS</a:t>
            </a:r>
          </a:p>
          <a:p>
            <a:endParaRPr lang="en-GB" dirty="0"/>
          </a:p>
        </p:txBody>
      </p:sp>
    </p:spTree>
    <p:extLst>
      <p:ext uri="{BB962C8B-B14F-4D97-AF65-F5344CB8AC3E}">
        <p14:creationId xmlns:p14="http://schemas.microsoft.com/office/powerpoint/2010/main" val="845423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007" y="496778"/>
            <a:ext cx="9675811" cy="1225144"/>
          </a:xfrm>
        </p:spPr>
        <p:txBody>
          <a:bodyPr>
            <a:normAutofit/>
          </a:bodyPr>
          <a:lstStyle/>
          <a:p>
            <a:r>
              <a:rPr lang="en-GB" sz="3600" dirty="0" smtClean="0"/>
              <a:t>What Is Mental Health?</a:t>
            </a:r>
            <a:endParaRPr lang="en-GB" sz="3600" dirty="0"/>
          </a:p>
        </p:txBody>
      </p:sp>
      <p:sp>
        <p:nvSpPr>
          <p:cNvPr id="6" name="Text Placeholder 5"/>
          <p:cNvSpPr>
            <a:spLocks noGrp="1"/>
          </p:cNvSpPr>
          <p:nvPr>
            <p:ph type="body" sz="quarter" idx="13"/>
          </p:nvPr>
        </p:nvSpPr>
        <p:spPr>
          <a:xfrm>
            <a:off x="2209007" y="3666506"/>
            <a:ext cx="8915400" cy="838200"/>
          </a:xfrm>
        </p:spPr>
        <p:txBody>
          <a:bodyPr/>
          <a:lstStyle/>
          <a:p>
            <a:pPr marL="342900" indent="-342900">
              <a:buFont typeface="Arial" panose="020B0604020202020204" pitchFamily="34" charset="0"/>
              <a:buChar char="•"/>
            </a:pPr>
            <a:r>
              <a:rPr lang="en-US" sz="2000" dirty="0"/>
              <a:t>A persons frame of mind that determines how they learn, work, use their abilities, manage stress and give to their community (WHO, 2022).</a:t>
            </a:r>
          </a:p>
          <a:p>
            <a:pPr marL="342900" indent="-342900">
              <a:buFont typeface="Arial" panose="020B0604020202020204" pitchFamily="34" charset="0"/>
              <a:buChar char="•"/>
            </a:pPr>
            <a:r>
              <a:rPr lang="en-US" sz="2000" dirty="0"/>
              <a:t>A vital part of our well being that shows how we make </a:t>
            </a:r>
            <a:r>
              <a:rPr lang="en-US" sz="2000" dirty="0" smtClean="0"/>
              <a:t>decisions, </a:t>
            </a:r>
            <a:r>
              <a:rPr lang="en-US" sz="2000" dirty="0"/>
              <a:t>form relationships with others and </a:t>
            </a:r>
            <a:r>
              <a:rPr lang="en-US" sz="2000" dirty="0" smtClean="0"/>
              <a:t>a crucial </a:t>
            </a:r>
            <a:r>
              <a:rPr lang="en-US" sz="2000" dirty="0"/>
              <a:t>to factor to our development in </a:t>
            </a:r>
            <a:r>
              <a:rPr lang="en-US" sz="2000" dirty="0" smtClean="0"/>
              <a:t>general (</a:t>
            </a:r>
            <a:r>
              <a:rPr lang="en-US" sz="2000" dirty="0"/>
              <a:t>WHO, 2022).</a:t>
            </a:r>
            <a:endParaRPr lang="en-GB" sz="2000" dirty="0"/>
          </a:p>
          <a:p>
            <a:endParaRPr lang="en-GB" dirty="0"/>
          </a:p>
        </p:txBody>
      </p:sp>
      <p:sp>
        <p:nvSpPr>
          <p:cNvPr id="3" name="Content Placeholder 2"/>
          <p:cNvSpPr>
            <a:spLocks noGrp="1"/>
          </p:cNvSpPr>
          <p:nvPr>
            <p:ph type="body" sz="half" idx="2"/>
          </p:nvPr>
        </p:nvSpPr>
        <p:spPr>
          <a:xfrm>
            <a:off x="2209007" y="4837216"/>
            <a:ext cx="8915400" cy="729622"/>
          </a:xfrm>
        </p:spPr>
        <p:txBody>
          <a:bodyPr>
            <a:normAutofit/>
          </a:bodyPr>
          <a:lstStyle/>
          <a:p>
            <a:r>
              <a:rPr lang="en-GB" dirty="0"/>
              <a:t>A few examples </a:t>
            </a:r>
            <a:r>
              <a:rPr lang="en-GB" dirty="0" smtClean="0"/>
              <a:t>of mental </a:t>
            </a:r>
            <a:r>
              <a:rPr lang="en-GB" dirty="0"/>
              <a:t>health conditions are: Depression, Bipolar, Schizophrenia, Psychosis, Personality Disorder, and etc. (Psychcentral, 2022</a:t>
            </a:r>
            <a:r>
              <a:rPr lang="en-GB" dirty="0" smtClean="0"/>
              <a:t>).</a:t>
            </a:r>
            <a:endParaRPr lang="en-GB" dirty="0"/>
          </a:p>
          <a:p>
            <a:endParaRPr lang="en-GB" dirty="0"/>
          </a:p>
        </p:txBody>
      </p:sp>
      <p:pic>
        <p:nvPicPr>
          <p:cNvPr id="8" name="Picture 7"/>
          <p:cNvPicPr>
            <a:picLocks noChangeAspect="1"/>
          </p:cNvPicPr>
          <p:nvPr/>
        </p:nvPicPr>
        <p:blipFill>
          <a:blip r:embed="rId2"/>
          <a:stretch>
            <a:fillRect/>
          </a:stretch>
        </p:blipFill>
        <p:spPr>
          <a:xfrm>
            <a:off x="10107019" y="5566837"/>
            <a:ext cx="2084981" cy="1311401"/>
          </a:xfrm>
          <a:prstGeom prst="rect">
            <a:avLst/>
          </a:prstGeom>
        </p:spPr>
      </p:pic>
    </p:spTree>
    <p:extLst>
      <p:ext uri="{BB962C8B-B14F-4D97-AF65-F5344CB8AC3E}">
        <p14:creationId xmlns:p14="http://schemas.microsoft.com/office/powerpoint/2010/main" val="3520114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Who Treats Mental Health?</a:t>
            </a:r>
            <a:endParaRPr lang="en-GB" dirty="0"/>
          </a:p>
        </p:txBody>
      </p:sp>
      <p:sp>
        <p:nvSpPr>
          <p:cNvPr id="6" name="Content Placeholder 5"/>
          <p:cNvSpPr>
            <a:spLocks noGrp="1"/>
          </p:cNvSpPr>
          <p:nvPr>
            <p:ph idx="1"/>
          </p:nvPr>
        </p:nvSpPr>
        <p:spPr/>
        <p:txBody>
          <a:bodyPr/>
          <a:lstStyle/>
          <a:p>
            <a:r>
              <a:rPr lang="en-GB" dirty="0" smtClean="0"/>
              <a:t>A psychiatrist, someone who is qualified in diagnosing, treating and preventing mental health conditions (NHS, 2022).</a:t>
            </a:r>
          </a:p>
          <a:p>
            <a:pPr marL="0" indent="0">
              <a:buNone/>
            </a:pPr>
            <a:endParaRPr lang="en-GB" dirty="0"/>
          </a:p>
        </p:txBody>
      </p:sp>
      <p:pic>
        <p:nvPicPr>
          <p:cNvPr id="2" name="Picture 1"/>
          <p:cNvPicPr>
            <a:picLocks noChangeAspect="1"/>
          </p:cNvPicPr>
          <p:nvPr/>
        </p:nvPicPr>
        <p:blipFill>
          <a:blip r:embed="rId2"/>
          <a:stretch>
            <a:fillRect/>
          </a:stretch>
        </p:blipFill>
        <p:spPr>
          <a:xfrm>
            <a:off x="4298867" y="4362533"/>
            <a:ext cx="3743201" cy="2495467"/>
          </a:xfrm>
          <a:prstGeom prst="rect">
            <a:avLst/>
          </a:prstGeom>
        </p:spPr>
      </p:pic>
    </p:spTree>
    <p:extLst>
      <p:ext uri="{BB962C8B-B14F-4D97-AF65-F5344CB8AC3E}">
        <p14:creationId xmlns:p14="http://schemas.microsoft.com/office/powerpoint/2010/main" val="3010027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Before The NHS</a:t>
            </a:r>
            <a:br>
              <a:rPr lang="en-GB" dirty="0" smtClean="0"/>
            </a:br>
            <a:r>
              <a:rPr lang="en-GB" dirty="0" smtClean="0"/>
              <a:t>(1600s-1700s)</a:t>
            </a:r>
            <a:endParaRPr lang="en-GB" dirty="0"/>
          </a:p>
        </p:txBody>
      </p:sp>
      <p:sp>
        <p:nvSpPr>
          <p:cNvPr id="3" name="Content Placeholder 2"/>
          <p:cNvSpPr>
            <a:spLocks noGrp="1"/>
          </p:cNvSpPr>
          <p:nvPr>
            <p:ph idx="1"/>
          </p:nvPr>
        </p:nvSpPr>
        <p:spPr/>
        <p:txBody>
          <a:bodyPr/>
          <a:lstStyle/>
          <a:p>
            <a:r>
              <a:rPr lang="en-US" dirty="0"/>
              <a:t>T</a:t>
            </a:r>
            <a:r>
              <a:rPr lang="en-US" dirty="0" smtClean="0"/>
              <a:t>here was mental health facilities in place as long ago as 1670 but there was no concern for them until later on in the future. Allowing those dealing with mental health to be kept locked away and die in horrid conditions (NHS, 2014).</a:t>
            </a:r>
          </a:p>
          <a:p>
            <a:r>
              <a:rPr lang="en-US" dirty="0" smtClean="0"/>
              <a:t>(NHS, 2014) states there was no treatment for mental health conditions, meaning conditions we can identify and treat today were just simply overlooked </a:t>
            </a:r>
            <a:r>
              <a:rPr lang="en-US" dirty="0" smtClean="0"/>
              <a:t>and </a:t>
            </a:r>
            <a:r>
              <a:rPr lang="en-US" dirty="0" smtClean="0"/>
              <a:t>labelled as insanity.</a:t>
            </a:r>
          </a:p>
          <a:p>
            <a:endParaRPr lang="en-GB" dirty="0"/>
          </a:p>
        </p:txBody>
      </p:sp>
      <p:pic>
        <p:nvPicPr>
          <p:cNvPr id="4" name="Picture 3"/>
          <p:cNvPicPr>
            <a:picLocks noChangeAspect="1"/>
          </p:cNvPicPr>
          <p:nvPr/>
        </p:nvPicPr>
        <p:blipFill>
          <a:blip r:embed="rId2"/>
          <a:stretch>
            <a:fillRect/>
          </a:stretch>
        </p:blipFill>
        <p:spPr>
          <a:xfrm>
            <a:off x="0" y="5094514"/>
            <a:ext cx="3048000" cy="1763486"/>
          </a:xfrm>
          <a:prstGeom prst="rect">
            <a:avLst/>
          </a:prstGeom>
        </p:spPr>
      </p:pic>
    </p:spTree>
    <p:extLst>
      <p:ext uri="{BB962C8B-B14F-4D97-AF65-F5344CB8AC3E}">
        <p14:creationId xmlns:p14="http://schemas.microsoft.com/office/powerpoint/2010/main" val="3998587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(1700s-1800s)</a:t>
            </a:r>
            <a:endParaRPr lang="en-GB" dirty="0"/>
          </a:p>
        </p:txBody>
      </p:sp>
      <p:sp>
        <p:nvSpPr>
          <p:cNvPr id="3" name="Content Placeholder 2"/>
          <p:cNvSpPr>
            <a:spLocks noGrp="1"/>
          </p:cNvSpPr>
          <p:nvPr>
            <p:ph idx="1"/>
          </p:nvPr>
        </p:nvSpPr>
        <p:spPr/>
        <p:txBody>
          <a:bodyPr>
            <a:normAutofit/>
          </a:bodyPr>
          <a:lstStyle/>
          <a:p>
            <a:r>
              <a:rPr lang="en-GB" dirty="0" smtClean="0"/>
              <a:t>Order came into place with the 1774 Lunacy Act which required:</a:t>
            </a:r>
          </a:p>
          <a:p>
            <a:pPr>
              <a:buFontTx/>
              <a:buChar char="-"/>
            </a:pPr>
            <a:r>
              <a:rPr lang="en-GB" dirty="0" smtClean="0"/>
              <a:t>Medical certificates from 2 doctors to admit someone.</a:t>
            </a:r>
          </a:p>
          <a:p>
            <a:pPr>
              <a:buFontTx/>
              <a:buChar char="-"/>
            </a:pPr>
            <a:r>
              <a:rPr lang="en-GB" dirty="0" smtClean="0"/>
              <a:t>‘madhouses’ to be registered.</a:t>
            </a:r>
          </a:p>
          <a:p>
            <a:pPr>
              <a:buFontTx/>
              <a:buChar char="-"/>
            </a:pPr>
            <a:r>
              <a:rPr lang="en-GB" dirty="0" smtClean="0"/>
              <a:t>A yearly inspection of the madhouses to be carried out.</a:t>
            </a:r>
          </a:p>
          <a:p>
            <a:pPr>
              <a:buFontTx/>
              <a:buChar char="-"/>
            </a:pPr>
            <a:r>
              <a:rPr lang="en-GB" dirty="0" smtClean="0"/>
              <a:t>A central authority to hold a register of all the inmates.</a:t>
            </a:r>
          </a:p>
          <a:p>
            <a:pPr marL="0" indent="0">
              <a:buNone/>
            </a:pPr>
            <a:r>
              <a:rPr lang="en-US" dirty="0" smtClean="0"/>
              <a:t>It was a massive improvement however it did not stop them from wrongfully admitting people (NHS, </a:t>
            </a:r>
            <a:r>
              <a:rPr lang="en-US" dirty="0"/>
              <a:t>2014). </a:t>
            </a:r>
            <a:endParaRPr lang="en-US" dirty="0" smtClean="0"/>
          </a:p>
        </p:txBody>
      </p:sp>
      <p:pic>
        <p:nvPicPr>
          <p:cNvPr id="4" name="Picture 3"/>
          <p:cNvPicPr>
            <a:picLocks noChangeAspect="1"/>
          </p:cNvPicPr>
          <p:nvPr/>
        </p:nvPicPr>
        <p:blipFill>
          <a:blip r:embed="rId2"/>
          <a:stretch>
            <a:fillRect/>
          </a:stretch>
        </p:blipFill>
        <p:spPr>
          <a:xfrm>
            <a:off x="0" y="5086350"/>
            <a:ext cx="2980706" cy="1771650"/>
          </a:xfrm>
          <a:prstGeom prst="rect">
            <a:avLst/>
          </a:prstGeom>
        </p:spPr>
      </p:pic>
    </p:spTree>
    <p:extLst>
      <p:ext uri="{BB962C8B-B14F-4D97-AF65-F5344CB8AC3E}">
        <p14:creationId xmlns:p14="http://schemas.microsoft.com/office/powerpoint/2010/main" val="1996958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(1800-1900)</a:t>
            </a:r>
            <a:endParaRPr lang="en-GB" dirty="0"/>
          </a:p>
        </p:txBody>
      </p:sp>
      <p:sp>
        <p:nvSpPr>
          <p:cNvPr id="3" name="Content Placeholder 2"/>
          <p:cNvSpPr>
            <a:spLocks noGrp="1"/>
          </p:cNvSpPr>
          <p:nvPr>
            <p:ph idx="1"/>
          </p:nvPr>
        </p:nvSpPr>
        <p:spPr/>
        <p:txBody>
          <a:bodyPr/>
          <a:lstStyle/>
          <a:p>
            <a:r>
              <a:rPr lang="en-US" dirty="0"/>
              <a:t>In 1800 the Criminal Lunacy Act was passed, then in 1808 so was the County Asylum Act. N</a:t>
            </a:r>
            <a:r>
              <a:rPr lang="en-US" dirty="0" smtClean="0"/>
              <a:t>ew </a:t>
            </a:r>
            <a:r>
              <a:rPr lang="en-US" dirty="0"/>
              <a:t>institutions </a:t>
            </a:r>
            <a:r>
              <a:rPr lang="en-US" dirty="0" smtClean="0"/>
              <a:t>were </a:t>
            </a:r>
            <a:r>
              <a:rPr lang="en-US" dirty="0"/>
              <a:t>built just for the criminally </a:t>
            </a:r>
            <a:r>
              <a:rPr lang="en-US" dirty="0" smtClean="0"/>
              <a:t>insane and a </a:t>
            </a:r>
            <a:r>
              <a:rPr lang="en-US" dirty="0"/>
              <a:t>new process began where patients </a:t>
            </a:r>
            <a:r>
              <a:rPr lang="en-US" dirty="0" smtClean="0"/>
              <a:t>were </a:t>
            </a:r>
            <a:r>
              <a:rPr lang="en-US" dirty="0"/>
              <a:t>assessed and sent to different institutions based off their </a:t>
            </a:r>
            <a:r>
              <a:rPr lang="en-US" dirty="0" smtClean="0"/>
              <a:t>condition (NHS, 2014).</a:t>
            </a:r>
          </a:p>
          <a:p>
            <a:r>
              <a:rPr lang="en-US" dirty="0" smtClean="0"/>
              <a:t>The 1886 Idiots Act lead to the construction of institutions for those who were mentally disabled or had learning difficulties (NHS, 2014).  </a:t>
            </a:r>
            <a:endParaRPr lang="en-GB" dirty="0"/>
          </a:p>
        </p:txBody>
      </p:sp>
      <p:pic>
        <p:nvPicPr>
          <p:cNvPr id="4" name="Picture 3"/>
          <p:cNvPicPr>
            <a:picLocks noChangeAspect="1"/>
          </p:cNvPicPr>
          <p:nvPr/>
        </p:nvPicPr>
        <p:blipFill>
          <a:blip r:embed="rId2"/>
          <a:stretch>
            <a:fillRect/>
          </a:stretch>
        </p:blipFill>
        <p:spPr>
          <a:xfrm>
            <a:off x="0" y="4560125"/>
            <a:ext cx="3653363" cy="2297875"/>
          </a:xfrm>
          <a:prstGeom prst="rect">
            <a:avLst/>
          </a:prstGeom>
        </p:spPr>
      </p:pic>
    </p:spTree>
    <p:extLst>
      <p:ext uri="{BB962C8B-B14F-4D97-AF65-F5344CB8AC3E}">
        <p14:creationId xmlns:p14="http://schemas.microsoft.com/office/powerpoint/2010/main" val="3510344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After The NHS</a:t>
            </a:r>
            <a:endParaRPr lang="en-GB" dirty="0"/>
          </a:p>
        </p:txBody>
      </p:sp>
      <p:sp>
        <p:nvSpPr>
          <p:cNvPr id="3" name="Content Placeholder 2"/>
          <p:cNvSpPr>
            <a:spLocks noGrp="1"/>
          </p:cNvSpPr>
          <p:nvPr>
            <p:ph idx="1"/>
          </p:nvPr>
        </p:nvSpPr>
        <p:spPr/>
        <p:txBody>
          <a:bodyPr>
            <a:normAutofit/>
          </a:bodyPr>
          <a:lstStyle/>
          <a:p>
            <a:r>
              <a:rPr lang="en-US" dirty="0" smtClean="0"/>
              <a:t>Turner (2015) mentions the </a:t>
            </a:r>
            <a:r>
              <a:rPr lang="en-US" dirty="0"/>
              <a:t>1959 Mental Health </a:t>
            </a:r>
            <a:r>
              <a:rPr lang="en-US" dirty="0" smtClean="0"/>
              <a:t>Act, </a:t>
            </a:r>
            <a:r>
              <a:rPr lang="en-US" dirty="0" smtClean="0"/>
              <a:t>along with </a:t>
            </a:r>
            <a:r>
              <a:rPr lang="en-US" dirty="0"/>
              <a:t>the 1962 Hospital </a:t>
            </a:r>
            <a:r>
              <a:rPr lang="en-US" dirty="0" smtClean="0"/>
              <a:t>Plan, </a:t>
            </a:r>
            <a:r>
              <a:rPr lang="en-US" dirty="0" smtClean="0"/>
              <a:t>caused </a:t>
            </a:r>
            <a:r>
              <a:rPr lang="en-US" dirty="0"/>
              <a:t>the </a:t>
            </a:r>
            <a:r>
              <a:rPr lang="en-US" dirty="0" smtClean="0"/>
              <a:t>shutdown </a:t>
            </a:r>
            <a:r>
              <a:rPr lang="en-US" dirty="0"/>
              <a:t>of the asylums and </a:t>
            </a:r>
            <a:r>
              <a:rPr lang="en-US" dirty="0" smtClean="0"/>
              <a:t>introduced psychiatric </a:t>
            </a:r>
            <a:r>
              <a:rPr lang="en-US" dirty="0"/>
              <a:t>care </a:t>
            </a:r>
            <a:r>
              <a:rPr lang="en-US" dirty="0" smtClean="0"/>
              <a:t>into hospitals.</a:t>
            </a:r>
          </a:p>
          <a:p>
            <a:r>
              <a:rPr lang="en-US" dirty="0" smtClean="0"/>
              <a:t>In 1984 the government restructured the governance of </a:t>
            </a:r>
            <a:r>
              <a:rPr lang="en-US" dirty="0"/>
              <a:t>the NHS </a:t>
            </a:r>
            <a:r>
              <a:rPr lang="en-US" dirty="0" smtClean="0"/>
              <a:t>in health authorities </a:t>
            </a:r>
            <a:r>
              <a:rPr lang="en-US" dirty="0" smtClean="0"/>
              <a:t>then</a:t>
            </a:r>
            <a:r>
              <a:rPr lang="en-US" dirty="0" smtClean="0"/>
              <a:t> </a:t>
            </a:r>
            <a:r>
              <a:rPr lang="en-US" dirty="0" smtClean="0"/>
              <a:t>again when the 1990 </a:t>
            </a:r>
            <a:r>
              <a:rPr lang="en-US" dirty="0"/>
              <a:t>National Health and Community Care </a:t>
            </a:r>
            <a:r>
              <a:rPr lang="en-US" dirty="0" smtClean="0"/>
              <a:t>Act set responsibility </a:t>
            </a:r>
            <a:r>
              <a:rPr lang="en-US" dirty="0"/>
              <a:t>on local authorities</a:t>
            </a:r>
            <a:r>
              <a:rPr lang="en-US" dirty="0" smtClean="0"/>
              <a:t> </a:t>
            </a:r>
            <a:r>
              <a:rPr lang="en-US" dirty="0"/>
              <a:t>for </a:t>
            </a:r>
            <a:r>
              <a:rPr lang="en-US" dirty="0" smtClean="0"/>
              <a:t>community-based care as stated by, Turner (2015).</a:t>
            </a:r>
          </a:p>
          <a:p>
            <a:pPr marL="0" indent="0">
              <a:buNone/>
            </a:pPr>
            <a:endParaRPr lang="en-GB" dirty="0"/>
          </a:p>
        </p:txBody>
      </p:sp>
      <p:pic>
        <p:nvPicPr>
          <p:cNvPr id="4" name="Picture 3"/>
          <p:cNvPicPr>
            <a:picLocks noChangeAspect="1"/>
          </p:cNvPicPr>
          <p:nvPr/>
        </p:nvPicPr>
        <p:blipFill>
          <a:blip r:embed="rId2"/>
          <a:stretch>
            <a:fillRect/>
          </a:stretch>
        </p:blipFill>
        <p:spPr>
          <a:xfrm>
            <a:off x="0" y="5276850"/>
            <a:ext cx="2886075" cy="1581150"/>
          </a:xfrm>
          <a:prstGeom prst="rect">
            <a:avLst/>
          </a:prstGeom>
        </p:spPr>
      </p:pic>
    </p:spTree>
    <p:extLst>
      <p:ext uri="{BB962C8B-B14F-4D97-AF65-F5344CB8AC3E}">
        <p14:creationId xmlns:p14="http://schemas.microsoft.com/office/powerpoint/2010/main" val="1846130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2589212" y="1305128"/>
            <a:ext cx="8915400" cy="5552871"/>
          </a:xfrm>
        </p:spPr>
        <p:txBody>
          <a:bodyPr/>
          <a:lstStyle/>
          <a:p>
            <a:r>
              <a:rPr lang="en-GB" dirty="0" smtClean="0"/>
              <a:t>World Health Organisation (2022) Mental Health. Available </a:t>
            </a:r>
            <a:r>
              <a:rPr lang="en-GB" dirty="0"/>
              <a:t>at: </a:t>
            </a:r>
            <a:r>
              <a:rPr lang="en-GB" dirty="0">
                <a:hlinkClick r:id="rId2"/>
              </a:rPr>
              <a:t>https://</a:t>
            </a:r>
            <a:r>
              <a:rPr lang="en-GB" dirty="0" smtClean="0">
                <a:hlinkClick r:id="rId2"/>
              </a:rPr>
              <a:t>www.who.int/news-room/fact-sheets/detail/mental-health-strengthening-our-response</a:t>
            </a:r>
            <a:r>
              <a:rPr lang="en-GB" dirty="0" smtClean="0"/>
              <a:t> (Accessed: 21 Feb 2024).</a:t>
            </a:r>
          </a:p>
          <a:p>
            <a:r>
              <a:rPr lang="en-GB" dirty="0" smtClean="0"/>
              <a:t>Psychcentral (2022) </a:t>
            </a:r>
            <a:r>
              <a:rPr lang="en-US" dirty="0"/>
              <a:t>List of Mental Health Conditions (Psychological </a:t>
            </a:r>
            <a:r>
              <a:rPr lang="en-US" dirty="0" smtClean="0"/>
              <a:t>Disorders). </a:t>
            </a:r>
            <a:r>
              <a:rPr lang="en-US" dirty="0"/>
              <a:t>Available at: </a:t>
            </a:r>
            <a:r>
              <a:rPr lang="en-US" dirty="0">
                <a:hlinkClick r:id="rId3"/>
              </a:rPr>
              <a:t>https://</a:t>
            </a:r>
            <a:r>
              <a:rPr lang="en-US" dirty="0" smtClean="0">
                <a:hlinkClick r:id="rId3"/>
              </a:rPr>
              <a:t>psychcentral.com/conditions/conditions-index</a:t>
            </a:r>
            <a:r>
              <a:rPr lang="en-US" dirty="0" smtClean="0"/>
              <a:t> (Accessed: 21 Feb 2024)</a:t>
            </a:r>
          </a:p>
          <a:p>
            <a:r>
              <a:rPr lang="en-US" dirty="0" smtClean="0"/>
              <a:t>National Health Services (2022) Psychiatry. </a:t>
            </a:r>
            <a:r>
              <a:rPr lang="en-US" dirty="0"/>
              <a:t>Available at: </a:t>
            </a:r>
            <a:r>
              <a:rPr lang="en-US" dirty="0">
                <a:hlinkClick r:id="rId4"/>
              </a:rPr>
              <a:t>https://</a:t>
            </a:r>
            <a:r>
              <a:rPr lang="en-US" dirty="0" smtClean="0">
                <a:hlinkClick r:id="rId4"/>
              </a:rPr>
              <a:t>www.nhs.uk/mental-health/talking-therapies-medicine-treatments/medicines-and-psychiatry/psychiatry/</a:t>
            </a:r>
            <a:r>
              <a:rPr lang="en-US" dirty="0" smtClean="0"/>
              <a:t> (Accessed: 22 Feb 2024)</a:t>
            </a:r>
          </a:p>
          <a:p>
            <a:r>
              <a:rPr lang="en-US" dirty="0"/>
              <a:t>National Health Services (</a:t>
            </a:r>
            <a:r>
              <a:rPr lang="en-US" dirty="0" smtClean="0"/>
              <a:t>2014)19</a:t>
            </a:r>
            <a:r>
              <a:rPr lang="en-US" baseline="30000" dirty="0" smtClean="0"/>
              <a:t>th</a:t>
            </a:r>
            <a:r>
              <a:rPr lang="en-US" dirty="0" smtClean="0"/>
              <a:t> Century Mental Health. </a:t>
            </a:r>
            <a:r>
              <a:rPr lang="en-US" dirty="0"/>
              <a:t>Available at</a:t>
            </a:r>
            <a:r>
              <a:rPr lang="en-US" dirty="0" smtClean="0"/>
              <a:t>: </a:t>
            </a:r>
            <a:r>
              <a:rPr lang="en-US" dirty="0" smtClean="0">
                <a:hlinkClick r:id="rId5"/>
              </a:rPr>
              <a:t>https</a:t>
            </a:r>
            <a:r>
              <a:rPr lang="en-US" dirty="0">
                <a:hlinkClick r:id="rId5"/>
              </a:rPr>
              <a:t>://</a:t>
            </a:r>
            <a:r>
              <a:rPr lang="en-US" dirty="0" smtClean="0">
                <a:hlinkClick r:id="rId5"/>
              </a:rPr>
              <a:t>www.ashfordstpeters.nhs.uk/19th-century-mental-health</a:t>
            </a:r>
            <a:r>
              <a:rPr lang="en-US" dirty="0" smtClean="0"/>
              <a:t> (Accessed</a:t>
            </a:r>
            <a:r>
              <a:rPr lang="en-US" dirty="0"/>
              <a:t>: 22 Feb 2024</a:t>
            </a:r>
            <a:r>
              <a:rPr lang="en-US" dirty="0" smtClean="0"/>
              <a:t>)</a:t>
            </a:r>
          </a:p>
          <a:p>
            <a:r>
              <a:rPr lang="en-US" dirty="0" smtClean="0"/>
              <a:t>Turner, J. et al. (2015) ‘</a:t>
            </a:r>
            <a:r>
              <a:rPr lang="en-US" dirty="0"/>
              <a:t>The History of Mental Health Services in Modern England: Practitioner Memories and the Direction of Future </a:t>
            </a:r>
            <a:r>
              <a:rPr lang="en-US" dirty="0" smtClean="0"/>
              <a:t>Research</a:t>
            </a:r>
            <a:r>
              <a:rPr lang="en-US" dirty="0" smtClean="0"/>
              <a:t>’, </a:t>
            </a:r>
            <a:r>
              <a:rPr lang="en-US" dirty="0"/>
              <a:t>M</a:t>
            </a:r>
            <a:r>
              <a:rPr lang="en-US" dirty="0" smtClean="0"/>
              <a:t>edical History, 59(4), pp.599-624. Available at: 10.1017/mdh.2015.48</a:t>
            </a:r>
            <a:endParaRPr lang="en-GB" dirty="0"/>
          </a:p>
          <a:p>
            <a:endParaRPr lang="en-GB" dirty="0"/>
          </a:p>
        </p:txBody>
      </p:sp>
    </p:spTree>
    <p:extLst>
      <p:ext uri="{BB962C8B-B14F-4D97-AF65-F5344CB8AC3E}">
        <p14:creationId xmlns:p14="http://schemas.microsoft.com/office/powerpoint/2010/main" val="130853444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1749</TotalTime>
  <Words>619</Words>
  <Application>Microsoft Office PowerPoint</Application>
  <PresentationFormat>Widescreen</PresentationFormat>
  <Paragraphs>40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 3</vt:lpstr>
      <vt:lpstr>Wisp</vt:lpstr>
      <vt:lpstr>LCHS4003 Introduction to Health and Social Care</vt:lpstr>
      <vt:lpstr>Overview:</vt:lpstr>
      <vt:lpstr>What Is Mental Health?</vt:lpstr>
      <vt:lpstr>Who Treats Mental Health?</vt:lpstr>
      <vt:lpstr>Mental Health Before The NHS (1600s-1700s)</vt:lpstr>
      <vt:lpstr>(1700s-1800s)</vt:lpstr>
      <vt:lpstr>(1800-1900)</vt:lpstr>
      <vt:lpstr>Mental Health After The NHS</vt:lpstr>
      <vt:lpstr>References:</vt:lpstr>
    </vt:vector>
  </TitlesOfParts>
  <Company>The City Academy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LCHS4003 Introduction to Health and Social Care</dc:title>
  <dc:creator>Administrator</dc:creator>
  <cp:lastModifiedBy>Administrator</cp:lastModifiedBy>
  <cp:revision>37</cp:revision>
  <dcterms:created xsi:type="dcterms:W3CDTF">2024-02-21T20:23:24Z</dcterms:created>
  <dcterms:modified xsi:type="dcterms:W3CDTF">2024-03-10T12:56:07Z</dcterms:modified>
</cp:coreProperties>
</file>