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78" r:id="rId2"/>
    <p:sldId id="283" r:id="rId3"/>
    <p:sldId id="282" r:id="rId4"/>
    <p:sldId id="280" r:id="rId5"/>
    <p:sldId id="259" r:id="rId6"/>
    <p:sldId id="289" r:id="rId7"/>
    <p:sldId id="291" r:id="rId8"/>
    <p:sldId id="263" r:id="rId9"/>
    <p:sldId id="286" r:id="rId10"/>
    <p:sldId id="28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603" autoAdjust="0"/>
    <p:restoredTop sz="94660"/>
  </p:normalViewPr>
  <p:slideViewPr>
    <p:cSldViewPr snapToGrid="0">
      <p:cViewPr varScale="1">
        <p:scale>
          <a:sx n="70" d="100"/>
          <a:sy n="70" d="100"/>
        </p:scale>
        <p:origin x="1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444E9-FD31-4110-9324-874684A54795}" type="datetimeFigureOut">
              <a:rPr lang="en-GB" smtClean="0"/>
              <a:t>08/07/2021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22E599-7321-48B4-BEDD-7D90B0263294}" type="slidenum">
              <a:rPr lang="en-GB" smtClean="0"/>
              <a:t>‹#›</a:t>
            </a:fld>
            <a:endParaRPr lang="en-GB"/>
          </a:p>
        </p:txBody>
      </p:sp>
    </p:spTree>
    <p:extLst>
      <p:ext uri="{BB962C8B-B14F-4D97-AF65-F5344CB8AC3E}">
        <p14:creationId xmlns:p14="http://schemas.microsoft.com/office/powerpoint/2010/main" val="2058691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A22E599-7321-48B4-BEDD-7D90B0263294}" type="slidenum">
              <a:rPr lang="en-GB" smtClean="0"/>
              <a:t>8</a:t>
            </a:fld>
            <a:endParaRPr lang="en-GB"/>
          </a:p>
        </p:txBody>
      </p:sp>
    </p:spTree>
    <p:extLst>
      <p:ext uri="{BB962C8B-B14F-4D97-AF65-F5344CB8AC3E}">
        <p14:creationId xmlns:p14="http://schemas.microsoft.com/office/powerpoint/2010/main" val="30593703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26644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563257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021361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8BFD738-0028-4023-B82E-D0811DAE22EF}"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1620571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BFD738-0028-4023-B82E-D0811DAE22EF}" type="datetimeFigureOut">
              <a:rPr lang="en-GB" smtClean="0"/>
              <a:t>08/07/2021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245867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8BFD738-0028-4023-B82E-D0811DAE22EF}" type="datetimeFigureOut">
              <a:rPr lang="en-GB" smtClean="0"/>
              <a:t>08/07/2021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246229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BFD738-0028-4023-B82E-D0811DAE22EF}" type="datetimeFigureOut">
              <a:rPr lang="en-GB" smtClean="0"/>
              <a:t>08/07/2021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3823733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BFD738-0028-4023-B82E-D0811DAE22EF}"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252776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BFD738-0028-4023-B82E-D0811DAE22EF}"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233245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117254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BFD738-0028-4023-B82E-D0811DAE22EF}"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544D4C-1108-4F3A-8627-89D313829228}" type="slidenum">
              <a:rPr lang="en-GB" smtClean="0"/>
              <a:t>‹#›</a:t>
            </a:fld>
            <a:endParaRPr lang="en-GB"/>
          </a:p>
        </p:txBody>
      </p:sp>
    </p:spTree>
    <p:extLst>
      <p:ext uri="{BB962C8B-B14F-4D97-AF65-F5344CB8AC3E}">
        <p14:creationId xmlns:p14="http://schemas.microsoft.com/office/powerpoint/2010/main" val="4110106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BFD738-0028-4023-B82E-D0811DAE22EF}" type="datetimeFigureOut">
              <a:rPr lang="en-GB" smtClean="0"/>
              <a:t>08/07/2021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544D4C-1108-4F3A-8627-89D313829228}" type="slidenum">
              <a:rPr lang="en-GB" smtClean="0"/>
              <a:t>‹#›</a:t>
            </a:fld>
            <a:endParaRPr lang="en-GB"/>
          </a:p>
        </p:txBody>
      </p:sp>
    </p:spTree>
    <p:extLst>
      <p:ext uri="{BB962C8B-B14F-4D97-AF65-F5344CB8AC3E}">
        <p14:creationId xmlns:p14="http://schemas.microsoft.com/office/powerpoint/2010/main" val="3772976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bc.co.uk/news/uk-52433520"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england.nhs.uk/coronavirus/wp-content/uploads/sites/52/2021/03/C1211-Womens-safety-and-domestic-abuse-during-COVID-19-a-reminder-of-advice-for-NHS-staff.pdf" TargetMode="External"/><Relationship Id="rId7" Type="http://schemas.openxmlformats.org/officeDocument/2006/relationships/image" Target="../media/image4.jpeg"/><Relationship Id="rId2" Type="http://schemas.openxmlformats.org/officeDocument/2006/relationships/hyperlink" Target="https://www.bing.com/local?lid=YN998x237971464&amp;id=YN998x237971464&amp;q=Birmingham+Nhs+Walk+In+Centre&amp;name=Birmingham+Nhs+Walk+In+Centre&amp;cp=52.47985076904297~-1.8947728872299194&amp;ppois=52.47985076904297_-1.8947728872299194_Birmingham+Nhs+Walk+In+Centre" TargetMode="External"/><Relationship Id="rId1" Type="http://schemas.openxmlformats.org/officeDocument/2006/relationships/slideLayout" Target="../slideLayouts/slideLayout2.xml"/><Relationship Id="rId6" Type="http://schemas.openxmlformats.org/officeDocument/2006/relationships/hyperlink" Target="https://www.inewsjournal.com/wp-content/uploads/2019/04/2b.jpg" TargetMode="External"/><Relationship Id="rId5" Type="http://schemas.openxmlformats.org/officeDocument/2006/relationships/hyperlink" Target="http://cdn.sheknows.com/articles/2012/10/woman-upsetting-phone-call.jpg" TargetMode="External"/><Relationship Id="rId4" Type="http://schemas.openxmlformats.org/officeDocument/2006/relationships/hyperlink" Target="https://www.bbc.co.uk/news/uk-5243352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acknell-forest.gov.uk/crime-and-emergencies/crime-and-community-safety/domestic-abuse/effects-domestic-abuse" TargetMode="External"/><Relationship Id="rId2" Type="http://schemas.openxmlformats.org/officeDocument/2006/relationships/hyperlink" Target="http://cdn.sheknows.com/articles/2012/10/woman-upsetting-phone-call.jpg" TargetMode="External"/><Relationship Id="rId1" Type="http://schemas.openxmlformats.org/officeDocument/2006/relationships/slideLayout" Target="../slideLayouts/slideLayout2.xml"/><Relationship Id="rId6" Type="http://schemas.openxmlformats.org/officeDocument/2006/relationships/hyperlink" Target="https://www.local.gov.uk/sites/default/files/documents/adult-safeguarding-and-do-cfe.pdf" TargetMode="External"/><Relationship Id="rId5" Type="http://schemas.openxmlformats.org/officeDocument/2006/relationships/hyperlink" Target="https://commonslibrary.parliament.uk/domestic-abuse-and-covid-19-a-year-into-the-pandemic/#:~:text=The%20Crime%20Survey%20for%20England" TargetMode="External"/><Relationship Id="rId4" Type="http://schemas.openxmlformats.org/officeDocument/2006/relationships/hyperlink" Target="https://www.ncbi.nlm.nih.gov/pmc/articles/PMC17567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nvPr>
        </p:nvGraphicFramePr>
        <p:xfrm>
          <a:off x="2970998" y="1430496"/>
          <a:ext cx="6096000" cy="4044315"/>
        </p:xfrm>
        <a:graphic>
          <a:graphicData uri="http://schemas.openxmlformats.org/drawingml/2006/table">
            <a:tbl>
              <a:tblPr>
                <a:tableStyleId>{5C22544A-7EE6-4342-B048-85BDC9FD1C3A}</a:tableStyleId>
              </a:tblPr>
              <a:tblGrid>
                <a:gridCol w="6096000"/>
              </a:tblGrid>
              <a:tr h="4044315">
                <a:tc>
                  <a:txBody>
                    <a:bodyPr/>
                    <a:lstStyle/>
                    <a:p>
                      <a:pPr algn="l">
                        <a:lnSpc>
                          <a:spcPct val="150000"/>
                        </a:lnSpc>
                        <a:spcAft>
                          <a:spcPts val="800"/>
                        </a:spcAft>
                      </a:pPr>
                      <a:r>
                        <a:rPr lang="en-GB" sz="1100" dirty="0">
                          <a:effectLst/>
                        </a:rPr>
                        <a:t> </a:t>
                      </a:r>
                    </a:p>
                    <a:p>
                      <a:pPr algn="l">
                        <a:lnSpc>
                          <a:spcPct val="150000"/>
                        </a:lnSpc>
                        <a:spcAft>
                          <a:spcPts val="800"/>
                        </a:spcAft>
                      </a:pPr>
                      <a:r>
                        <a:rPr lang="en-GB" sz="1100" dirty="0">
                          <a:effectLst/>
                        </a:rPr>
                        <a:t>Student name: </a:t>
                      </a:r>
                      <a:r>
                        <a:rPr lang="en-GB" sz="1100" dirty="0" err="1">
                          <a:effectLst/>
                        </a:rPr>
                        <a:t>Thaera</a:t>
                      </a:r>
                      <a:r>
                        <a:rPr lang="en-GB" sz="1100" dirty="0">
                          <a:effectLst/>
                        </a:rPr>
                        <a:t> Akhtar</a:t>
                      </a:r>
                    </a:p>
                    <a:p>
                      <a:pPr algn="l">
                        <a:lnSpc>
                          <a:spcPct val="150000"/>
                        </a:lnSpc>
                        <a:spcAft>
                          <a:spcPts val="800"/>
                        </a:spcAft>
                      </a:pPr>
                      <a:r>
                        <a:rPr lang="en-GB" sz="1100" dirty="0">
                          <a:effectLst/>
                        </a:rPr>
                        <a:t>Student number: 1807092</a:t>
                      </a:r>
                    </a:p>
                    <a:p>
                      <a:pPr algn="l">
                        <a:lnSpc>
                          <a:spcPct val="150000"/>
                        </a:lnSpc>
                        <a:spcAft>
                          <a:spcPts val="800"/>
                        </a:spcAft>
                      </a:pPr>
                      <a:r>
                        <a:rPr lang="en-GB" sz="1100" dirty="0">
                          <a:effectLst/>
                        </a:rPr>
                        <a:t>Course title: </a:t>
                      </a:r>
                      <a:r>
                        <a:rPr lang="en-GB" sz="1100" dirty="0" err="1">
                          <a:effectLst/>
                        </a:rPr>
                        <a:t>Bsc</a:t>
                      </a:r>
                      <a:r>
                        <a:rPr lang="en-GB" sz="1100" dirty="0">
                          <a:effectLst/>
                        </a:rPr>
                        <a:t> in Health &amp; Social Care</a:t>
                      </a:r>
                    </a:p>
                    <a:p>
                      <a:pPr algn="l">
                        <a:lnSpc>
                          <a:spcPct val="150000"/>
                        </a:lnSpc>
                        <a:spcAft>
                          <a:spcPts val="800"/>
                        </a:spcAft>
                      </a:pPr>
                      <a:r>
                        <a:rPr lang="en-GB" sz="1100" dirty="0">
                          <a:effectLst/>
                        </a:rPr>
                        <a:t>Module code: BMHP 5014</a:t>
                      </a:r>
                    </a:p>
                    <a:p>
                      <a:pPr algn="l">
                        <a:lnSpc>
                          <a:spcPct val="150000"/>
                        </a:lnSpc>
                        <a:spcAft>
                          <a:spcPts val="800"/>
                        </a:spcAft>
                      </a:pPr>
                      <a:r>
                        <a:rPr lang="en-GB" sz="1100" dirty="0">
                          <a:effectLst/>
                        </a:rPr>
                        <a:t>Module name : </a:t>
                      </a:r>
                      <a:r>
                        <a:rPr lang="en-GB" sz="1100" dirty="0" err="1">
                          <a:effectLst/>
                        </a:rPr>
                        <a:t>Changemakers</a:t>
                      </a:r>
                      <a:r>
                        <a:rPr lang="en-GB" sz="1100" dirty="0">
                          <a:effectLst/>
                        </a:rPr>
                        <a:t>-Creativity and Value Creation</a:t>
                      </a:r>
                    </a:p>
                    <a:p>
                      <a:pPr algn="l">
                        <a:lnSpc>
                          <a:spcPct val="150000"/>
                        </a:lnSpc>
                        <a:spcAft>
                          <a:spcPts val="800"/>
                        </a:spcAft>
                      </a:pPr>
                      <a:r>
                        <a:rPr lang="en-GB" sz="1100" dirty="0">
                          <a:effectLst/>
                        </a:rPr>
                        <a:t>Lecturer: Dr </a:t>
                      </a:r>
                      <a:r>
                        <a:rPr lang="en-GB" sz="1100" dirty="0" err="1">
                          <a:effectLst/>
                        </a:rPr>
                        <a:t>Azora</a:t>
                      </a:r>
                      <a:r>
                        <a:rPr lang="en-GB" sz="1100" dirty="0">
                          <a:effectLst/>
                        </a:rPr>
                        <a:t> Hurd</a:t>
                      </a:r>
                    </a:p>
                    <a:p>
                      <a:pPr algn="l">
                        <a:lnSpc>
                          <a:spcPct val="150000"/>
                        </a:lnSpc>
                        <a:spcAft>
                          <a:spcPts val="800"/>
                        </a:spcAft>
                      </a:pPr>
                      <a:r>
                        <a:rPr lang="en-GB" sz="1100" dirty="0">
                          <a:effectLst/>
                        </a:rPr>
                        <a:t>Submission date: 09-07-2021</a:t>
                      </a:r>
                    </a:p>
                    <a:p>
                      <a:pPr algn="l">
                        <a:lnSpc>
                          <a:spcPct val="150000"/>
                        </a:lnSpc>
                        <a:spcAft>
                          <a:spcPts val="800"/>
                        </a:spcAft>
                      </a:pPr>
                      <a:r>
                        <a:rPr lang="en-GB" sz="1100" dirty="0">
                          <a:effectLst/>
                        </a:rPr>
                        <a:t> </a:t>
                      </a:r>
                    </a:p>
                    <a:p>
                      <a:pPr algn="l">
                        <a:lnSpc>
                          <a:spcPct val="150000"/>
                        </a:lnSpc>
                        <a:spcAft>
                          <a:spcPts val="800"/>
                        </a:spcAft>
                      </a:pPr>
                      <a:r>
                        <a:rPr lang="en-GB" sz="1100" dirty="0">
                          <a:effectLst/>
                        </a:rPr>
                        <a:t> </a:t>
                      </a:r>
                    </a:p>
                    <a:p>
                      <a:pPr algn="l">
                        <a:lnSpc>
                          <a:spcPct val="150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3" name="Rectangle 1"/>
          <p:cNvSpPr>
            <a:spLocks noChangeArrowheads="1"/>
          </p:cNvSpPr>
          <p:nvPr/>
        </p:nvSpPr>
        <p:spPr bwMode="auto">
          <a:xfrm>
            <a:off x="3048000" y="19796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22697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GB" dirty="0" smtClean="0"/>
              <a:t>Contents Page</a:t>
            </a:r>
            <a:endParaRPr lang="en-GB" dirty="0"/>
          </a:p>
        </p:txBody>
      </p:sp>
      <p:sp>
        <p:nvSpPr>
          <p:cNvPr id="3" name="Content Placeholder 2"/>
          <p:cNvSpPr>
            <a:spLocks noGrp="1"/>
          </p:cNvSpPr>
          <p:nvPr>
            <p:ph idx="1"/>
          </p:nvPr>
        </p:nvSpPr>
        <p:spPr/>
        <p:txBody>
          <a:bodyPr>
            <a:normAutofit lnSpcReduction="10000"/>
          </a:bodyPr>
          <a:lstStyle/>
          <a:p>
            <a:r>
              <a:rPr lang="en-GB" dirty="0" smtClean="0"/>
              <a:t>Slide 1	Introduction page</a:t>
            </a:r>
          </a:p>
          <a:p>
            <a:r>
              <a:rPr lang="en-GB" dirty="0" smtClean="0"/>
              <a:t>Slide 2	</a:t>
            </a:r>
            <a:r>
              <a:rPr lang="en-GB" dirty="0"/>
              <a:t>C</a:t>
            </a:r>
            <a:r>
              <a:rPr lang="en-GB" dirty="0" smtClean="0"/>
              <a:t>ontents Page</a:t>
            </a:r>
          </a:p>
          <a:p>
            <a:r>
              <a:rPr lang="en-GB" dirty="0" smtClean="0"/>
              <a:t>Slide 3	Leaflet Domestic Violence</a:t>
            </a:r>
          </a:p>
          <a:p>
            <a:r>
              <a:rPr lang="en-GB" dirty="0" smtClean="0"/>
              <a:t>Slide 4	Second Page Domestic Violence Leaflet</a:t>
            </a:r>
          </a:p>
          <a:p>
            <a:r>
              <a:rPr lang="en-GB" dirty="0" smtClean="0"/>
              <a:t>Slide 5	Letter to campaign</a:t>
            </a:r>
          </a:p>
          <a:p>
            <a:r>
              <a:rPr lang="en-GB" dirty="0" smtClean="0"/>
              <a:t>Slide 6	Emails to Campaign</a:t>
            </a:r>
          </a:p>
          <a:p>
            <a:r>
              <a:rPr lang="en-GB" dirty="0" smtClean="0"/>
              <a:t>Slide 7	Mind map</a:t>
            </a:r>
          </a:p>
          <a:p>
            <a:r>
              <a:rPr lang="en-GB" dirty="0" smtClean="0"/>
              <a:t>Slide 8	Second page mind map  </a:t>
            </a:r>
          </a:p>
          <a:p>
            <a:r>
              <a:rPr lang="en-GB" dirty="0" smtClean="0"/>
              <a:t>Slide 9	References</a:t>
            </a:r>
          </a:p>
          <a:p>
            <a:endParaRPr lang="en-GB" dirty="0"/>
          </a:p>
        </p:txBody>
      </p:sp>
    </p:spTree>
    <p:extLst>
      <p:ext uri="{BB962C8B-B14F-4D97-AF65-F5344CB8AC3E}">
        <p14:creationId xmlns:p14="http://schemas.microsoft.com/office/powerpoint/2010/main" val="2540315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90113"/>
            <a:ext cx="9144000" cy="974993"/>
          </a:xfrm>
        </p:spPr>
        <p:txBody>
          <a:bodyPr/>
          <a:lstStyle/>
          <a:p>
            <a:r>
              <a:rPr lang="en-GB" dirty="0" smtClean="0"/>
              <a:t>DOMESTIC VIOLENCE</a:t>
            </a:r>
            <a:endParaRPr lang="en-GB" dirty="0"/>
          </a:p>
        </p:txBody>
      </p:sp>
      <p:sp>
        <p:nvSpPr>
          <p:cNvPr id="3" name="Subtitle 2"/>
          <p:cNvSpPr>
            <a:spLocks noGrp="1"/>
          </p:cNvSpPr>
          <p:nvPr>
            <p:ph type="subTitle" idx="1"/>
          </p:nvPr>
        </p:nvSpPr>
        <p:spPr>
          <a:xfrm>
            <a:off x="1524000" y="3602038"/>
            <a:ext cx="9144000" cy="2961724"/>
          </a:xfrm>
        </p:spPr>
        <p:txBody>
          <a:bodyPr>
            <a:normAutofit fontScale="25000" lnSpcReduction="20000"/>
          </a:bodyPr>
          <a:lstStyle/>
          <a:p>
            <a:r>
              <a:rPr lang="en-GB" sz="7200" dirty="0" smtClean="0"/>
              <a:t>ARE YOU SCARED IN YOUR OWN HOME?</a:t>
            </a:r>
          </a:p>
          <a:p>
            <a:r>
              <a:rPr lang="en-GB" sz="7200" dirty="0" smtClean="0"/>
              <a:t>ARE YOU SCARED OF YOUR PARTNER?</a:t>
            </a:r>
          </a:p>
          <a:p>
            <a:r>
              <a:rPr lang="en-GB" sz="7200" dirty="0" smtClean="0"/>
              <a:t>DOES SOME ONE SCARE YOU?</a:t>
            </a:r>
          </a:p>
          <a:p>
            <a:r>
              <a:rPr lang="en-GB" sz="7200" dirty="0" smtClean="0"/>
              <a:t>IS SOMEONE FOLLOWING YOU?</a:t>
            </a:r>
          </a:p>
          <a:p>
            <a:r>
              <a:rPr lang="en-GB" sz="7200" dirty="0" smtClean="0"/>
              <a:t>ARE YOU STRESSED?</a:t>
            </a:r>
          </a:p>
          <a:p>
            <a:r>
              <a:rPr lang="en-GB" sz="7200" dirty="0" smtClean="0"/>
              <a:t>ARE YOU BEING ABUSED?</a:t>
            </a:r>
          </a:p>
          <a:p>
            <a:r>
              <a:rPr lang="en-GB" sz="7200" dirty="0" smtClean="0"/>
              <a:t>YOU ARE NOT ALONE</a:t>
            </a:r>
          </a:p>
          <a:p>
            <a:r>
              <a:rPr lang="en-GB" sz="7200" dirty="0" smtClean="0"/>
              <a:t>WE ARE HERE </a:t>
            </a:r>
          </a:p>
          <a:p>
            <a:r>
              <a:rPr lang="en-GB" sz="7200" dirty="0" smtClean="0"/>
              <a:t>YOU CAN ESCAPE</a:t>
            </a:r>
          </a:p>
          <a:p>
            <a:endParaRPr lang="en-GB" dirty="0" smtClean="0"/>
          </a:p>
          <a:p>
            <a:endParaRPr lang="en-GB" dirty="0" smtClean="0"/>
          </a:p>
          <a:p>
            <a:endParaRPr lang="en-GB" dirty="0" smtClean="0"/>
          </a:p>
          <a:p>
            <a:endParaRPr lang="en-GB" dirty="0" smtClean="0"/>
          </a:p>
          <a:p>
            <a:endParaRPr lang="en-GB" dirty="0" smtClean="0"/>
          </a:p>
          <a:p>
            <a:endParaRPr lang="en-GB" dirty="0"/>
          </a:p>
        </p:txBody>
      </p:sp>
      <p:pic>
        <p:nvPicPr>
          <p:cNvPr id="1026" name="Picture 2" descr="UK lockdown: Calls to domestic abuse helpline jump by half - BBC New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76175" y="195426"/>
            <a:ext cx="3639650" cy="20473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78185" y="195426"/>
            <a:ext cx="3512745" cy="1200329"/>
          </a:xfrm>
          <a:prstGeom prst="rect">
            <a:avLst/>
          </a:prstGeom>
          <a:noFill/>
        </p:spPr>
        <p:txBody>
          <a:bodyPr wrap="square" rtlCol="0">
            <a:spAutoFit/>
          </a:bodyPr>
          <a:lstStyle/>
          <a:p>
            <a:r>
              <a:rPr lang="en-GB" dirty="0">
                <a:hlinkClick r:id="rId3"/>
              </a:rPr>
              <a:t>UK lockdown: Calls to domestic abuse helpline jump by half - BBC </a:t>
            </a:r>
            <a:r>
              <a:rPr lang="en-GB" dirty="0" smtClean="0">
                <a:hlinkClick r:id="rId3"/>
              </a:rPr>
              <a:t>News</a:t>
            </a:r>
            <a:endParaRPr lang="en-GB" dirty="0" smtClean="0"/>
          </a:p>
          <a:p>
            <a:endParaRPr lang="en-GB" dirty="0"/>
          </a:p>
        </p:txBody>
      </p:sp>
      <p:sp>
        <p:nvSpPr>
          <p:cNvPr id="6" name="Title 1"/>
          <p:cNvSpPr txBox="1">
            <a:spLocks/>
          </p:cNvSpPr>
          <p:nvPr/>
        </p:nvSpPr>
        <p:spPr>
          <a:xfrm>
            <a:off x="1524000" y="2403650"/>
            <a:ext cx="9144000" cy="97499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mtClean="0"/>
              <a:t>DOMESTIC VIOLENCE</a:t>
            </a:r>
            <a:endParaRPr lang="en-GB" dirty="0"/>
          </a:p>
        </p:txBody>
      </p:sp>
    </p:spTree>
    <p:extLst>
      <p:ext uri="{BB962C8B-B14F-4D97-AF65-F5344CB8AC3E}">
        <p14:creationId xmlns:p14="http://schemas.microsoft.com/office/powerpoint/2010/main" val="1754103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231082"/>
            <a:ext cx="10515600" cy="1325563"/>
          </a:xfrm>
        </p:spPr>
        <p:txBody>
          <a:bodyPr/>
          <a:lstStyle/>
          <a:p>
            <a:pPr algn="ctr"/>
            <a:r>
              <a:rPr lang="en-GB" dirty="0"/>
              <a:t>ARE YOU SCARED IN YOUR OWN HOME</a:t>
            </a:r>
            <a:r>
              <a:rPr lang="en-GB" dirty="0" smtClean="0"/>
              <a:t>?</a:t>
            </a:r>
            <a:endParaRPr lang="en-GB" dirty="0"/>
          </a:p>
        </p:txBody>
      </p:sp>
      <p:sp>
        <p:nvSpPr>
          <p:cNvPr id="3" name="Content Placeholder 2"/>
          <p:cNvSpPr>
            <a:spLocks noGrp="1"/>
          </p:cNvSpPr>
          <p:nvPr>
            <p:ph idx="1"/>
          </p:nvPr>
        </p:nvSpPr>
        <p:spPr>
          <a:xfrm>
            <a:off x="1094636" y="2316539"/>
            <a:ext cx="10515600" cy="4351338"/>
          </a:xfrm>
        </p:spPr>
        <p:txBody>
          <a:bodyPr>
            <a:normAutofit fontScale="55000" lnSpcReduction="20000"/>
          </a:bodyPr>
          <a:lstStyle/>
          <a:p>
            <a:r>
              <a:rPr lang="en-GB" dirty="0"/>
              <a:t>If you are the victim of domestic </a:t>
            </a:r>
            <a:r>
              <a:rPr lang="en-GB" dirty="0" smtClean="0"/>
              <a:t>abuse, it </a:t>
            </a:r>
            <a:r>
              <a:rPr lang="en-GB" dirty="0"/>
              <a:t>is not your fault </a:t>
            </a:r>
            <a:r>
              <a:rPr lang="en-GB" dirty="0" smtClean="0"/>
              <a:t>and you </a:t>
            </a:r>
            <a:r>
              <a:rPr lang="en-GB" dirty="0"/>
              <a:t>do not have to suffer </a:t>
            </a:r>
            <a:r>
              <a:rPr lang="en-GB" dirty="0" smtClean="0"/>
              <a:t>alone</a:t>
            </a:r>
            <a:r>
              <a:rPr lang="en-GB" dirty="0"/>
              <a:t>. </a:t>
            </a:r>
            <a:r>
              <a:rPr lang="en-GB" dirty="0" smtClean="0"/>
              <a:t>We are here to help you on our free phone number 0800 345 6546 24hrs.</a:t>
            </a:r>
          </a:p>
          <a:p>
            <a:r>
              <a:rPr lang="en-GB" dirty="0" smtClean="0"/>
              <a:t>We will help you escape this and make you feel happy and safe.</a:t>
            </a:r>
          </a:p>
          <a:p>
            <a:r>
              <a:rPr lang="en-GB" dirty="0" smtClean="0"/>
              <a:t>There is no need to be scared as we will provide you with support and help with all your needs.</a:t>
            </a:r>
          </a:p>
          <a:p>
            <a:r>
              <a:rPr lang="en-GB" dirty="0" smtClean="0"/>
              <a:t>Just speak up we are there to listen.</a:t>
            </a:r>
          </a:p>
          <a:p>
            <a:r>
              <a:rPr lang="en-GB" dirty="0" smtClean="0"/>
              <a:t>We will support you in this.</a:t>
            </a:r>
          </a:p>
          <a:p>
            <a:r>
              <a:rPr lang="en-GB" dirty="0" smtClean="0"/>
              <a:t>There is no need to feel this way.</a:t>
            </a:r>
          </a:p>
          <a:p>
            <a:r>
              <a:rPr lang="en-GB" dirty="0" smtClean="0"/>
              <a:t>Please speak up.</a:t>
            </a:r>
          </a:p>
          <a:p>
            <a:pPr marL="0" indent="0">
              <a:buNone/>
            </a:pPr>
            <a:r>
              <a:rPr lang="en-GB" dirty="0"/>
              <a:t>.</a:t>
            </a:r>
            <a:r>
              <a:rPr lang="en-GB" dirty="0" smtClean="0"/>
              <a:t>    We can provide you with alternative accommodation to escape your trauma remember you are not alone. </a:t>
            </a:r>
          </a:p>
          <a:p>
            <a:r>
              <a:rPr lang="en-GB" dirty="0" smtClean="0"/>
              <a:t>We are here to support you in every step.			</a:t>
            </a:r>
          </a:p>
          <a:p>
            <a:r>
              <a:rPr lang="en-GB" dirty="0" smtClean="0"/>
              <a:t>We can help with your emotional stress</a:t>
            </a:r>
            <a:r>
              <a:rPr lang="en-GB" dirty="0"/>
              <a:t> </a:t>
            </a:r>
            <a:r>
              <a:rPr lang="en-GB" dirty="0" smtClean="0"/>
              <a:t>and emotional needs to help you and your family to overcome domestic violence and abuse.</a:t>
            </a:r>
          </a:p>
          <a:p>
            <a:r>
              <a:rPr lang="en-GB" dirty="0" smtClean="0"/>
              <a:t>Remember you are not alone in this we are here!</a:t>
            </a:r>
          </a:p>
          <a:p>
            <a:r>
              <a:rPr lang="en-GB" dirty="0" smtClean="0"/>
              <a:t>You do not need to feel alone in this we are a call away!</a:t>
            </a:r>
          </a:p>
          <a:p>
            <a:r>
              <a:rPr lang="en-GB" dirty="0" smtClean="0"/>
              <a:t>We are here to help you and your family get through this in your own privacy.</a:t>
            </a:r>
          </a:p>
          <a:p>
            <a:r>
              <a:rPr lang="en-GB" dirty="0" smtClean="0"/>
              <a:t>You do not need to live like this we are here to help!</a:t>
            </a:r>
          </a:p>
          <a:p>
            <a:endParaRPr lang="en-GB" dirty="0"/>
          </a:p>
          <a:p>
            <a:endParaRPr lang="en-GB" dirty="0" smtClean="0"/>
          </a:p>
          <a:p>
            <a:endParaRPr lang="en-GB" dirty="0" smtClean="0"/>
          </a:p>
        </p:txBody>
      </p:sp>
      <p:pic>
        <p:nvPicPr>
          <p:cNvPr id="2050"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65587" y="0"/>
            <a:ext cx="1926413" cy="12810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2189273" cy="1462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2140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3"/>
          <p:cNvSpPr>
            <a:spLocks noChangeArrowheads="1"/>
          </p:cNvSpPr>
          <p:nvPr/>
        </p:nvSpPr>
        <p:spPr bwMode="auto">
          <a:xfrm>
            <a:off x="0" y="-290574"/>
            <a:ext cx="12192000" cy="7248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1pPr>
            <a:lvl2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2pPr>
            <a:lvl3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3pPr>
            <a:lvl4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4pPr>
            <a:lvl5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5pPr>
            <a:lvl6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6pPr>
            <a:lvl7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7pPr>
            <a:lvl8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8pPr>
            <a:lvl9pPr eaLnBrk="0" fontAlgn="base" hangingPunct="0">
              <a:spcBef>
                <a:spcPct val="0"/>
              </a:spcBef>
              <a:spcAft>
                <a:spcPct val="0"/>
              </a:spcAft>
              <a:tabLst>
                <a:tab pos="387350" algn="l"/>
                <a:tab pos="8128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lang="en-US" sz="3600" dirty="0" smtClean="0">
                <a:solidFill>
                  <a:srgbClr val="FF0000"/>
                </a:solidFill>
                <a:latin typeface="+mn-lt"/>
                <a:ea typeface="Times New Roman" panose="02020603050405020304" pitchFamily="18" charset="0"/>
                <a:cs typeface="Times New Roman" panose="02020603050405020304" pitchFamily="18" charset="0"/>
                <a:hlinkClick r:id="rId2"/>
              </a:rPr>
              <a:t>SPEAK TO US! </a:t>
            </a:r>
            <a:endParaRPr kumimoji="0" lang="en-US" sz="4000" b="0" i="0" u="none" strike="noStrike" cap="none" normalizeH="0" baseline="0" dirty="0" smtClean="0">
              <a:ln>
                <a:noFill/>
              </a:ln>
              <a:solidFill>
                <a:srgbClr val="FF0000"/>
              </a:solidFill>
              <a:effectLst/>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666666"/>
              </a:solidFill>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Lower Ground Floor Boots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The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Chemists Ltd  </a:t>
            </a:r>
            <a:endPar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lang="en-US" sz="1100" dirty="0" smtClean="0">
                <a:solidFill>
                  <a:srgbClr val="666666"/>
                </a:solidFill>
                <a:latin typeface="+mn-lt"/>
                <a:ea typeface="Times New Roman" panose="02020603050405020304" pitchFamily="18" charset="0"/>
                <a:cs typeface="Times New Roman" panose="02020603050405020304" pitchFamily="18" charset="0"/>
                <a:hlinkClick r:id="rId2"/>
              </a:rPr>
              <a:t>66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High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Street                                                                                                                                         </a:t>
            </a:r>
            <a:endPar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Birmingham                                                                                                           </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 B4 </a:t>
            </a:r>
            <a:r>
              <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hlinkClick r:id="rId2"/>
              </a:rPr>
              <a:t>7TA</a:t>
            </a:r>
            <a:endParaRPr kumimoji="0" lang="en-US" sz="1100" b="0" i="0" u="none" strike="noStrike" cap="none" normalizeH="0" baseline="0" dirty="0" smtClean="0">
              <a:ln>
                <a:noFill/>
              </a:ln>
              <a:solidFill>
                <a:srgbClr val="666666"/>
              </a:solidFill>
              <a:effectLst/>
              <a:latin typeface="+mn-l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chemeClr val="tx1"/>
                </a:solidFill>
                <a:effectLst/>
                <a:latin typeface="+mn-lt"/>
                <a:ea typeface="Times New Roman" panose="02020603050405020304" pitchFamily="18" charset="0"/>
                <a:cs typeface="Times New Roman" panose="02020603050405020304" pitchFamily="18" charset="0"/>
              </a:rPr>
              <a:t>Tel: 0121 555 6767</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000000"/>
                </a:solidFill>
                <a:effectLst/>
                <a:latin typeface="+mn-lt"/>
                <a:ea typeface="Times New Roman" panose="02020603050405020304" pitchFamily="18" charset="0"/>
                <a:cs typeface="Times New Roman" panose="02020603050405020304" pitchFamily="18" charset="0"/>
              </a:rPr>
              <a:t>Date</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29/06/2021</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To whom it may concern, </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With regards to our campaign for domestic violence I am writing to ask you to help me sponsor my campaign. As we are financially struggling to meet needs to help vulnerable people in this situation. We require a lot of help to promote this campaign to employ the relevant staff to support the people suffering from domestic violence. We need a lot of support workers and people that are professionally trained in domestic violence. We also need a lot of interpreters that can help with the language barrier as a lot of people are struggling to speak different languages. </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My main aim is to help this campaign so that the people suffering from domestic violence can escape this trauma and how can we change the lives of a lot of families that are struggling on a day to day basis.  With the COVID-19 pandemic people have been in greater danger with domestic violence as they have been restricted to leave the house and that has left them isolated on their own they are emotionally stressed and cannot cope with their daily needs. We need more people from mental health professions to help target domestic violence as many people have lost their mental balance. </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Our company will require more funding as we cannot financially meet needs for all our patients. </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During COVID-19, men and women's safety and domestic abuse</a:t>
            </a:r>
            <a:r>
              <a:rPr lang="en-US" sz="1100" dirty="0" smtClean="0">
                <a:solidFill>
                  <a:srgbClr val="212120"/>
                </a:solidFill>
                <a:latin typeface="+mn-lt"/>
                <a:ea typeface="Times New Roman" panose="02020603050405020304" pitchFamily="18" charset="0"/>
                <a:cs typeface="Times New Roman" panose="02020603050405020304" pitchFamily="18" charset="0"/>
              </a:rPr>
              <a:t> has risen.  </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Many women and men  have come forward in recent weeks to speak out about their experiences with harassment, intimidation, assault, and abuse. We're writing to remind you of the warning signs of domestic violence are alarming.</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These services are vital in supporting women who are in these unpleasant and sometimes dangerous situations, even if they are not specifically designed for or required by women. At this time, our message to men and</a:t>
            </a:r>
            <a:r>
              <a:rPr kumimoji="0" lang="en-US" sz="1100" b="0" i="0" u="none" strike="noStrike" cap="none" normalizeH="0" dirty="0" smtClean="0">
                <a:ln>
                  <a:noFill/>
                </a:ln>
                <a:solidFill>
                  <a:srgbClr val="212120"/>
                </a:solidFill>
                <a:effectLst/>
                <a:latin typeface="+mn-lt"/>
                <a:ea typeface="Times New Roman" panose="02020603050405020304" pitchFamily="18" charset="0"/>
                <a:cs typeface="Times New Roman" panose="02020603050405020304" pitchFamily="18" charset="0"/>
              </a:rPr>
              <a:t> </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women is simple: we</a:t>
            </a:r>
            <a:r>
              <a:rPr kumimoji="0" lang="en-US" sz="1100" b="0" i="0" u="none" strike="noStrike" cap="none" normalizeH="0" dirty="0" smtClean="0">
                <a:ln>
                  <a:noFill/>
                </a:ln>
                <a:solidFill>
                  <a:srgbClr val="212120"/>
                </a:solidFill>
                <a:effectLst/>
                <a:latin typeface="+mn-lt"/>
                <a:ea typeface="Times New Roman" panose="02020603050405020304" pitchFamily="18" charset="0"/>
                <a:cs typeface="Times New Roman" panose="02020603050405020304" pitchFamily="18" charset="0"/>
              </a:rPr>
              <a:t> are</a:t>
            </a: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here for you. Domestic violence warning indicators Domestic violence, also known as domestic abuse, occurs when a couple is physically, emotionally, or sexually abused.</a:t>
            </a: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US" sz="1100" b="0" i="0" u="none" strike="noStrike" cap="none" normalizeH="0" baseline="0" dirty="0" smtClean="0">
              <a:ln>
                <a:noFill/>
              </a:ln>
              <a:solidFill>
                <a:srgbClr val="212120"/>
              </a:solidFill>
              <a:effectLst/>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US" sz="1100" b="0" i="0" u="none" strike="noStrike" cap="none" normalizeH="0" baseline="0" dirty="0" smtClean="0">
              <a:ln>
                <a:noFill/>
              </a:ln>
              <a:solidFill>
                <a:srgbClr val="212120"/>
              </a:solidFill>
              <a:effectLst/>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US" sz="1100" b="0" i="0" u="none" strike="noStrike" cap="none" normalizeH="0" baseline="0" dirty="0" smtClean="0">
              <a:ln>
                <a:noFill/>
              </a:ln>
              <a:solidFill>
                <a:srgbClr val="212120"/>
              </a:solidFill>
              <a:effectLst/>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lang="en-US" sz="1100" dirty="0">
              <a:solidFill>
                <a:srgbClr val="212120"/>
              </a:solidFill>
              <a:latin typeface="+mn-lt"/>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1" i="1"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Reference 1: </a:t>
            </a:r>
            <a:r>
              <a:rPr kumimoji="0" lang="en-US" sz="1100" b="1" i="1" u="none" strike="noStrike" cap="none" normalizeH="0" baseline="0" dirty="0" smtClean="0">
                <a:ln>
                  <a:noFill/>
                </a:ln>
                <a:solidFill>
                  <a:srgbClr val="0000FF"/>
                </a:solidFill>
                <a:effectLst/>
                <a:latin typeface="+mn-lt"/>
                <a:ea typeface="Times New Roman" panose="02020603050405020304" pitchFamily="18" charset="0"/>
                <a:cs typeface="Times New Roman" panose="02020603050405020304" pitchFamily="18" charset="0"/>
                <a:hlinkClick r:id="rId3"/>
              </a:rPr>
              <a:t>Letter template (england.nhs.uk)</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Sincerely,</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Mrs. Amanda James</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1"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References:</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US" sz="1100" b="1" i="1"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Reference 1: </a:t>
            </a:r>
            <a:r>
              <a:rPr kumimoji="0" lang="en-US" sz="1100" b="1" i="1" u="none" strike="noStrike" cap="none" normalizeH="0" baseline="0" dirty="0" smtClean="0">
                <a:ln>
                  <a:noFill/>
                </a:ln>
                <a:solidFill>
                  <a:srgbClr val="0000FF"/>
                </a:solidFill>
                <a:effectLst/>
                <a:latin typeface="+mn-lt"/>
                <a:ea typeface="Times New Roman" panose="02020603050405020304" pitchFamily="18" charset="0"/>
                <a:cs typeface="Times New Roman" panose="02020603050405020304" pitchFamily="18" charset="0"/>
                <a:hlinkClick r:id="rId3"/>
              </a:rPr>
              <a:t>Letter template (england.nhs.uk)</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hlinkClick r:id="rId4"/>
              </a:rPr>
              <a:t>UK lockdown: Calls to domestic abuse helpline jump by half - BBC News</a:t>
            </a: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(Slide 1 image).</a:t>
            </a:r>
            <a:endParaRPr kumimoji="0" lang="en-GB" sz="1100" b="0" i="0" u="none" strike="noStrike" cap="none" normalizeH="0" baseline="0" dirty="0" smtClean="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hlinkClick r:id="rId5"/>
              </a:rPr>
              <a:t>woman-upsetting-phone-call.jpg (600×399) (sheknows.com)</a:t>
            </a:r>
            <a:r>
              <a:rPr kumimoji="0" lang="en-GB" sz="1100" b="0" i="0" u="none" strike="noStrike" cap="none" normalizeH="0" baseline="0" dirty="0" smtClean="0">
                <a:ln>
                  <a:noFill/>
                </a:ln>
                <a:solidFill>
                  <a:srgbClr val="212120"/>
                </a:solidFill>
                <a:effectLst/>
                <a:latin typeface="+mn-lt"/>
                <a:ea typeface="Times New Roman" panose="02020603050405020304" pitchFamily="18" charset="0"/>
                <a:cs typeface="Times New Roman" panose="02020603050405020304" pitchFamily="18" charset="0"/>
              </a:rPr>
              <a:t> (Slide 2 image).</a:t>
            </a:r>
            <a:endParaRPr kumimoji="0" lang="en-GB" sz="1100" b="0" i="0" u="none" strike="noStrike" cap="none" normalizeH="0" baseline="0" dirty="0" smtClean="0">
              <a:ln>
                <a:noFill/>
              </a:ln>
              <a:solidFill>
                <a:schemeClr val="tx1"/>
              </a:solidFill>
              <a:effectLst/>
              <a:latin typeface="+mn-lt"/>
              <a:ea typeface="Times New Roman" panose="02020603050405020304" pitchFamily="18" charset="0"/>
              <a:hlinkClick r:id="rId6"/>
            </a:endParaRPr>
          </a:p>
          <a:p>
            <a:pPr marL="0" marR="0" lvl="0" indent="0" algn="l" defTabSz="914400" rtl="0" eaLnBrk="0" fontAlgn="base" latinLnBrk="0" hangingPunct="0">
              <a:lnSpc>
                <a:spcPct val="100000"/>
              </a:lnSpc>
              <a:spcBef>
                <a:spcPct val="0"/>
              </a:spcBef>
              <a:spcAft>
                <a:spcPct val="0"/>
              </a:spcAft>
              <a:buClrTx/>
              <a:buSzTx/>
              <a:buFontTx/>
              <a:buNone/>
              <a:tabLst>
                <a:tab pos="387350" algn="l"/>
                <a:tab pos="812800" algn="l"/>
              </a:tabLst>
            </a:pPr>
            <a:r>
              <a:rPr kumimoji="0" lang="en-GB" sz="1100" b="0" i="0" u="none" strike="noStrike" cap="none" normalizeH="0" baseline="0" dirty="0" smtClean="0">
                <a:ln>
                  <a:noFill/>
                </a:ln>
                <a:solidFill>
                  <a:schemeClr val="tx1"/>
                </a:solidFill>
                <a:effectLst/>
                <a:latin typeface="+mn-lt"/>
                <a:ea typeface="Times New Roman" panose="02020603050405020304" pitchFamily="18" charset="0"/>
                <a:hlinkClick r:id="rId6"/>
              </a:rPr>
              <a:t>2b.jpg (720×481) (inewsjournal.com)</a:t>
            </a:r>
            <a:r>
              <a:rPr kumimoji="0" lang="en-GB" sz="1100" b="0" i="0" u="none" strike="noStrike" cap="none" normalizeH="0" baseline="0" dirty="0" smtClean="0">
                <a:ln>
                  <a:noFill/>
                </a:ln>
                <a:solidFill>
                  <a:schemeClr val="tx1"/>
                </a:solidFill>
                <a:effectLst/>
                <a:latin typeface="+mn-lt"/>
                <a:ea typeface="Times New Roman" panose="02020603050405020304" pitchFamily="18" charset="0"/>
              </a:rPr>
              <a:t> (S</a:t>
            </a:r>
            <a:r>
              <a:rPr kumimoji="0" lang="en-GB" sz="1100" b="0" i="0" u="none" strike="noStrike" cap="none" normalizeH="0" baseline="0" dirty="0" smtClean="0">
                <a:ln>
                  <a:noFill/>
                </a:ln>
                <a:solidFill>
                  <a:schemeClr val="tx1"/>
                </a:solidFill>
                <a:effectLst/>
                <a:latin typeface="+mn-lt"/>
              </a:rPr>
              <a:t> </a:t>
            </a:r>
          </a:p>
        </p:txBody>
      </p:sp>
      <p:pic>
        <p:nvPicPr>
          <p:cNvPr id="1029" name="Picture 5" descr="Image result for speak to us"/>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910871" y="958510"/>
            <a:ext cx="922747" cy="699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6697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3620" y="325924"/>
            <a:ext cx="11497901" cy="5909310"/>
          </a:xfrm>
          <a:prstGeom prst="rect">
            <a:avLst/>
          </a:prstGeom>
          <a:noFill/>
        </p:spPr>
        <p:txBody>
          <a:bodyPr wrap="square" rtlCol="0">
            <a:spAutoFit/>
          </a:bodyPr>
          <a:lstStyle/>
          <a:p>
            <a:r>
              <a:rPr lang="en-GB" dirty="0" smtClean="0"/>
              <a:t>To: solutionslimited@outlook.com</a:t>
            </a:r>
          </a:p>
          <a:p>
            <a:r>
              <a:rPr lang="en-GB" dirty="0" smtClean="0"/>
              <a:t>Subject: Domestic violence </a:t>
            </a:r>
          </a:p>
          <a:p>
            <a:endParaRPr lang="en-GB" dirty="0"/>
          </a:p>
          <a:p>
            <a:r>
              <a:rPr lang="en-GB" dirty="0" smtClean="0"/>
              <a:t>Dear sirs ,</a:t>
            </a:r>
          </a:p>
          <a:p>
            <a:endParaRPr lang="en-GB" dirty="0"/>
          </a:p>
          <a:p>
            <a:r>
              <a:rPr lang="en-GB" dirty="0" smtClean="0"/>
              <a:t>With regards to my campaign as our previous telephone conversations I would be very obliged if you could sponsor my </a:t>
            </a:r>
          </a:p>
          <a:p>
            <a:r>
              <a:rPr lang="en-GB" dirty="0" smtClean="0"/>
              <a:t>Campaign with the issues I have addressed to you regarding the Domestic Violence </a:t>
            </a:r>
            <a:r>
              <a:rPr lang="en-GB" dirty="0" err="1" smtClean="0"/>
              <a:t>Covid</a:t>
            </a:r>
            <a:r>
              <a:rPr lang="en-GB" dirty="0" smtClean="0"/>
              <a:t> 19 Pandemic that has risen so much that I can not express how much our company require your support in this.  We are suffering a lot with the financial aspect as we can not meet funds to employ the relevant staff that is required in the different departments.  We require a lot of support workers and people from different agencies that are experienced so that we can employ them to help us in this crises as we are suffering as a company.  With the current </a:t>
            </a:r>
            <a:r>
              <a:rPr lang="en-GB" dirty="0" err="1" smtClean="0"/>
              <a:t>Covid</a:t>
            </a:r>
            <a:r>
              <a:rPr lang="en-GB" dirty="0" smtClean="0"/>
              <a:t> 19 Pandemic crises crime has increased in families at  tremendously.  which has made people turn towards a lot of drug abuse,  their children are watching there parents fall apart and is causing massive effect on family lives and the children are vulnerable to a lot of outside influences  which could lead them to further crimes.  We know that everyone is at present struggling with there needs and there is not much work out there financially it is very hard, this </a:t>
            </a:r>
            <a:r>
              <a:rPr lang="en-GB" dirty="0" err="1" smtClean="0"/>
              <a:t>Covid</a:t>
            </a:r>
            <a:r>
              <a:rPr lang="en-GB" dirty="0" smtClean="0"/>
              <a:t> 19 </a:t>
            </a:r>
            <a:r>
              <a:rPr lang="en-GB" dirty="0" err="1" smtClean="0"/>
              <a:t>Panademic</a:t>
            </a:r>
            <a:r>
              <a:rPr lang="en-GB" dirty="0" smtClean="0"/>
              <a:t> has made a lot of people live in dangerous situations.  </a:t>
            </a:r>
          </a:p>
          <a:p>
            <a:endParaRPr lang="en-GB" dirty="0" smtClean="0"/>
          </a:p>
          <a:p>
            <a:r>
              <a:rPr lang="en-GB" dirty="0" smtClean="0"/>
              <a:t>We look forward for your reply.</a:t>
            </a:r>
          </a:p>
          <a:p>
            <a:endParaRPr lang="en-GB" dirty="0" smtClean="0"/>
          </a:p>
          <a:p>
            <a:r>
              <a:rPr lang="en-GB" dirty="0" smtClean="0"/>
              <a:t>Kind regards Mrs Amanda James</a:t>
            </a:r>
          </a:p>
          <a:p>
            <a:endParaRPr lang="en-GB" dirty="0"/>
          </a:p>
        </p:txBody>
      </p:sp>
    </p:spTree>
    <p:extLst>
      <p:ext uri="{BB962C8B-B14F-4D97-AF65-F5344CB8AC3E}">
        <p14:creationId xmlns:p14="http://schemas.microsoft.com/office/powerpoint/2010/main" val="217801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16459" y="525101"/>
            <a:ext cx="11271565" cy="5632311"/>
          </a:xfrm>
          <a:prstGeom prst="rect">
            <a:avLst/>
          </a:prstGeom>
          <a:noFill/>
        </p:spPr>
        <p:txBody>
          <a:bodyPr wrap="square" rtlCol="0">
            <a:spAutoFit/>
          </a:bodyPr>
          <a:lstStyle/>
          <a:p>
            <a:r>
              <a:rPr lang="en-GB" dirty="0" err="1" smtClean="0"/>
              <a:t>To:Speak</a:t>
            </a:r>
            <a:r>
              <a:rPr lang="en-GB" dirty="0" smtClean="0"/>
              <a:t> To Us</a:t>
            </a:r>
          </a:p>
          <a:p>
            <a:r>
              <a:rPr lang="en-GB" dirty="0" smtClean="0"/>
              <a:t>Subject: Sponsor Campaign For Domestic Violence</a:t>
            </a:r>
          </a:p>
          <a:p>
            <a:endParaRPr lang="en-GB" dirty="0"/>
          </a:p>
          <a:p>
            <a:r>
              <a:rPr lang="en-GB" dirty="0" smtClean="0"/>
              <a:t>F.A.O: Mrs Amanda James</a:t>
            </a:r>
          </a:p>
          <a:p>
            <a:endParaRPr lang="en-GB" dirty="0"/>
          </a:p>
          <a:p>
            <a:r>
              <a:rPr lang="en-GB" dirty="0" smtClean="0"/>
              <a:t>With regards to your email we are writing to inform you that we have discussed the issues that you are facing in your company to support people suffering from Domestic Violence in this </a:t>
            </a:r>
            <a:r>
              <a:rPr lang="en-GB" dirty="0" err="1" smtClean="0"/>
              <a:t>Covid</a:t>
            </a:r>
            <a:r>
              <a:rPr lang="en-GB" dirty="0" smtClean="0"/>
              <a:t> 19 Pandemics.  We understand that you are   </a:t>
            </a:r>
          </a:p>
          <a:p>
            <a:r>
              <a:rPr lang="en-GB" dirty="0" smtClean="0"/>
              <a:t>Facing a very hard time to support your campaign as you have discussed that there are a lot of issues you need to address. We fully understand your concern in this but unfortunately we can not cover all aspects of this campaign,  we can help to fund you with some of the campaign towards paying for your support workers and mentors.</a:t>
            </a:r>
          </a:p>
          <a:p>
            <a:r>
              <a:rPr lang="en-GB" dirty="0" smtClean="0"/>
              <a:t>We can provide after school clubs for children who need to get away from vulnerable households.  We can sign post you to your local council that can help people in housing situations and educational and benefit needs.  We understand you are over-</a:t>
            </a:r>
            <a:r>
              <a:rPr lang="en-GB" dirty="0" err="1" smtClean="0"/>
              <a:t>streched</a:t>
            </a:r>
            <a:r>
              <a:rPr lang="en-GB" dirty="0" smtClean="0"/>
              <a:t> with your funds but we are not in the position to provide you with all your needs as we do not have enough resources to help with everything that you require.  We hope this offer is sufficient for your needs and we will try our best to support you further at a later time when we have the resource available to do so.</a:t>
            </a:r>
          </a:p>
          <a:p>
            <a:endParaRPr lang="en-GB" dirty="0"/>
          </a:p>
          <a:p>
            <a:r>
              <a:rPr lang="en-GB" dirty="0" smtClean="0"/>
              <a:t>Kind regards </a:t>
            </a:r>
          </a:p>
          <a:p>
            <a:endParaRPr lang="en-GB" dirty="0"/>
          </a:p>
          <a:p>
            <a:r>
              <a:rPr lang="en-GB" dirty="0" smtClean="0"/>
              <a:t>Mr Alan Smith</a:t>
            </a:r>
            <a:endParaRPr lang="en-GB" dirty="0"/>
          </a:p>
          <a:p>
            <a:endParaRPr lang="en-GB" dirty="0"/>
          </a:p>
        </p:txBody>
      </p:sp>
    </p:spTree>
    <p:extLst>
      <p:ext uri="{BB962C8B-B14F-4D97-AF65-F5344CB8AC3E}">
        <p14:creationId xmlns:p14="http://schemas.microsoft.com/office/powerpoint/2010/main" val="2283456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4038609" y="2286374"/>
            <a:ext cx="3416300" cy="1574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Domestic violence </a:t>
            </a:r>
            <a:endParaRPr lang="en-GB" dirty="0"/>
          </a:p>
        </p:txBody>
      </p:sp>
      <p:cxnSp>
        <p:nvCxnSpPr>
          <p:cNvPr id="7" name="Straight Arrow Connector 6"/>
          <p:cNvCxnSpPr/>
          <p:nvPr/>
        </p:nvCxnSpPr>
        <p:spPr>
          <a:xfrm flipV="1">
            <a:off x="7318386" y="1643709"/>
            <a:ext cx="1358900" cy="787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2950379" y="1754576"/>
            <a:ext cx="1193800" cy="7366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5562606" y="1354136"/>
            <a:ext cx="0" cy="9763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5813038" y="3962915"/>
            <a:ext cx="36513" cy="9763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7375545" y="3718573"/>
            <a:ext cx="977900" cy="685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3309143" y="3718573"/>
            <a:ext cx="977901" cy="6159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763307" y="573919"/>
            <a:ext cx="2374900" cy="369332"/>
          </a:xfrm>
          <a:prstGeom prst="rect">
            <a:avLst/>
          </a:prstGeom>
          <a:noFill/>
        </p:spPr>
        <p:txBody>
          <a:bodyPr wrap="square" rtlCol="0">
            <a:spAutoFit/>
          </a:bodyPr>
          <a:lstStyle/>
          <a:p>
            <a:r>
              <a:rPr lang="en-GB" dirty="0" err="1" smtClean="0"/>
              <a:t>Covid</a:t>
            </a:r>
            <a:r>
              <a:rPr lang="en-GB" dirty="0" smtClean="0"/>
              <a:t> 19  </a:t>
            </a:r>
            <a:endParaRPr lang="en-GB" dirty="0"/>
          </a:p>
        </p:txBody>
      </p:sp>
      <p:sp>
        <p:nvSpPr>
          <p:cNvPr id="30" name="TextBox 29"/>
          <p:cNvSpPr txBox="1"/>
          <p:nvPr/>
        </p:nvSpPr>
        <p:spPr>
          <a:xfrm>
            <a:off x="8736814" y="1119913"/>
            <a:ext cx="2324100" cy="1200329"/>
          </a:xfrm>
          <a:prstGeom prst="rect">
            <a:avLst/>
          </a:prstGeom>
          <a:noFill/>
        </p:spPr>
        <p:txBody>
          <a:bodyPr wrap="square" rtlCol="0">
            <a:spAutoFit/>
          </a:bodyPr>
          <a:lstStyle/>
          <a:p>
            <a:r>
              <a:rPr lang="en-GB" dirty="0" smtClean="0"/>
              <a:t>SAFEGUARDING- risk of children and families- physical harm to children/mother  </a:t>
            </a:r>
            <a:endParaRPr lang="en-GB" dirty="0"/>
          </a:p>
        </p:txBody>
      </p:sp>
      <p:sp>
        <p:nvSpPr>
          <p:cNvPr id="31" name="TextBox 30"/>
          <p:cNvSpPr txBox="1"/>
          <p:nvPr/>
        </p:nvSpPr>
        <p:spPr>
          <a:xfrm>
            <a:off x="8543930" y="4222789"/>
            <a:ext cx="2098670" cy="923330"/>
          </a:xfrm>
          <a:prstGeom prst="rect">
            <a:avLst/>
          </a:prstGeom>
          <a:noFill/>
        </p:spPr>
        <p:txBody>
          <a:bodyPr wrap="square" rtlCol="0">
            <a:spAutoFit/>
          </a:bodyPr>
          <a:lstStyle/>
          <a:p>
            <a:r>
              <a:rPr lang="en-GB" dirty="0" smtClean="0"/>
              <a:t>Low income- families being on benefits </a:t>
            </a:r>
            <a:endParaRPr lang="en-GB" dirty="0"/>
          </a:p>
        </p:txBody>
      </p:sp>
      <p:sp>
        <p:nvSpPr>
          <p:cNvPr id="4097" name="TextBox 4096"/>
          <p:cNvSpPr txBox="1"/>
          <p:nvPr/>
        </p:nvSpPr>
        <p:spPr>
          <a:xfrm>
            <a:off x="4763307" y="5350113"/>
            <a:ext cx="2135974" cy="646331"/>
          </a:xfrm>
          <a:prstGeom prst="rect">
            <a:avLst/>
          </a:prstGeom>
          <a:noFill/>
        </p:spPr>
        <p:txBody>
          <a:bodyPr wrap="square" rtlCol="0">
            <a:spAutoFit/>
          </a:bodyPr>
          <a:lstStyle/>
          <a:p>
            <a:r>
              <a:rPr lang="en-GB" dirty="0" smtClean="0"/>
              <a:t>Emotionally affected family </a:t>
            </a:r>
            <a:endParaRPr lang="en-GB" dirty="0"/>
          </a:p>
        </p:txBody>
      </p:sp>
      <p:sp>
        <p:nvSpPr>
          <p:cNvPr id="4101" name="TextBox 4100"/>
          <p:cNvSpPr txBox="1"/>
          <p:nvPr/>
        </p:nvSpPr>
        <p:spPr>
          <a:xfrm>
            <a:off x="1262463" y="4512323"/>
            <a:ext cx="2686844" cy="369332"/>
          </a:xfrm>
          <a:prstGeom prst="rect">
            <a:avLst/>
          </a:prstGeom>
          <a:noFill/>
        </p:spPr>
        <p:txBody>
          <a:bodyPr wrap="square" rtlCol="0">
            <a:spAutoFit/>
          </a:bodyPr>
          <a:lstStyle/>
          <a:p>
            <a:r>
              <a:rPr lang="en-GB" dirty="0" smtClean="0"/>
              <a:t>Drug intake rise</a:t>
            </a:r>
            <a:endParaRPr lang="en-GB" dirty="0"/>
          </a:p>
        </p:txBody>
      </p:sp>
      <p:sp>
        <p:nvSpPr>
          <p:cNvPr id="4102" name="TextBox 4101"/>
          <p:cNvSpPr txBox="1"/>
          <p:nvPr/>
        </p:nvSpPr>
        <p:spPr>
          <a:xfrm>
            <a:off x="437359" y="1199546"/>
            <a:ext cx="2380458" cy="923330"/>
          </a:xfrm>
          <a:prstGeom prst="rect">
            <a:avLst/>
          </a:prstGeom>
          <a:noFill/>
        </p:spPr>
        <p:txBody>
          <a:bodyPr wrap="square" rtlCol="0">
            <a:spAutoFit/>
          </a:bodyPr>
          <a:lstStyle/>
          <a:p>
            <a:r>
              <a:rPr lang="en-GB" dirty="0" smtClean="0"/>
              <a:t>Isolation- not being able to go out and no socialize with any one</a:t>
            </a:r>
            <a:endParaRPr lang="en-GB" dirty="0"/>
          </a:p>
        </p:txBody>
      </p:sp>
      <p:pic>
        <p:nvPicPr>
          <p:cNvPr id="4104" name="Picture 4103"/>
          <p:cNvPicPr>
            <a:picLocks noChangeAspect="1"/>
          </p:cNvPicPr>
          <p:nvPr/>
        </p:nvPicPr>
        <p:blipFill>
          <a:blip r:embed="rId3"/>
          <a:stretch>
            <a:fillRect/>
          </a:stretch>
        </p:blipFill>
        <p:spPr>
          <a:xfrm>
            <a:off x="7454504" y="147803"/>
            <a:ext cx="1222782" cy="1222782"/>
          </a:xfrm>
          <a:prstGeom prst="rect">
            <a:avLst/>
          </a:prstGeom>
        </p:spPr>
      </p:pic>
    </p:spTree>
    <p:extLst>
      <p:ext uri="{BB962C8B-B14F-4D97-AF65-F5344CB8AC3E}">
        <p14:creationId xmlns:p14="http://schemas.microsoft.com/office/powerpoint/2010/main" val="4021442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9900" y="889000"/>
            <a:ext cx="11239500" cy="4524315"/>
          </a:xfrm>
          <a:prstGeom prst="rect">
            <a:avLst/>
          </a:prstGeom>
          <a:noFill/>
        </p:spPr>
        <p:txBody>
          <a:bodyPr wrap="square" rtlCol="0">
            <a:spAutoFit/>
          </a:bodyPr>
          <a:lstStyle/>
          <a:p>
            <a:r>
              <a:rPr lang="en-GB" dirty="0" smtClean="0"/>
              <a:t>With the </a:t>
            </a:r>
            <a:r>
              <a:rPr lang="en-GB" dirty="0" err="1" smtClean="0"/>
              <a:t>Covid</a:t>
            </a:r>
            <a:r>
              <a:rPr lang="en-GB" dirty="0" smtClean="0"/>
              <a:t> 19 pandemic domestic violence has risen and homes have not been safe for a lot of </a:t>
            </a:r>
            <a:r>
              <a:rPr lang="en-GB" dirty="0" err="1" smtClean="0"/>
              <a:t>People,beacause</a:t>
            </a:r>
            <a:r>
              <a:rPr lang="en-GB" dirty="0" smtClean="0"/>
              <a:t> </a:t>
            </a:r>
            <a:r>
              <a:rPr lang="en-GB" dirty="0" smtClean="0"/>
              <a:t>professionals could not work as much as the support was not fully there. Being isolated has played a big part in this. People were are at home and under each others way which resulted in risen violence and abuse,  people have suffered a lot as they could not turn to anyone and where left isolated on there own.  Domestic violence mainly arise when families are spending a lot of time together which does not normally give good results as emotions get high and people behaviour seems to change dramatically. Finances were effected ,some people lost their jobs and this have contributed into being disturbed and some men and women  becoming violent</a:t>
            </a:r>
            <a:r>
              <a:rPr lang="en-GB" dirty="0"/>
              <a:t> </a:t>
            </a:r>
            <a:r>
              <a:rPr lang="en-GB" dirty="0" smtClean="0"/>
              <a:t>as they could not meet there daily needs people have been left to survive on very low incomes resulting on mental trauma as staying home has risen there bills and food intake   Mental health went up as people could not cope with this new </a:t>
            </a:r>
            <a:r>
              <a:rPr lang="en-GB" dirty="0" err="1" smtClean="0"/>
              <a:t>Covid</a:t>
            </a:r>
            <a:r>
              <a:rPr lang="en-GB" dirty="0" smtClean="0"/>
              <a:t> 19 </a:t>
            </a:r>
            <a:r>
              <a:rPr lang="en-GB" dirty="0" err="1" smtClean="0"/>
              <a:t>Pardemic</a:t>
            </a:r>
            <a:r>
              <a:rPr lang="en-GB" dirty="0" smtClean="0"/>
              <a:t> which has led to severe abuse where families have had bodily harm visible.  Domestic abuse and Violence have left people tortured and scared for life especially younger generation as they are unable to understand what is happening as there is no schooling and parents can not give there children time. We need to understand the importance of this pandemic and what affect it is leaving in this society.  We need to create mind maps of our thoughts into how we can resolve all these dangerous situation in this society during this </a:t>
            </a:r>
            <a:r>
              <a:rPr lang="en-GB" dirty="0" err="1" smtClean="0"/>
              <a:t>Covid</a:t>
            </a:r>
            <a:r>
              <a:rPr lang="en-GB" dirty="0" smtClean="0"/>
              <a:t> 19 </a:t>
            </a:r>
            <a:r>
              <a:rPr lang="en-GB" dirty="0" err="1" smtClean="0"/>
              <a:t>Pademic</a:t>
            </a:r>
            <a:r>
              <a:rPr lang="en-GB" dirty="0" smtClean="0"/>
              <a:t>.  </a:t>
            </a:r>
            <a:r>
              <a:rPr lang="en-GB" dirty="0" smtClean="0"/>
              <a:t> </a:t>
            </a:r>
            <a:r>
              <a:rPr lang="en-GB" dirty="0" smtClean="0"/>
              <a:t>We need to address all the dangerous of keeping emotions and feelings hidden behind doors.  We need to create a unity of helping hands to support this campaign in getting the right help and seeking further help.</a:t>
            </a:r>
            <a:endParaRPr lang="en-GB" dirty="0"/>
          </a:p>
        </p:txBody>
      </p:sp>
    </p:spTree>
    <p:extLst>
      <p:ext uri="{BB962C8B-B14F-4D97-AF65-F5344CB8AC3E}">
        <p14:creationId xmlns:p14="http://schemas.microsoft.com/office/powerpoint/2010/main" val="2140540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900" y="-177800"/>
            <a:ext cx="10515600" cy="1325563"/>
          </a:xfrm>
        </p:spPr>
        <p:txBody>
          <a:bodyPr/>
          <a:lstStyle/>
          <a:p>
            <a:r>
              <a:rPr lang="en-GB" dirty="0" smtClean="0"/>
              <a:t>References</a:t>
            </a:r>
            <a:endParaRPr lang="en-GB" dirty="0"/>
          </a:p>
        </p:txBody>
      </p:sp>
      <p:sp>
        <p:nvSpPr>
          <p:cNvPr id="4" name="Content Placeholder 3"/>
          <p:cNvSpPr txBox="1">
            <a:spLocks noGrp="1"/>
          </p:cNvSpPr>
          <p:nvPr>
            <p:ph idx="1"/>
          </p:nvPr>
        </p:nvSpPr>
        <p:spPr>
          <a:xfrm>
            <a:off x="381000" y="861487"/>
            <a:ext cx="11201400" cy="4608441"/>
          </a:xfrm>
          <a:prstGeom prst="rect">
            <a:avLst/>
          </a:prstGeom>
          <a:noFill/>
        </p:spPr>
        <p:txBody>
          <a:bodyPr wrap="square" rtlCol="0">
            <a:spAutoFit/>
          </a:bodyPr>
          <a:lstStyle/>
          <a:p>
            <a:r>
              <a:rPr lang="en-GB" sz="1400" dirty="0">
                <a:hlinkClick r:id="rId2"/>
              </a:rPr>
              <a:t>Calls to domestic abuse helpline jump by half. (2020). BBC News. [online] 27 Apr. Available at: https://</a:t>
            </a:r>
            <a:r>
              <a:rPr lang="en-GB" sz="1400" dirty="0" smtClean="0">
                <a:hlinkClick r:id="rId2"/>
              </a:rPr>
              <a:t>www.bbc.co.uk/news/uk-52433520</a:t>
            </a:r>
            <a:r>
              <a:rPr lang="en-GB" sz="1400" dirty="0">
                <a:hlinkClick r:id="rId2"/>
              </a:rPr>
              <a:t> </a:t>
            </a:r>
            <a:r>
              <a:rPr lang="en-GB" sz="1400" dirty="0" smtClean="0">
                <a:hlinkClick r:id="rId2"/>
              </a:rPr>
              <a:t> slide 1 </a:t>
            </a:r>
            <a:endParaRPr lang="en-GB" sz="1400" dirty="0">
              <a:hlinkClick r:id="rId2"/>
            </a:endParaRPr>
          </a:p>
          <a:p>
            <a:r>
              <a:rPr lang="en-GB" sz="1400" dirty="0" smtClean="0"/>
              <a:t>Bracknell </a:t>
            </a:r>
            <a:r>
              <a:rPr lang="en-GB" sz="1400" dirty="0"/>
              <a:t>Forest Council. (2018). Effects of domestic abuse. [online] Available at: </a:t>
            </a:r>
            <a:r>
              <a:rPr lang="en-GB" sz="1400" dirty="0">
                <a:hlinkClick r:id="rId3"/>
              </a:rPr>
              <a:t>https://www.bracknell-forest.gov.uk/crime-and-emergencies/crime-and-community-safety/domestic-abuse/effects-domestic-abuse</a:t>
            </a:r>
            <a:r>
              <a:rPr lang="en-GB" sz="1400" dirty="0" smtClean="0"/>
              <a:t>. Slide 7 </a:t>
            </a:r>
          </a:p>
          <a:p>
            <a:r>
              <a:rPr lang="en-GB" sz="1400" dirty="0" err="1"/>
              <a:t>Stronks</a:t>
            </a:r>
            <a:r>
              <a:rPr lang="en-GB" sz="1400" dirty="0"/>
              <a:t>, K., van de </a:t>
            </a:r>
            <a:r>
              <a:rPr lang="en-GB" sz="1400" dirty="0" err="1"/>
              <a:t>Mheen</a:t>
            </a:r>
            <a:r>
              <a:rPr lang="en-GB" sz="1400" dirty="0"/>
              <a:t>, H.D. and </a:t>
            </a:r>
            <a:r>
              <a:rPr lang="en-GB" sz="1400" dirty="0" err="1"/>
              <a:t>Mackenbach</a:t>
            </a:r>
            <a:r>
              <a:rPr lang="en-GB" sz="1400" dirty="0"/>
              <a:t>, J.P. (1998). A higher prevalence of health problems in low income groups: does it reflect relative deprivation? Journal of Epidemiology and Community Health, [online] 52(9), pp.548–557. Available at: </a:t>
            </a:r>
            <a:r>
              <a:rPr lang="en-GB" sz="1400" dirty="0">
                <a:hlinkClick r:id="rId4"/>
              </a:rPr>
              <a:t>https://www.ncbi.nlm.nih.gov/pmc/articles/PMC1756763</a:t>
            </a:r>
            <a:r>
              <a:rPr lang="en-GB" sz="1400" dirty="0" smtClean="0">
                <a:hlinkClick r:id="rId4"/>
              </a:rPr>
              <a:t>/</a:t>
            </a:r>
            <a:r>
              <a:rPr lang="en-GB" sz="1400" dirty="0" smtClean="0"/>
              <a:t>. Slide 7 </a:t>
            </a:r>
          </a:p>
          <a:p>
            <a:r>
              <a:rPr lang="en-GB" sz="1400" dirty="0" err="1"/>
              <a:t>Havard</a:t>
            </a:r>
            <a:r>
              <a:rPr lang="en-GB" sz="1400" dirty="0"/>
              <a:t>, T. (2021). Domestic abuse and Covid-19: A year into the pandemic. commonslibrary.parliament.uk. [online] Available at: </a:t>
            </a:r>
            <a:r>
              <a:rPr lang="en-GB" sz="1400" dirty="0">
                <a:hlinkClick r:id="rId5"/>
              </a:rPr>
              <a:t>https://commonslibrary.parliament.uk/domestic-abuse-and-covid-19-a-year-into-the-pandemic/#:~:</a:t>
            </a:r>
            <a:r>
              <a:rPr lang="en-GB" sz="1400" dirty="0" smtClean="0">
                <a:hlinkClick r:id="rId5"/>
              </a:rPr>
              <a:t>text=The%20Crime%20Survey%20for%20England</a:t>
            </a:r>
            <a:r>
              <a:rPr lang="en-GB" sz="1400" dirty="0" smtClean="0"/>
              <a:t>. Slide 7 </a:t>
            </a:r>
          </a:p>
          <a:p>
            <a:r>
              <a:rPr lang="en-GB" sz="1400" dirty="0"/>
              <a:t>HIEN, D. and HONEYMAN, T. (2000). A Closer Look at the Drug Abuse—Maternal Aggression Link. Journal of Interpersonal Violence, 15(5), pp.503–522</a:t>
            </a:r>
            <a:r>
              <a:rPr lang="en-GB" sz="1400" dirty="0" smtClean="0"/>
              <a:t>. slide 7. </a:t>
            </a:r>
          </a:p>
          <a:p>
            <a:r>
              <a:rPr lang="en-GB" sz="1400" dirty="0"/>
              <a:t>maintenance (</a:t>
            </a:r>
            <a:r>
              <a:rPr lang="en-GB" sz="1400" dirty="0" err="1"/>
              <a:t>n.d.</a:t>
            </a:r>
            <a:r>
              <a:rPr lang="en-GB" sz="1400" dirty="0"/>
              <a:t>). Domestic abuse. [online] Victim Support. Available at: https://www.victimsupport.org.uk/crime-info/types-crime/domestic-abuse/?gclid=EAIaIQobChMIp7616YrS8QIVT4ODBx29eQNdEAAYASAAEgLzSPD_BwE [Accessed 7 Jul. 2021</a:t>
            </a:r>
            <a:r>
              <a:rPr lang="en-GB" sz="1400" dirty="0" smtClean="0"/>
              <a:t>]. Slide 3 </a:t>
            </a:r>
            <a:endParaRPr lang="en-GB" sz="1400" dirty="0" smtClean="0"/>
          </a:p>
          <a:p>
            <a:r>
              <a:rPr lang="en-GB" sz="1400" dirty="0" err="1"/>
              <a:t>safeline</a:t>
            </a:r>
            <a:r>
              <a:rPr lang="en-GB" sz="1400" dirty="0"/>
              <a:t> (2015). </a:t>
            </a:r>
            <a:r>
              <a:rPr lang="en-GB" sz="1400" dirty="0" err="1"/>
              <a:t>Safeline</a:t>
            </a:r>
            <a:r>
              <a:rPr lang="en-GB" sz="1400" dirty="0"/>
              <a:t> - Believe in you - Surviving sexual abuse &amp; rape. [online] </a:t>
            </a:r>
            <a:r>
              <a:rPr lang="en-GB" sz="1400" dirty="0" err="1"/>
              <a:t>Safeline</a:t>
            </a:r>
            <a:r>
              <a:rPr lang="en-GB" sz="1400" dirty="0"/>
              <a:t> - Believe in you - Surviving sexual abuse &amp; rape. Available at: https://www.safeline.org.uk/?gclid=EAIaIQobChMIxq636bLU8QIVD7_tCh2wggOfEAAYAyAAEgL_J_D_BwE [Accessed 8 Jul. 2021</a:t>
            </a:r>
            <a:r>
              <a:rPr lang="en-GB" sz="1400" dirty="0" smtClean="0"/>
              <a:t>]. Slide 5 </a:t>
            </a:r>
          </a:p>
          <a:p>
            <a:r>
              <a:rPr lang="en-GB" sz="1400" dirty="0"/>
              <a:t>Local Government Association (2015). Adult safeguarding and domestic abuse. [online] . Available at: </a:t>
            </a:r>
            <a:r>
              <a:rPr lang="en-GB" sz="1400" dirty="0">
                <a:hlinkClick r:id="rId6"/>
              </a:rPr>
              <a:t>https://www.local.gov.uk/sites/default/files/documents/adult-safeguarding-and-do-cfe.pdf</a:t>
            </a:r>
            <a:r>
              <a:rPr lang="en-GB" sz="1400" dirty="0" smtClean="0"/>
              <a:t>. Slide 7</a:t>
            </a:r>
          </a:p>
          <a:p>
            <a:endParaRPr lang="en-GB" sz="1400" dirty="0" smtClean="0"/>
          </a:p>
        </p:txBody>
      </p:sp>
    </p:spTree>
    <p:extLst>
      <p:ext uri="{BB962C8B-B14F-4D97-AF65-F5344CB8AC3E}">
        <p14:creationId xmlns:p14="http://schemas.microsoft.com/office/powerpoint/2010/main" val="263926432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2651</TotalTime>
  <Words>1782</Words>
  <Application>Microsoft Office PowerPoint</Application>
  <PresentationFormat>Widescreen</PresentationFormat>
  <Paragraphs>128</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Contents Page</vt:lpstr>
      <vt:lpstr>DOMESTIC VIOLENCE</vt:lpstr>
      <vt:lpstr>ARE YOU SCARED IN YOUR OWN HOME?</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VIOLENCE</dc:title>
  <dc:creator>Dell</dc:creator>
  <cp:lastModifiedBy>Dell</cp:lastModifiedBy>
  <cp:revision>55</cp:revision>
  <dcterms:created xsi:type="dcterms:W3CDTF">2021-06-29T08:59:35Z</dcterms:created>
  <dcterms:modified xsi:type="dcterms:W3CDTF">2021-07-08T23:33:53Z</dcterms:modified>
</cp:coreProperties>
</file>