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255" r:id="rId4"/>
    <p:sldMasterId id="2147484259" r:id="rId5"/>
  </p:sldMasterIdLst>
  <p:notesMasterIdLst>
    <p:notesMasterId r:id="rId28"/>
  </p:notesMasterIdLst>
  <p:sldIdLst>
    <p:sldId id="354" r:id="rId6"/>
    <p:sldId id="301" r:id="rId7"/>
    <p:sldId id="283" r:id="rId8"/>
    <p:sldId id="288" r:id="rId9"/>
    <p:sldId id="356" r:id="rId10"/>
    <p:sldId id="286" r:id="rId11"/>
    <p:sldId id="294" r:id="rId12"/>
    <p:sldId id="295" r:id="rId13"/>
    <p:sldId id="276" r:id="rId14"/>
    <p:sldId id="281" r:id="rId15"/>
    <p:sldId id="284" r:id="rId16"/>
    <p:sldId id="290" r:id="rId17"/>
    <p:sldId id="289" r:id="rId18"/>
    <p:sldId id="262" r:id="rId19"/>
    <p:sldId id="304" r:id="rId20"/>
    <p:sldId id="305" r:id="rId21"/>
    <p:sldId id="355" r:id="rId22"/>
    <p:sldId id="306" r:id="rId23"/>
    <p:sldId id="310" r:id="rId24"/>
    <p:sldId id="260" r:id="rId25"/>
    <p:sldId id="311" r:id="rId26"/>
    <p:sldId id="285" r:id="rId27"/>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1pPr>
    <a:lvl2pPr marL="457200"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2pPr>
    <a:lvl3pPr marL="914400"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3pPr>
    <a:lvl4pPr marL="1371600"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4pPr>
    <a:lvl5pPr marL="1828800"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Trebuchet MS" panose="020B0603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Trebuchet MS" panose="020B0603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Trebuchet MS" panose="020B0603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Trebuchet MS" panose="020B0603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800" autoAdjust="0"/>
    <p:restoredTop sz="58356" autoAdjust="0"/>
  </p:normalViewPr>
  <p:slideViewPr>
    <p:cSldViewPr snapToGrid="0">
      <p:cViewPr>
        <p:scale>
          <a:sx n="87" d="100"/>
          <a:sy n="87" d="100"/>
        </p:scale>
        <p:origin x="1284" y="-428"/>
      </p:cViewPr>
      <p:guideLst>
        <p:guide orient="horz" pos="2160"/>
        <p:guide pos="2880"/>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notesViewPr>
    <p:cSldViewPr snapToGrid="0">
      <p:cViewPr varScale="1">
        <p:scale>
          <a:sx n="76" d="100"/>
          <a:sy n="76" d="100"/>
        </p:scale>
        <p:origin x="2824" y="36"/>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 Type="http://schemas.openxmlformats.org/officeDocument/2006/relationships/customXml" Target="../customXml/item3.xml"/><Relationship Id="rId21" Type="http://schemas.openxmlformats.org/officeDocument/2006/relationships/slide" Target="slides/slide16.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notesMaster" Target="notesMasters/notesMaster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a:latin typeface="+mn-lt"/>
                <a:cs typeface="+mn-cs"/>
              </a:defRPr>
            </a:lvl1pPr>
          </a:lstStyle>
          <a:p>
            <a:pPr>
              <a:defRPr/>
            </a:pPr>
            <a:fld id="{BA9287BF-F806-458F-BE52-8588D7A6BB1A}" type="datetimeFigureOut">
              <a:rPr lang="en-GB"/>
              <a:pPr>
                <a:defRPr/>
              </a:pPr>
              <a:t>29/04/2024</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a:latin typeface="+mn-lt"/>
                <a:cs typeface="+mn-cs"/>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a:defRPr sz="1200">
                <a:latin typeface="Calibri" panose="020F0502020204030204" pitchFamily="34" charset="0"/>
              </a:defRPr>
            </a:lvl1pPr>
          </a:lstStyle>
          <a:p>
            <a:fld id="{47E67E19-4B33-464F-92BF-C1EC9789906C}" type="slidenum">
              <a:rPr lang="en-GB" altLang="en-US"/>
              <a:pPr/>
              <a:t>‹#›</a:t>
            </a:fld>
            <a:endParaRPr lang="en-GB" altLang="en-US"/>
          </a:p>
        </p:txBody>
      </p:sp>
    </p:spTree>
    <p:extLst>
      <p:ext uri="{BB962C8B-B14F-4D97-AF65-F5344CB8AC3E}">
        <p14:creationId xmlns:p14="http://schemas.microsoft.com/office/powerpoint/2010/main" val="1969045594"/>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www.strategicmanagementinsight.com/tools/porters-five-forces.html" TargetMode="External"/><Relationship Id="rId2" Type="http://schemas.openxmlformats.org/officeDocument/2006/relationships/slide" Target="../slides/slide11.xml"/><Relationship Id="rId1" Type="http://schemas.openxmlformats.org/officeDocument/2006/relationships/notesMaster" Target="../notesMasters/notesMaster1.xml"/><Relationship Id="rId6" Type="http://schemas.openxmlformats.org/officeDocument/2006/relationships/hyperlink" Target="https://www.strategicmanagementinsight.com/tools/bcg-matrix-growth-share.html" TargetMode="External"/><Relationship Id="rId5" Type="http://schemas.openxmlformats.org/officeDocument/2006/relationships/hyperlink" Target="https://www.strategicmanagementinsight.com/tools/value-chain-analysis.html" TargetMode="External"/><Relationship Id="rId4" Type="http://schemas.openxmlformats.org/officeDocument/2006/relationships/hyperlink" Target="https://www.strategicmanagementinsight.com/tools/pest-pestel-analysis.html" TargetMode="Externa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7E67E19-4B33-464F-92BF-C1EC9789906C}" type="slidenum">
              <a:rPr lang="en-GB" altLang="en-US" smtClean="0"/>
              <a:pPr/>
              <a:t>1</a:t>
            </a:fld>
            <a:endParaRPr lang="en-GB" altLang="en-US"/>
          </a:p>
        </p:txBody>
      </p:sp>
    </p:spTree>
    <p:extLst>
      <p:ext uri="{BB962C8B-B14F-4D97-AF65-F5344CB8AC3E}">
        <p14:creationId xmlns:p14="http://schemas.microsoft.com/office/powerpoint/2010/main" val="34965583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7E67E19-4B33-464F-92BF-C1EC9789906C}" type="slidenum">
              <a:rPr lang="en-GB" altLang="en-US" smtClean="0"/>
              <a:pPr/>
              <a:t>2</a:t>
            </a:fld>
            <a:endParaRPr lang="en-GB" altLang="en-US"/>
          </a:p>
        </p:txBody>
      </p:sp>
    </p:spTree>
    <p:extLst>
      <p:ext uri="{BB962C8B-B14F-4D97-AF65-F5344CB8AC3E}">
        <p14:creationId xmlns:p14="http://schemas.microsoft.com/office/powerpoint/2010/main" val="500998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Typographies are the studies of ‘types’ so, when we are looking at knowledge typographies we are </a:t>
            </a:r>
            <a:r>
              <a:rPr lang="en-GB" dirty="0" err="1"/>
              <a:t>ooking</a:t>
            </a:r>
            <a:r>
              <a:rPr lang="en-GB" dirty="0"/>
              <a:t> at different types, and/or interpretations of knowledge.</a:t>
            </a:r>
          </a:p>
        </p:txBody>
      </p:sp>
      <p:sp>
        <p:nvSpPr>
          <p:cNvPr id="4" name="Slide Number Placeholder 3"/>
          <p:cNvSpPr>
            <a:spLocks noGrp="1"/>
          </p:cNvSpPr>
          <p:nvPr>
            <p:ph type="sldNum" sz="quarter" idx="10"/>
          </p:nvPr>
        </p:nvSpPr>
        <p:spPr/>
        <p:txBody>
          <a:bodyPr/>
          <a:lstStyle/>
          <a:p>
            <a:fld id="{AD8BF6BF-9202-4E1B-A529-B44A37FC63DC}" type="slidenum">
              <a:rPr lang="en-GB" smtClean="0"/>
              <a:t>3</a:t>
            </a:fld>
            <a:endParaRPr lang="en-GB" dirty="0"/>
          </a:p>
        </p:txBody>
      </p:sp>
    </p:spTree>
    <p:extLst>
      <p:ext uri="{BB962C8B-B14F-4D97-AF65-F5344CB8AC3E}">
        <p14:creationId xmlns:p14="http://schemas.microsoft.com/office/powerpoint/2010/main" val="150925899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a:extLst>
              <a:ext uri="{FF2B5EF4-FFF2-40B4-BE49-F238E27FC236}">
                <a16:creationId xmlns:a16="http://schemas.microsoft.com/office/drawing/2014/main" id="{C94B3D6C-64F3-4E95-A3B7-E01450D9A3B4}"/>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8915" name="Notes Placeholder 2">
            <a:extLst>
              <a:ext uri="{FF2B5EF4-FFF2-40B4-BE49-F238E27FC236}">
                <a16:creationId xmlns:a16="http://schemas.microsoft.com/office/drawing/2014/main" id="{AE0911EA-45B0-40B7-BBD4-93622E2EDED1}"/>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 </a:t>
            </a:r>
          </a:p>
        </p:txBody>
      </p:sp>
      <p:sp>
        <p:nvSpPr>
          <p:cNvPr id="38916" name="Slide Number Placeholder 3">
            <a:extLst>
              <a:ext uri="{FF2B5EF4-FFF2-40B4-BE49-F238E27FC236}">
                <a16:creationId xmlns:a16="http://schemas.microsoft.com/office/drawing/2014/main" id="{5F62FE66-DC65-46B2-B7B2-D24AFBDA7FC6}"/>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74AE62B6-FF3B-47A1-AC48-33A1411362F3}" type="slidenum">
              <a:rPr lang="en-GB" altLang="en-US" smtClean="0"/>
              <a:pPr/>
              <a:t>4</a:t>
            </a:fld>
            <a:endParaRPr lang="en-GB"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a:extLst>
              <a:ext uri="{FF2B5EF4-FFF2-40B4-BE49-F238E27FC236}">
                <a16:creationId xmlns:a16="http://schemas.microsoft.com/office/drawing/2014/main" id="{C94B3D6C-64F3-4E95-A3B7-E01450D9A3B4}"/>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8915" name="Notes Placeholder 2">
            <a:extLst>
              <a:ext uri="{FF2B5EF4-FFF2-40B4-BE49-F238E27FC236}">
                <a16:creationId xmlns:a16="http://schemas.microsoft.com/office/drawing/2014/main" id="{AE0911EA-45B0-40B7-BBD4-93622E2EDED1}"/>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 </a:t>
            </a:r>
          </a:p>
        </p:txBody>
      </p:sp>
      <p:sp>
        <p:nvSpPr>
          <p:cNvPr id="38916" name="Slide Number Placeholder 3">
            <a:extLst>
              <a:ext uri="{FF2B5EF4-FFF2-40B4-BE49-F238E27FC236}">
                <a16:creationId xmlns:a16="http://schemas.microsoft.com/office/drawing/2014/main" id="{5F62FE66-DC65-46B2-B7B2-D24AFBDA7FC6}"/>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74AE62B6-FF3B-47A1-AC48-33A1411362F3}" type="slidenum">
              <a:rPr lang="en-GB" altLang="en-US" smtClean="0"/>
              <a:pPr/>
              <a:t>5</a:t>
            </a:fld>
            <a:endParaRPr lang="en-GB" altLang="en-US"/>
          </a:p>
        </p:txBody>
      </p:sp>
    </p:spTree>
    <p:extLst>
      <p:ext uri="{BB962C8B-B14F-4D97-AF65-F5344CB8AC3E}">
        <p14:creationId xmlns:p14="http://schemas.microsoft.com/office/powerpoint/2010/main" val="46381961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a:p>
            <a:endParaRPr lang="en-GB" dirty="0"/>
          </a:p>
        </p:txBody>
      </p:sp>
      <p:sp>
        <p:nvSpPr>
          <p:cNvPr id="4" name="Slide Number Placeholder 3"/>
          <p:cNvSpPr>
            <a:spLocks noGrp="1"/>
          </p:cNvSpPr>
          <p:nvPr>
            <p:ph type="sldNum" sz="quarter" idx="5"/>
          </p:nvPr>
        </p:nvSpPr>
        <p:spPr/>
        <p:txBody>
          <a:bodyPr/>
          <a:lstStyle/>
          <a:p>
            <a:fld id="{AD8BF6BF-9202-4E1B-A529-B44A37FC63DC}" type="slidenum">
              <a:rPr lang="en-GB" smtClean="0"/>
              <a:t>6</a:t>
            </a:fld>
            <a:endParaRPr lang="en-GB" dirty="0"/>
          </a:p>
        </p:txBody>
      </p:sp>
    </p:spTree>
    <p:extLst>
      <p:ext uri="{BB962C8B-B14F-4D97-AF65-F5344CB8AC3E}">
        <p14:creationId xmlns:p14="http://schemas.microsoft.com/office/powerpoint/2010/main" val="1698265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a:extLst>
              <a:ext uri="{FF2B5EF4-FFF2-40B4-BE49-F238E27FC236}">
                <a16:creationId xmlns:a16="http://schemas.microsoft.com/office/drawing/2014/main" id="{47ADC7AF-E20F-3E48-518B-6EA1494199FA}"/>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a:extLst>
              <a:ext uri="{FF2B5EF4-FFF2-40B4-BE49-F238E27FC236}">
                <a16:creationId xmlns:a16="http://schemas.microsoft.com/office/drawing/2014/main" id="{7CC0F2B7-3678-6521-C87A-97C35781A1BE}"/>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17412" name="Slide Number Placeholder 3">
            <a:extLst>
              <a:ext uri="{FF2B5EF4-FFF2-40B4-BE49-F238E27FC236}">
                <a16:creationId xmlns:a16="http://schemas.microsoft.com/office/drawing/2014/main" id="{0D6A3031-795F-FDD5-983F-4F701E4036A8}"/>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800">
                <a:solidFill>
                  <a:schemeClr val="tx1"/>
                </a:solidFill>
                <a:latin typeface="Times New Roman" panose="02020603050405020304" pitchFamily="18" charset="0"/>
              </a:defRPr>
            </a:lvl1pPr>
            <a:lvl2pPr marL="742950" indent="-285750">
              <a:defRPr sz="2800">
                <a:solidFill>
                  <a:schemeClr val="tx1"/>
                </a:solidFill>
                <a:latin typeface="Times New Roman" panose="02020603050405020304" pitchFamily="18" charset="0"/>
              </a:defRPr>
            </a:lvl2pPr>
            <a:lvl3pPr marL="1143000" indent="-228600">
              <a:defRPr sz="2800">
                <a:solidFill>
                  <a:schemeClr val="tx1"/>
                </a:solidFill>
                <a:latin typeface="Times New Roman" panose="02020603050405020304" pitchFamily="18" charset="0"/>
              </a:defRPr>
            </a:lvl3pPr>
            <a:lvl4pPr marL="1600200" indent="-228600">
              <a:defRPr sz="2800">
                <a:solidFill>
                  <a:schemeClr val="tx1"/>
                </a:solidFill>
                <a:latin typeface="Times New Roman" panose="02020603050405020304" pitchFamily="18" charset="0"/>
              </a:defRPr>
            </a:lvl4pPr>
            <a:lvl5pPr marL="2057400" indent="-228600">
              <a:defRPr sz="28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8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8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8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800">
                <a:solidFill>
                  <a:schemeClr val="tx1"/>
                </a:solidFill>
                <a:latin typeface="Times New Roman" panose="02020603050405020304" pitchFamily="18" charset="0"/>
              </a:defRPr>
            </a:lvl9pPr>
          </a:lstStyle>
          <a:p>
            <a:fld id="{20C64603-9463-4CDB-B7EE-188D0F07B181}" type="slidenum">
              <a:rPr lang="en-GB" altLang="en-US" sz="1200" smtClean="0">
                <a:latin typeface="Calibri" panose="020F0502020204030204" pitchFamily="34" charset="0"/>
              </a:rPr>
              <a:pPr/>
              <a:t>7</a:t>
            </a:fld>
            <a:endParaRPr lang="en-GB" altLang="en-US" sz="1200">
              <a:latin typeface="Calibri" panose="020F050202020403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a:extLst>
              <a:ext uri="{FF2B5EF4-FFF2-40B4-BE49-F238E27FC236}">
                <a16:creationId xmlns:a16="http://schemas.microsoft.com/office/drawing/2014/main" id="{50195B08-B515-B209-A467-BC83FC365E8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9459" name="Notes Placeholder 2">
            <a:extLst>
              <a:ext uri="{FF2B5EF4-FFF2-40B4-BE49-F238E27FC236}">
                <a16:creationId xmlns:a16="http://schemas.microsoft.com/office/drawing/2014/main" id="{A34FDD86-AE77-7B85-9A81-D1A99743CDBD}"/>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sp>
        <p:nvSpPr>
          <p:cNvPr id="19460" name="Slide Number Placeholder 3">
            <a:extLst>
              <a:ext uri="{FF2B5EF4-FFF2-40B4-BE49-F238E27FC236}">
                <a16:creationId xmlns:a16="http://schemas.microsoft.com/office/drawing/2014/main" id="{F305E20E-0F75-ACFE-02AC-4F2BFE8A8DDB}"/>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800">
                <a:solidFill>
                  <a:schemeClr val="tx1"/>
                </a:solidFill>
                <a:latin typeface="Times New Roman" panose="02020603050405020304" pitchFamily="18" charset="0"/>
              </a:defRPr>
            </a:lvl1pPr>
            <a:lvl2pPr marL="742950" indent="-285750">
              <a:defRPr sz="2800">
                <a:solidFill>
                  <a:schemeClr val="tx1"/>
                </a:solidFill>
                <a:latin typeface="Times New Roman" panose="02020603050405020304" pitchFamily="18" charset="0"/>
              </a:defRPr>
            </a:lvl2pPr>
            <a:lvl3pPr marL="1143000" indent="-228600">
              <a:defRPr sz="2800">
                <a:solidFill>
                  <a:schemeClr val="tx1"/>
                </a:solidFill>
                <a:latin typeface="Times New Roman" panose="02020603050405020304" pitchFamily="18" charset="0"/>
              </a:defRPr>
            </a:lvl3pPr>
            <a:lvl4pPr marL="1600200" indent="-228600">
              <a:defRPr sz="2800">
                <a:solidFill>
                  <a:schemeClr val="tx1"/>
                </a:solidFill>
                <a:latin typeface="Times New Roman" panose="02020603050405020304" pitchFamily="18" charset="0"/>
              </a:defRPr>
            </a:lvl4pPr>
            <a:lvl5pPr marL="2057400" indent="-228600">
              <a:defRPr sz="28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8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8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8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800">
                <a:solidFill>
                  <a:schemeClr val="tx1"/>
                </a:solidFill>
                <a:latin typeface="Times New Roman" panose="02020603050405020304" pitchFamily="18" charset="0"/>
              </a:defRPr>
            </a:lvl9pPr>
          </a:lstStyle>
          <a:p>
            <a:fld id="{C0A4AD7C-E071-4E15-B5EE-0EE246A7D668}" type="slidenum">
              <a:rPr lang="en-GB" altLang="en-US" sz="1200" smtClean="0">
                <a:latin typeface="Calibri" panose="020F0502020204030204" pitchFamily="34" charset="0"/>
              </a:rPr>
              <a:pPr/>
              <a:t>8</a:t>
            </a:fld>
            <a:endParaRPr lang="en-GB" altLang="en-US" sz="1200">
              <a:latin typeface="Calibri" panose="020F050202020403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a:extLst>
              <a:ext uri="{FF2B5EF4-FFF2-40B4-BE49-F238E27FC236}">
                <a16:creationId xmlns:a16="http://schemas.microsoft.com/office/drawing/2014/main" id="{CEF43A67-B2E3-4C81-77DD-47DCF61F84F6}"/>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1507" name="Notes Placeholder 2">
            <a:extLst>
              <a:ext uri="{FF2B5EF4-FFF2-40B4-BE49-F238E27FC236}">
                <a16:creationId xmlns:a16="http://schemas.microsoft.com/office/drawing/2014/main" id="{DE830977-0F30-E5DA-FD33-E26C4515403E}"/>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21508" name="Slide Number Placeholder 3">
            <a:extLst>
              <a:ext uri="{FF2B5EF4-FFF2-40B4-BE49-F238E27FC236}">
                <a16:creationId xmlns:a16="http://schemas.microsoft.com/office/drawing/2014/main" id="{589B6DC4-0B43-9EC3-47C3-7998C6B4BE35}"/>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800">
                <a:solidFill>
                  <a:schemeClr val="tx1"/>
                </a:solidFill>
                <a:latin typeface="Times New Roman" panose="02020603050405020304" pitchFamily="18" charset="0"/>
              </a:defRPr>
            </a:lvl1pPr>
            <a:lvl2pPr marL="742950" indent="-285750">
              <a:defRPr sz="2800">
                <a:solidFill>
                  <a:schemeClr val="tx1"/>
                </a:solidFill>
                <a:latin typeface="Times New Roman" panose="02020603050405020304" pitchFamily="18" charset="0"/>
              </a:defRPr>
            </a:lvl2pPr>
            <a:lvl3pPr marL="1143000" indent="-228600">
              <a:defRPr sz="2800">
                <a:solidFill>
                  <a:schemeClr val="tx1"/>
                </a:solidFill>
                <a:latin typeface="Times New Roman" panose="02020603050405020304" pitchFamily="18" charset="0"/>
              </a:defRPr>
            </a:lvl3pPr>
            <a:lvl4pPr marL="1600200" indent="-228600">
              <a:defRPr sz="2800">
                <a:solidFill>
                  <a:schemeClr val="tx1"/>
                </a:solidFill>
                <a:latin typeface="Times New Roman" panose="02020603050405020304" pitchFamily="18" charset="0"/>
              </a:defRPr>
            </a:lvl4pPr>
            <a:lvl5pPr marL="2057400" indent="-228600">
              <a:defRPr sz="28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8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8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8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800">
                <a:solidFill>
                  <a:schemeClr val="tx1"/>
                </a:solidFill>
                <a:latin typeface="Times New Roman" panose="02020603050405020304" pitchFamily="18" charset="0"/>
              </a:defRPr>
            </a:lvl9pPr>
          </a:lstStyle>
          <a:p>
            <a:fld id="{648866A0-036F-48B8-A32C-509695E89559}" type="slidenum">
              <a:rPr lang="en-GB" altLang="en-US" sz="1200" smtClean="0">
                <a:latin typeface="Calibri" panose="020F0502020204030204" pitchFamily="34" charset="0"/>
              </a:rPr>
              <a:pPr/>
              <a:t>9</a:t>
            </a:fld>
            <a:endParaRPr lang="en-GB" altLang="en-US" sz="1200">
              <a:latin typeface="Calibri" panose="020F0502020204030204"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b="1" dirty="0" err="1"/>
              <a:t>Heteregenous</a:t>
            </a:r>
            <a:r>
              <a:rPr lang="en-GB" b="1" dirty="0"/>
              <a:t> - Diverse</a:t>
            </a:r>
          </a:p>
        </p:txBody>
      </p:sp>
      <p:sp>
        <p:nvSpPr>
          <p:cNvPr id="4" name="Slide Number Placeholder 3"/>
          <p:cNvSpPr>
            <a:spLocks noGrp="1"/>
          </p:cNvSpPr>
          <p:nvPr>
            <p:ph type="sldNum" sz="quarter" idx="5"/>
          </p:nvPr>
        </p:nvSpPr>
        <p:spPr/>
        <p:txBody>
          <a:bodyPr/>
          <a:lstStyle/>
          <a:p>
            <a:fld id="{AD8BF6BF-9202-4E1B-A529-B44A37FC63DC}" type="slidenum">
              <a:rPr lang="en-GB" smtClean="0"/>
              <a:t>10</a:t>
            </a:fld>
            <a:endParaRPr lang="en-GB"/>
          </a:p>
        </p:txBody>
      </p:sp>
    </p:spTree>
    <p:extLst>
      <p:ext uri="{BB962C8B-B14F-4D97-AF65-F5344CB8AC3E}">
        <p14:creationId xmlns:p14="http://schemas.microsoft.com/office/powerpoint/2010/main" val="70243403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In order to understand the sources of </a:t>
            </a:r>
            <a:r>
              <a:rPr lang="en-GB" sz="1200" b="0" i="1" kern="1200" dirty="0">
                <a:solidFill>
                  <a:schemeClr val="tx1"/>
                </a:solidFill>
                <a:effectLst/>
                <a:latin typeface="+mn-lt"/>
                <a:ea typeface="+mn-ea"/>
                <a:cs typeface="+mn-cs"/>
              </a:rPr>
              <a:t>sustained </a:t>
            </a:r>
            <a:r>
              <a:rPr lang="en-GB" sz="1200" b="0" i="0" kern="1200" dirty="0">
                <a:solidFill>
                  <a:schemeClr val="tx1"/>
                </a:solidFill>
                <a:effectLst/>
                <a:latin typeface="+mn-lt"/>
                <a:ea typeface="+mn-ea"/>
                <a:cs typeface="+mn-cs"/>
              </a:rPr>
              <a:t>competitive advantage, firms are using many tools to </a:t>
            </a:r>
            <a:r>
              <a:rPr lang="en-GB" sz="1200" b="0" i="0" kern="1200" dirty="0" err="1">
                <a:solidFill>
                  <a:schemeClr val="tx1"/>
                </a:solidFill>
                <a:effectLst/>
                <a:latin typeface="+mn-lt"/>
                <a:ea typeface="+mn-ea"/>
                <a:cs typeface="+mn-cs"/>
              </a:rPr>
              <a:t>analyze</a:t>
            </a:r>
            <a:r>
              <a:rPr lang="en-GB" sz="1200" b="0" i="0" kern="1200" dirty="0">
                <a:solidFill>
                  <a:schemeClr val="tx1"/>
                </a:solidFill>
                <a:effectLst/>
                <a:latin typeface="+mn-lt"/>
                <a:ea typeface="+mn-ea"/>
                <a:cs typeface="+mn-cs"/>
              </a:rPr>
              <a:t> their external (</a:t>
            </a:r>
            <a:r>
              <a:rPr lang="en-GB" sz="1200" b="0" i="0" u="none" strike="noStrike" kern="1200" dirty="0">
                <a:solidFill>
                  <a:schemeClr val="tx1"/>
                </a:solidFill>
                <a:effectLst/>
                <a:latin typeface="+mn-lt"/>
                <a:ea typeface="+mn-ea"/>
                <a:cs typeface="+mn-cs"/>
                <a:hlinkClick r:id="rId3"/>
              </a:rPr>
              <a:t>Porter’s 5 Forces</a:t>
            </a:r>
            <a:r>
              <a:rPr lang="en-GB" sz="1200" b="0" i="0" kern="1200" dirty="0">
                <a:solidFill>
                  <a:schemeClr val="tx1"/>
                </a:solidFill>
                <a:effectLst/>
                <a:latin typeface="+mn-lt"/>
                <a:ea typeface="+mn-ea"/>
                <a:cs typeface="+mn-cs"/>
              </a:rPr>
              <a:t>, </a:t>
            </a:r>
            <a:r>
              <a:rPr lang="en-GB" sz="1200" b="0" i="0" u="none" strike="noStrike" kern="1200" dirty="0">
                <a:solidFill>
                  <a:schemeClr val="tx1"/>
                </a:solidFill>
                <a:effectLst/>
                <a:latin typeface="+mn-lt"/>
                <a:ea typeface="+mn-ea"/>
                <a:cs typeface="+mn-cs"/>
                <a:hlinkClick r:id="rId4"/>
              </a:rPr>
              <a:t>PEST analysis</a:t>
            </a:r>
            <a:r>
              <a:rPr lang="en-GB" sz="1200" b="0" i="0" kern="1200" dirty="0">
                <a:solidFill>
                  <a:schemeClr val="tx1"/>
                </a:solidFill>
                <a:effectLst/>
                <a:latin typeface="+mn-lt"/>
                <a:ea typeface="+mn-ea"/>
                <a:cs typeface="+mn-cs"/>
              </a:rPr>
              <a:t>) and internal (</a:t>
            </a:r>
            <a:r>
              <a:rPr lang="en-GB" sz="1200" b="0" i="0" u="none" strike="noStrike" kern="1200" dirty="0">
                <a:solidFill>
                  <a:schemeClr val="tx1"/>
                </a:solidFill>
                <a:effectLst/>
                <a:latin typeface="+mn-lt"/>
                <a:ea typeface="+mn-ea"/>
                <a:cs typeface="+mn-cs"/>
                <a:hlinkClick r:id="rId5"/>
              </a:rPr>
              <a:t>Value Chain analysis</a:t>
            </a:r>
            <a:r>
              <a:rPr lang="en-GB" sz="1200" b="0" i="0" kern="1200" dirty="0">
                <a:solidFill>
                  <a:schemeClr val="tx1"/>
                </a:solidFill>
                <a:effectLst/>
                <a:latin typeface="+mn-lt"/>
                <a:ea typeface="+mn-ea"/>
                <a:cs typeface="+mn-cs"/>
              </a:rPr>
              <a:t>, </a:t>
            </a:r>
            <a:r>
              <a:rPr lang="en-GB" sz="1200" b="0" i="0" u="none" strike="noStrike" kern="1200" dirty="0">
                <a:solidFill>
                  <a:schemeClr val="tx1"/>
                </a:solidFill>
                <a:effectLst/>
                <a:latin typeface="+mn-lt"/>
                <a:ea typeface="+mn-ea"/>
                <a:cs typeface="+mn-cs"/>
                <a:hlinkClick r:id="rId6"/>
              </a:rPr>
              <a:t>BCG Matrix</a:t>
            </a:r>
            <a:r>
              <a:rPr lang="en-GB" sz="1200" b="0" i="0" kern="1200" dirty="0">
                <a:solidFill>
                  <a:schemeClr val="tx1"/>
                </a:solidFill>
                <a:effectLst/>
                <a:latin typeface="+mn-lt"/>
                <a:ea typeface="+mn-ea"/>
                <a:cs typeface="+mn-cs"/>
              </a:rPr>
              <a:t>) environments. One of such tools that </a:t>
            </a:r>
            <a:r>
              <a:rPr lang="en-GB" sz="1200" b="0" i="0" kern="1200" dirty="0" err="1">
                <a:solidFill>
                  <a:schemeClr val="tx1"/>
                </a:solidFill>
                <a:effectLst/>
                <a:latin typeface="+mn-lt"/>
                <a:ea typeface="+mn-ea"/>
                <a:cs typeface="+mn-cs"/>
              </a:rPr>
              <a:t>analyze</a:t>
            </a:r>
            <a:r>
              <a:rPr lang="en-GB" sz="1200" b="0" i="0" kern="1200" dirty="0">
                <a:solidFill>
                  <a:schemeClr val="tx1"/>
                </a:solidFill>
                <a:effectLst/>
                <a:latin typeface="+mn-lt"/>
                <a:ea typeface="+mn-ea"/>
                <a:cs typeface="+mn-cs"/>
              </a:rPr>
              <a:t> firm’s internal resources is VRIO analysis.</a:t>
            </a:r>
          </a:p>
          <a:p>
            <a:pPr marL="0" marR="0" lvl="0" indent="0" algn="just"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lang="en-GB" b="0" i="0" dirty="0">
                <a:solidFill>
                  <a:srgbClr val="202124"/>
                </a:solidFill>
                <a:effectLst/>
                <a:latin typeface="Google Sans"/>
              </a:rPr>
              <a:t>VRIO is </a:t>
            </a:r>
            <a:r>
              <a:rPr lang="en-GB" b="0" i="0" dirty="0">
                <a:solidFill>
                  <a:srgbClr val="040C28"/>
                </a:solidFill>
                <a:effectLst/>
                <a:latin typeface="Google Sans"/>
              </a:rPr>
              <a:t>an initialism for the four question framework asked about a resource or capability to determine its competitive potential</a:t>
            </a:r>
            <a:r>
              <a:rPr lang="en-GB" b="0" i="0" dirty="0">
                <a:solidFill>
                  <a:srgbClr val="202124"/>
                </a:solidFill>
                <a:effectLst/>
                <a:latin typeface="Google Sans"/>
              </a:rPr>
              <a:t>: the question of Value, the question of Rarity, the question of Imitability (Ease/Difficulty to Imitate), and the question of Organization (ability to exploit the resource or capability).</a:t>
            </a:r>
            <a:endParaRPr lang="en-GB" sz="1200" b="0" i="0" kern="1200" dirty="0">
              <a:solidFill>
                <a:schemeClr val="tx1"/>
              </a:solidFill>
              <a:effectLst/>
              <a:latin typeface="+mn-lt"/>
              <a:ea typeface="+mn-ea"/>
              <a:cs typeface="+mn-cs"/>
            </a:endParaRPr>
          </a:p>
          <a:p>
            <a:pPr algn="just"/>
            <a:endParaRPr lang="en-GB" sz="1200" b="0" i="0" kern="1200" dirty="0">
              <a:solidFill>
                <a:schemeClr val="tx1"/>
              </a:solidFill>
              <a:effectLst/>
              <a:latin typeface="+mn-lt"/>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The tool was originally developed by Barney (1991;1995) in his work ‘Firm Resources and Sustained Competitive Advantage’. Barney says that a resource must possess four attributes in order to become a strategic asset and a source of sustained </a:t>
            </a:r>
            <a:r>
              <a:rPr lang="en-GB" sz="1200" b="0" i="0" u="none" strike="noStrike" kern="1200" dirty="0">
                <a:solidFill>
                  <a:schemeClr val="tx1"/>
                </a:solidFill>
                <a:effectLst/>
                <a:latin typeface="+mn-lt"/>
                <a:ea typeface="+mn-ea"/>
                <a:cs typeface="+mn-cs"/>
              </a:rPr>
              <a:t>competitive advantage:</a:t>
            </a:r>
          </a:p>
          <a:p>
            <a:pPr marL="228600" indent="-228600" algn="just">
              <a:buFont typeface="+mj-lt"/>
              <a:buAutoNum type="arabicPeriod"/>
            </a:pPr>
            <a:r>
              <a:rPr lang="en-GB" sz="1200" b="0" i="0" kern="1200" dirty="0">
                <a:solidFill>
                  <a:schemeClr val="tx1"/>
                </a:solidFill>
                <a:effectLst/>
                <a:latin typeface="+mn-lt"/>
                <a:ea typeface="+mn-ea"/>
                <a:cs typeface="+mn-cs"/>
              </a:rPr>
              <a:t>VALUABLE</a:t>
            </a:r>
          </a:p>
          <a:p>
            <a:pPr marL="228600" indent="-228600" algn="just">
              <a:buFont typeface="+mj-lt"/>
              <a:buAutoNum type="arabicPeriod"/>
            </a:pPr>
            <a:r>
              <a:rPr lang="en-GB" sz="1200" b="0" i="0" kern="1200" dirty="0">
                <a:solidFill>
                  <a:schemeClr val="tx1"/>
                </a:solidFill>
                <a:effectLst/>
                <a:latin typeface="+mn-lt"/>
                <a:ea typeface="+mn-ea"/>
                <a:cs typeface="+mn-cs"/>
              </a:rPr>
              <a:t>RARE</a:t>
            </a:r>
          </a:p>
          <a:p>
            <a:pPr marL="228600" indent="-228600" algn="just">
              <a:buFont typeface="+mj-lt"/>
              <a:buAutoNum type="arabicPeriod"/>
            </a:pPr>
            <a:r>
              <a:rPr lang="en-GB" sz="1200" b="0" i="0" kern="1200" dirty="0">
                <a:solidFill>
                  <a:schemeClr val="tx1"/>
                </a:solidFill>
                <a:effectLst/>
                <a:latin typeface="+mn-lt"/>
                <a:ea typeface="+mn-ea"/>
                <a:cs typeface="+mn-cs"/>
              </a:rPr>
              <a:t>IMPERFECTLY IMITABLE</a:t>
            </a:r>
          </a:p>
          <a:p>
            <a:pPr marL="228600" indent="-228600" algn="just">
              <a:buFont typeface="+mj-lt"/>
              <a:buAutoNum type="arabicPeriod"/>
            </a:pPr>
            <a:r>
              <a:rPr lang="en-GB" sz="1200" b="0" i="0" kern="1200" dirty="0">
                <a:solidFill>
                  <a:schemeClr val="tx1"/>
                </a:solidFill>
                <a:effectLst/>
                <a:latin typeface="+mn-lt"/>
                <a:ea typeface="+mn-ea"/>
                <a:cs typeface="+mn-cs"/>
              </a:rPr>
              <a:t>NON-SUBSTITUTABLE</a:t>
            </a:r>
          </a:p>
          <a:p>
            <a:pPr algn="just"/>
            <a:endParaRPr lang="en-GB" sz="1200" b="0" i="0" kern="1200" dirty="0">
              <a:solidFill>
                <a:schemeClr val="tx1"/>
              </a:solidFill>
              <a:effectLst/>
              <a:latin typeface="+mn-lt"/>
              <a:ea typeface="+mn-ea"/>
              <a:cs typeface="+mn-cs"/>
            </a:endParaRPr>
          </a:p>
          <a:p>
            <a:pPr algn="just"/>
            <a:r>
              <a:rPr lang="en-GB" sz="1200" b="0" i="0" kern="1200" dirty="0">
                <a:solidFill>
                  <a:schemeClr val="tx1"/>
                </a:solidFill>
                <a:effectLst/>
                <a:latin typeface="+mn-lt"/>
                <a:ea typeface="+mn-ea"/>
                <a:cs typeface="+mn-cs"/>
              </a:rPr>
              <a:t>A resource or capability that meets all four requirements can bring sustained competitive advantage for the company.</a:t>
            </a:r>
          </a:p>
          <a:p>
            <a:pPr algn="just"/>
            <a:endParaRPr lang="en-GB" sz="1200" b="0" i="0" kern="1200" dirty="0">
              <a:solidFill>
                <a:schemeClr val="tx1"/>
              </a:solidFill>
              <a:effectLst/>
              <a:latin typeface="+mn-lt"/>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lang="en-GB" b="0" i="0" u="sng" dirty="0">
                <a:effectLst/>
              </a:rPr>
              <a:t>All of this then leads to competitive advantage</a:t>
            </a:r>
            <a:r>
              <a:rPr lang="en-GB" sz="1200" b="0" i="0" u="sng" kern="1200" dirty="0">
                <a:solidFill>
                  <a:schemeClr val="tx1"/>
                </a:solidFill>
                <a:effectLst/>
                <a:latin typeface="+mn-lt"/>
                <a:ea typeface="+mn-ea"/>
                <a:cs typeface="+mn-cs"/>
              </a:rPr>
              <a:t>: </a:t>
            </a:r>
            <a:r>
              <a:rPr lang="en-GB" b="0" dirty="0"/>
              <a:t>superior performance relative to other competitors in the same industry or superior performance relative to the industry average.</a:t>
            </a:r>
            <a:endParaRPr lang="en-GB" sz="1200" b="0" i="0" kern="1200" dirty="0">
              <a:solidFill>
                <a:schemeClr val="tx1"/>
              </a:solidFill>
              <a:effectLst/>
              <a:latin typeface="+mn-lt"/>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lang="en-GB" dirty="0"/>
              <a:t>Don’t try and fit knowledge into how an organisation takes the RBV. </a:t>
            </a:r>
            <a:r>
              <a:rPr lang="en-GB" b="1" dirty="0"/>
              <a:t>Knowledge is the resource</a:t>
            </a:r>
          </a:p>
          <a:p>
            <a:pPr algn="just"/>
            <a:endParaRPr lang="en-GB" dirty="0"/>
          </a:p>
        </p:txBody>
      </p:sp>
      <p:sp>
        <p:nvSpPr>
          <p:cNvPr id="4" name="Slide Number Placeholder 3"/>
          <p:cNvSpPr>
            <a:spLocks noGrp="1"/>
          </p:cNvSpPr>
          <p:nvPr>
            <p:ph type="sldNum" sz="quarter" idx="5"/>
          </p:nvPr>
        </p:nvSpPr>
        <p:spPr/>
        <p:txBody>
          <a:bodyPr/>
          <a:lstStyle/>
          <a:p>
            <a:fld id="{AD8BF6BF-9202-4E1B-A529-B44A37FC63DC}" type="slidenum">
              <a:rPr lang="en-GB" smtClean="0"/>
              <a:t>11</a:t>
            </a:fld>
            <a:endParaRPr lang="en-GB"/>
          </a:p>
        </p:txBody>
      </p:sp>
    </p:spTree>
    <p:extLst>
      <p:ext uri="{BB962C8B-B14F-4D97-AF65-F5344CB8AC3E}">
        <p14:creationId xmlns:p14="http://schemas.microsoft.com/office/powerpoint/2010/main" val="296116286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b="1" dirty="0"/>
              <a:t>Therefore, the Resource-based view of knowledge management relies on tangible/intangible resources that are heterogeneous (different) and immobile (cannot be easily replicated). However, the knowledge must be disseminated to establish the Value potential, and the organisations capacity to capitalise on that knowledge either now, or stored for future use.</a:t>
            </a:r>
          </a:p>
          <a:p>
            <a:pPr marL="0" marR="0" lvl="0" indent="0" algn="just" defTabSz="914400" rtl="0" eaLnBrk="1" fontAlgn="auto" latinLnBrk="0" hangingPunct="1">
              <a:lnSpc>
                <a:spcPct val="100000"/>
              </a:lnSpc>
              <a:spcBef>
                <a:spcPts val="0"/>
              </a:spcBef>
              <a:spcAft>
                <a:spcPts val="0"/>
              </a:spcAft>
              <a:buClrTx/>
              <a:buSzTx/>
              <a:buFontTx/>
              <a:buNone/>
              <a:tabLst/>
              <a:defRPr/>
            </a:pPr>
            <a:endParaRPr lang="en-GB" b="1" dirty="0"/>
          </a:p>
          <a:p>
            <a:pPr marL="0" marR="0" lvl="0" indent="0" algn="just" defTabSz="914400" rtl="0" eaLnBrk="1" fontAlgn="auto" latinLnBrk="0" hangingPunct="1">
              <a:lnSpc>
                <a:spcPct val="100000"/>
              </a:lnSpc>
              <a:spcBef>
                <a:spcPts val="0"/>
              </a:spcBef>
              <a:spcAft>
                <a:spcPts val="0"/>
              </a:spcAft>
              <a:buClrTx/>
              <a:buSzTx/>
              <a:buFontTx/>
              <a:buNone/>
              <a:tabLst/>
              <a:defRPr/>
            </a:pPr>
            <a:endParaRPr lang="en-GB" b="1" dirty="0"/>
          </a:p>
        </p:txBody>
      </p:sp>
      <p:sp>
        <p:nvSpPr>
          <p:cNvPr id="4" name="Slide Number Placeholder 3"/>
          <p:cNvSpPr>
            <a:spLocks noGrp="1"/>
          </p:cNvSpPr>
          <p:nvPr>
            <p:ph type="sldNum" sz="quarter" idx="5"/>
          </p:nvPr>
        </p:nvSpPr>
        <p:spPr/>
        <p:txBody>
          <a:bodyPr/>
          <a:lstStyle/>
          <a:p>
            <a:fld id="{AD8BF6BF-9202-4E1B-A529-B44A37FC63DC}" type="slidenum">
              <a:rPr lang="en-GB" smtClean="0"/>
              <a:t>12</a:t>
            </a:fld>
            <a:endParaRPr lang="en-GB"/>
          </a:p>
        </p:txBody>
      </p:sp>
    </p:spTree>
    <p:extLst>
      <p:ext uri="{BB962C8B-B14F-4D97-AF65-F5344CB8AC3E}">
        <p14:creationId xmlns:p14="http://schemas.microsoft.com/office/powerpoint/2010/main" val="278258466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fld id="{AD8BF6BF-9202-4E1B-A529-B44A37FC63DC}" type="slidenum">
              <a:rPr lang="en-GB" smtClean="0"/>
              <a:t>13</a:t>
            </a:fld>
            <a:endParaRPr lang="en-GB" dirty="0"/>
          </a:p>
        </p:txBody>
      </p:sp>
    </p:spTree>
    <p:extLst>
      <p:ext uri="{BB962C8B-B14F-4D97-AF65-F5344CB8AC3E}">
        <p14:creationId xmlns:p14="http://schemas.microsoft.com/office/powerpoint/2010/main" val="132316828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Slide Image Placeholder 1">
            <a:extLst>
              <a:ext uri="{FF2B5EF4-FFF2-40B4-BE49-F238E27FC236}">
                <a16:creationId xmlns:a16="http://schemas.microsoft.com/office/drawing/2014/main" id="{2B0DB8A5-ADE5-F431-7A85-8D27E792798F}"/>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219" name="Notes Placeholder 2">
            <a:extLst>
              <a:ext uri="{FF2B5EF4-FFF2-40B4-BE49-F238E27FC236}">
                <a16:creationId xmlns:a16="http://schemas.microsoft.com/office/drawing/2014/main" id="{F67C4E60-2618-5BCE-86A3-9AFFB863AEBD}"/>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sz="1800">
              <a:latin typeface="Times New Roman" panose="02020603050405020304" pitchFamily="18" charset="0"/>
              <a:cs typeface="Times New Roman" panose="02020603050405020304" pitchFamily="18" charset="0"/>
            </a:endParaRPr>
          </a:p>
          <a:p>
            <a:pPr>
              <a:lnSpc>
                <a:spcPct val="106000"/>
              </a:lnSpc>
              <a:spcBef>
                <a:spcPts val="650"/>
              </a:spcBef>
              <a:spcAft>
                <a:spcPts val="800"/>
              </a:spcAft>
            </a:pPr>
            <a:r>
              <a:rPr lang="en-GB" altLang="en-US" sz="1800">
                <a:solidFill>
                  <a:srgbClr val="000000"/>
                </a:solidFill>
                <a:latin typeface="Arial" panose="020B0604020202020204" pitchFamily="34" charset="0"/>
                <a:ea typeface="DengXian" panose="02010600030101010101" pitchFamily="2" charset="-122"/>
              </a:rPr>
              <a:t> </a:t>
            </a:r>
            <a:endParaRPr lang="en-GB" altLang="en-US" sz="1800">
              <a:latin typeface="Times New Roman" panose="02020603050405020304" pitchFamily="18" charset="0"/>
              <a:cs typeface="Times New Roman" panose="02020603050405020304" pitchFamily="18" charset="0"/>
            </a:endParaRPr>
          </a:p>
          <a:p>
            <a:pPr>
              <a:spcBef>
                <a:spcPts val="650"/>
              </a:spcBef>
            </a:pPr>
            <a:r>
              <a:rPr lang="en-GB" altLang="en-US" sz="1800">
                <a:solidFill>
                  <a:srgbClr val="000000"/>
                </a:solidFill>
                <a:latin typeface="Arial" panose="020B0604020202020204" pitchFamily="34" charset="0"/>
                <a:cs typeface="Times New Roman" panose="02020603050405020304" pitchFamily="18" charset="0"/>
              </a:rPr>
              <a:t> </a:t>
            </a:r>
            <a:endParaRPr lang="en-GB" altLang="en-US" sz="1800">
              <a:latin typeface="Times New Roman" panose="02020603050405020304" pitchFamily="18" charset="0"/>
              <a:cs typeface="Times New Roman" panose="02020603050405020304" pitchFamily="18" charset="0"/>
            </a:endParaRPr>
          </a:p>
          <a:p>
            <a:pPr>
              <a:lnSpc>
                <a:spcPct val="107000"/>
              </a:lnSpc>
              <a:spcAft>
                <a:spcPts val="800"/>
              </a:spcAft>
            </a:pPr>
            <a:r>
              <a:rPr lang="en-GB" altLang="en-US" sz="1800">
                <a:latin typeface="Arial" panose="020B0604020202020204" pitchFamily="34" charset="0"/>
                <a:ea typeface="DengXian" panose="02010600030101010101" pitchFamily="2" charset="-122"/>
                <a:cs typeface="Arial" panose="020B0604020202020204" pitchFamily="34" charset="0"/>
              </a:rPr>
              <a:t> </a:t>
            </a:r>
            <a:endParaRPr lang="en-GB" altLang="en-US" sz="1800">
              <a:ea typeface="DengXian" panose="02010600030101010101" pitchFamily="2" charset="-122"/>
              <a:cs typeface="Arial" panose="020B0604020202020204" pitchFamily="34" charset="0"/>
            </a:endParaRPr>
          </a:p>
          <a:p>
            <a:pPr eaLnBrk="1" hangingPunct="1"/>
            <a:endParaRPr lang="en-GB" altLang="en-US"/>
          </a:p>
        </p:txBody>
      </p:sp>
      <p:sp>
        <p:nvSpPr>
          <p:cNvPr id="9220" name="Slide Number Placeholder 3">
            <a:extLst>
              <a:ext uri="{FF2B5EF4-FFF2-40B4-BE49-F238E27FC236}">
                <a16:creationId xmlns:a16="http://schemas.microsoft.com/office/drawing/2014/main" id="{BF05CA1F-ADF9-0EE9-116D-EF4F4E540540}"/>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800">
                <a:solidFill>
                  <a:schemeClr val="tx1"/>
                </a:solidFill>
                <a:latin typeface="Times New Roman" panose="02020603050405020304" pitchFamily="18" charset="0"/>
              </a:defRPr>
            </a:lvl1pPr>
            <a:lvl2pPr marL="742950" indent="-285750">
              <a:defRPr sz="2800">
                <a:solidFill>
                  <a:schemeClr val="tx1"/>
                </a:solidFill>
                <a:latin typeface="Times New Roman" panose="02020603050405020304" pitchFamily="18" charset="0"/>
              </a:defRPr>
            </a:lvl2pPr>
            <a:lvl3pPr marL="1143000" indent="-228600">
              <a:defRPr sz="2800">
                <a:solidFill>
                  <a:schemeClr val="tx1"/>
                </a:solidFill>
                <a:latin typeface="Times New Roman" panose="02020603050405020304" pitchFamily="18" charset="0"/>
              </a:defRPr>
            </a:lvl3pPr>
            <a:lvl4pPr marL="1600200" indent="-228600">
              <a:defRPr sz="2800">
                <a:solidFill>
                  <a:schemeClr val="tx1"/>
                </a:solidFill>
                <a:latin typeface="Times New Roman" panose="02020603050405020304" pitchFamily="18" charset="0"/>
              </a:defRPr>
            </a:lvl4pPr>
            <a:lvl5pPr marL="2057400" indent="-228600">
              <a:defRPr sz="28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8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8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8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800">
                <a:solidFill>
                  <a:schemeClr val="tx1"/>
                </a:solidFill>
                <a:latin typeface="Times New Roman" panose="02020603050405020304" pitchFamily="18" charset="0"/>
              </a:defRPr>
            </a:lvl9pPr>
          </a:lstStyle>
          <a:p>
            <a:fld id="{1D33977D-3177-4EC7-98CD-D01D799647CF}" type="slidenum">
              <a:rPr lang="en-GB" altLang="en-US" sz="1200" smtClean="0">
                <a:latin typeface="Calibri" panose="020F0502020204030204" pitchFamily="34" charset="0"/>
              </a:rPr>
              <a:pPr/>
              <a:t>14</a:t>
            </a:fld>
            <a:endParaRPr lang="en-GB" altLang="en-US" sz="1200">
              <a:latin typeface="Calibri" panose="020F0502020204030204" pitchFamily="34"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Slide Image Placeholder 1">
            <a:extLst>
              <a:ext uri="{FF2B5EF4-FFF2-40B4-BE49-F238E27FC236}">
                <a16:creationId xmlns:a16="http://schemas.microsoft.com/office/drawing/2014/main" id="{AEF04E43-4C87-9048-9A49-06E46C5D9181}"/>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1267" name="Notes Placeholder 2">
            <a:extLst>
              <a:ext uri="{FF2B5EF4-FFF2-40B4-BE49-F238E27FC236}">
                <a16:creationId xmlns:a16="http://schemas.microsoft.com/office/drawing/2014/main" id="{09E99121-13C7-C8CA-43D8-F107BB4049D8}"/>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In this model the value of knowledge increases as the knowledge moves from 1 to 5 in the model (to the right). </a:t>
            </a:r>
          </a:p>
          <a:p>
            <a:endParaRPr lang="en-GB" altLang="en-US"/>
          </a:p>
          <a:p>
            <a:r>
              <a:rPr lang="en-GB" altLang="en-US" b="1"/>
              <a:t>Knowledge Inventory</a:t>
            </a:r>
          </a:p>
          <a:p>
            <a:r>
              <a:rPr lang="en-GB" altLang="en-US"/>
              <a:t>Using strategic objectives, an organization determines what specific knowledge is required to achieve these objectives. A distinction is made between available knowledge and knowledge that needs to be developed. What (technical) skills are needed and what attitude (culture) should be present in the organization? The needed knowledge is then compared with the available knowledge so that the ‘knowledge gap’ is made clear.</a:t>
            </a:r>
          </a:p>
          <a:p>
            <a:endParaRPr lang="en-GB" altLang="en-US"/>
          </a:p>
          <a:p>
            <a:r>
              <a:rPr lang="en-GB" altLang="en-US" b="1"/>
              <a:t>Knowledge development</a:t>
            </a:r>
          </a:p>
          <a:p>
            <a:r>
              <a:rPr lang="en-GB" altLang="en-US"/>
              <a:t>The knowledge gap is used to identify what knowledge development is needed in the organization. This could be done in different ways: from training staff to purchasing knowledge from a third party.</a:t>
            </a:r>
          </a:p>
          <a:p>
            <a:endParaRPr lang="en-GB" altLang="en-US"/>
          </a:p>
          <a:p>
            <a:r>
              <a:rPr lang="en-GB" altLang="en-US" b="1"/>
              <a:t>Knowledge sharing</a:t>
            </a:r>
          </a:p>
          <a:p>
            <a:r>
              <a:rPr lang="en-GB" altLang="en-US"/>
              <a:t>After knowledge has been developed, it needs to be shared within the organization so that everyone can benefit from this and that a superb knowledge value is created. The most ideal situation would be one in which knowledge becomes an integral part of an organization’s strategy and culture.</a:t>
            </a:r>
          </a:p>
          <a:p>
            <a:endParaRPr lang="en-GB" altLang="en-US"/>
          </a:p>
          <a:p>
            <a:r>
              <a:rPr lang="en-GB" altLang="en-US" b="1"/>
              <a:t>Applying knowledge</a:t>
            </a:r>
          </a:p>
          <a:p>
            <a:r>
              <a:rPr lang="en-GB" altLang="en-US"/>
              <a:t>By applying knowledge, it will be integrated in the organization. A mere implementation of knowledge does not suffice. People should familiarize themselves with the available information, experiences and skills. Only then it will be possible to share knowledge within an organization.</a:t>
            </a:r>
          </a:p>
          <a:p>
            <a:endParaRPr lang="en-GB" altLang="en-US"/>
          </a:p>
          <a:p>
            <a:r>
              <a:rPr lang="en-GB" altLang="en-US" b="1"/>
              <a:t>Evaluating knowledge</a:t>
            </a:r>
          </a:p>
          <a:p>
            <a:r>
              <a:rPr lang="en-GB" altLang="en-US"/>
              <a:t>Evaluation is a continuous process and begins in the first stage. This enables knowledge development and possible adjustments.</a:t>
            </a:r>
          </a:p>
          <a:p>
            <a:endParaRPr lang="en-GB" altLang="en-US"/>
          </a:p>
          <a:p>
            <a:endParaRPr lang="en-GB" altLang="en-US"/>
          </a:p>
          <a:p>
            <a:r>
              <a:rPr lang="en-GB" altLang="en-US"/>
              <a:t>This is what you must produce for your presentation</a:t>
            </a:r>
          </a:p>
          <a:p>
            <a:endParaRPr lang="en-GB" altLang="en-US"/>
          </a:p>
          <a:p>
            <a:endParaRPr lang="en-GB" altLang="en-US"/>
          </a:p>
        </p:txBody>
      </p:sp>
      <p:sp>
        <p:nvSpPr>
          <p:cNvPr id="11268" name="Slide Number Placeholder 3">
            <a:extLst>
              <a:ext uri="{FF2B5EF4-FFF2-40B4-BE49-F238E27FC236}">
                <a16:creationId xmlns:a16="http://schemas.microsoft.com/office/drawing/2014/main" id="{5A1C5AA0-5AAE-DB49-3B69-82AAB257B064}"/>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800">
                <a:solidFill>
                  <a:schemeClr val="tx1"/>
                </a:solidFill>
                <a:latin typeface="Times New Roman" panose="02020603050405020304" pitchFamily="18" charset="0"/>
              </a:defRPr>
            </a:lvl1pPr>
            <a:lvl2pPr marL="742950" indent="-285750">
              <a:defRPr sz="2800">
                <a:solidFill>
                  <a:schemeClr val="tx1"/>
                </a:solidFill>
                <a:latin typeface="Times New Roman" panose="02020603050405020304" pitchFamily="18" charset="0"/>
              </a:defRPr>
            </a:lvl2pPr>
            <a:lvl3pPr marL="1143000" indent="-228600">
              <a:defRPr sz="2800">
                <a:solidFill>
                  <a:schemeClr val="tx1"/>
                </a:solidFill>
                <a:latin typeface="Times New Roman" panose="02020603050405020304" pitchFamily="18" charset="0"/>
              </a:defRPr>
            </a:lvl3pPr>
            <a:lvl4pPr marL="1600200" indent="-228600">
              <a:defRPr sz="2800">
                <a:solidFill>
                  <a:schemeClr val="tx1"/>
                </a:solidFill>
                <a:latin typeface="Times New Roman" panose="02020603050405020304" pitchFamily="18" charset="0"/>
              </a:defRPr>
            </a:lvl4pPr>
            <a:lvl5pPr marL="2057400" indent="-228600">
              <a:defRPr sz="28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8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8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8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800">
                <a:solidFill>
                  <a:schemeClr val="tx1"/>
                </a:solidFill>
                <a:latin typeface="Times New Roman" panose="02020603050405020304" pitchFamily="18" charset="0"/>
              </a:defRPr>
            </a:lvl9pPr>
          </a:lstStyle>
          <a:p>
            <a:fld id="{F38263CE-5F6F-412B-AC8B-9FB3D2256D7C}" type="slidenum">
              <a:rPr lang="en-GB" altLang="en-US" sz="1200" smtClean="0"/>
              <a:pPr/>
              <a:t>15</a:t>
            </a:fld>
            <a:endParaRPr lang="en-GB" altLang="en-US" sz="120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a:extLst>
              <a:ext uri="{FF2B5EF4-FFF2-40B4-BE49-F238E27FC236}">
                <a16:creationId xmlns:a16="http://schemas.microsoft.com/office/drawing/2014/main" id="{305AC4F1-2C56-B6EE-9534-D993C2896BE2}"/>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3315" name="Notes Placeholder 2">
            <a:extLst>
              <a:ext uri="{FF2B5EF4-FFF2-40B4-BE49-F238E27FC236}">
                <a16:creationId xmlns:a16="http://schemas.microsoft.com/office/drawing/2014/main" id="{4A5A959C-A0E5-774C-6507-61198809A4AE}"/>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13316" name="Slide Number Placeholder 3">
            <a:extLst>
              <a:ext uri="{FF2B5EF4-FFF2-40B4-BE49-F238E27FC236}">
                <a16:creationId xmlns:a16="http://schemas.microsoft.com/office/drawing/2014/main" id="{50BF398E-B341-F64E-D706-4455F56DC1EC}"/>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800">
                <a:solidFill>
                  <a:schemeClr val="tx1"/>
                </a:solidFill>
                <a:latin typeface="Times New Roman" panose="02020603050405020304" pitchFamily="18" charset="0"/>
              </a:defRPr>
            </a:lvl1pPr>
            <a:lvl2pPr marL="742950" indent="-285750">
              <a:defRPr sz="2800">
                <a:solidFill>
                  <a:schemeClr val="tx1"/>
                </a:solidFill>
                <a:latin typeface="Times New Roman" panose="02020603050405020304" pitchFamily="18" charset="0"/>
              </a:defRPr>
            </a:lvl2pPr>
            <a:lvl3pPr marL="1143000" indent="-228600">
              <a:defRPr sz="2800">
                <a:solidFill>
                  <a:schemeClr val="tx1"/>
                </a:solidFill>
                <a:latin typeface="Times New Roman" panose="02020603050405020304" pitchFamily="18" charset="0"/>
              </a:defRPr>
            </a:lvl3pPr>
            <a:lvl4pPr marL="1600200" indent="-228600">
              <a:defRPr sz="2800">
                <a:solidFill>
                  <a:schemeClr val="tx1"/>
                </a:solidFill>
                <a:latin typeface="Times New Roman" panose="02020603050405020304" pitchFamily="18" charset="0"/>
              </a:defRPr>
            </a:lvl4pPr>
            <a:lvl5pPr marL="2057400" indent="-228600">
              <a:defRPr sz="28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8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8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8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800">
                <a:solidFill>
                  <a:schemeClr val="tx1"/>
                </a:solidFill>
                <a:latin typeface="Times New Roman" panose="02020603050405020304" pitchFamily="18" charset="0"/>
              </a:defRPr>
            </a:lvl9pPr>
          </a:lstStyle>
          <a:p>
            <a:fld id="{D96A107D-4D2B-4F95-ADB6-924006BCA3CD}" type="slidenum">
              <a:rPr lang="en-GB" altLang="en-US" sz="1200" smtClean="0"/>
              <a:pPr/>
              <a:t>16</a:t>
            </a:fld>
            <a:endParaRPr lang="en-GB" altLang="en-US" sz="120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a:extLst>
              <a:ext uri="{FF2B5EF4-FFF2-40B4-BE49-F238E27FC236}">
                <a16:creationId xmlns:a16="http://schemas.microsoft.com/office/drawing/2014/main" id="{230E6A6C-BAC5-A37D-AAD1-020D4A006CF7}"/>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5" name="Notes Placeholder 2">
            <a:extLst>
              <a:ext uri="{FF2B5EF4-FFF2-40B4-BE49-F238E27FC236}">
                <a16:creationId xmlns:a16="http://schemas.microsoft.com/office/drawing/2014/main" id="{865BDADC-45BC-BB91-1EF5-63E926956A52}"/>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lgn="just"/>
            <a:r>
              <a:rPr lang="en-GB" altLang="en-US" u="sng" dirty="0"/>
              <a:t>Financial barriers: </a:t>
            </a:r>
            <a:r>
              <a:rPr lang="en-GB" altLang="en-US" dirty="0"/>
              <a:t>The bottom line of most decisions in organisations is ‘how much will it cost?’. Knowledge management systems or frameworks are not different. The financial feasibility and benefit of knowledge management must be understood by the organisations for sufficient investment of resources into it. </a:t>
            </a:r>
          </a:p>
          <a:p>
            <a:pPr algn="just"/>
            <a:endParaRPr lang="en-GB" altLang="en-US" dirty="0"/>
          </a:p>
          <a:p>
            <a:pPr algn="just"/>
            <a:r>
              <a:rPr lang="en-GB" altLang="en-US" u="sng" dirty="0"/>
              <a:t>Type of knowledge: </a:t>
            </a:r>
            <a:r>
              <a:rPr lang="en-GB" altLang="en-US" dirty="0"/>
              <a:t>One must consider what type of knowledge is being managed. Operational, how things work ‘on the ground’, particularly relevant to manufacturing or a production-orientated organisation, or strategic knowledge, the larger scale knowledge, the direction of the organisation, etc. Different knowledge will need to be disseminated and managed in different ways. </a:t>
            </a:r>
          </a:p>
          <a:p>
            <a:pPr algn="just"/>
            <a:endParaRPr lang="en-GB" altLang="en-US" dirty="0"/>
          </a:p>
          <a:p>
            <a:pPr algn="just"/>
            <a:r>
              <a:rPr lang="en-GB" altLang="en-US" u="sng" dirty="0"/>
              <a:t>Opportunity for Learning: </a:t>
            </a:r>
            <a:r>
              <a:rPr lang="en-GB" altLang="en-US" dirty="0"/>
              <a:t>Is the framework just going to provide people with knowledge, effectively saying ‘here is what we now know, have a go yourself’, sort of thing? Or will it actively help individuals with learning the knowledge – provide simulations/’tests’, etc. where they can check the knowledge given to them? And check that they have a proper understanding of it before putting it into practice. </a:t>
            </a:r>
          </a:p>
          <a:p>
            <a:endParaRPr lang="en-GB" altLang="en-US" dirty="0"/>
          </a:p>
          <a:p>
            <a:pPr algn="just"/>
            <a:r>
              <a:rPr lang="en-GB" altLang="en-US" u="sng" dirty="0"/>
              <a:t>Focus: </a:t>
            </a:r>
            <a:r>
              <a:rPr lang="en-GB" altLang="en-US" dirty="0"/>
              <a:t>What is the goal of the knowledge framework? What does managing this knowledge hope to achieve? Is it to improve efficiency in production or the effectiveness of a service by giving people knowledge to do their jobs better? Is it to influencing the beliefs or culture in the organisation? Is it to share meaning of the organisation’s strategy, aim/objectives,? A knowledge framework/management system must have a clear and precise focuses. </a:t>
            </a:r>
          </a:p>
          <a:p>
            <a:endParaRPr lang="en-GB" altLang="en-US" dirty="0"/>
          </a:p>
          <a:p>
            <a:pPr algn="just"/>
            <a:r>
              <a:rPr lang="en-GB" altLang="en-US" u="sng" dirty="0"/>
              <a:t>Community of practice: </a:t>
            </a:r>
            <a:r>
              <a:rPr lang="en-GB" altLang="en-US" dirty="0"/>
              <a:t>Another term for your glossary. Lave and Wenger first introduced the concept of a Community of Practice (CoP) in 1991. They saw the acquisition of knowledge as a social process where people can participate in communal learning at different levels, the degree to which they could participate would depend on their level of authority or seniority in the group, i.e. whether they are a newcomer or have been a member for a long time. </a:t>
            </a:r>
          </a:p>
          <a:p>
            <a:pPr algn="just"/>
            <a:endParaRPr lang="en-GB" altLang="en-US" dirty="0"/>
          </a:p>
        </p:txBody>
      </p:sp>
      <p:sp>
        <p:nvSpPr>
          <p:cNvPr id="23556" name="Slide Number Placeholder 3">
            <a:extLst>
              <a:ext uri="{FF2B5EF4-FFF2-40B4-BE49-F238E27FC236}">
                <a16:creationId xmlns:a16="http://schemas.microsoft.com/office/drawing/2014/main" id="{189DDB74-7760-88B8-4F3C-A53B54C17961}"/>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800">
                <a:solidFill>
                  <a:schemeClr val="tx1"/>
                </a:solidFill>
                <a:latin typeface="Times New Roman" panose="02020603050405020304" pitchFamily="18" charset="0"/>
              </a:defRPr>
            </a:lvl1pPr>
            <a:lvl2pPr marL="742950" indent="-285750">
              <a:defRPr sz="2800">
                <a:solidFill>
                  <a:schemeClr val="tx1"/>
                </a:solidFill>
                <a:latin typeface="Times New Roman" panose="02020603050405020304" pitchFamily="18" charset="0"/>
              </a:defRPr>
            </a:lvl2pPr>
            <a:lvl3pPr marL="1143000" indent="-228600">
              <a:defRPr sz="2800">
                <a:solidFill>
                  <a:schemeClr val="tx1"/>
                </a:solidFill>
                <a:latin typeface="Times New Roman" panose="02020603050405020304" pitchFamily="18" charset="0"/>
              </a:defRPr>
            </a:lvl3pPr>
            <a:lvl4pPr marL="1600200" indent="-228600">
              <a:defRPr sz="2800">
                <a:solidFill>
                  <a:schemeClr val="tx1"/>
                </a:solidFill>
                <a:latin typeface="Times New Roman" panose="02020603050405020304" pitchFamily="18" charset="0"/>
              </a:defRPr>
            </a:lvl4pPr>
            <a:lvl5pPr marL="2057400" indent="-228600">
              <a:defRPr sz="28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8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8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8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800">
                <a:solidFill>
                  <a:schemeClr val="tx1"/>
                </a:solidFill>
                <a:latin typeface="Times New Roman" panose="02020603050405020304" pitchFamily="18" charset="0"/>
              </a:defRPr>
            </a:lvl9pPr>
          </a:lstStyle>
          <a:p>
            <a:fld id="{746FD94A-960C-4B56-A01E-8C634A65861F}" type="slidenum">
              <a:rPr lang="en-GB" altLang="en-US" sz="1200" smtClean="0"/>
              <a:pPr/>
              <a:t>17</a:t>
            </a:fld>
            <a:endParaRPr lang="en-GB" altLang="en-US" sz="1200"/>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a:extLst>
              <a:ext uri="{FF2B5EF4-FFF2-40B4-BE49-F238E27FC236}">
                <a16:creationId xmlns:a16="http://schemas.microsoft.com/office/drawing/2014/main" id="{6823442B-6A11-27EE-F2CE-C7BF82B69CF9}"/>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5363" name="Notes Placeholder 2">
            <a:extLst>
              <a:ext uri="{FF2B5EF4-FFF2-40B4-BE49-F238E27FC236}">
                <a16:creationId xmlns:a16="http://schemas.microsoft.com/office/drawing/2014/main" id="{7D5B3D4C-2F18-3E34-D489-22AAE6049639}"/>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b="1"/>
              <a:t>So thinking about the knowledge management value chain in your assignment then, as I mentioned, there are four key areas, and you have each been allocated one. </a:t>
            </a:r>
          </a:p>
          <a:p>
            <a:endParaRPr lang="en-GB" altLang="en-US" b="1"/>
          </a:p>
          <a:p>
            <a:r>
              <a:rPr lang="en-GB" altLang="en-US" b="1"/>
              <a:t>So the first element is Knowledge Acquisition</a:t>
            </a:r>
            <a:br>
              <a:rPr lang="en-GB" altLang="en-US"/>
            </a:br>
            <a:r>
              <a:rPr lang="en-GB" altLang="en-US"/>
              <a:t>Organizations acquire knowledge in a number of ways, depending on the type of knowledge they seek. The first knowledge management systems sought to build corporate repositories of documents, reports, presentations, and best practices. These efforts have been extended to include unstructured documents (such as e-mail which can include some really interesting tacit knowledge.. In other cases, organizations have developed the acquisition of  knowledge by using online expert networks so that employees can “find the expert” in the company who is personally knowledgeable.</a:t>
            </a:r>
          </a:p>
          <a:p>
            <a:endParaRPr lang="en-GB" altLang="en-US"/>
          </a:p>
          <a:p>
            <a:r>
              <a:rPr lang="en-GB" altLang="en-US" b="1"/>
              <a:t>Next then is Knowledge Storage</a:t>
            </a:r>
          </a:p>
          <a:p>
            <a:r>
              <a:rPr lang="en-GB" altLang="en-US"/>
              <a:t>So once any relevant, documents, patterns, and expert rules have been discovered, have been acquired, they need to be stored somewhere securely so they can be retrieved and used by employees. Knowledge storage generally involves the creation of a database. Document management systems that digitize, index, and tag documents according to a coherent framework are large databases adept at storing collections of documents. Expert systems also help corporations preserve the knowledge that is acquired by incorporating that knowledge into organizational processes and culture.</a:t>
            </a:r>
          </a:p>
          <a:p>
            <a:endParaRPr lang="en-GB" altLang="en-US" b="1"/>
          </a:p>
          <a:p>
            <a:r>
              <a:rPr lang="en-GB" altLang="en-US" b="1"/>
              <a:t>Next is Knowledge Dissemination</a:t>
            </a:r>
            <a:br>
              <a:rPr lang="en-GB" altLang="en-US"/>
            </a:br>
            <a:r>
              <a:rPr lang="en-GB" altLang="en-US"/>
              <a:t>This can be done in a number of ways, Portals, e-mail, instant messaging, wikis, social business tools, and search engines technology have added to an existing array of collaboration tools for sharing calendars, documents, data, and graphics . So accessible areas which allow the data that is stored to be transferred down to the people who need it.  So Contemporary technology seems to have made it easier for knowledge to be disseminated, but has also created a deluge of information and knowledge. There is now the inclusion of artificial intelligence systems including chatbots etc.  So, we must question, how can managers and employees discover, in a sea of information and knowledge, that which is really important for their decisions and their work?</a:t>
            </a:r>
          </a:p>
          <a:p>
            <a:endParaRPr lang="en-GB" altLang="en-US"/>
          </a:p>
          <a:p>
            <a:r>
              <a:rPr lang="en-GB" altLang="en-US" b="1"/>
              <a:t>Finally then, Knowledge Application</a:t>
            </a:r>
            <a:br>
              <a:rPr lang="en-GB" altLang="en-US"/>
            </a:br>
            <a:r>
              <a:rPr lang="en-GB" altLang="en-US"/>
              <a:t>So this is the last stage in your knowledge management Value Chain, so Regardless of what type of knowledge management system is involved, knowledge that is not shared and applied to the practical problems facing the business means that knowledge does not add value. If you have got it, stored and shared it, it has to be applied to make that final step of adding business value.  It helps provide a return on investment, organizational knowledge must become a systematic part of management decision making and become situated in systems for decision support . Ultimately, new knowledge must be built into a firm’s business processes and key application systems.</a:t>
            </a:r>
          </a:p>
          <a:p>
            <a:endParaRPr lang="en-GB" altLang="en-US"/>
          </a:p>
          <a:p>
            <a:endParaRPr lang="en-GB" altLang="en-US" b="1"/>
          </a:p>
        </p:txBody>
      </p:sp>
      <p:sp>
        <p:nvSpPr>
          <p:cNvPr id="15364" name="Slide Number Placeholder 3">
            <a:extLst>
              <a:ext uri="{FF2B5EF4-FFF2-40B4-BE49-F238E27FC236}">
                <a16:creationId xmlns:a16="http://schemas.microsoft.com/office/drawing/2014/main" id="{107B08A5-962C-3F1E-E7C7-42E18A1FC673}"/>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800">
                <a:solidFill>
                  <a:schemeClr val="tx1"/>
                </a:solidFill>
                <a:latin typeface="Times New Roman" panose="02020603050405020304" pitchFamily="18" charset="0"/>
              </a:defRPr>
            </a:lvl1pPr>
            <a:lvl2pPr marL="742950" indent="-285750">
              <a:defRPr sz="2800">
                <a:solidFill>
                  <a:schemeClr val="tx1"/>
                </a:solidFill>
                <a:latin typeface="Times New Roman" panose="02020603050405020304" pitchFamily="18" charset="0"/>
              </a:defRPr>
            </a:lvl2pPr>
            <a:lvl3pPr marL="1143000" indent="-228600">
              <a:defRPr sz="2800">
                <a:solidFill>
                  <a:schemeClr val="tx1"/>
                </a:solidFill>
                <a:latin typeface="Times New Roman" panose="02020603050405020304" pitchFamily="18" charset="0"/>
              </a:defRPr>
            </a:lvl3pPr>
            <a:lvl4pPr marL="1600200" indent="-228600">
              <a:defRPr sz="2800">
                <a:solidFill>
                  <a:schemeClr val="tx1"/>
                </a:solidFill>
                <a:latin typeface="Times New Roman" panose="02020603050405020304" pitchFamily="18" charset="0"/>
              </a:defRPr>
            </a:lvl4pPr>
            <a:lvl5pPr marL="2057400" indent="-228600">
              <a:defRPr sz="28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8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8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8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800">
                <a:solidFill>
                  <a:schemeClr val="tx1"/>
                </a:solidFill>
                <a:latin typeface="Times New Roman" panose="02020603050405020304" pitchFamily="18" charset="0"/>
              </a:defRPr>
            </a:lvl9pPr>
          </a:lstStyle>
          <a:p>
            <a:fld id="{FA2B7977-6F5F-4307-A62F-0C698EBA6E40}" type="slidenum">
              <a:rPr lang="en-GB" altLang="en-US" sz="1200" smtClean="0"/>
              <a:pPr/>
              <a:t>18</a:t>
            </a:fld>
            <a:endParaRPr lang="en-GB" altLang="en-US" sz="1200"/>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a:extLst>
              <a:ext uri="{FF2B5EF4-FFF2-40B4-BE49-F238E27FC236}">
                <a16:creationId xmlns:a16="http://schemas.microsoft.com/office/drawing/2014/main" id="{817EBFB7-3CF1-17EB-281B-0358BAEBEEA9}"/>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5603" name="Notes Placeholder 2">
            <a:extLst>
              <a:ext uri="{FF2B5EF4-FFF2-40B4-BE49-F238E27FC236}">
                <a16:creationId xmlns:a16="http://schemas.microsoft.com/office/drawing/2014/main" id="{1E7FFD0D-C982-3666-DBAF-60D21A3CD013}"/>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sp>
        <p:nvSpPr>
          <p:cNvPr id="25604" name="Slide Number Placeholder 3">
            <a:extLst>
              <a:ext uri="{FF2B5EF4-FFF2-40B4-BE49-F238E27FC236}">
                <a16:creationId xmlns:a16="http://schemas.microsoft.com/office/drawing/2014/main" id="{3C385C80-AF37-F8D0-D6FD-CD67E7C9B3C3}"/>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800">
                <a:solidFill>
                  <a:schemeClr val="tx1"/>
                </a:solidFill>
                <a:latin typeface="Times New Roman" panose="02020603050405020304" pitchFamily="18" charset="0"/>
              </a:defRPr>
            </a:lvl1pPr>
            <a:lvl2pPr marL="742950" indent="-285750">
              <a:defRPr sz="2800">
                <a:solidFill>
                  <a:schemeClr val="tx1"/>
                </a:solidFill>
                <a:latin typeface="Times New Roman" panose="02020603050405020304" pitchFamily="18" charset="0"/>
              </a:defRPr>
            </a:lvl2pPr>
            <a:lvl3pPr marL="1143000" indent="-228600">
              <a:defRPr sz="2800">
                <a:solidFill>
                  <a:schemeClr val="tx1"/>
                </a:solidFill>
                <a:latin typeface="Times New Roman" panose="02020603050405020304" pitchFamily="18" charset="0"/>
              </a:defRPr>
            </a:lvl3pPr>
            <a:lvl4pPr marL="1600200" indent="-228600">
              <a:defRPr sz="2800">
                <a:solidFill>
                  <a:schemeClr val="tx1"/>
                </a:solidFill>
                <a:latin typeface="Times New Roman" panose="02020603050405020304" pitchFamily="18" charset="0"/>
              </a:defRPr>
            </a:lvl4pPr>
            <a:lvl5pPr marL="2057400" indent="-228600">
              <a:defRPr sz="28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8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8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8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800">
                <a:solidFill>
                  <a:schemeClr val="tx1"/>
                </a:solidFill>
                <a:latin typeface="Times New Roman" panose="02020603050405020304" pitchFamily="18" charset="0"/>
              </a:defRPr>
            </a:lvl9pPr>
          </a:lstStyle>
          <a:p>
            <a:fld id="{4D11C389-B845-4468-BC73-7022D9293A74}" type="slidenum">
              <a:rPr lang="en-GB" altLang="en-US" sz="1200" smtClean="0"/>
              <a:pPr/>
              <a:t>19</a:t>
            </a:fld>
            <a:endParaRPr lang="en-GB" altLang="en-US" sz="1200"/>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BA47418F-9C3E-4CCC-98BC-72E55FABA28F}"/>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a:extLst>
              <a:ext uri="{FF2B5EF4-FFF2-40B4-BE49-F238E27FC236}">
                <a16:creationId xmlns:a16="http://schemas.microsoft.com/office/drawing/2014/main" id="{7B8EB1B3-1BD8-ECBE-9511-B9956D142300}"/>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27652" name="Slide Number Placeholder 3">
            <a:extLst>
              <a:ext uri="{FF2B5EF4-FFF2-40B4-BE49-F238E27FC236}">
                <a16:creationId xmlns:a16="http://schemas.microsoft.com/office/drawing/2014/main" id="{373D5E9B-6205-AC9E-99A5-A55B3D42632C}"/>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800">
                <a:solidFill>
                  <a:schemeClr val="tx1"/>
                </a:solidFill>
                <a:latin typeface="Times New Roman" panose="02020603050405020304" pitchFamily="18" charset="0"/>
              </a:defRPr>
            </a:lvl1pPr>
            <a:lvl2pPr marL="742950" indent="-285750">
              <a:defRPr sz="2800">
                <a:solidFill>
                  <a:schemeClr val="tx1"/>
                </a:solidFill>
                <a:latin typeface="Times New Roman" panose="02020603050405020304" pitchFamily="18" charset="0"/>
              </a:defRPr>
            </a:lvl2pPr>
            <a:lvl3pPr marL="1143000" indent="-228600">
              <a:defRPr sz="2800">
                <a:solidFill>
                  <a:schemeClr val="tx1"/>
                </a:solidFill>
                <a:latin typeface="Times New Roman" panose="02020603050405020304" pitchFamily="18" charset="0"/>
              </a:defRPr>
            </a:lvl3pPr>
            <a:lvl4pPr marL="1600200" indent="-228600">
              <a:defRPr sz="2800">
                <a:solidFill>
                  <a:schemeClr val="tx1"/>
                </a:solidFill>
                <a:latin typeface="Times New Roman" panose="02020603050405020304" pitchFamily="18" charset="0"/>
              </a:defRPr>
            </a:lvl4pPr>
            <a:lvl5pPr marL="2057400" indent="-228600">
              <a:defRPr sz="28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8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8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8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800">
                <a:solidFill>
                  <a:schemeClr val="tx1"/>
                </a:solidFill>
                <a:latin typeface="Times New Roman" panose="02020603050405020304" pitchFamily="18" charset="0"/>
              </a:defRPr>
            </a:lvl9pPr>
          </a:lstStyle>
          <a:p>
            <a:fld id="{32386B11-540F-4E60-94AF-2D8BE6E3AE19}" type="slidenum">
              <a:rPr lang="en-GB" altLang="en-US" sz="1200" smtClean="0"/>
              <a:pPr/>
              <a:t>20</a:t>
            </a:fld>
            <a:endParaRPr lang="en-GB" altLang="en-US" sz="1200"/>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4D77FC27-6586-1881-A957-8B749045575E}"/>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699" name="Notes Placeholder 2">
            <a:extLst>
              <a:ext uri="{FF2B5EF4-FFF2-40B4-BE49-F238E27FC236}">
                <a16:creationId xmlns:a16="http://schemas.microsoft.com/office/drawing/2014/main" id="{A1DA5D12-F84B-B8FF-2336-BC20C83C5F72}"/>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sp>
        <p:nvSpPr>
          <p:cNvPr id="29700" name="Slide Number Placeholder 3">
            <a:extLst>
              <a:ext uri="{FF2B5EF4-FFF2-40B4-BE49-F238E27FC236}">
                <a16:creationId xmlns:a16="http://schemas.microsoft.com/office/drawing/2014/main" id="{BF0F1C2F-D49B-B0F5-F23B-EC3A66F511EE}"/>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800">
                <a:solidFill>
                  <a:schemeClr val="tx1"/>
                </a:solidFill>
                <a:latin typeface="Times New Roman" panose="02020603050405020304" pitchFamily="18" charset="0"/>
              </a:defRPr>
            </a:lvl1pPr>
            <a:lvl2pPr marL="742950" indent="-285750">
              <a:defRPr sz="2800">
                <a:solidFill>
                  <a:schemeClr val="tx1"/>
                </a:solidFill>
                <a:latin typeface="Times New Roman" panose="02020603050405020304" pitchFamily="18" charset="0"/>
              </a:defRPr>
            </a:lvl2pPr>
            <a:lvl3pPr marL="1143000" indent="-228600">
              <a:defRPr sz="2800">
                <a:solidFill>
                  <a:schemeClr val="tx1"/>
                </a:solidFill>
                <a:latin typeface="Times New Roman" panose="02020603050405020304" pitchFamily="18" charset="0"/>
              </a:defRPr>
            </a:lvl3pPr>
            <a:lvl4pPr marL="1600200" indent="-228600">
              <a:defRPr sz="2800">
                <a:solidFill>
                  <a:schemeClr val="tx1"/>
                </a:solidFill>
                <a:latin typeface="Times New Roman" panose="02020603050405020304" pitchFamily="18" charset="0"/>
              </a:defRPr>
            </a:lvl4pPr>
            <a:lvl5pPr marL="2057400" indent="-228600">
              <a:defRPr sz="28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8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8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8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800">
                <a:solidFill>
                  <a:schemeClr val="tx1"/>
                </a:solidFill>
                <a:latin typeface="Times New Roman" panose="02020603050405020304" pitchFamily="18" charset="0"/>
              </a:defRPr>
            </a:lvl9pPr>
          </a:lstStyle>
          <a:p>
            <a:fld id="{67C149A0-44F9-43A0-BF87-4B26B0AC80E1}" type="slidenum">
              <a:rPr lang="en-GB" altLang="en-US" sz="1200" smtClean="0"/>
              <a:pPr/>
              <a:t>21</a:t>
            </a:fld>
            <a:endParaRPr lang="en-GB" altLang="en-US" sz="1200"/>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a:p>
            <a:r>
              <a:rPr lang="en-GB" dirty="0"/>
              <a:t> </a:t>
            </a:r>
          </a:p>
        </p:txBody>
      </p:sp>
      <p:sp>
        <p:nvSpPr>
          <p:cNvPr id="4" name="Slide Number Placeholder 3"/>
          <p:cNvSpPr>
            <a:spLocks noGrp="1"/>
          </p:cNvSpPr>
          <p:nvPr>
            <p:ph type="sldNum" sz="quarter" idx="10"/>
          </p:nvPr>
        </p:nvSpPr>
        <p:spPr/>
        <p:txBody>
          <a:bodyPr/>
          <a:lstStyle/>
          <a:p>
            <a:fld id="{AD8BF6BF-9202-4E1B-A529-B44A37FC63DC}" type="slidenum">
              <a:rPr lang="en-GB" smtClean="0"/>
              <a:t>22</a:t>
            </a:fld>
            <a:endParaRPr lang="en-GB" dirty="0"/>
          </a:p>
        </p:txBody>
      </p:sp>
    </p:spTree>
    <p:extLst>
      <p:ext uri="{BB962C8B-B14F-4D97-AF65-F5344CB8AC3E}">
        <p14:creationId xmlns:p14="http://schemas.microsoft.com/office/powerpoint/2010/main" val="365433749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7" y="1516014"/>
            <a:ext cx="3880287" cy="3607785"/>
          </a:xfrm>
          <a:prstGeom prst="rect">
            <a:avLst/>
          </a:prstGeom>
        </p:spPr>
        <p:txBody>
          <a:bodyPr/>
          <a:lstStyle>
            <a:lvl1pPr>
              <a:defRPr sz="1055">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3626301334"/>
      </p:ext>
    </p:extLst>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9"/>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6"/>
            <a:ext cx="2057400" cy="365125"/>
          </a:xfrm>
          <a:prstGeom prst="rect">
            <a:avLst/>
          </a:prstGeom>
        </p:spPr>
        <p:txBody>
          <a:bodyPr/>
          <a:lstStyle/>
          <a:p>
            <a:fld id="{9C64F3F4-CE19-49F8-9EF4-FF4EE52031C2}" type="datetimeFigureOut">
              <a:rPr lang="en-GB" smtClean="0"/>
              <a:t>29/04/2024</a:t>
            </a:fld>
            <a:endParaRPr lang="en-GB" dirty="0"/>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6"/>
            <a:ext cx="3086100" cy="365125"/>
          </a:xfrm>
          <a:prstGeom prst="rect">
            <a:avLst/>
          </a:prstGeom>
        </p:spPr>
        <p:txBody>
          <a:bodyPr/>
          <a:lstStyle/>
          <a:p>
            <a:endParaRPr lang="en-GB" dirty="0"/>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6"/>
            <a:ext cx="2057400" cy="365125"/>
          </a:xfrm>
          <a:prstGeom prst="rect">
            <a:avLst/>
          </a:prstGeom>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4560223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B2C817-988D-4229-A8FE-68154DB629E0}"/>
              </a:ext>
            </a:extLst>
          </p:cNvPr>
          <p:cNvSpPr>
            <a:spLocks noGrp="1"/>
          </p:cNvSpPr>
          <p:nvPr>
            <p:ph type="ctrTitle"/>
          </p:nvPr>
        </p:nvSpPr>
        <p:spPr>
          <a:xfrm>
            <a:off x="1143000" y="1122363"/>
            <a:ext cx="6858000" cy="2387600"/>
          </a:xfrm>
        </p:spPr>
        <p:txBody>
          <a:bodyPr anchor="b"/>
          <a:lstStyle>
            <a:lvl1pPr algn="ctr">
              <a:defRPr sz="2531"/>
            </a:lvl1pPr>
          </a:lstStyle>
          <a:p>
            <a:r>
              <a:rPr lang="en-US"/>
              <a:t>Click to edit Master title style</a:t>
            </a:r>
            <a:endParaRPr lang="en-GB"/>
          </a:p>
        </p:txBody>
      </p:sp>
      <p:sp>
        <p:nvSpPr>
          <p:cNvPr id="3" name="Subtitle 2">
            <a:extLst>
              <a:ext uri="{FF2B5EF4-FFF2-40B4-BE49-F238E27FC236}">
                <a16:creationId xmlns:a16="http://schemas.microsoft.com/office/drawing/2014/main" id="{68834AE9-8A5E-4DB5-96C3-EE385AA95DC5}"/>
              </a:ext>
            </a:extLst>
          </p:cNvPr>
          <p:cNvSpPr>
            <a:spLocks noGrp="1"/>
          </p:cNvSpPr>
          <p:nvPr>
            <p:ph type="subTitle" idx="1"/>
          </p:nvPr>
        </p:nvSpPr>
        <p:spPr>
          <a:xfrm>
            <a:off x="1143000" y="3602038"/>
            <a:ext cx="6858000" cy="1655762"/>
          </a:xfrm>
        </p:spPr>
        <p:txBody>
          <a:bodyPr/>
          <a:lstStyle>
            <a:lvl1pPr marL="0" indent="0" algn="ctr">
              <a:buNone/>
              <a:defRPr sz="1013"/>
            </a:lvl1pPr>
            <a:lvl2pPr marL="192881" indent="0" algn="ctr">
              <a:buNone/>
              <a:defRPr sz="844"/>
            </a:lvl2pPr>
            <a:lvl3pPr marL="385763" indent="0" algn="ctr">
              <a:buNone/>
              <a:defRPr sz="760"/>
            </a:lvl3pPr>
            <a:lvl4pPr marL="578644" indent="0" algn="ctr">
              <a:buNone/>
              <a:defRPr sz="675"/>
            </a:lvl4pPr>
            <a:lvl5pPr marL="771525" indent="0" algn="ctr">
              <a:buNone/>
              <a:defRPr sz="675"/>
            </a:lvl5pPr>
            <a:lvl6pPr marL="964406" indent="0" algn="ctr">
              <a:buNone/>
              <a:defRPr sz="675"/>
            </a:lvl6pPr>
            <a:lvl7pPr marL="1157288" indent="0" algn="ctr">
              <a:buNone/>
              <a:defRPr sz="675"/>
            </a:lvl7pPr>
            <a:lvl8pPr marL="1350169" indent="0" algn="ctr">
              <a:buNone/>
              <a:defRPr sz="675"/>
            </a:lvl8pPr>
            <a:lvl9pPr marL="1543050" indent="0" algn="ctr">
              <a:buNone/>
              <a:defRPr sz="675"/>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FEBBFFE-9FA3-479C-AAB0-DBBEBE06DF02}"/>
              </a:ext>
            </a:extLst>
          </p:cNvPr>
          <p:cNvSpPr>
            <a:spLocks noGrp="1"/>
          </p:cNvSpPr>
          <p:nvPr>
            <p:ph type="dt" sz="half" idx="10"/>
          </p:nvPr>
        </p:nvSpPr>
        <p:spPr/>
        <p:txBody>
          <a:bodyPr/>
          <a:lstStyle/>
          <a:p>
            <a:fld id="{9C64F3F4-CE19-49F8-9EF4-FF4EE52031C2}" type="datetimeFigureOut">
              <a:rPr lang="en-GB" smtClean="0"/>
              <a:t>29/04/2024</a:t>
            </a:fld>
            <a:endParaRPr lang="en-GB" dirty="0"/>
          </a:p>
        </p:txBody>
      </p:sp>
      <p:sp>
        <p:nvSpPr>
          <p:cNvPr id="5" name="Footer Placeholder 4">
            <a:extLst>
              <a:ext uri="{FF2B5EF4-FFF2-40B4-BE49-F238E27FC236}">
                <a16:creationId xmlns:a16="http://schemas.microsoft.com/office/drawing/2014/main" id="{FA53C436-C658-4DA4-A5CD-FFB22E02256E}"/>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B543398B-39F1-4F9B-B06E-852DD7AD9969}"/>
              </a:ext>
            </a:extLst>
          </p:cNvPr>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9030180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8A5AF0-D1D2-4129-BD44-FFA7B70B4B6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26EBF29-FBC8-4E88-A092-25BFADD6C4EA}"/>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7ECCFAF-F1D8-4AF8-A191-E938EE22C1F5}"/>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C62D109-2283-42BE-A563-0ED1A6174D25}"/>
              </a:ext>
            </a:extLst>
          </p:cNvPr>
          <p:cNvSpPr>
            <a:spLocks noGrp="1"/>
          </p:cNvSpPr>
          <p:nvPr>
            <p:ph type="dt" sz="half" idx="10"/>
          </p:nvPr>
        </p:nvSpPr>
        <p:spPr/>
        <p:txBody>
          <a:bodyPr/>
          <a:lstStyle/>
          <a:p>
            <a:fld id="{9C64F3F4-CE19-49F8-9EF4-FF4EE52031C2}" type="datetimeFigureOut">
              <a:rPr lang="en-GB" smtClean="0"/>
              <a:t>29/04/2024</a:t>
            </a:fld>
            <a:endParaRPr lang="en-GB" dirty="0"/>
          </a:p>
        </p:txBody>
      </p:sp>
      <p:sp>
        <p:nvSpPr>
          <p:cNvPr id="6" name="Footer Placeholder 5">
            <a:extLst>
              <a:ext uri="{FF2B5EF4-FFF2-40B4-BE49-F238E27FC236}">
                <a16:creationId xmlns:a16="http://schemas.microsoft.com/office/drawing/2014/main" id="{6CFD865B-3B67-4C35-A127-69903EF88DE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D5A2BBD-E859-4409-B8E3-A37B98935138}"/>
              </a:ext>
            </a:extLst>
          </p:cNvPr>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93325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9"/>
            <a:ext cx="7772400" cy="1362075"/>
          </a:xfrm>
        </p:spPr>
        <p:txBody>
          <a:bodyPr anchor="t"/>
          <a:lstStyle>
            <a:lvl1pPr algn="l">
              <a:defRPr sz="2250" b="1" cap="all"/>
            </a:lvl1pPr>
          </a:lstStyle>
          <a:p>
            <a:r>
              <a:rPr lang="en-US"/>
              <a:t>Click to edit Master title style</a:t>
            </a:r>
            <a:endParaRPr lang="en-GB"/>
          </a:p>
        </p:txBody>
      </p:sp>
      <p:sp>
        <p:nvSpPr>
          <p:cNvPr id="3" name="Text Placeholder 2"/>
          <p:cNvSpPr>
            <a:spLocks noGrp="1"/>
          </p:cNvSpPr>
          <p:nvPr>
            <p:ph type="body" idx="1"/>
          </p:nvPr>
        </p:nvSpPr>
        <p:spPr>
          <a:xfrm>
            <a:off x="683568" y="2492902"/>
            <a:ext cx="7772400" cy="1500187"/>
          </a:xfrm>
        </p:spPr>
        <p:txBody>
          <a:bodyPr anchor="b"/>
          <a:lstStyle>
            <a:lvl1pPr marL="0" indent="0">
              <a:buNone/>
              <a:defRPr sz="1125">
                <a:solidFill>
                  <a:schemeClr val="tx1">
                    <a:tint val="75000"/>
                  </a:schemeClr>
                </a:solidFill>
              </a:defRPr>
            </a:lvl1pPr>
            <a:lvl2pPr marL="257175" indent="0">
              <a:buNone/>
              <a:defRPr sz="1013">
                <a:solidFill>
                  <a:schemeClr val="tx1">
                    <a:tint val="75000"/>
                  </a:schemeClr>
                </a:solidFill>
              </a:defRPr>
            </a:lvl2pPr>
            <a:lvl3pPr marL="514350" indent="0">
              <a:buNone/>
              <a:defRPr sz="900">
                <a:solidFill>
                  <a:schemeClr val="tx1">
                    <a:tint val="75000"/>
                  </a:schemeClr>
                </a:solidFill>
              </a:defRPr>
            </a:lvl3pPr>
            <a:lvl4pPr marL="771525" indent="0">
              <a:buNone/>
              <a:defRPr sz="788">
                <a:solidFill>
                  <a:schemeClr val="tx1">
                    <a:tint val="75000"/>
                  </a:schemeClr>
                </a:solidFill>
              </a:defRPr>
            </a:lvl4pPr>
            <a:lvl5pPr marL="1028700" indent="0">
              <a:buNone/>
              <a:defRPr sz="788">
                <a:solidFill>
                  <a:schemeClr val="tx1">
                    <a:tint val="75000"/>
                  </a:schemeClr>
                </a:solidFill>
              </a:defRPr>
            </a:lvl5pPr>
            <a:lvl6pPr marL="1285875" indent="0">
              <a:buNone/>
              <a:defRPr sz="788">
                <a:solidFill>
                  <a:schemeClr val="tx1">
                    <a:tint val="75000"/>
                  </a:schemeClr>
                </a:solidFill>
              </a:defRPr>
            </a:lvl6pPr>
            <a:lvl7pPr marL="1543050" indent="0">
              <a:buNone/>
              <a:defRPr sz="788">
                <a:solidFill>
                  <a:schemeClr val="tx1">
                    <a:tint val="75000"/>
                  </a:schemeClr>
                </a:solidFill>
              </a:defRPr>
            </a:lvl7pPr>
            <a:lvl8pPr marL="1800225" indent="0">
              <a:buNone/>
              <a:defRPr sz="788">
                <a:solidFill>
                  <a:schemeClr val="tx1">
                    <a:tint val="75000"/>
                  </a:schemeClr>
                </a:solidFill>
              </a:defRPr>
            </a:lvl8pPr>
            <a:lvl9pPr marL="2057400" indent="0">
              <a:buNone/>
              <a:defRPr sz="788">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29/04/2024</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3979845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xAndObj" preserve="1">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42915" y="103188"/>
            <a:ext cx="8243887" cy="1314450"/>
          </a:xfrm>
        </p:spPr>
        <p:txBody>
          <a:bodyPr/>
          <a:lstStyle/>
          <a:p>
            <a:r>
              <a:rPr lang="en-US"/>
              <a:t>Click to edit Master title style</a:t>
            </a:r>
            <a:endParaRPr lang="en-GB"/>
          </a:p>
        </p:txBody>
      </p:sp>
      <p:sp>
        <p:nvSpPr>
          <p:cNvPr id="3" name="Text Placeholder 2"/>
          <p:cNvSpPr>
            <a:spLocks noGrp="1"/>
          </p:cNvSpPr>
          <p:nvPr>
            <p:ph type="body" sz="half" idx="1"/>
          </p:nvPr>
        </p:nvSpPr>
        <p:spPr>
          <a:xfrm>
            <a:off x="457200" y="1600201"/>
            <a:ext cx="4038600" cy="4456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4456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457200" y="6243638"/>
            <a:ext cx="2133600" cy="457200"/>
          </a:xfrm>
        </p:spPr>
        <p:txBody>
          <a:bodyPr/>
          <a:lstStyle>
            <a:lvl1pPr>
              <a:defRPr/>
            </a:lvl1pPr>
          </a:lstStyle>
          <a:p>
            <a:pPr>
              <a:defRPr/>
            </a:pPr>
            <a:endParaRPr lang="en-GB" altLang="en-US"/>
          </a:p>
        </p:txBody>
      </p:sp>
      <p:sp>
        <p:nvSpPr>
          <p:cNvPr id="6" name="Footer Placeholder 5"/>
          <p:cNvSpPr>
            <a:spLocks noGrp="1"/>
          </p:cNvSpPr>
          <p:nvPr>
            <p:ph type="ftr" sz="quarter" idx="11"/>
          </p:nvPr>
        </p:nvSpPr>
        <p:spPr>
          <a:xfrm>
            <a:off x="3124200" y="6248400"/>
            <a:ext cx="2895600" cy="457200"/>
          </a:xfrm>
        </p:spPr>
        <p:txBody>
          <a:bodyPr/>
          <a:lstStyle>
            <a:lvl1pPr>
              <a:defRPr/>
            </a:lvl1pPr>
          </a:lstStyle>
          <a:p>
            <a:pPr>
              <a:defRPr/>
            </a:pPr>
            <a:endParaRPr lang="en-GB" altLang="en-US"/>
          </a:p>
        </p:txBody>
      </p:sp>
      <p:sp>
        <p:nvSpPr>
          <p:cNvPr id="7" name="Slide Number Placeholder 6"/>
          <p:cNvSpPr>
            <a:spLocks noGrp="1"/>
          </p:cNvSpPr>
          <p:nvPr>
            <p:ph type="sldNum" sz="quarter" idx="12"/>
          </p:nvPr>
        </p:nvSpPr>
        <p:spPr>
          <a:xfrm>
            <a:off x="6553200" y="6243638"/>
            <a:ext cx="2133600" cy="457200"/>
          </a:xfrm>
        </p:spPr>
        <p:txBody>
          <a:bodyPr/>
          <a:lstStyle>
            <a:lvl1pPr>
              <a:defRPr/>
            </a:lvl1pPr>
          </a:lstStyle>
          <a:p>
            <a:pPr>
              <a:defRPr/>
            </a:pPr>
            <a:fld id="{6A1A292F-E59F-4BB5-83B4-13470A14BBC8}" type="slidenum">
              <a:rPr lang="en-GB" altLang="en-US"/>
              <a:pPr>
                <a:defRPr/>
              </a:pPr>
              <a:t>‹#›</a:t>
            </a:fld>
            <a:endParaRPr lang="en-GB" altLang="en-US"/>
          </a:p>
        </p:txBody>
      </p:sp>
    </p:spTree>
    <p:extLst>
      <p:ext uri="{BB962C8B-B14F-4D97-AF65-F5344CB8AC3E}">
        <p14:creationId xmlns:p14="http://schemas.microsoft.com/office/powerpoint/2010/main" val="2832369835"/>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4.xml"/><Relationship Id="rId7" Type="http://schemas.openxmlformats.org/officeDocument/2006/relationships/image" Target="../media/image2.jpg"/><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theme" Target="../theme/theme2.xml"/><Relationship Id="rId5" Type="http://schemas.openxmlformats.org/officeDocument/2006/relationships/slideLayout" Target="../slideLayouts/slideLayout6.xml"/><Relationship Id="rId4" Type="http://schemas.openxmlformats.org/officeDocument/2006/relationships/slideLayout" Target="../slideLayouts/slideLayout5.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358637355"/>
      </p:ext>
    </p:extLst>
  </p:cSld>
  <p:clrMap bg1="lt1" tx1="dk1" bg2="lt2" tx2="dk2" accent1="accent1" accent2="accent2" accent3="accent3" accent4="accent4" accent5="accent5" accent6="accent6" hlink="hlink" folHlink="folHlink"/>
  <p:sldLayoutIdLst>
    <p:sldLayoutId id="2147484256" r:id="rId1"/>
  </p:sldLayoutIdLst>
  <p:hf hdr="0" ftr="0" dt="0"/>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7">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752610796"/>
      </p:ext>
    </p:extLst>
  </p:cSld>
  <p:clrMap bg1="lt1" tx1="dk1" bg2="lt2" tx2="dk2" accent1="accent1" accent2="accent2" accent3="accent3" accent4="accent4" accent5="accent5" accent6="accent6" hlink="hlink" folHlink="folHlink"/>
  <p:sldLayoutIdLst>
    <p:sldLayoutId id="2147484260" r:id="rId1"/>
    <p:sldLayoutId id="2147484261" r:id="rId2"/>
    <p:sldLayoutId id="2147484262" r:id="rId3"/>
    <p:sldLayoutId id="2147484263" r:id="rId4"/>
    <p:sldLayoutId id="2147484264" r:id="rId5"/>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651EB77-20F7-46E6-B3C4-8AAFCDB63936}"/>
              </a:ext>
            </a:extLst>
          </p:cNvPr>
          <p:cNvSpPr>
            <a:spLocks noGrp="1"/>
          </p:cNvSpPr>
          <p:nvPr>
            <p:ph type="title"/>
          </p:nvPr>
        </p:nvSpPr>
        <p:spPr>
          <a:xfrm>
            <a:off x="290275" y="2320053"/>
            <a:ext cx="4098845" cy="2394823"/>
          </a:xfrm>
        </p:spPr>
        <p:txBody>
          <a:bodyPr>
            <a:noAutofit/>
          </a:bodyPr>
          <a:lstStyle/>
          <a:p>
            <a:pPr>
              <a:defRPr/>
            </a:pPr>
            <a:r>
              <a:rPr lang="en-GB" sz="1800" dirty="0">
                <a:ea typeface="Calibri" panose="020F0502020204030204" pitchFamily="34" charset="0"/>
              </a:rPr>
              <a:t>BA Applied Leadership and Management in the Workplace </a:t>
            </a:r>
            <a:br>
              <a:rPr lang="en-GB" sz="1800" b="1" dirty="0">
                <a:ea typeface="Calibri" panose="020F0502020204030204" pitchFamily="34" charset="0"/>
              </a:rPr>
            </a:br>
            <a:br>
              <a:rPr lang="en-GB" altLang="en-US" sz="1800" dirty="0"/>
            </a:br>
            <a:br>
              <a:rPr lang="en-GB" altLang="en-US" sz="1800" dirty="0"/>
            </a:br>
            <a:r>
              <a:rPr lang="en-GB" altLang="en-US" sz="1800" dirty="0"/>
              <a:t>Module: BMSK5013 </a:t>
            </a:r>
            <a:br>
              <a:rPr lang="en-GB" altLang="en-US" sz="1800" dirty="0"/>
            </a:br>
            <a:r>
              <a:rPr lang="en-GB" sz="1800" i="0" dirty="0">
                <a:effectLst/>
              </a:rPr>
              <a:t>Knowledge and Information Management Skills for the Workplace</a:t>
            </a:r>
            <a:br>
              <a:rPr lang="en-GB" sz="3200" b="1" i="0" dirty="0">
                <a:solidFill>
                  <a:srgbClr val="1D2125"/>
                </a:solidFill>
                <a:effectLst/>
                <a:latin typeface="-apple-system"/>
              </a:rPr>
            </a:br>
            <a:br>
              <a:rPr lang="en-GB" sz="1800" dirty="0"/>
            </a:br>
            <a:br>
              <a:rPr lang="en-GB" sz="1800" dirty="0"/>
            </a:br>
            <a:br>
              <a:rPr lang="en-GB" sz="1800" b="1" dirty="0"/>
            </a:br>
            <a:endParaRPr lang="en-GB" altLang="en-US" sz="1800" dirty="0"/>
          </a:p>
        </p:txBody>
      </p:sp>
    </p:spTree>
    <p:extLst>
      <p:ext uri="{BB962C8B-B14F-4D97-AF65-F5344CB8AC3E}">
        <p14:creationId xmlns:p14="http://schemas.microsoft.com/office/powerpoint/2010/main" val="13706002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C8F35DD7-30F2-4EBF-A015-C0DEF3DDEDD7}"/>
              </a:ext>
            </a:extLst>
          </p:cNvPr>
          <p:cNvSpPr>
            <a:spLocks noGrp="1"/>
          </p:cNvSpPr>
          <p:nvPr>
            <p:ph type="subTitle" idx="1"/>
          </p:nvPr>
        </p:nvSpPr>
        <p:spPr>
          <a:xfrm>
            <a:off x="1143000" y="3904587"/>
            <a:ext cx="6858000" cy="1086844"/>
          </a:xfrm>
        </p:spPr>
        <p:txBody>
          <a:bodyPr/>
          <a:lstStyle/>
          <a:p>
            <a:r>
              <a:rPr lang="en-GB" sz="3300" dirty="0">
                <a:solidFill>
                  <a:srgbClr val="FFFFFF"/>
                </a:solidFill>
                <a:latin typeface="Calibri Light" panose="020F0302020204030204" pitchFamily="34" charset="0"/>
              </a:rPr>
              <a:t>Blended Learning </a:t>
            </a:r>
            <a:r>
              <a:rPr lang="en-GB" sz="3300" dirty="0">
                <a:solidFill>
                  <a:srgbClr val="000000"/>
                </a:solidFill>
                <a:latin typeface="Calibri Light" panose="020F0302020204030204" pitchFamily="34" charset="0"/>
              </a:rPr>
              <a:t>​</a:t>
            </a:r>
            <a:br>
              <a:rPr lang="en-GB" sz="3300" dirty="0">
                <a:solidFill>
                  <a:srgbClr val="000000"/>
                </a:solidFill>
                <a:latin typeface="Calibri Light" panose="020F0302020204030204" pitchFamily="34" charset="0"/>
              </a:rPr>
            </a:br>
            <a:r>
              <a:rPr lang="en-GB" sz="3300" dirty="0">
                <a:solidFill>
                  <a:srgbClr val="FFFFFF"/>
                </a:solidFill>
                <a:latin typeface="Calibri Light" panose="020F0302020204030204" pitchFamily="34" charset="0"/>
              </a:rPr>
              <a:t>Session 7</a:t>
            </a:r>
            <a:endParaRPr lang="en-GB" sz="3300" dirty="0"/>
          </a:p>
        </p:txBody>
      </p:sp>
    </p:spTree>
    <p:extLst>
      <p:ext uri="{BB962C8B-B14F-4D97-AF65-F5344CB8AC3E}">
        <p14:creationId xmlns:p14="http://schemas.microsoft.com/office/powerpoint/2010/main" val="42013982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8474DA-24B6-40F1-AA90-00D7D03B7771}"/>
              </a:ext>
            </a:extLst>
          </p:cNvPr>
          <p:cNvSpPr>
            <a:spLocks noGrp="1"/>
          </p:cNvSpPr>
          <p:nvPr>
            <p:ph type="title"/>
          </p:nvPr>
        </p:nvSpPr>
        <p:spPr/>
        <p:txBody>
          <a:bodyPr>
            <a:normAutofit/>
          </a:bodyPr>
          <a:lstStyle/>
          <a:p>
            <a:pPr algn="ctr"/>
            <a:r>
              <a:rPr lang="en-GB" sz="3600" b="1" dirty="0"/>
              <a:t>Structure of session 7</a:t>
            </a:r>
          </a:p>
        </p:txBody>
      </p:sp>
      <p:sp>
        <p:nvSpPr>
          <p:cNvPr id="3" name="Content Placeholder 2">
            <a:extLst>
              <a:ext uri="{FF2B5EF4-FFF2-40B4-BE49-F238E27FC236}">
                <a16:creationId xmlns:a16="http://schemas.microsoft.com/office/drawing/2014/main" id="{9CD6758A-FDAA-4877-976F-A8F09D680B61}"/>
              </a:ext>
            </a:extLst>
          </p:cNvPr>
          <p:cNvSpPr>
            <a:spLocks noGrp="1"/>
          </p:cNvSpPr>
          <p:nvPr>
            <p:ph idx="1"/>
          </p:nvPr>
        </p:nvSpPr>
        <p:spPr/>
        <p:txBody>
          <a:bodyPr>
            <a:normAutofit/>
          </a:bodyPr>
          <a:lstStyle/>
          <a:p>
            <a:r>
              <a:rPr lang="en-GB" sz="2400" dirty="0"/>
              <a:t> Typologies – </a:t>
            </a:r>
          </a:p>
          <a:p>
            <a:pPr lvl="1"/>
            <a:r>
              <a:rPr lang="en-GB" sz="2232" dirty="0"/>
              <a:t> Quinn</a:t>
            </a:r>
          </a:p>
          <a:p>
            <a:pPr lvl="1"/>
            <a:r>
              <a:rPr lang="en-GB" sz="2232" dirty="0"/>
              <a:t> Nevis</a:t>
            </a:r>
          </a:p>
          <a:p>
            <a:pPr lvl="1"/>
            <a:r>
              <a:rPr lang="en-GB" sz="2232" dirty="0"/>
              <a:t> Amidon &amp; </a:t>
            </a:r>
            <a:r>
              <a:rPr lang="en-GB" sz="2232" dirty="0" err="1"/>
              <a:t>Skyrme</a:t>
            </a:r>
            <a:endParaRPr lang="en-GB" sz="2232" dirty="0"/>
          </a:p>
          <a:p>
            <a:pPr lvl="1"/>
            <a:r>
              <a:rPr lang="en-GB" sz="2232" dirty="0"/>
              <a:t> Wiig</a:t>
            </a:r>
          </a:p>
          <a:p>
            <a:r>
              <a:rPr lang="en-GB" sz="2400" dirty="0"/>
              <a:t> The resource-based view of the firm</a:t>
            </a:r>
          </a:p>
          <a:p>
            <a:r>
              <a:rPr lang="en-GB" sz="2400" dirty="0"/>
              <a:t> Knowledge Management Value Chain</a:t>
            </a:r>
          </a:p>
          <a:p>
            <a:pPr marL="0" indent="0">
              <a:buNone/>
            </a:pPr>
            <a:r>
              <a:rPr lang="en-GB" sz="2400" dirty="0"/>
              <a:t> </a:t>
            </a:r>
          </a:p>
        </p:txBody>
      </p:sp>
    </p:spTree>
    <p:extLst>
      <p:ext uri="{BB962C8B-B14F-4D97-AF65-F5344CB8AC3E}">
        <p14:creationId xmlns:p14="http://schemas.microsoft.com/office/powerpoint/2010/main" val="5894516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a:extLst>
              <a:ext uri="{FF2B5EF4-FFF2-40B4-BE49-F238E27FC236}">
                <a16:creationId xmlns:a16="http://schemas.microsoft.com/office/drawing/2014/main" id="{BC5666FF-BA0B-431E-9FAE-C6F95199ED37}"/>
              </a:ext>
            </a:extLst>
          </p:cNvPr>
          <p:cNvSpPr>
            <a:spLocks noGrp="1" noChangeArrowheads="1"/>
          </p:cNvSpPr>
          <p:nvPr>
            <p:ph type="title"/>
          </p:nvPr>
        </p:nvSpPr>
        <p:spPr/>
        <p:txBody>
          <a:bodyPr/>
          <a:lstStyle/>
          <a:p>
            <a:pPr algn="ctr"/>
            <a:r>
              <a:rPr lang="en-GB" altLang="en-US" sz="4400" b="1"/>
              <a:t>Types of Knowledge</a:t>
            </a:r>
          </a:p>
        </p:txBody>
      </p:sp>
      <p:sp>
        <p:nvSpPr>
          <p:cNvPr id="3" name="Content Placeholder 2">
            <a:extLst>
              <a:ext uri="{FF2B5EF4-FFF2-40B4-BE49-F238E27FC236}">
                <a16:creationId xmlns:a16="http://schemas.microsoft.com/office/drawing/2014/main" id="{56A1CFD8-63EF-4155-B2F0-FD0BE2379118}"/>
              </a:ext>
            </a:extLst>
          </p:cNvPr>
          <p:cNvSpPr>
            <a:spLocks noGrp="1" noChangeArrowheads="1"/>
          </p:cNvSpPr>
          <p:nvPr>
            <p:ph idx="1"/>
          </p:nvPr>
        </p:nvSpPr>
        <p:spPr>
          <a:xfrm>
            <a:off x="836613" y="1658938"/>
            <a:ext cx="7470775" cy="4351337"/>
          </a:xfrm>
        </p:spPr>
        <p:txBody>
          <a:bodyPr/>
          <a:lstStyle/>
          <a:p>
            <a:pPr>
              <a:defRPr/>
            </a:pPr>
            <a:r>
              <a:rPr lang="en-GB" altLang="en-US" sz="4000" dirty="0"/>
              <a:t>Procedural knowledge</a:t>
            </a:r>
          </a:p>
          <a:p>
            <a:pPr>
              <a:defRPr/>
            </a:pPr>
            <a:r>
              <a:rPr lang="en-GB" altLang="en-US" sz="4000" dirty="0"/>
              <a:t>Declarative knowledge</a:t>
            </a:r>
          </a:p>
          <a:p>
            <a:pPr>
              <a:defRPr/>
            </a:pPr>
            <a:r>
              <a:rPr lang="en-GB" altLang="en-US" sz="4000" dirty="0"/>
              <a:t>Semantic knowledge</a:t>
            </a:r>
          </a:p>
          <a:p>
            <a:pPr>
              <a:defRPr/>
            </a:pPr>
            <a:r>
              <a:rPr lang="en-GB" altLang="en-US" sz="4000" dirty="0"/>
              <a:t>Episodic knowledge</a:t>
            </a:r>
          </a:p>
          <a:p>
            <a:pPr marL="0" indent="0">
              <a:buFont typeface="Arial" panose="020B0604020202020204" pitchFamily="34" charset="0"/>
              <a:buNone/>
              <a:defRPr/>
            </a:pPr>
            <a:endParaRPr lang="en-GB" altLang="en-US"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B6384665-EDCD-0486-B204-0180A8167AB0}"/>
              </a:ext>
            </a:extLst>
          </p:cNvPr>
          <p:cNvSpPr>
            <a:spLocks noGrp="1"/>
          </p:cNvSpPr>
          <p:nvPr>
            <p:ph idx="1"/>
          </p:nvPr>
        </p:nvSpPr>
        <p:spPr/>
        <p:txBody>
          <a:bodyPr/>
          <a:lstStyle/>
          <a:p>
            <a:endParaRPr lang="en-GB"/>
          </a:p>
        </p:txBody>
      </p:sp>
      <p:sp>
        <p:nvSpPr>
          <p:cNvPr id="6" name="Title 5">
            <a:extLst>
              <a:ext uri="{FF2B5EF4-FFF2-40B4-BE49-F238E27FC236}">
                <a16:creationId xmlns:a16="http://schemas.microsoft.com/office/drawing/2014/main" id="{7B1E40A1-0867-810E-86A7-2016018589FA}"/>
              </a:ext>
            </a:extLst>
          </p:cNvPr>
          <p:cNvSpPr>
            <a:spLocks noGrp="1"/>
          </p:cNvSpPr>
          <p:nvPr>
            <p:ph type="title"/>
          </p:nvPr>
        </p:nvSpPr>
        <p:spPr/>
        <p:txBody>
          <a:bodyPr/>
          <a:lstStyle/>
          <a:p>
            <a:endParaRPr lang="en-GB"/>
          </a:p>
        </p:txBody>
      </p:sp>
      <p:pic>
        <p:nvPicPr>
          <p:cNvPr id="7" name="Picture 6">
            <a:extLst>
              <a:ext uri="{FF2B5EF4-FFF2-40B4-BE49-F238E27FC236}">
                <a16:creationId xmlns:a16="http://schemas.microsoft.com/office/drawing/2014/main" id="{A619CC9F-DA20-451E-B0AC-B66A9041CAC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54726" t="30426" r="16139" b="11275"/>
          <a:stretch/>
        </p:blipFill>
        <p:spPr bwMode="auto">
          <a:xfrm>
            <a:off x="0" y="0"/>
            <a:ext cx="9144000" cy="5727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9569161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6F6F89-9DA1-4DD4-9555-96714A6191FC}"/>
              </a:ext>
            </a:extLst>
          </p:cNvPr>
          <p:cNvSpPr>
            <a:spLocks noGrp="1"/>
          </p:cNvSpPr>
          <p:nvPr>
            <p:ph type="title"/>
          </p:nvPr>
        </p:nvSpPr>
        <p:spPr/>
        <p:txBody>
          <a:bodyPr/>
          <a:lstStyle/>
          <a:p>
            <a:r>
              <a:rPr lang="en-GB" sz="1800" dirty="0"/>
              <a:t>Typologies – Quinn</a:t>
            </a:r>
          </a:p>
        </p:txBody>
      </p:sp>
      <p:sp>
        <p:nvSpPr>
          <p:cNvPr id="3" name="Content Placeholder 2">
            <a:extLst>
              <a:ext uri="{FF2B5EF4-FFF2-40B4-BE49-F238E27FC236}">
                <a16:creationId xmlns:a16="http://schemas.microsoft.com/office/drawing/2014/main" id="{D7084FB6-CFEC-4281-A59E-CDE61D363373}"/>
              </a:ext>
            </a:extLst>
          </p:cNvPr>
          <p:cNvSpPr>
            <a:spLocks noGrp="1"/>
          </p:cNvSpPr>
          <p:nvPr>
            <p:ph idx="1"/>
          </p:nvPr>
        </p:nvSpPr>
        <p:spPr/>
        <p:txBody>
          <a:bodyPr/>
          <a:lstStyle/>
          <a:p>
            <a:pPr marL="0" indent="0">
              <a:buNone/>
            </a:pPr>
            <a:r>
              <a:rPr lang="en-GB" sz="2400" b="1" dirty="0">
                <a:latin typeface="Arial" panose="020B0604020202020204" pitchFamily="34" charset="0"/>
                <a:cs typeface="Arial" panose="020B0604020202020204" pitchFamily="34" charset="0"/>
              </a:rPr>
              <a:t>Quinn Typology, 1993:  Four Levels of Knowledge</a:t>
            </a:r>
          </a:p>
          <a:p>
            <a:pPr marL="0" indent="0">
              <a:buNone/>
            </a:pPr>
            <a:endParaRPr lang="en-GB" sz="2400" b="1"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Cognitive Knowledge (know-what)</a:t>
            </a:r>
          </a:p>
          <a:p>
            <a:r>
              <a:rPr lang="en-GB" sz="2400" dirty="0">
                <a:latin typeface="Arial" panose="020B0604020202020204" pitchFamily="34" charset="0"/>
                <a:cs typeface="Arial" panose="020B0604020202020204" pitchFamily="34" charset="0"/>
              </a:rPr>
              <a:t>Advanced Skills (know-how)</a:t>
            </a:r>
          </a:p>
          <a:p>
            <a:r>
              <a:rPr lang="en-GB" sz="2400" dirty="0">
                <a:latin typeface="Arial" panose="020B0604020202020204" pitchFamily="34" charset="0"/>
                <a:cs typeface="Arial" panose="020B0604020202020204" pitchFamily="34" charset="0"/>
              </a:rPr>
              <a:t>Systems Understanding (know-why</a:t>
            </a:r>
          </a:p>
          <a:p>
            <a:r>
              <a:rPr lang="en-GB" sz="2400" dirty="0">
                <a:latin typeface="Arial" panose="020B0604020202020204" pitchFamily="34" charset="0"/>
                <a:cs typeface="Arial" panose="020B0604020202020204" pitchFamily="34" charset="0"/>
              </a:rPr>
              <a:t>Self-Motivated creativity (care-why)</a:t>
            </a:r>
          </a:p>
        </p:txBody>
      </p:sp>
    </p:spTree>
    <p:extLst>
      <p:ext uri="{BB962C8B-B14F-4D97-AF65-F5344CB8AC3E}">
        <p14:creationId xmlns:p14="http://schemas.microsoft.com/office/powerpoint/2010/main" val="27356919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a:extLst>
              <a:ext uri="{FF2B5EF4-FFF2-40B4-BE49-F238E27FC236}">
                <a16:creationId xmlns:a16="http://schemas.microsoft.com/office/drawing/2014/main" id="{957A4E53-0121-D00F-4003-B09AEC4A38EF}"/>
              </a:ext>
            </a:extLst>
          </p:cNvPr>
          <p:cNvSpPr>
            <a:spLocks noGrp="1" noChangeArrowheads="1"/>
          </p:cNvSpPr>
          <p:nvPr>
            <p:ph type="title"/>
          </p:nvPr>
        </p:nvSpPr>
        <p:spPr>
          <a:xfrm>
            <a:off x="685800" y="485775"/>
            <a:ext cx="7772400" cy="1143000"/>
          </a:xfrm>
        </p:spPr>
        <p:txBody>
          <a:bodyPr/>
          <a:lstStyle/>
          <a:p>
            <a:r>
              <a:rPr lang="en-GB" altLang="en-US" sz="1800" b="1" dirty="0"/>
              <a:t>Knowledge Typology:</a:t>
            </a:r>
            <a:br>
              <a:rPr lang="en-GB" altLang="en-US" sz="1800" b="1" dirty="0"/>
            </a:br>
            <a:r>
              <a:rPr lang="en-GB" altLang="en-US" sz="1800" b="1" dirty="0"/>
              <a:t>Nevis, 1995 </a:t>
            </a:r>
          </a:p>
        </p:txBody>
      </p:sp>
      <p:sp>
        <p:nvSpPr>
          <p:cNvPr id="3" name="Content Placeholder 2">
            <a:extLst>
              <a:ext uri="{FF2B5EF4-FFF2-40B4-BE49-F238E27FC236}">
                <a16:creationId xmlns:a16="http://schemas.microsoft.com/office/drawing/2014/main" id="{F9CD66FA-3066-1B24-016B-B5C210C52E09}"/>
              </a:ext>
            </a:extLst>
          </p:cNvPr>
          <p:cNvSpPr>
            <a:spLocks noGrp="1" noChangeArrowheads="1"/>
          </p:cNvSpPr>
          <p:nvPr>
            <p:ph idx="1"/>
          </p:nvPr>
        </p:nvSpPr>
        <p:spPr>
          <a:xfrm>
            <a:off x="323850" y="1844675"/>
            <a:ext cx="8351838" cy="5013325"/>
          </a:xfrm>
        </p:spPr>
        <p:txBody>
          <a:bodyPr/>
          <a:lstStyle/>
          <a:p>
            <a:r>
              <a:rPr lang="en-GB" altLang="en-US" sz="2400" dirty="0"/>
              <a:t>Knowledge acquisition: the development or creation of skills, insights, relationships</a:t>
            </a:r>
          </a:p>
          <a:p>
            <a:r>
              <a:rPr lang="en-GB" altLang="en-US" sz="2400" dirty="0"/>
              <a:t>Knowledge sharing: the dissemination of what has been learned</a:t>
            </a:r>
          </a:p>
          <a:p>
            <a:r>
              <a:rPr lang="en-GB" altLang="en-US" sz="2400" dirty="0"/>
              <a:t>Knowledge utilization: the integration of learning, so it is broadly available and can also be generalized to new situations</a:t>
            </a:r>
          </a:p>
          <a:p>
            <a:endParaRPr lang="en-GB" altLang="en-US" sz="2400"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6C381C43-2772-E7B2-A521-ACE93FB3405B}"/>
              </a:ext>
            </a:extLst>
          </p:cNvPr>
          <p:cNvSpPr>
            <a:spLocks noGrp="1" noChangeArrowheads="1"/>
          </p:cNvSpPr>
          <p:nvPr>
            <p:ph type="title"/>
          </p:nvPr>
        </p:nvSpPr>
        <p:spPr>
          <a:xfrm>
            <a:off x="576263" y="332036"/>
            <a:ext cx="8567737" cy="1143000"/>
          </a:xfrm>
        </p:spPr>
        <p:txBody>
          <a:bodyPr/>
          <a:lstStyle/>
          <a:p>
            <a:r>
              <a:rPr lang="en-GB" altLang="en-US" sz="1800" b="1" dirty="0"/>
              <a:t>Knowledge Typology:</a:t>
            </a:r>
            <a:br>
              <a:rPr lang="en-GB" altLang="en-US" sz="1800" b="1" dirty="0"/>
            </a:br>
            <a:r>
              <a:rPr lang="en-GB" altLang="en-US" sz="1800" b="1" dirty="0"/>
              <a:t>Amidon &amp; </a:t>
            </a:r>
            <a:r>
              <a:rPr lang="en-GB" altLang="en-US" sz="1800" b="1" dirty="0" err="1"/>
              <a:t>Skyrme</a:t>
            </a:r>
            <a:r>
              <a:rPr lang="en-GB" altLang="en-US" sz="1800" b="1" dirty="0"/>
              <a:t>, 1997 : The Six Knows</a:t>
            </a:r>
          </a:p>
        </p:txBody>
      </p:sp>
      <p:sp>
        <p:nvSpPr>
          <p:cNvPr id="3" name="Content Placeholder 2">
            <a:extLst>
              <a:ext uri="{FF2B5EF4-FFF2-40B4-BE49-F238E27FC236}">
                <a16:creationId xmlns:a16="http://schemas.microsoft.com/office/drawing/2014/main" id="{7DC7DE26-47BE-BFC6-B034-8092DE8548FE}"/>
              </a:ext>
            </a:extLst>
          </p:cNvPr>
          <p:cNvSpPr>
            <a:spLocks noGrp="1" noChangeArrowheads="1"/>
          </p:cNvSpPr>
          <p:nvPr>
            <p:ph idx="1"/>
          </p:nvPr>
        </p:nvSpPr>
        <p:spPr>
          <a:xfrm>
            <a:off x="360363" y="1603582"/>
            <a:ext cx="8783637" cy="5184775"/>
          </a:xfrm>
        </p:spPr>
        <p:txBody>
          <a:bodyPr/>
          <a:lstStyle/>
          <a:p>
            <a:pPr eaLnBrk="1" hangingPunct="1"/>
            <a:r>
              <a:rPr lang="en-GB" altLang="en-US" sz="2400" dirty="0"/>
              <a:t>Know-that: A scientific view of knowledge </a:t>
            </a:r>
          </a:p>
          <a:p>
            <a:pPr eaLnBrk="1" hangingPunct="1"/>
            <a:r>
              <a:rPr lang="en-GB" altLang="en-US" sz="2400" dirty="0"/>
              <a:t>Know-how: How to get things done</a:t>
            </a:r>
          </a:p>
          <a:p>
            <a:pPr eaLnBrk="1" hangingPunct="1"/>
            <a:r>
              <a:rPr lang="en-GB" altLang="en-US" sz="2400" dirty="0"/>
              <a:t>Know-who: Identification of the people who have the knowledge</a:t>
            </a:r>
          </a:p>
          <a:p>
            <a:pPr eaLnBrk="1" hangingPunct="1"/>
            <a:r>
              <a:rPr lang="en-GB" altLang="en-US" sz="2400" dirty="0"/>
              <a:t>Know-when: Knowledge associated with timing</a:t>
            </a:r>
          </a:p>
          <a:p>
            <a:pPr eaLnBrk="1" hangingPunct="1"/>
            <a:r>
              <a:rPr lang="en-GB" altLang="en-US" sz="2400" dirty="0"/>
              <a:t>Know-where: Location knowledge</a:t>
            </a:r>
          </a:p>
          <a:p>
            <a:pPr eaLnBrk="1" hangingPunct="1"/>
            <a:r>
              <a:rPr lang="en-GB" altLang="en-US" sz="2400" dirty="0"/>
              <a:t>Know-why: Contextual knowledge and vision</a:t>
            </a:r>
          </a:p>
          <a:p>
            <a:endParaRPr lang="en-GB" altLang="en-US" sz="2400"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AutoShape 2">
            <a:extLst>
              <a:ext uri="{FF2B5EF4-FFF2-40B4-BE49-F238E27FC236}">
                <a16:creationId xmlns:a16="http://schemas.microsoft.com/office/drawing/2014/main" id="{044B9545-9784-7E0E-6F74-B5CCDB168E62}"/>
              </a:ext>
            </a:extLst>
          </p:cNvPr>
          <p:cNvSpPr>
            <a:spLocks noGrp="1" noChangeArrowheads="1"/>
          </p:cNvSpPr>
          <p:nvPr>
            <p:ph type="title"/>
          </p:nvPr>
        </p:nvSpPr>
        <p:spPr>
          <a:xfrm>
            <a:off x="539750" y="484326"/>
            <a:ext cx="8458200" cy="1143000"/>
          </a:xfrm>
        </p:spPr>
        <p:txBody>
          <a:bodyPr/>
          <a:lstStyle/>
          <a:p>
            <a:pPr eaLnBrk="1" hangingPunct="1"/>
            <a:r>
              <a:rPr lang="en-GB" altLang="en-US" sz="1800" b="1" dirty="0"/>
              <a:t>Knowledge Typology:</a:t>
            </a:r>
            <a:br>
              <a:rPr lang="en-GB" altLang="en-US" sz="1800" b="1" dirty="0"/>
            </a:br>
            <a:r>
              <a:rPr lang="en-GB" altLang="en-US" sz="1800" b="1" dirty="0"/>
              <a:t>Wiig, 1993: Knowledge Classification</a:t>
            </a:r>
          </a:p>
        </p:txBody>
      </p:sp>
      <p:sp>
        <p:nvSpPr>
          <p:cNvPr id="24579" name="Rectangle 3">
            <a:extLst>
              <a:ext uri="{FF2B5EF4-FFF2-40B4-BE49-F238E27FC236}">
                <a16:creationId xmlns:a16="http://schemas.microsoft.com/office/drawing/2014/main" id="{82573C48-F377-A118-FCC4-40B5990F6B3E}"/>
              </a:ext>
            </a:extLst>
          </p:cNvPr>
          <p:cNvSpPr>
            <a:spLocks noGrp="1" noChangeArrowheads="1"/>
          </p:cNvSpPr>
          <p:nvPr>
            <p:ph idx="1"/>
          </p:nvPr>
        </p:nvSpPr>
        <p:spPr>
          <a:xfrm>
            <a:off x="539750" y="1844675"/>
            <a:ext cx="8458200" cy="4114800"/>
          </a:xfrm>
        </p:spPr>
        <p:txBody>
          <a:bodyPr/>
          <a:lstStyle/>
          <a:p>
            <a:pPr eaLnBrk="1" hangingPunct="1"/>
            <a:r>
              <a:rPr lang="en-GB" altLang="en-US" sz="2400" dirty="0"/>
              <a:t>Factual Knowledge – Facts  </a:t>
            </a:r>
          </a:p>
          <a:p>
            <a:pPr eaLnBrk="1" hangingPunct="1"/>
            <a:r>
              <a:rPr lang="en-GB" altLang="en-US" sz="2400" dirty="0"/>
              <a:t>Conceptual Knowledge – Concepts, intuitions</a:t>
            </a:r>
          </a:p>
          <a:p>
            <a:pPr eaLnBrk="1" hangingPunct="1"/>
            <a:r>
              <a:rPr lang="en-GB" altLang="en-US" sz="2400" dirty="0"/>
              <a:t>Expectational Knowledge – Judgement, hypothesis</a:t>
            </a:r>
          </a:p>
          <a:p>
            <a:pPr eaLnBrk="1" hangingPunct="1"/>
            <a:r>
              <a:rPr lang="en-GB" altLang="en-US" sz="2400" dirty="0"/>
              <a:t>Methodological Knowledge – Procedural knowledge</a:t>
            </a:r>
          </a:p>
          <a:p>
            <a:pPr eaLnBrk="1" hangingPunct="1"/>
            <a:endParaRPr lang="en-GB" altLang="en-US" sz="2400" b="1"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4579">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24579">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24579">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24579">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579"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5D8AF77-8B1B-4730-AD17-843B38046B7F}"/>
              </a:ext>
            </a:extLst>
          </p:cNvPr>
          <p:cNvPicPr>
            <a:picLocks noChangeAspect="1"/>
          </p:cNvPicPr>
          <p:nvPr/>
        </p:nvPicPr>
        <p:blipFill rotWithShape="1">
          <a:blip r:embed="rId3"/>
          <a:srcRect l="7660" t="23387" r="58661" b="24788"/>
          <a:stretch/>
        </p:blipFill>
        <p:spPr>
          <a:xfrm>
            <a:off x="2275564" y="44624"/>
            <a:ext cx="6488054" cy="5613226"/>
          </a:xfrm>
          <a:prstGeom prst="rect">
            <a:avLst/>
          </a:prstGeom>
        </p:spPr>
      </p:pic>
    </p:spTree>
    <p:extLst>
      <p:ext uri="{BB962C8B-B14F-4D97-AF65-F5344CB8AC3E}">
        <p14:creationId xmlns:p14="http://schemas.microsoft.com/office/powerpoint/2010/main" val="13209549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B51B79E-B590-4D77-9357-08E701ADD51D}"/>
              </a:ext>
            </a:extLst>
          </p:cNvPr>
          <p:cNvPicPr>
            <a:picLocks noChangeAspect="1"/>
          </p:cNvPicPr>
          <p:nvPr/>
        </p:nvPicPr>
        <p:blipFill rotWithShape="1">
          <a:blip r:embed="rId3"/>
          <a:srcRect l="9051" t="10353" r="61812" b="13582"/>
          <a:stretch/>
        </p:blipFill>
        <p:spPr>
          <a:xfrm>
            <a:off x="4183644" y="-25727"/>
            <a:ext cx="4690012" cy="6883727"/>
          </a:xfrm>
          <a:prstGeom prst="rect">
            <a:avLst/>
          </a:prstGeom>
        </p:spPr>
      </p:pic>
      <p:sp>
        <p:nvSpPr>
          <p:cNvPr id="7" name="Title 1">
            <a:extLst>
              <a:ext uri="{FF2B5EF4-FFF2-40B4-BE49-F238E27FC236}">
                <a16:creationId xmlns:a16="http://schemas.microsoft.com/office/drawing/2014/main" id="{9E948131-E813-4777-B766-2DF4EBE416A1}"/>
              </a:ext>
            </a:extLst>
          </p:cNvPr>
          <p:cNvSpPr>
            <a:spLocks noGrp="1"/>
          </p:cNvSpPr>
          <p:nvPr>
            <p:ph type="title"/>
          </p:nvPr>
        </p:nvSpPr>
        <p:spPr>
          <a:xfrm>
            <a:off x="539552" y="2331102"/>
            <a:ext cx="3007246" cy="1119658"/>
          </a:xfrm>
        </p:spPr>
        <p:txBody>
          <a:bodyPr/>
          <a:lstStyle/>
          <a:p>
            <a:r>
              <a:rPr lang="en-GB" b="1" dirty="0"/>
              <a:t>VRIO Framework</a:t>
            </a:r>
          </a:p>
        </p:txBody>
      </p:sp>
    </p:spTree>
    <p:extLst>
      <p:ext uri="{BB962C8B-B14F-4D97-AF65-F5344CB8AC3E}">
        <p14:creationId xmlns:p14="http://schemas.microsoft.com/office/powerpoint/2010/main" val="6624739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5D8AF77-8B1B-4730-AD17-843B38046B7F}"/>
              </a:ext>
            </a:extLst>
          </p:cNvPr>
          <p:cNvPicPr>
            <a:picLocks noChangeAspect="1"/>
          </p:cNvPicPr>
          <p:nvPr/>
        </p:nvPicPr>
        <p:blipFill rotWithShape="1">
          <a:blip r:embed="rId3"/>
          <a:srcRect l="7660" t="23387" r="58661" b="24788"/>
          <a:stretch/>
        </p:blipFill>
        <p:spPr>
          <a:xfrm>
            <a:off x="971600" y="44624"/>
            <a:ext cx="7792018" cy="6741368"/>
          </a:xfrm>
          <a:prstGeom prst="rect">
            <a:avLst/>
          </a:prstGeom>
        </p:spPr>
      </p:pic>
    </p:spTree>
    <p:extLst>
      <p:ext uri="{BB962C8B-B14F-4D97-AF65-F5344CB8AC3E}">
        <p14:creationId xmlns:p14="http://schemas.microsoft.com/office/powerpoint/2010/main" val="1206980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1489FD-790B-494D-838D-13E9A2480E0D}"/>
              </a:ext>
            </a:extLst>
          </p:cNvPr>
          <p:cNvSpPr>
            <a:spLocks noGrp="1"/>
          </p:cNvSpPr>
          <p:nvPr>
            <p:ph type="title"/>
          </p:nvPr>
        </p:nvSpPr>
        <p:spPr/>
        <p:txBody>
          <a:bodyPr/>
          <a:lstStyle/>
          <a:p>
            <a:r>
              <a:rPr lang="en-GB" dirty="0"/>
              <a:t>Developing an Effective Knowledge Management System</a:t>
            </a:r>
          </a:p>
        </p:txBody>
      </p:sp>
      <p:sp>
        <p:nvSpPr>
          <p:cNvPr id="3" name="Content Placeholder 2">
            <a:extLst>
              <a:ext uri="{FF2B5EF4-FFF2-40B4-BE49-F238E27FC236}">
                <a16:creationId xmlns:a16="http://schemas.microsoft.com/office/drawing/2014/main" id="{C0AADDCA-FDAD-4486-9812-22404F62DBB0}"/>
              </a:ext>
            </a:extLst>
          </p:cNvPr>
          <p:cNvSpPr>
            <a:spLocks noGrp="1"/>
          </p:cNvSpPr>
          <p:nvPr>
            <p:ph idx="1"/>
          </p:nvPr>
        </p:nvSpPr>
        <p:spPr/>
        <p:txBody>
          <a:bodyPr/>
          <a:lstStyle/>
          <a:p>
            <a:r>
              <a:rPr lang="en-GB" sz="2400" dirty="0">
                <a:latin typeface="Arial" panose="020B0604020202020204" pitchFamily="34" charset="0"/>
                <a:cs typeface="Arial" panose="020B0604020202020204" pitchFamily="34" charset="0"/>
              </a:rPr>
              <a:t>At the most basic level:</a:t>
            </a:r>
          </a:p>
          <a:p>
            <a:r>
              <a:rPr lang="en-GB" sz="2400" dirty="0">
                <a:latin typeface="Arial" panose="020B0604020202020204" pitchFamily="34" charset="0"/>
                <a:cs typeface="Arial" panose="020B0604020202020204" pitchFamily="34" charset="0"/>
              </a:rPr>
              <a:t>Identification of needs</a:t>
            </a:r>
          </a:p>
          <a:p>
            <a:r>
              <a:rPr lang="en-GB" sz="2400" dirty="0">
                <a:latin typeface="Arial" panose="020B0604020202020204" pitchFamily="34" charset="0"/>
                <a:cs typeface="Arial" panose="020B0604020202020204" pitchFamily="34" charset="0"/>
              </a:rPr>
              <a:t>Identification of knowledge resources</a:t>
            </a:r>
          </a:p>
          <a:p>
            <a:r>
              <a:rPr lang="en-GB" sz="2400" dirty="0">
                <a:latin typeface="Arial" panose="020B0604020202020204" pitchFamily="34" charset="0"/>
                <a:cs typeface="Arial" panose="020B0604020202020204" pitchFamily="34" charset="0"/>
              </a:rPr>
              <a:t>Acquisition, creation or elimination of knowledge resources/processes/environments</a:t>
            </a:r>
          </a:p>
          <a:p>
            <a:r>
              <a:rPr lang="en-GB" sz="2400" dirty="0">
                <a:latin typeface="Arial" panose="020B0604020202020204" pitchFamily="34" charset="0"/>
                <a:cs typeface="Arial" panose="020B0604020202020204" pitchFamily="34" charset="0"/>
              </a:rPr>
              <a:t>Storage of Knowledge</a:t>
            </a:r>
          </a:p>
          <a:p>
            <a:r>
              <a:rPr lang="en-GB" sz="2400" dirty="0">
                <a:latin typeface="Arial" panose="020B0604020202020204" pitchFamily="34" charset="0"/>
                <a:cs typeface="Arial" panose="020B0604020202020204" pitchFamily="34" charset="0"/>
              </a:rPr>
              <a:t>Retrieval, application and sharing of knowledge</a:t>
            </a:r>
          </a:p>
        </p:txBody>
      </p:sp>
    </p:spTree>
    <p:extLst>
      <p:ext uri="{BB962C8B-B14F-4D97-AF65-F5344CB8AC3E}">
        <p14:creationId xmlns:p14="http://schemas.microsoft.com/office/powerpoint/2010/main" val="278320179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9BB2B065-E1DA-1D35-4023-B31938DECE8F}"/>
              </a:ext>
            </a:extLst>
          </p:cNvPr>
          <p:cNvSpPr>
            <a:spLocks noGrp="1" noChangeArrowheads="1"/>
          </p:cNvSpPr>
          <p:nvPr>
            <p:ph type="title"/>
          </p:nvPr>
        </p:nvSpPr>
        <p:spPr>
          <a:xfrm>
            <a:off x="4140200" y="333375"/>
            <a:ext cx="4487863" cy="1087438"/>
          </a:xfrm>
        </p:spPr>
        <p:txBody>
          <a:bodyPr>
            <a:normAutofit/>
          </a:bodyPr>
          <a:lstStyle/>
          <a:p>
            <a:pPr eaLnBrk="1" hangingPunct="1">
              <a:defRPr/>
            </a:pPr>
            <a:r>
              <a:rPr lang="en-GB" altLang="en-US" b="1" dirty="0"/>
              <a:t>What is Knowledge?</a:t>
            </a:r>
          </a:p>
        </p:txBody>
      </p:sp>
      <p:pic>
        <p:nvPicPr>
          <p:cNvPr id="8195" name="Picture 20483" descr="A network formed by white dots">
            <a:extLst>
              <a:ext uri="{FF2B5EF4-FFF2-40B4-BE49-F238E27FC236}">
                <a16:creationId xmlns:a16="http://schemas.microsoft.com/office/drawing/2014/main" id="{3F9B1B71-6465-77A1-A60A-53C9A6CE0C85}"/>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l="45496" r="3081" b="-2"/>
          <a:stretch>
            <a:fillRect/>
          </a:stretch>
        </p:blipFill>
        <p:spPr bwMode="auto">
          <a:xfrm>
            <a:off x="323850" y="857250"/>
            <a:ext cx="3435350" cy="5143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387" name="Rectangle 3">
            <a:extLst>
              <a:ext uri="{FF2B5EF4-FFF2-40B4-BE49-F238E27FC236}">
                <a16:creationId xmlns:a16="http://schemas.microsoft.com/office/drawing/2014/main" id="{CCD3548E-8C67-3705-F035-7FAF49E5896D}"/>
              </a:ext>
            </a:extLst>
          </p:cNvPr>
          <p:cNvSpPr>
            <a:spLocks noGrp="1" noChangeArrowheads="1"/>
          </p:cNvSpPr>
          <p:nvPr>
            <p:ph idx="1"/>
          </p:nvPr>
        </p:nvSpPr>
        <p:spPr>
          <a:xfrm>
            <a:off x="3995306" y="1213524"/>
            <a:ext cx="4487862" cy="5143500"/>
          </a:xfrm>
        </p:spPr>
        <p:txBody>
          <a:bodyPr>
            <a:normAutofit/>
          </a:bodyPr>
          <a:lstStyle/>
          <a:p>
            <a:pPr eaLnBrk="1" hangingPunct="1">
              <a:defRPr/>
            </a:pPr>
            <a:r>
              <a:rPr lang="en-GB" altLang="en-US" sz="1800" dirty="0">
                <a:latin typeface="Arial" panose="020B0604020202020204" pitchFamily="34" charset="0"/>
                <a:cs typeface="Arial" panose="020B0604020202020204" pitchFamily="34" charset="0"/>
              </a:rPr>
              <a:t>Useful, valuable information which will normally need reflection, synthesis and context</a:t>
            </a:r>
          </a:p>
          <a:p>
            <a:pPr eaLnBrk="1" hangingPunct="1">
              <a:defRPr/>
            </a:pPr>
            <a:r>
              <a:rPr lang="en-GB" altLang="en-US" sz="1800" dirty="0">
                <a:latin typeface="Arial" panose="020B0604020202020204" pitchFamily="34" charset="0"/>
                <a:cs typeface="Arial" panose="020B0604020202020204" pitchFamily="34" charset="0"/>
              </a:rPr>
              <a:t>It is difficult to structure, capture and transfer</a:t>
            </a:r>
          </a:p>
          <a:p>
            <a:pPr eaLnBrk="1" hangingPunct="1">
              <a:defRPr/>
            </a:pPr>
            <a:r>
              <a:rPr lang="en-GB" altLang="en-US" sz="1800" dirty="0">
                <a:latin typeface="Arial" panose="020B0604020202020204" pitchFamily="34" charset="0"/>
                <a:cs typeface="Arial" panose="020B0604020202020204" pitchFamily="34" charset="0"/>
              </a:rPr>
              <a:t>The familiarity and awareness of a person, place, events, ideas, issues, ways of doing things or anything else, which is </a:t>
            </a:r>
            <a:r>
              <a:rPr lang="en-GB" altLang="en-US" sz="1800" u="sng" dirty="0">
                <a:latin typeface="Arial" panose="020B0604020202020204" pitchFamily="34" charset="0"/>
                <a:cs typeface="Arial" panose="020B0604020202020204" pitchFamily="34" charset="0"/>
              </a:rPr>
              <a:t>gathered through learning, perceiving or discovering</a:t>
            </a:r>
          </a:p>
          <a:p>
            <a:pPr eaLnBrk="1" hangingPunct="1">
              <a:defRPr/>
            </a:pPr>
            <a:r>
              <a:rPr lang="en-GB" altLang="en-US" sz="1800" dirty="0">
                <a:latin typeface="Arial" panose="020B0604020202020204" pitchFamily="34" charset="0"/>
                <a:cs typeface="Arial" panose="020B0604020202020204" pitchFamily="34" charset="0"/>
              </a:rPr>
              <a:t>Combination of information, experience and intuition leads to knowledge</a:t>
            </a:r>
          </a:p>
          <a:p>
            <a:pPr eaLnBrk="1" hangingPunct="1">
              <a:defRPr/>
            </a:pPr>
            <a:r>
              <a:rPr lang="en-GB" altLang="en-US" sz="1800" dirty="0">
                <a:latin typeface="Arial" panose="020B0604020202020204" pitchFamily="34" charset="0"/>
                <a:cs typeface="Arial" panose="020B0604020202020204" pitchFamily="34" charset="0"/>
              </a:rPr>
              <a:t>Has the potential to draw inferences and develop insights</a:t>
            </a:r>
          </a:p>
          <a:p>
            <a:pPr eaLnBrk="1" hangingPunct="1">
              <a:defRPr/>
            </a:pPr>
            <a:r>
              <a:rPr lang="en-GB" altLang="en-US" sz="1800" dirty="0">
                <a:latin typeface="Arial" panose="020B0604020202020204" pitchFamily="34" charset="0"/>
                <a:cs typeface="Arial" panose="020B0604020202020204" pitchFamily="34" charset="0"/>
              </a:rPr>
              <a:t>Based on our experience</a:t>
            </a:r>
          </a:p>
          <a:p>
            <a:pPr eaLnBrk="1" hangingPunct="1">
              <a:defRPr/>
            </a:pPr>
            <a:endParaRPr lang="en-GB" altLang="en-US" sz="18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638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638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638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638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6387">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6387">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387"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BB3432F9-23CE-ACF8-11D9-A6525317AA9D}"/>
              </a:ext>
            </a:extLst>
          </p:cNvPr>
          <p:cNvSpPr>
            <a:spLocks noGrp="1" noChangeArrowheads="1"/>
          </p:cNvSpPr>
          <p:nvPr>
            <p:ph type="title"/>
          </p:nvPr>
        </p:nvSpPr>
        <p:spPr/>
        <p:txBody>
          <a:bodyPr/>
          <a:lstStyle/>
          <a:p>
            <a:endParaRPr lang="en-US" altLang="en-US"/>
          </a:p>
        </p:txBody>
      </p:sp>
      <p:pic>
        <p:nvPicPr>
          <p:cNvPr id="10243" name="Picture 2" descr="Knowledge Value Chain model - toolshero">
            <a:extLst>
              <a:ext uri="{FF2B5EF4-FFF2-40B4-BE49-F238E27FC236}">
                <a16:creationId xmlns:a16="http://schemas.microsoft.com/office/drawing/2014/main" id="{3BF0BBCB-0322-90FC-8D98-8AEE47DFC4AC}"/>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179388" y="188913"/>
            <a:ext cx="8713787" cy="6534150"/>
          </a:xfrm>
          <a:noFill/>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a:extLst>
              <a:ext uri="{FF2B5EF4-FFF2-40B4-BE49-F238E27FC236}">
                <a16:creationId xmlns:a16="http://schemas.microsoft.com/office/drawing/2014/main" id="{ED8BCB96-02C9-347E-0101-1989B0F740B9}"/>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406877" y="64123"/>
            <a:ext cx="8716962" cy="5616575"/>
          </a:xfrm>
          <a:noFill/>
        </p:spPr>
      </p:pic>
      <p:sp>
        <p:nvSpPr>
          <p:cNvPr id="12292" name="AutoShape 4">
            <a:extLst>
              <a:ext uri="{FF2B5EF4-FFF2-40B4-BE49-F238E27FC236}">
                <a16:creationId xmlns:a16="http://schemas.microsoft.com/office/drawing/2014/main" id="{1736807F-1618-E178-9662-1E3E4DF485A0}"/>
              </a:ext>
            </a:extLst>
          </p:cNvPr>
          <p:cNvSpPr>
            <a:spLocks noChangeAspect="1" noChangeArrowheads="1"/>
          </p:cNvSpPr>
          <p:nvPr/>
        </p:nvSpPr>
        <p:spPr bwMode="auto">
          <a:xfrm>
            <a:off x="2916238" y="1773238"/>
            <a:ext cx="1808162" cy="1808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endParaRPr lang="en-US" altLang="en-US" sz="2800"/>
          </a:p>
        </p:txBody>
      </p:sp>
      <p:sp>
        <p:nvSpPr>
          <p:cNvPr id="2" name="Title 1">
            <a:extLst>
              <a:ext uri="{FF2B5EF4-FFF2-40B4-BE49-F238E27FC236}">
                <a16:creationId xmlns:a16="http://schemas.microsoft.com/office/drawing/2014/main" id="{BCDB9A0C-7756-EBBE-9244-CC3EECA999C1}"/>
              </a:ext>
            </a:extLst>
          </p:cNvPr>
          <p:cNvSpPr>
            <a:spLocks noGrp="1" noChangeArrowheads="1"/>
          </p:cNvSpPr>
          <p:nvPr>
            <p:ph type="title"/>
          </p:nvPr>
        </p:nvSpPr>
        <p:spPr>
          <a:xfrm>
            <a:off x="485526" y="182249"/>
            <a:ext cx="7886700" cy="1325563"/>
          </a:xfrm>
        </p:spPr>
        <p:txBody>
          <a:bodyPr/>
          <a:lstStyle/>
          <a:p>
            <a:r>
              <a:rPr lang="en-GB" altLang="en-US" b="1" dirty="0"/>
              <a:t>KMVC </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a:extLst>
              <a:ext uri="{FF2B5EF4-FFF2-40B4-BE49-F238E27FC236}">
                <a16:creationId xmlns:a16="http://schemas.microsoft.com/office/drawing/2014/main" id="{25BEE7CE-4BA7-8D68-4A6F-D34D8ADC6510}"/>
              </a:ext>
            </a:extLst>
          </p:cNvPr>
          <p:cNvSpPr>
            <a:spLocks noGrp="1" noChangeArrowheads="1"/>
          </p:cNvSpPr>
          <p:nvPr>
            <p:ph type="title"/>
          </p:nvPr>
        </p:nvSpPr>
        <p:spPr>
          <a:xfrm>
            <a:off x="653995" y="349858"/>
            <a:ext cx="8207375" cy="636104"/>
          </a:xfrm>
        </p:spPr>
        <p:txBody>
          <a:bodyPr/>
          <a:lstStyle/>
          <a:p>
            <a:r>
              <a:rPr lang="en-GB" altLang="en-US" b="1" dirty="0"/>
              <a:t>Knowledge Management System Considerations</a:t>
            </a:r>
          </a:p>
        </p:txBody>
      </p:sp>
      <p:sp>
        <p:nvSpPr>
          <p:cNvPr id="3" name="Content Placeholder 2">
            <a:extLst>
              <a:ext uri="{FF2B5EF4-FFF2-40B4-BE49-F238E27FC236}">
                <a16:creationId xmlns:a16="http://schemas.microsoft.com/office/drawing/2014/main" id="{41D79DAF-B929-AF4C-5DC5-99AA11481DCF}"/>
              </a:ext>
            </a:extLst>
          </p:cNvPr>
          <p:cNvSpPr>
            <a:spLocks noGrp="1" noChangeArrowheads="1"/>
          </p:cNvSpPr>
          <p:nvPr>
            <p:ph idx="1"/>
          </p:nvPr>
        </p:nvSpPr>
        <p:spPr>
          <a:xfrm>
            <a:off x="503238" y="1524000"/>
            <a:ext cx="8640762" cy="5334000"/>
          </a:xfrm>
        </p:spPr>
        <p:txBody>
          <a:bodyPr/>
          <a:lstStyle/>
          <a:p>
            <a:pPr algn="just" eaLnBrk="1" hangingPunct="1">
              <a:lnSpc>
                <a:spcPct val="90000"/>
              </a:lnSpc>
            </a:pPr>
            <a:r>
              <a:rPr lang="en-GB" altLang="en-US" sz="2400" dirty="0"/>
              <a:t>Financial barriers </a:t>
            </a:r>
          </a:p>
          <a:p>
            <a:pPr algn="just" eaLnBrk="1" hangingPunct="1">
              <a:lnSpc>
                <a:spcPct val="90000"/>
              </a:lnSpc>
            </a:pPr>
            <a:r>
              <a:rPr lang="en-GB" altLang="en-US" sz="2400" dirty="0"/>
              <a:t>Operational vs strategic knowledge</a:t>
            </a:r>
          </a:p>
          <a:p>
            <a:pPr algn="just" eaLnBrk="1" hangingPunct="1">
              <a:lnSpc>
                <a:spcPct val="90000"/>
              </a:lnSpc>
            </a:pPr>
            <a:r>
              <a:rPr lang="en-GB" altLang="en-US" sz="2400" dirty="0"/>
              <a:t>Opportunity for learning</a:t>
            </a:r>
          </a:p>
          <a:p>
            <a:pPr algn="just" eaLnBrk="1" hangingPunct="1"/>
            <a:r>
              <a:rPr lang="en-GB" altLang="en-US" sz="2400" dirty="0"/>
              <a:t>Focus of the framework</a:t>
            </a:r>
          </a:p>
          <a:p>
            <a:pPr algn="just" eaLnBrk="1" hangingPunct="1"/>
            <a:r>
              <a:rPr lang="en-GB" altLang="en-US" sz="2400" dirty="0"/>
              <a:t>Community of practice (CoP)</a:t>
            </a:r>
          </a:p>
          <a:p>
            <a:pPr eaLnBrk="1" hangingPunct="1">
              <a:lnSpc>
                <a:spcPct val="90000"/>
              </a:lnSpc>
            </a:pPr>
            <a:endParaRPr lang="en-GB" altLang="en-US" sz="2400" dirty="0"/>
          </a:p>
          <a:p>
            <a:endParaRPr lang="en-GB" altLang="en-US" sz="2400"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0D841875-43B6-62AD-AEF9-C238ABF293F9}"/>
              </a:ext>
            </a:extLst>
          </p:cNvPr>
          <p:cNvSpPr>
            <a:spLocks noGrp="1" noChangeArrowheads="1"/>
          </p:cNvSpPr>
          <p:nvPr>
            <p:ph type="title"/>
          </p:nvPr>
        </p:nvSpPr>
        <p:spPr/>
        <p:txBody>
          <a:bodyPr/>
          <a:lstStyle/>
          <a:p>
            <a:r>
              <a:rPr lang="en-GB" altLang="en-US" b="1" dirty="0"/>
              <a:t>KMVC in practice:</a:t>
            </a:r>
          </a:p>
        </p:txBody>
      </p:sp>
      <p:sp>
        <p:nvSpPr>
          <p:cNvPr id="3" name="Content Placeholder 2">
            <a:extLst>
              <a:ext uri="{FF2B5EF4-FFF2-40B4-BE49-F238E27FC236}">
                <a16:creationId xmlns:a16="http://schemas.microsoft.com/office/drawing/2014/main" id="{44896B07-9FDA-FED4-50CD-D16D0A5FC907}"/>
              </a:ext>
            </a:extLst>
          </p:cNvPr>
          <p:cNvSpPr>
            <a:spLocks noGrp="1"/>
          </p:cNvSpPr>
          <p:nvPr>
            <p:ph idx="1"/>
          </p:nvPr>
        </p:nvSpPr>
        <p:spPr>
          <a:xfrm>
            <a:off x="685800" y="1752600"/>
            <a:ext cx="7772400" cy="4114800"/>
          </a:xfrm>
        </p:spPr>
        <p:txBody>
          <a:bodyPr/>
          <a:lstStyle/>
          <a:p>
            <a:pPr marL="0" indent="0">
              <a:buFontTx/>
              <a:buNone/>
              <a:defRPr/>
            </a:pPr>
            <a:r>
              <a:rPr lang="en-GB" sz="2400" dirty="0"/>
              <a:t>Centres around four stages:</a:t>
            </a:r>
          </a:p>
          <a:p>
            <a:pPr>
              <a:defRPr/>
            </a:pPr>
            <a:r>
              <a:rPr lang="en-GB" sz="2400" dirty="0"/>
              <a:t>Knowledge Acquisition</a:t>
            </a:r>
          </a:p>
          <a:p>
            <a:pPr>
              <a:defRPr/>
            </a:pPr>
            <a:r>
              <a:rPr lang="en-GB" sz="2400" dirty="0"/>
              <a:t>Knowledge Storage</a:t>
            </a:r>
          </a:p>
          <a:p>
            <a:pPr>
              <a:defRPr/>
            </a:pPr>
            <a:r>
              <a:rPr lang="en-GB" sz="2400" dirty="0"/>
              <a:t>Knowledge Dissemination</a:t>
            </a:r>
          </a:p>
          <a:p>
            <a:pPr>
              <a:defRPr/>
            </a:pPr>
            <a:r>
              <a:rPr lang="en-GB" sz="2400" dirty="0"/>
              <a:t>Knowledge Application</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a:extLst>
              <a:ext uri="{FF2B5EF4-FFF2-40B4-BE49-F238E27FC236}">
                <a16:creationId xmlns:a16="http://schemas.microsoft.com/office/drawing/2014/main" id="{9754538B-F06B-8F02-5AF3-6C88A29A47F2}"/>
              </a:ext>
            </a:extLst>
          </p:cNvPr>
          <p:cNvSpPr>
            <a:spLocks noGrp="1" noChangeArrowheads="1"/>
          </p:cNvSpPr>
          <p:nvPr>
            <p:ph type="title"/>
          </p:nvPr>
        </p:nvSpPr>
        <p:spPr/>
        <p:txBody>
          <a:bodyPr/>
          <a:lstStyle/>
          <a:p>
            <a:r>
              <a:rPr lang="en-GB" altLang="en-US"/>
              <a:t>Communities Of Practice</a:t>
            </a:r>
          </a:p>
        </p:txBody>
      </p:sp>
      <p:sp>
        <p:nvSpPr>
          <p:cNvPr id="24579" name="Content Placeholder 2">
            <a:extLst>
              <a:ext uri="{FF2B5EF4-FFF2-40B4-BE49-F238E27FC236}">
                <a16:creationId xmlns:a16="http://schemas.microsoft.com/office/drawing/2014/main" id="{67D3F8D5-D1ED-C37D-DBDD-D17B1537DBFA}"/>
              </a:ext>
            </a:extLst>
          </p:cNvPr>
          <p:cNvSpPr>
            <a:spLocks noGrp="1" noChangeArrowheads="1"/>
          </p:cNvSpPr>
          <p:nvPr>
            <p:ph idx="1"/>
          </p:nvPr>
        </p:nvSpPr>
        <p:spPr>
          <a:xfrm>
            <a:off x="742950" y="1257300"/>
            <a:ext cx="7772400" cy="4343400"/>
          </a:xfrm>
        </p:spPr>
        <p:txBody>
          <a:bodyPr/>
          <a:lstStyle/>
          <a:p>
            <a:r>
              <a:rPr lang="en-GB" altLang="en-US" sz="2400" dirty="0">
                <a:latin typeface="Arial" panose="020B0604020202020204" pitchFamily="34" charset="0"/>
                <a:cs typeface="Arial" panose="020B0604020202020204" pitchFamily="34" charset="0"/>
              </a:rPr>
              <a:t>Peripheral Participation</a:t>
            </a:r>
          </a:p>
          <a:p>
            <a:r>
              <a:rPr lang="en-GB" altLang="en-US" sz="2400" dirty="0">
                <a:latin typeface="Arial" panose="020B0604020202020204" pitchFamily="34" charset="0"/>
                <a:cs typeface="Arial" panose="020B0604020202020204" pitchFamily="34" charset="0"/>
              </a:rPr>
              <a:t>How will your framework move the small team advantage into a support structure for knowledge sharing and creation?</a:t>
            </a:r>
          </a:p>
          <a:p>
            <a:r>
              <a:rPr lang="en-GB" altLang="en-US" sz="2400" dirty="0">
                <a:latin typeface="Arial" panose="020B0604020202020204" pitchFamily="34" charset="0"/>
                <a:cs typeface="Arial" panose="020B0604020202020204" pitchFamily="34" charset="0"/>
              </a:rPr>
              <a:t>Does the Communities of Practice Recognise/access formal and informal?</a:t>
            </a:r>
          </a:p>
          <a:p>
            <a:r>
              <a:rPr lang="en-GB" altLang="en-US" sz="2400" dirty="0">
                <a:latin typeface="Arial" panose="020B0604020202020204" pitchFamily="34" charset="0"/>
                <a:cs typeface="Arial" panose="020B0604020202020204" pitchFamily="34" charset="0"/>
              </a:rPr>
              <a:t>Are there already organisationally structured communities – how will your framework fit in with these?</a:t>
            </a:r>
          </a:p>
          <a:p>
            <a:r>
              <a:rPr lang="en-GB" altLang="en-US" sz="2400" dirty="0">
                <a:latin typeface="Arial" panose="020B0604020202020204" pitchFamily="34" charset="0"/>
                <a:cs typeface="Arial" panose="020B0604020202020204" pitchFamily="34" charset="0"/>
              </a:rPr>
              <a:t>Who will determine the boundaries for the framework?</a:t>
            </a:r>
          </a:p>
          <a:p>
            <a:endParaRPr lang="en-GB" altLang="en-US" sz="2000" dirty="0">
              <a:latin typeface="Arial" panose="020B0604020202020204" pitchFamily="34" charset="0"/>
              <a:cs typeface="Arial" panose="020B0604020202020204" pitchFamily="34" charset="0"/>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6626" name="Rectangle 2">
            <a:extLst>
              <a:ext uri="{FF2B5EF4-FFF2-40B4-BE49-F238E27FC236}">
                <a16:creationId xmlns:a16="http://schemas.microsoft.com/office/drawing/2014/main" id="{AF136FCC-C129-B6EF-F76F-4F64C01D7AFB}"/>
              </a:ext>
            </a:extLst>
          </p:cNvPr>
          <p:cNvSpPr>
            <a:spLocks noGrp="1" noChangeArrowheads="1"/>
          </p:cNvSpPr>
          <p:nvPr>
            <p:ph type="title"/>
          </p:nvPr>
        </p:nvSpPr>
        <p:spPr>
          <a:xfrm>
            <a:off x="323850" y="194944"/>
            <a:ext cx="9217025" cy="1143000"/>
          </a:xfrm>
        </p:spPr>
        <p:txBody>
          <a:bodyPr/>
          <a:lstStyle/>
          <a:p>
            <a:pPr eaLnBrk="1" hangingPunct="1"/>
            <a:r>
              <a:rPr lang="en-GB" altLang="en-US" b="1" dirty="0"/>
              <a:t>Organisational Support Systems</a:t>
            </a:r>
          </a:p>
        </p:txBody>
      </p:sp>
      <p:sp>
        <p:nvSpPr>
          <p:cNvPr id="6147" name="Rectangle 3">
            <a:extLst>
              <a:ext uri="{FF2B5EF4-FFF2-40B4-BE49-F238E27FC236}">
                <a16:creationId xmlns:a16="http://schemas.microsoft.com/office/drawing/2014/main" id="{1A5D8A6B-75AA-3186-0037-24ECDECCFB2A}"/>
              </a:ext>
            </a:extLst>
          </p:cNvPr>
          <p:cNvSpPr>
            <a:spLocks noGrp="1" noChangeArrowheads="1"/>
          </p:cNvSpPr>
          <p:nvPr>
            <p:ph type="body" idx="1"/>
          </p:nvPr>
        </p:nvSpPr>
        <p:spPr>
          <a:xfrm>
            <a:off x="684212" y="1269628"/>
            <a:ext cx="8496300" cy="4752975"/>
          </a:xfrm>
        </p:spPr>
        <p:txBody>
          <a:bodyPr/>
          <a:lstStyle/>
          <a:p>
            <a:pPr eaLnBrk="1" hangingPunct="1"/>
            <a:r>
              <a:rPr lang="en-GB" altLang="en-US" sz="2400" dirty="0"/>
              <a:t>HR, IT, Finance…</a:t>
            </a:r>
          </a:p>
          <a:p>
            <a:pPr eaLnBrk="1" hangingPunct="1"/>
            <a:r>
              <a:rPr lang="en-GB" altLang="en-US" sz="2400" dirty="0"/>
              <a:t>Assignment:</a:t>
            </a:r>
          </a:p>
          <a:p>
            <a:pPr lvl="1" eaLnBrk="1" hangingPunct="1"/>
            <a:r>
              <a:rPr lang="en-GB" altLang="en-US" sz="2400" dirty="0"/>
              <a:t>How do support systems interact with Knowledge Management System? Do they help or hinder?</a:t>
            </a:r>
          </a:p>
          <a:p>
            <a:pPr lvl="1" eaLnBrk="1" hangingPunct="1"/>
            <a:r>
              <a:rPr lang="en-GB" altLang="en-US" sz="2400" dirty="0"/>
              <a:t> Can engagement with Organisational Support Systems be considered a ‘KM enabler’ on KMVC?</a:t>
            </a:r>
          </a:p>
          <a:p>
            <a:pPr eaLnBrk="1" hangingPunct="1"/>
            <a:endParaRPr lang="en-GB" altLang="en-US" sz="2400" dirty="0"/>
          </a:p>
          <a:p>
            <a:pPr eaLnBrk="1" hangingPunct="1"/>
            <a:endParaRPr lang="en-GB" altLang="en-US" sz="2400" dirty="0"/>
          </a:p>
        </p:txBody>
      </p:sp>
      <p:pic>
        <p:nvPicPr>
          <p:cNvPr id="4" name="Content Placeholder 6">
            <a:extLst>
              <a:ext uri="{FF2B5EF4-FFF2-40B4-BE49-F238E27FC236}">
                <a16:creationId xmlns:a16="http://schemas.microsoft.com/office/drawing/2014/main" id="{4102A17D-5604-662A-D339-90B4071F2B3C}"/>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5650410" y="3574926"/>
            <a:ext cx="3271837" cy="2108200"/>
          </a:xfrm>
          <a:noFill/>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anim calcmode="lin" valueType="num">
                                      <p:cBhvr additive="base">
                                        <p:cTn id="7" dur="500" fill="hold"/>
                                        <p:tgtEl>
                                          <p:spTgt spid="614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6147">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nodeType="clickEffect">
                                  <p:stCondLst>
                                    <p:cond delay="0"/>
                                  </p:stCondLst>
                                  <p:childTnLst>
                                    <p:set>
                                      <p:cBhvr>
                                        <p:cTn id="12" dur="1" fill="hold">
                                          <p:stCondLst>
                                            <p:cond delay="0"/>
                                          </p:stCondLst>
                                        </p:cTn>
                                        <p:tgtEl>
                                          <p:spTgt spid="6147">
                                            <p:txEl>
                                              <p:pRg st="1" end="1"/>
                                            </p:txEl>
                                          </p:spTgt>
                                        </p:tgtEl>
                                        <p:attrNameLst>
                                          <p:attrName>style.visibility</p:attrName>
                                        </p:attrNameLst>
                                      </p:cBhvr>
                                      <p:to>
                                        <p:strVal val="visible"/>
                                      </p:to>
                                    </p:set>
                                    <p:anim calcmode="lin" valueType="num">
                                      <p:cBhvr additive="base">
                                        <p:cTn id="13" dur="500" fill="hold"/>
                                        <p:tgtEl>
                                          <p:spTgt spid="6147">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6147">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6147">
                                            <p:txEl>
                                              <p:pRg st="2" end="2"/>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6147">
                                            <p:txEl>
                                              <p:pRg st="3" end="3"/>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7" grpId="0" uiExpand="1" build="p" autoUpdateAnimBg="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a:extLst>
              <a:ext uri="{FF2B5EF4-FFF2-40B4-BE49-F238E27FC236}">
                <a16:creationId xmlns:a16="http://schemas.microsoft.com/office/drawing/2014/main" id="{36E0E844-214F-6774-FFAE-CB683404832A}"/>
              </a:ext>
            </a:extLst>
          </p:cNvPr>
          <p:cNvSpPr>
            <a:spLocks noGrp="1" noChangeArrowheads="1"/>
          </p:cNvSpPr>
          <p:nvPr>
            <p:ph type="title"/>
          </p:nvPr>
        </p:nvSpPr>
        <p:spPr/>
        <p:txBody>
          <a:bodyPr/>
          <a:lstStyle/>
          <a:p>
            <a:r>
              <a:rPr lang="en-GB" altLang="en-US"/>
              <a:t>Knowledge Sharing Culture</a:t>
            </a:r>
          </a:p>
        </p:txBody>
      </p:sp>
      <p:sp>
        <p:nvSpPr>
          <p:cNvPr id="3" name="Content Placeholder 2">
            <a:extLst>
              <a:ext uri="{FF2B5EF4-FFF2-40B4-BE49-F238E27FC236}">
                <a16:creationId xmlns:a16="http://schemas.microsoft.com/office/drawing/2014/main" id="{AF020B81-4E85-B8E1-8696-B79295547F4A}"/>
              </a:ext>
            </a:extLst>
          </p:cNvPr>
          <p:cNvSpPr>
            <a:spLocks noGrp="1"/>
          </p:cNvSpPr>
          <p:nvPr>
            <p:ph idx="1"/>
          </p:nvPr>
        </p:nvSpPr>
        <p:spPr/>
        <p:txBody>
          <a:bodyPr/>
          <a:lstStyle/>
          <a:p>
            <a:pPr marL="0" indent="0">
              <a:buFontTx/>
              <a:buNone/>
              <a:defRPr/>
            </a:pPr>
            <a:r>
              <a:rPr lang="en-GB" sz="2400" dirty="0"/>
              <a:t>3 E’s</a:t>
            </a:r>
          </a:p>
          <a:p>
            <a:pPr marL="514350" indent="-514350">
              <a:buFontTx/>
              <a:buAutoNum type="arabicPeriod"/>
              <a:defRPr/>
            </a:pPr>
            <a:r>
              <a:rPr lang="en-GB" sz="2400" dirty="0"/>
              <a:t>Engagement</a:t>
            </a:r>
          </a:p>
          <a:p>
            <a:pPr marL="514350" indent="-514350">
              <a:buFontTx/>
              <a:buAutoNum type="arabicPeriod"/>
              <a:defRPr/>
            </a:pPr>
            <a:r>
              <a:rPr lang="en-GB" sz="2400" dirty="0"/>
              <a:t>Explanation</a:t>
            </a:r>
          </a:p>
          <a:p>
            <a:pPr marL="514350" indent="-514350">
              <a:buFontTx/>
              <a:buAutoNum type="arabicPeriod"/>
              <a:defRPr/>
            </a:pPr>
            <a:r>
              <a:rPr lang="en-GB" sz="2400" dirty="0"/>
              <a:t>Expectations</a:t>
            </a:r>
          </a:p>
          <a:p>
            <a:pPr marL="0" indent="0">
              <a:buFontTx/>
              <a:buNone/>
              <a:defRPr/>
            </a:pPr>
            <a:endParaRPr lang="en-GB" sz="2400"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8474DA-24B6-40F1-AA90-00D7D03B7771}"/>
              </a:ext>
            </a:extLst>
          </p:cNvPr>
          <p:cNvSpPr>
            <a:spLocks noGrp="1"/>
          </p:cNvSpPr>
          <p:nvPr>
            <p:ph type="title"/>
          </p:nvPr>
        </p:nvSpPr>
        <p:spPr/>
        <p:txBody>
          <a:bodyPr>
            <a:normAutofit/>
          </a:bodyPr>
          <a:lstStyle/>
          <a:p>
            <a:pPr algn="ctr"/>
            <a:r>
              <a:rPr lang="en-GB" sz="3600" b="1" dirty="0"/>
              <a:t>Summary</a:t>
            </a:r>
          </a:p>
        </p:txBody>
      </p:sp>
      <p:sp>
        <p:nvSpPr>
          <p:cNvPr id="3" name="Content Placeholder 2">
            <a:extLst>
              <a:ext uri="{FF2B5EF4-FFF2-40B4-BE49-F238E27FC236}">
                <a16:creationId xmlns:a16="http://schemas.microsoft.com/office/drawing/2014/main" id="{9CD6758A-FDAA-4877-976F-A8F09D680B61}"/>
              </a:ext>
            </a:extLst>
          </p:cNvPr>
          <p:cNvSpPr>
            <a:spLocks noGrp="1"/>
          </p:cNvSpPr>
          <p:nvPr>
            <p:ph idx="1"/>
          </p:nvPr>
        </p:nvSpPr>
        <p:spPr/>
        <p:txBody>
          <a:bodyPr>
            <a:normAutofit/>
          </a:bodyPr>
          <a:lstStyle/>
          <a:p>
            <a:r>
              <a:rPr lang="en-GB" sz="4000" dirty="0"/>
              <a:t> Typologies</a:t>
            </a:r>
          </a:p>
          <a:p>
            <a:r>
              <a:rPr lang="en-GB" sz="4000" dirty="0"/>
              <a:t>The resource-based view of the firm</a:t>
            </a:r>
          </a:p>
          <a:p>
            <a:r>
              <a:rPr lang="en-GB" sz="4000" dirty="0"/>
              <a:t>VRIO Framework</a:t>
            </a:r>
          </a:p>
          <a:p>
            <a:r>
              <a:rPr lang="en-GB" sz="4000" dirty="0"/>
              <a:t>KM Value Chain</a:t>
            </a:r>
          </a:p>
          <a:p>
            <a:endParaRPr lang="en-GB" sz="4000" dirty="0"/>
          </a:p>
        </p:txBody>
      </p:sp>
    </p:spTree>
    <p:extLst>
      <p:ext uri="{BB962C8B-B14F-4D97-AF65-F5344CB8AC3E}">
        <p14:creationId xmlns:p14="http://schemas.microsoft.com/office/powerpoint/2010/main" val="16158400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theme/theme1.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83AD108B-BD82-4BEC-8384-78803B4C51ED}"/>
    </a:ext>
  </a:extLst>
</a:theme>
</file>

<file path=ppt/theme/theme2.xml><?xml version="1.0" encoding="utf-8"?>
<a:theme xmlns:a="http://schemas.openxmlformats.org/drawingml/2006/main" name="ALAMO2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ustom 1">
      <a:majorFont>
        <a:latin typeface="Arial Rounded MT Bold"/>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2A1E32B8-695C-459D-B16C-89FE870095C9}"/>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DE49762874EB345BB028C312F3B91B7" ma:contentTypeVersion="7" ma:contentTypeDescription="Create a new document." ma:contentTypeScope="" ma:versionID="745031b7136e6d0b314959d7b3aab4cc">
  <xsd:schema xmlns:xsd="http://www.w3.org/2001/XMLSchema" xmlns:xs="http://www.w3.org/2001/XMLSchema" xmlns:p="http://schemas.microsoft.com/office/2006/metadata/properties" xmlns:ns2="f66716c4-314f-46c1-b01e-5a44c61897d8" xmlns:ns3="a908d394-d138-480e-87a3-ff44c37f991a" targetNamespace="http://schemas.microsoft.com/office/2006/metadata/properties" ma:root="true" ma:fieldsID="48d543818a17c4c1e3adee1e8de4930a" ns2:_="" ns3:_="">
    <xsd:import namespace="f66716c4-314f-46c1-b01e-5a44c61897d8"/>
    <xsd:import namespace="a908d394-d138-480e-87a3-ff44c37f991a"/>
    <xsd:element name="properties">
      <xsd:complexType>
        <xsd:sequence>
          <xsd:element name="documentManagement">
            <xsd:complexType>
              <xsd:all>
                <xsd:element ref="ns2:SharedWithUsers" minOccurs="0"/>
                <xsd:element ref="ns2:SharingHintHash" minOccurs="0"/>
                <xsd:element ref="ns2:SharedWithDetails" minOccurs="0"/>
                <xsd:element ref="ns3:MediaServiceMetadata" minOccurs="0"/>
                <xsd:element ref="ns3:MediaServiceFastMetadata" minOccurs="0"/>
                <xsd:element ref="ns3:MediaServiceDateTaken" minOccurs="0"/>
                <xsd:element ref="ns3:MediaServiceAuto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6716c4-314f-46c1-b01e-5a44c61897d8"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908d394-d138-480e-87a3-ff44c37f991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description="" ma:hidden="true" ma:internalName="MediaServiceDateTaken" ma:readOnly="true">
      <xsd:simpleType>
        <xsd:restriction base="dms:Text"/>
      </xsd:simpleType>
    </xsd:element>
    <xsd:element name="MediaServiceAutoTags" ma:index="14" nillable="true" ma:displayName="MediaServiceAutoTags" ma:description="" ma:internalName="MediaServiceAutoTag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65184DA-0349-45D2-8DFF-557E329E9070}">
  <ds:schemaRefs>
    <ds:schemaRef ds:uri="http://purl.org/dc/terms/"/>
    <ds:schemaRef ds:uri="a908d394-d138-480e-87a3-ff44c37f991a"/>
    <ds:schemaRef ds:uri="http://schemas.microsoft.com/office/infopath/2007/PartnerControls"/>
    <ds:schemaRef ds:uri="http://schemas.microsoft.com/office/2006/metadata/properties"/>
    <ds:schemaRef ds:uri="http://purl.org/dc/dcmitype/"/>
    <ds:schemaRef ds:uri="http://schemas.microsoft.com/office/2006/documentManagement/types"/>
    <ds:schemaRef ds:uri="http://purl.org/dc/elements/1.1/"/>
    <ds:schemaRef ds:uri="http://schemas.openxmlformats.org/package/2006/metadata/core-properties"/>
    <ds:schemaRef ds:uri="f66716c4-314f-46c1-b01e-5a44c61897d8"/>
    <ds:schemaRef ds:uri="http://www.w3.org/XML/1998/namespace"/>
  </ds:schemaRefs>
</ds:datastoreItem>
</file>

<file path=customXml/itemProps2.xml><?xml version="1.0" encoding="utf-8"?>
<ds:datastoreItem xmlns:ds="http://schemas.openxmlformats.org/officeDocument/2006/customXml" ds:itemID="{03A411FC-49E2-4F2C-9E58-F1DF5DCE696C}">
  <ds:schemaRefs>
    <ds:schemaRef ds:uri="http://schemas.microsoft.com/sharepoint/v3/contenttype/forms"/>
  </ds:schemaRefs>
</ds:datastoreItem>
</file>

<file path=customXml/itemProps3.xml><?xml version="1.0" encoding="utf-8"?>
<ds:datastoreItem xmlns:ds="http://schemas.openxmlformats.org/officeDocument/2006/customXml" ds:itemID="{8E204D06-7C22-4E3B-A780-D2484C514C3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6716c4-314f-46c1-b01e-5a44c61897d8"/>
    <ds:schemaRef ds:uri="a908d394-d138-480e-87a3-ff44c37f991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UWTSD PowerPoint Template_new</Template>
  <TotalTime>0</TotalTime>
  <Words>2013</Words>
  <Application>Microsoft Office PowerPoint</Application>
  <PresentationFormat>On-screen Show (4:3)</PresentationFormat>
  <Paragraphs>175</Paragraphs>
  <Slides>22</Slides>
  <Notes>22</Notes>
  <HiddenSlides>0</HiddenSlides>
  <MMClips>0</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22</vt:i4>
      </vt:variant>
    </vt:vector>
  </HeadingPairs>
  <TitlesOfParts>
    <vt:vector size="32" baseType="lpstr">
      <vt:lpstr>-apple-system</vt:lpstr>
      <vt:lpstr>DengXian</vt:lpstr>
      <vt:lpstr>Google Sans</vt:lpstr>
      <vt:lpstr>Arial</vt:lpstr>
      <vt:lpstr>Calibri</vt:lpstr>
      <vt:lpstr>Calibri Light</vt:lpstr>
      <vt:lpstr>Times New Roman</vt:lpstr>
      <vt:lpstr>Trebuchet MS</vt:lpstr>
      <vt:lpstr>Title Slide 1</vt:lpstr>
      <vt:lpstr>ALAMO22</vt:lpstr>
      <vt:lpstr>BA Applied Leadership and Management in the Workplace    Module: BMSK5013  Knowledge and Information Management Skills for the Workplace    </vt:lpstr>
      <vt:lpstr>PowerPoint Presentation</vt:lpstr>
      <vt:lpstr>Structure of session 7</vt:lpstr>
      <vt:lpstr>Types of Knowledge</vt:lpstr>
      <vt:lpstr>PowerPoint Presentation</vt:lpstr>
      <vt:lpstr>Typologies – Quinn</vt:lpstr>
      <vt:lpstr>Knowledge Typology: Nevis, 1995 </vt:lpstr>
      <vt:lpstr>Knowledge Typology: Amidon &amp; Skyrme, 1997 : The Six Knows</vt:lpstr>
      <vt:lpstr>Knowledge Typology: Wiig, 1993: Knowledge Classification</vt:lpstr>
      <vt:lpstr>PowerPoint Presentation</vt:lpstr>
      <vt:lpstr>VRIO Framework</vt:lpstr>
      <vt:lpstr>PowerPoint Presentation</vt:lpstr>
      <vt:lpstr>Developing an Effective Knowledge Management System</vt:lpstr>
      <vt:lpstr>What is Knowledge?</vt:lpstr>
      <vt:lpstr>PowerPoint Presentation</vt:lpstr>
      <vt:lpstr>KMVC </vt:lpstr>
      <vt:lpstr>Knowledge Management System Considerations</vt:lpstr>
      <vt:lpstr>KMVC in practice:</vt:lpstr>
      <vt:lpstr>Communities Of Practice</vt:lpstr>
      <vt:lpstr>Organisational Support Systems</vt:lpstr>
      <vt:lpstr>Knowledge Sharing Culture</vt:lpstr>
      <vt:lpstr>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BMSK4008 Session 4</dc:title>
  <dc:creator>Gavin Hill John;Julia Ault</dc:creator>
  <cp:lastModifiedBy>Christian Felices</cp:lastModifiedBy>
  <cp:revision>84</cp:revision>
  <cp:lastPrinted>2021-01-19T13:56:25Z</cp:lastPrinted>
  <dcterms:modified xsi:type="dcterms:W3CDTF">2024-04-29T10:03:49Z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0x010100ADE49762874EB345BB028C312F3B91B7</vt:lpwstr>
  </property>
</Properties>
</file>