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6" r:id="rId3"/>
    <p:sldId id="258" r:id="rId4"/>
    <p:sldId id="259" r:id="rId5"/>
    <p:sldId id="267" r:id="rId6"/>
    <p:sldId id="260" r:id="rId7"/>
    <p:sldId id="262" r:id="rId8"/>
    <p:sldId id="263" r:id="rId9"/>
    <p:sldId id="257" r:id="rId10"/>
    <p:sldId id="268" r:id="rId11"/>
    <p:sldId id="264" r:id="rId12"/>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59" autoAdjust="0"/>
    <p:restoredTop sz="89700" autoAdjust="0"/>
  </p:normalViewPr>
  <p:slideViewPr>
    <p:cSldViewPr>
      <p:cViewPr>
        <p:scale>
          <a:sx n="88" d="100"/>
          <a:sy n="88" d="100"/>
        </p:scale>
        <p:origin x="1061" y="-110"/>
      </p:cViewPr>
      <p:guideLst>
        <p:guide pos="3840"/>
        <p:guide orient="horz" pos="2160"/>
      </p:guideLst>
    </p:cSldViewPr>
  </p:slideViewPr>
  <p:notesTextViewPr>
    <p:cViewPr>
      <p:scale>
        <a:sx n="1" d="1"/>
        <a:sy n="1" d="1"/>
      </p:scale>
      <p:origin x="0" y="0"/>
    </p:cViewPr>
  </p:notesTextViewPr>
  <p:notesViewPr>
    <p:cSldViewPr>
      <p:cViewPr varScale="1">
        <p:scale>
          <a:sx n="51" d="100"/>
          <a:sy n="51" d="100"/>
        </p:scale>
        <p:origin x="1818" y="66"/>
      </p:cViewPr>
      <p:guideLst/>
    </p:cSldViewPr>
  </p:notesViewPr>
  <p:gridSpacing cx="45000" cy="45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AB4C27-00CF-4085-A742-EE59AA35D9CA}" type="datetimeFigureOut">
              <a:rPr lang="ru-RU" smtClean="0"/>
              <a:t>08.02.2023</a:t>
            </a:fld>
            <a:endParaRPr lang="ru-RU"/>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EC211-B56B-424D-A191-6FBDA50C4105}" type="slidenum">
              <a:rPr lang="ru-RU" smtClean="0"/>
              <a:t>‹#›</a:t>
            </a:fld>
            <a:endParaRPr lang="ru-RU"/>
          </a:p>
        </p:txBody>
      </p:sp>
    </p:spTree>
    <p:extLst>
      <p:ext uri="{BB962C8B-B14F-4D97-AF65-F5344CB8AC3E}">
        <p14:creationId xmlns:p14="http://schemas.microsoft.com/office/powerpoint/2010/main" val="1164270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Since its launch in 2010, Autograph Collection has celebrated individuality, bringing one-of-a-kind hotels to guests seeking a stay with a story. With a tagline of ‘Exactly Like Nothing Else’, properties in the portfolio are selected for their rich character, stand-out design and experiential offer. There’s no cookie-cutter approach or rigid set of brand standards to adhere to, rather hotels are independent, maintaining their own name, logo and identity while benefitting from the booking engine of the world’s largest hotel group.</a:t>
            </a:r>
          </a:p>
          <a:p>
            <a:r>
              <a:rPr lang="en-US" sz="1200" b="0" i="0" kern="1200" dirty="0">
                <a:solidFill>
                  <a:schemeClr val="tx1"/>
                </a:solidFill>
                <a:effectLst/>
                <a:latin typeface="+mn-lt"/>
                <a:ea typeface="+mn-ea"/>
                <a:cs typeface="+mn-cs"/>
              </a:rPr>
              <a:t>Autograph Collection is </a:t>
            </a:r>
            <a:r>
              <a:rPr lang="en-US" sz="1200" b="1" i="0" kern="1200" dirty="0">
                <a:solidFill>
                  <a:schemeClr val="tx1"/>
                </a:solidFill>
                <a:effectLst/>
                <a:latin typeface="+mn-lt"/>
                <a:ea typeface="+mn-ea"/>
                <a:cs typeface="+mn-cs"/>
              </a:rPr>
              <a:t>a group of independent upper-upscale to luxury hotels within the Marriott International portfolio</a:t>
            </a:r>
            <a:r>
              <a:rPr lang="en-US" sz="1200" b="0" i="0" kern="1200" dirty="0">
                <a:solidFill>
                  <a:schemeClr val="tx1"/>
                </a:solidFill>
                <a:effectLst/>
                <a:latin typeface="+mn-lt"/>
                <a:ea typeface="+mn-ea"/>
                <a:cs typeface="+mn-cs"/>
              </a:rPr>
              <a:t>. The properties are independently owned and operated under the Autograph Collection name.</a:t>
            </a:r>
            <a:endParaRPr lang="en-US" dirty="0"/>
          </a:p>
        </p:txBody>
      </p:sp>
      <p:sp>
        <p:nvSpPr>
          <p:cNvPr id="4" name="Slide Number Placeholder 3"/>
          <p:cNvSpPr>
            <a:spLocks noGrp="1"/>
          </p:cNvSpPr>
          <p:nvPr>
            <p:ph type="sldNum" sz="quarter" idx="10"/>
          </p:nvPr>
        </p:nvSpPr>
        <p:spPr/>
        <p:txBody>
          <a:bodyPr/>
          <a:lstStyle/>
          <a:p>
            <a:fld id="{092EC211-B56B-424D-A191-6FBDA50C4105}" type="slidenum">
              <a:rPr lang="ru-RU" smtClean="0"/>
              <a:t>3</a:t>
            </a:fld>
            <a:endParaRPr lang="ru-RU"/>
          </a:p>
        </p:txBody>
      </p:sp>
    </p:spTree>
    <p:extLst>
      <p:ext uri="{BB962C8B-B14F-4D97-AF65-F5344CB8AC3E}">
        <p14:creationId xmlns:p14="http://schemas.microsoft.com/office/powerpoint/2010/main" val="2838825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Service in the hotel sector is one of the most important attributes for gaining a competitive advantage in the hospitality industry.</a:t>
            </a:r>
            <a:r>
              <a:rPr lang="en-US" baseline="0" dirty="0"/>
              <a:t> </a:t>
            </a:r>
            <a:r>
              <a:rPr lang="en-US" dirty="0"/>
              <a:t>Numerous hotels provide homogenous type of services and products, but the quality of service differs </a:t>
            </a:r>
            <a:r>
              <a:rPr lang="en-US" dirty="0" err="1"/>
              <a:t>vestly</a:t>
            </a:r>
            <a:r>
              <a:rPr lang="en-US" dirty="0"/>
              <a:t>. Service quality is one of the greatest and biggest </a:t>
            </a:r>
            <a:r>
              <a:rPr lang="en-US" dirty="0" err="1"/>
              <a:t>differentiétor</a:t>
            </a:r>
            <a:r>
              <a:rPr lang="en-US" dirty="0"/>
              <a:t> along with possessing a powerful competitive advantage.</a:t>
            </a:r>
            <a:r>
              <a:rPr lang="en-US" baseline="0" dirty="0"/>
              <a:t> </a:t>
            </a:r>
            <a:r>
              <a:rPr lang="en-US" dirty="0"/>
              <a:t>It is vital that guests in hotels receive high service quality in order for the business to grow and prosper. Especially within the hotel industry, as today’s generation are better traveled comparatively to the past generations and know exactly what they want.</a:t>
            </a:r>
          </a:p>
        </p:txBody>
      </p:sp>
      <p:sp>
        <p:nvSpPr>
          <p:cNvPr id="4" name="Slide Number Placeholder 3"/>
          <p:cNvSpPr>
            <a:spLocks noGrp="1"/>
          </p:cNvSpPr>
          <p:nvPr>
            <p:ph type="sldNum" sz="quarter" idx="10"/>
          </p:nvPr>
        </p:nvSpPr>
        <p:spPr/>
        <p:txBody>
          <a:bodyPr/>
          <a:lstStyle/>
          <a:p>
            <a:fld id="{092EC211-B56B-424D-A191-6FBDA50C4105}" type="slidenum">
              <a:rPr lang="ru-RU" smtClean="0"/>
              <a:t>4</a:t>
            </a:fld>
            <a:endParaRPr lang="ru-RU"/>
          </a:p>
        </p:txBody>
      </p:sp>
    </p:spTree>
    <p:extLst>
      <p:ext uri="{BB962C8B-B14F-4D97-AF65-F5344CB8AC3E}">
        <p14:creationId xmlns:p14="http://schemas.microsoft.com/office/powerpoint/2010/main" val="2593639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Autograph Collection Hotels is a collection of unique, independent hotels that offer exceptional experiences to guests. The brand is part of Marriott International, one of the world's largest hospitality companies, and is known for its individuality, personality, and character. Autograph Collection Hotels are committed to providing personalized service, high-quality facilities, and memorable experiences that connect guests to the local community. The brand's focus on hospitality and its commitment to sustainability and responsible tourism sets it apart from other hotel chains, making it an attractive option for travelers looking for a unique and authentic experience. </a:t>
            </a:r>
          </a:p>
        </p:txBody>
      </p:sp>
      <p:sp>
        <p:nvSpPr>
          <p:cNvPr id="4" name="Slide Number Placeholder 3"/>
          <p:cNvSpPr>
            <a:spLocks noGrp="1"/>
          </p:cNvSpPr>
          <p:nvPr>
            <p:ph type="sldNum" sz="quarter" idx="10"/>
          </p:nvPr>
        </p:nvSpPr>
        <p:spPr/>
        <p:txBody>
          <a:bodyPr/>
          <a:lstStyle/>
          <a:p>
            <a:fld id="{092EC211-B56B-424D-A191-6FBDA50C4105}" type="slidenum">
              <a:rPr lang="ru-RU" smtClean="0"/>
              <a:t>5</a:t>
            </a:fld>
            <a:endParaRPr lang="ru-RU"/>
          </a:p>
        </p:txBody>
      </p:sp>
    </p:spTree>
    <p:extLst>
      <p:ext uri="{BB962C8B-B14F-4D97-AF65-F5344CB8AC3E}">
        <p14:creationId xmlns:p14="http://schemas.microsoft.com/office/powerpoint/2010/main" val="3463344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 and facilities are a top priority at Autograph Collection Hotels. The hotels offer a range of top-notch amenities, including comfortable guest rooms, on-site dining options, and state-of-the-art meeting and event spaces. Additionally, the hotels place a strong emphasis(</a:t>
            </a:r>
            <a:r>
              <a:rPr lang="en-US" dirty="0" err="1"/>
              <a:t>emfassziz</a:t>
            </a:r>
            <a:r>
              <a:rPr lang="en-US" dirty="0"/>
              <a:t>) on providing personalized service, ensuring that guests' needs and preferences are met and exceeded. The staff is trained to provide friendly and attentive service, and are equipped  )</a:t>
            </a:r>
            <a:r>
              <a:rPr lang="en-US" dirty="0" err="1"/>
              <a:t>ekwip</a:t>
            </a:r>
            <a:r>
              <a:rPr lang="en-US" dirty="0"/>
              <a:t>)to handle any requests or needs that guests may have during their stay. </a:t>
            </a:r>
          </a:p>
        </p:txBody>
      </p:sp>
      <p:sp>
        <p:nvSpPr>
          <p:cNvPr id="4" name="Slide Number Placeholder 3"/>
          <p:cNvSpPr>
            <a:spLocks noGrp="1"/>
          </p:cNvSpPr>
          <p:nvPr>
            <p:ph type="sldNum" sz="quarter" idx="10"/>
          </p:nvPr>
        </p:nvSpPr>
        <p:spPr/>
        <p:txBody>
          <a:bodyPr/>
          <a:lstStyle/>
          <a:p>
            <a:fld id="{092EC211-B56B-424D-A191-6FBDA50C4105}" type="slidenum">
              <a:rPr lang="ru-RU" smtClean="0"/>
              <a:t>6</a:t>
            </a:fld>
            <a:endParaRPr lang="ru-RU"/>
          </a:p>
        </p:txBody>
      </p:sp>
    </p:spTree>
    <p:extLst>
      <p:ext uri="{BB962C8B-B14F-4D97-AF65-F5344CB8AC3E}">
        <p14:creationId xmlns:p14="http://schemas.microsoft.com/office/powerpoint/2010/main" val="1872142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consumers of Autograph Collection Hotels are independent travelers, business travelers, couples and families, luxury travelers, and repeat customers. The brand strives (</a:t>
            </a:r>
            <a:r>
              <a:rPr lang="en-US" dirty="0" err="1"/>
              <a:t>strájv</a:t>
            </a:r>
            <a:r>
              <a:rPr lang="en-US" dirty="0"/>
              <a:t>)to meet and exceed guest expectations by providing personalized service, unique experiences, high-quality facilities, and a commitment to sustainability and responsible tourism, as well as continually gathering feedback to improve their services and facilities. Autograph Collection Hotels invest in employee training and development to ensure that staff are knowledgeable, friendly, and able to provide exceptional)</a:t>
            </a:r>
            <a:r>
              <a:rPr lang="en-US" dirty="0" err="1"/>
              <a:t>expeksönöl</a:t>
            </a:r>
            <a:r>
              <a:rPr lang="en-US" dirty="0"/>
              <a:t>) guest service.</a:t>
            </a:r>
          </a:p>
        </p:txBody>
      </p:sp>
      <p:sp>
        <p:nvSpPr>
          <p:cNvPr id="4" name="Slide Number Placeholder 3"/>
          <p:cNvSpPr>
            <a:spLocks noGrp="1"/>
          </p:cNvSpPr>
          <p:nvPr>
            <p:ph type="sldNum" sz="quarter" idx="10"/>
          </p:nvPr>
        </p:nvSpPr>
        <p:spPr/>
        <p:txBody>
          <a:bodyPr/>
          <a:lstStyle/>
          <a:p>
            <a:fld id="{092EC211-B56B-424D-A191-6FBDA50C4105}" type="slidenum">
              <a:rPr lang="ru-RU" smtClean="0"/>
              <a:t>7</a:t>
            </a:fld>
            <a:endParaRPr lang="ru-RU"/>
          </a:p>
        </p:txBody>
      </p:sp>
    </p:spTree>
    <p:extLst>
      <p:ext uri="{BB962C8B-B14F-4D97-AF65-F5344CB8AC3E}">
        <p14:creationId xmlns:p14="http://schemas.microsoft.com/office/powerpoint/2010/main" val="830707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hotels invest in employee training to ensure that staff are knowledgeable, friendly, and able to provide attentive service to guests. In addition, the brand continually gathers feedback from guests to understand their needs and preferences, and uses this information to continuously improve their services and facilities. By focusing on these key areas, Autograph Collection Hotels are able to create a memorable and personalized experience for guests that sets the brand apart from other hotel chains.</a:t>
            </a:r>
          </a:p>
        </p:txBody>
      </p:sp>
      <p:sp>
        <p:nvSpPr>
          <p:cNvPr id="4" name="Slide Number Placeholder 3"/>
          <p:cNvSpPr>
            <a:spLocks noGrp="1"/>
          </p:cNvSpPr>
          <p:nvPr>
            <p:ph type="sldNum" sz="quarter" idx="10"/>
          </p:nvPr>
        </p:nvSpPr>
        <p:spPr/>
        <p:txBody>
          <a:bodyPr/>
          <a:lstStyle/>
          <a:p>
            <a:fld id="{092EC211-B56B-424D-A191-6FBDA50C4105}" type="slidenum">
              <a:rPr lang="ru-RU" smtClean="0"/>
              <a:t>8</a:t>
            </a:fld>
            <a:endParaRPr lang="ru-RU"/>
          </a:p>
        </p:txBody>
      </p:sp>
    </p:spTree>
    <p:extLst>
      <p:ext uri="{BB962C8B-B14F-4D97-AF65-F5344CB8AC3E}">
        <p14:creationId xmlns:p14="http://schemas.microsoft.com/office/powerpoint/2010/main" val="2898764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CEBF775-1BC2-45D4-8E9C-2E11CD02A232}"/>
              </a:ext>
            </a:extLst>
          </p:cNvPr>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p>
        </p:txBody>
      </p:sp>
      <p:sp>
        <p:nvSpPr>
          <p:cNvPr id="3" name="Подзаголовок 2">
            <a:extLst>
              <a:ext uri="{FF2B5EF4-FFF2-40B4-BE49-F238E27FC236}">
                <a16:creationId xmlns:a16="http://schemas.microsoft.com/office/drawing/2014/main" id="{C2D480C0-04CD-4898-80CF-1070491446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p>
        </p:txBody>
      </p:sp>
      <p:sp>
        <p:nvSpPr>
          <p:cNvPr id="4" name="Дата 3">
            <a:extLst>
              <a:ext uri="{FF2B5EF4-FFF2-40B4-BE49-F238E27FC236}">
                <a16:creationId xmlns:a16="http://schemas.microsoft.com/office/drawing/2014/main" id="{621CA7DF-C457-4872-A667-6FDC3AB8B82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AA0A716D-3710-4C99-BDB0-3D13246079D3}"/>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850858F6-F831-4913-98C6-C77623257E8E}"/>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26445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D0738A1-F92E-4EF9-B2F0-0642FB081953}"/>
              </a:ext>
            </a:extLst>
          </p:cNvPr>
          <p:cNvSpPr>
            <a:spLocks noGrp="1"/>
          </p:cNvSpPr>
          <p:nvPr>
            <p:ph type="title"/>
          </p:nvPr>
        </p:nvSpPr>
        <p:spPr/>
        <p:txBody>
          <a:bodyPr/>
          <a:lstStyle>
            <a:lvl1pPr>
              <a:defRPr b="1"/>
            </a:lvl1pPr>
          </a:lstStyle>
          <a:p>
            <a:r>
              <a:rPr lang="ru-RU" dirty="0"/>
              <a:t>Образец заголовка</a:t>
            </a:r>
          </a:p>
        </p:txBody>
      </p:sp>
      <p:sp>
        <p:nvSpPr>
          <p:cNvPr id="3" name="Объект 2">
            <a:extLst>
              <a:ext uri="{FF2B5EF4-FFF2-40B4-BE49-F238E27FC236}">
                <a16:creationId xmlns:a16="http://schemas.microsoft.com/office/drawing/2014/main" id="{18E2F1BA-FA94-44F5-B017-40F33373524F}"/>
              </a:ext>
            </a:extLst>
          </p:cNvPr>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4012170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6321001" y="458237"/>
            <a:ext cx="5490000" cy="6068627"/>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5490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764750"/>
            <a:ext cx="5490000"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284349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606000" y="458237"/>
            <a:ext cx="3428371" cy="6068627"/>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8346001" y="458237"/>
            <a:ext cx="3509999"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8346001" y="1764750"/>
            <a:ext cx="3509999"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Текст 13">
            <a:extLst>
              <a:ext uri="{FF2B5EF4-FFF2-40B4-BE49-F238E27FC236}">
                <a16:creationId xmlns:a16="http://schemas.microsoft.com/office/drawing/2014/main" id="{B6C2EF2B-3312-4472-9A8A-59294F7E3FE0}"/>
              </a:ext>
            </a:extLst>
          </p:cNvPr>
          <p:cNvSpPr>
            <a:spLocks noGrp="1"/>
          </p:cNvSpPr>
          <p:nvPr>
            <p:ph type="body" sz="quarter" idx="15"/>
          </p:nvPr>
        </p:nvSpPr>
        <p:spPr>
          <a:xfrm>
            <a:off x="4415836" y="1047942"/>
            <a:ext cx="3509999"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397546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336550" y="503238"/>
            <a:ext cx="2745000" cy="3960762"/>
          </a:xfrm>
        </p:spPr>
        <p:txBody>
          <a:bodyPr/>
          <a:lstStyle/>
          <a:p>
            <a:endParaRPr lang="ru-RU"/>
          </a:p>
        </p:txBody>
      </p:sp>
      <p:sp>
        <p:nvSpPr>
          <p:cNvPr id="9" name="Рисунок 7">
            <a:extLst>
              <a:ext uri="{FF2B5EF4-FFF2-40B4-BE49-F238E27FC236}">
                <a16:creationId xmlns:a16="http://schemas.microsoft.com/office/drawing/2014/main" id="{8AE9C7E9-3E80-4075-8B95-14BCD1A3EE2A}"/>
              </a:ext>
            </a:extLst>
          </p:cNvPr>
          <p:cNvSpPr>
            <a:spLocks noGrp="1"/>
          </p:cNvSpPr>
          <p:nvPr>
            <p:ph type="pic" sz="quarter" idx="11"/>
          </p:nvPr>
        </p:nvSpPr>
        <p:spPr>
          <a:xfrm>
            <a:off x="3351000" y="503238"/>
            <a:ext cx="2745000" cy="1845762"/>
          </a:xfrm>
        </p:spPr>
        <p:txBody>
          <a:bodyPr/>
          <a:lstStyle/>
          <a:p>
            <a:endParaRPr lang="ru-RU"/>
          </a:p>
        </p:txBody>
      </p:sp>
      <p:sp>
        <p:nvSpPr>
          <p:cNvPr id="10" name="Рисунок 7">
            <a:extLst>
              <a:ext uri="{FF2B5EF4-FFF2-40B4-BE49-F238E27FC236}">
                <a16:creationId xmlns:a16="http://schemas.microsoft.com/office/drawing/2014/main" id="{FBBCC40F-5028-4CD6-A812-1E817DE378CC}"/>
              </a:ext>
            </a:extLst>
          </p:cNvPr>
          <p:cNvSpPr>
            <a:spLocks noGrp="1"/>
          </p:cNvSpPr>
          <p:nvPr>
            <p:ph type="pic" sz="quarter" idx="12"/>
          </p:nvPr>
        </p:nvSpPr>
        <p:spPr>
          <a:xfrm>
            <a:off x="3351000" y="2540769"/>
            <a:ext cx="2745000" cy="3960762"/>
          </a:xfrm>
        </p:spPr>
        <p:txBody>
          <a:bodyPr/>
          <a:lstStyle/>
          <a:p>
            <a:endParaRPr lang="ru-RU"/>
          </a:p>
        </p:txBody>
      </p:sp>
      <p:sp>
        <p:nvSpPr>
          <p:cNvPr id="11" name="Рисунок 7">
            <a:extLst>
              <a:ext uri="{FF2B5EF4-FFF2-40B4-BE49-F238E27FC236}">
                <a16:creationId xmlns:a16="http://schemas.microsoft.com/office/drawing/2014/main" id="{D3301743-690E-46C1-A663-3C4EBACFCCD9}"/>
              </a:ext>
            </a:extLst>
          </p:cNvPr>
          <p:cNvSpPr>
            <a:spLocks noGrp="1"/>
          </p:cNvSpPr>
          <p:nvPr>
            <p:ph type="pic" sz="quarter" idx="13"/>
          </p:nvPr>
        </p:nvSpPr>
        <p:spPr>
          <a:xfrm>
            <a:off x="336550" y="4655769"/>
            <a:ext cx="2745000" cy="1845762"/>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6365450" y="503238"/>
            <a:ext cx="5490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6365451" y="1809750"/>
            <a:ext cx="5490000" cy="469178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331325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7626001" y="458237"/>
            <a:ext cx="4185000" cy="6068627"/>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6795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764750"/>
            <a:ext cx="6795000"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198505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471000" y="2934000"/>
            <a:ext cx="3510000" cy="2340000"/>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11340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719001"/>
            <a:ext cx="11340000" cy="80923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Рисунок 7">
            <a:extLst>
              <a:ext uri="{FF2B5EF4-FFF2-40B4-BE49-F238E27FC236}">
                <a16:creationId xmlns:a16="http://schemas.microsoft.com/office/drawing/2014/main" id="{20D5B2EA-FCB1-43F9-90B8-4CB67E872F46}"/>
              </a:ext>
            </a:extLst>
          </p:cNvPr>
          <p:cNvSpPr>
            <a:spLocks noGrp="1"/>
          </p:cNvSpPr>
          <p:nvPr>
            <p:ph type="pic" sz="quarter" idx="15"/>
          </p:nvPr>
        </p:nvSpPr>
        <p:spPr>
          <a:xfrm>
            <a:off x="4386000" y="2934000"/>
            <a:ext cx="3510000" cy="2340000"/>
          </a:xfrm>
        </p:spPr>
        <p:txBody>
          <a:bodyPr/>
          <a:lstStyle/>
          <a:p>
            <a:endParaRPr lang="ru-RU"/>
          </a:p>
        </p:txBody>
      </p:sp>
      <p:sp>
        <p:nvSpPr>
          <p:cNvPr id="6" name="Рисунок 7">
            <a:extLst>
              <a:ext uri="{FF2B5EF4-FFF2-40B4-BE49-F238E27FC236}">
                <a16:creationId xmlns:a16="http://schemas.microsoft.com/office/drawing/2014/main" id="{C69C5CEA-6BB3-461A-98F7-A36757841886}"/>
              </a:ext>
            </a:extLst>
          </p:cNvPr>
          <p:cNvSpPr>
            <a:spLocks noGrp="1"/>
          </p:cNvSpPr>
          <p:nvPr>
            <p:ph type="pic" sz="quarter" idx="16"/>
          </p:nvPr>
        </p:nvSpPr>
        <p:spPr>
          <a:xfrm>
            <a:off x="8301000" y="2934000"/>
            <a:ext cx="3510000" cy="2340000"/>
          </a:xfrm>
        </p:spPr>
        <p:txBody>
          <a:bodyPr/>
          <a:lstStyle/>
          <a:p>
            <a:endParaRPr lang="ru-RU"/>
          </a:p>
        </p:txBody>
      </p:sp>
      <p:sp>
        <p:nvSpPr>
          <p:cNvPr id="7" name="Текст 13">
            <a:extLst>
              <a:ext uri="{FF2B5EF4-FFF2-40B4-BE49-F238E27FC236}">
                <a16:creationId xmlns:a16="http://schemas.microsoft.com/office/drawing/2014/main" id="{D7377879-CD1E-4103-B73F-D6E880DFF326}"/>
              </a:ext>
            </a:extLst>
          </p:cNvPr>
          <p:cNvSpPr>
            <a:spLocks noGrp="1"/>
          </p:cNvSpPr>
          <p:nvPr>
            <p:ph type="body" sz="quarter" idx="17"/>
          </p:nvPr>
        </p:nvSpPr>
        <p:spPr>
          <a:xfrm>
            <a:off x="478950" y="5543238"/>
            <a:ext cx="3502050" cy="94576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9" name="Текст 13">
            <a:extLst>
              <a:ext uri="{FF2B5EF4-FFF2-40B4-BE49-F238E27FC236}">
                <a16:creationId xmlns:a16="http://schemas.microsoft.com/office/drawing/2014/main" id="{F4A6C3A9-392A-4E30-ADEF-E8CEF461BBB9}"/>
              </a:ext>
            </a:extLst>
          </p:cNvPr>
          <p:cNvSpPr>
            <a:spLocks noGrp="1"/>
          </p:cNvSpPr>
          <p:nvPr>
            <p:ph type="body" sz="quarter" idx="18"/>
          </p:nvPr>
        </p:nvSpPr>
        <p:spPr>
          <a:xfrm>
            <a:off x="4344975" y="5546102"/>
            <a:ext cx="3502050" cy="94576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10" name="Текст 13">
            <a:extLst>
              <a:ext uri="{FF2B5EF4-FFF2-40B4-BE49-F238E27FC236}">
                <a16:creationId xmlns:a16="http://schemas.microsoft.com/office/drawing/2014/main" id="{7B7FAC94-D272-4E80-9EBC-F826FBDF660A}"/>
              </a:ext>
            </a:extLst>
          </p:cNvPr>
          <p:cNvSpPr>
            <a:spLocks noGrp="1"/>
          </p:cNvSpPr>
          <p:nvPr>
            <p:ph type="body" sz="quarter" idx="19"/>
          </p:nvPr>
        </p:nvSpPr>
        <p:spPr>
          <a:xfrm>
            <a:off x="8301000" y="5546102"/>
            <a:ext cx="3502050" cy="94576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94561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7626001" y="458237"/>
            <a:ext cx="4185000" cy="2565763"/>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6795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584000"/>
            <a:ext cx="6794999" cy="144000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Рисунок 7">
            <a:extLst>
              <a:ext uri="{FF2B5EF4-FFF2-40B4-BE49-F238E27FC236}">
                <a16:creationId xmlns:a16="http://schemas.microsoft.com/office/drawing/2014/main" id="{BA793B8D-835F-4841-86B5-5F72EC472F6D}"/>
              </a:ext>
            </a:extLst>
          </p:cNvPr>
          <p:cNvSpPr>
            <a:spLocks noGrp="1"/>
          </p:cNvSpPr>
          <p:nvPr>
            <p:ph type="pic" sz="quarter" idx="15"/>
          </p:nvPr>
        </p:nvSpPr>
        <p:spPr>
          <a:xfrm>
            <a:off x="471000" y="3443100"/>
            <a:ext cx="4185000" cy="2565763"/>
          </a:xfrm>
        </p:spPr>
        <p:txBody>
          <a:bodyPr/>
          <a:lstStyle/>
          <a:p>
            <a:endParaRPr lang="ru-RU"/>
          </a:p>
        </p:txBody>
      </p:sp>
      <p:sp>
        <p:nvSpPr>
          <p:cNvPr id="11" name="Текст 13">
            <a:extLst>
              <a:ext uri="{FF2B5EF4-FFF2-40B4-BE49-F238E27FC236}">
                <a16:creationId xmlns:a16="http://schemas.microsoft.com/office/drawing/2014/main" id="{5EBF2E47-B954-406C-915F-5FDF8E810E4D}"/>
              </a:ext>
            </a:extLst>
          </p:cNvPr>
          <p:cNvSpPr>
            <a:spLocks noGrp="1"/>
          </p:cNvSpPr>
          <p:nvPr>
            <p:ph type="body" sz="quarter" idx="16"/>
          </p:nvPr>
        </p:nvSpPr>
        <p:spPr>
          <a:xfrm>
            <a:off x="5017652" y="4554000"/>
            <a:ext cx="6794999" cy="144000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3" name="Объект 2">
            <a:extLst>
              <a:ext uri="{FF2B5EF4-FFF2-40B4-BE49-F238E27FC236}">
                <a16:creationId xmlns:a16="http://schemas.microsoft.com/office/drawing/2014/main" id="{34843577-ED46-4960-90DA-6001B444F64E}"/>
              </a:ext>
            </a:extLst>
          </p:cNvPr>
          <p:cNvSpPr>
            <a:spLocks noGrp="1"/>
          </p:cNvSpPr>
          <p:nvPr>
            <p:ph sz="quarter" idx="17"/>
          </p:nvPr>
        </p:nvSpPr>
        <p:spPr>
          <a:xfrm>
            <a:off x="5196000" y="3443288"/>
            <a:ext cx="6615001" cy="949325"/>
          </a:xfrm>
        </p:spPr>
        <p:txBody>
          <a:bodyPr/>
          <a:lstStyle>
            <a:lvl1pPr marL="0" indent="0" algn="l" defTabSz="914400" rtl="0" eaLnBrk="1" latinLnBrk="0" hangingPunct="1">
              <a:lnSpc>
                <a:spcPct val="90000"/>
              </a:lnSpc>
              <a:spcBef>
                <a:spcPct val="0"/>
              </a:spcBef>
              <a:buNone/>
              <a:defRPr lang="ru-RU" sz="4400" b="1" kern="1200" dirty="0" smtClean="0">
                <a:solidFill>
                  <a:schemeClr val="accent4"/>
                </a:solidFill>
                <a:latin typeface="+mj-lt"/>
                <a:ea typeface="+mj-ea"/>
                <a:cs typeface="+mj-cs"/>
              </a:defRPr>
            </a:lvl1pPr>
            <a:lvl2pPr marL="457200" indent="0" algn="l" defTabSz="914400" rtl="0" eaLnBrk="1" latinLnBrk="0" hangingPunct="1">
              <a:lnSpc>
                <a:spcPct val="90000"/>
              </a:lnSpc>
              <a:spcBef>
                <a:spcPct val="0"/>
              </a:spcBef>
              <a:buNone/>
              <a:defRPr lang="ru-RU" sz="4400" b="1" kern="1200" dirty="0" smtClean="0">
                <a:solidFill>
                  <a:schemeClr val="accent4"/>
                </a:solidFill>
                <a:latin typeface="+mj-lt"/>
                <a:ea typeface="+mj-ea"/>
                <a:cs typeface="+mj-cs"/>
              </a:defRPr>
            </a:lvl2pPr>
          </a:lstStyle>
          <a:p>
            <a:pPr lvl="0"/>
            <a:r>
              <a:rPr lang="ru-RU" dirty="0"/>
              <a:t>Образец текста</a:t>
            </a:r>
          </a:p>
          <a:p>
            <a:pPr lvl="1"/>
            <a:r>
              <a:rPr lang="ru-RU" dirty="0"/>
              <a:t>Второй уровень</a:t>
            </a:r>
          </a:p>
          <a:p>
            <a:pPr lvl="2"/>
            <a:r>
              <a:rPr lang="ru-RU" dirty="0"/>
              <a:t>Третий уровень</a:t>
            </a:r>
          </a:p>
          <a:p>
            <a:pPr lvl="3"/>
            <a:r>
              <a:rPr lang="ru-RU" dirty="0"/>
              <a:t>Четвертый уровень</a:t>
            </a:r>
          </a:p>
          <a:p>
            <a:pPr lvl="4"/>
            <a:r>
              <a:rPr lang="ru-RU" dirty="0"/>
              <a:t>Пятый уровень</a:t>
            </a:r>
          </a:p>
        </p:txBody>
      </p:sp>
    </p:spTree>
    <p:extLst>
      <p:ext uri="{BB962C8B-B14F-4D97-AF65-F5344CB8AC3E}">
        <p14:creationId xmlns:p14="http://schemas.microsoft.com/office/powerpoint/2010/main" val="1227084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45ABEA4-3482-49AF-BC91-D746CF41C906}"/>
              </a:ext>
            </a:extLst>
          </p:cNvPr>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p>
        </p:txBody>
      </p:sp>
      <p:sp>
        <p:nvSpPr>
          <p:cNvPr id="3" name="Текст 2">
            <a:extLst>
              <a:ext uri="{FF2B5EF4-FFF2-40B4-BE49-F238E27FC236}">
                <a16:creationId xmlns:a16="http://schemas.microsoft.com/office/drawing/2014/main" id="{459D086A-D68A-445F-A82A-EC4685F44E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Дата 3">
            <a:extLst>
              <a:ext uri="{FF2B5EF4-FFF2-40B4-BE49-F238E27FC236}">
                <a16:creationId xmlns:a16="http://schemas.microsoft.com/office/drawing/2014/main" id="{395D2A6F-4D4F-4A3A-8B8A-F2BC8CB35242}"/>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A0CBAE72-BCE6-43AA-B3D9-1E9EF68C2098}"/>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B0AECDB8-16C8-425B-9FC6-D87795DC168C}"/>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95510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3701B60-080C-42ED-894B-350DBDCF5084}"/>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46C0A0BC-05F4-4477-926E-376A66A9129F}"/>
              </a:ext>
            </a:extLst>
          </p:cNvPr>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a:extLst>
              <a:ext uri="{FF2B5EF4-FFF2-40B4-BE49-F238E27FC236}">
                <a16:creationId xmlns:a16="http://schemas.microsoft.com/office/drawing/2014/main" id="{8A7D6CAB-B040-4ADF-B8A1-8C527516BB47}"/>
              </a:ext>
            </a:extLst>
          </p:cNvPr>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a:extLst>
              <a:ext uri="{FF2B5EF4-FFF2-40B4-BE49-F238E27FC236}">
                <a16:creationId xmlns:a16="http://schemas.microsoft.com/office/drawing/2014/main" id="{E216B614-4E95-4302-A209-0BBD9CD4EF35}"/>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6" name="Нижний колонтитул 5">
            <a:extLst>
              <a:ext uri="{FF2B5EF4-FFF2-40B4-BE49-F238E27FC236}">
                <a16:creationId xmlns:a16="http://schemas.microsoft.com/office/drawing/2014/main" id="{E8059A85-E4F6-4F26-9E37-B03EA689EEEC}"/>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75E48880-E5F1-48EB-9DA5-B09A821DC380}"/>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224887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9F091C2-5D6A-435D-B5F0-CC1E700D9189}"/>
              </a:ext>
            </a:extLst>
          </p:cNvPr>
          <p:cNvSpPr>
            <a:spLocks noGrp="1"/>
          </p:cNvSpPr>
          <p:nvPr>
            <p:ph type="title"/>
          </p:nvPr>
        </p:nvSpPr>
        <p:spPr>
          <a:xfrm>
            <a:off x="839788" y="365125"/>
            <a:ext cx="10515600" cy="1325563"/>
          </a:xfrm>
        </p:spPr>
        <p:txBody>
          <a:bodyPr/>
          <a:lstStyle/>
          <a:p>
            <a:r>
              <a:rPr lang="ru-RU"/>
              <a:t>Образец заголовка</a:t>
            </a:r>
          </a:p>
        </p:txBody>
      </p:sp>
      <p:sp>
        <p:nvSpPr>
          <p:cNvPr id="3" name="Текст 2">
            <a:extLst>
              <a:ext uri="{FF2B5EF4-FFF2-40B4-BE49-F238E27FC236}">
                <a16:creationId xmlns:a16="http://schemas.microsoft.com/office/drawing/2014/main" id="{DB2B8466-C3F3-4F82-BF95-4354FC004A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a:extLst>
              <a:ext uri="{FF2B5EF4-FFF2-40B4-BE49-F238E27FC236}">
                <a16:creationId xmlns:a16="http://schemas.microsoft.com/office/drawing/2014/main" id="{21A5B409-41A4-4AEB-A350-82A80B044B9E}"/>
              </a:ext>
            </a:extLst>
          </p:cNvPr>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a:extLst>
              <a:ext uri="{FF2B5EF4-FFF2-40B4-BE49-F238E27FC236}">
                <a16:creationId xmlns:a16="http://schemas.microsoft.com/office/drawing/2014/main" id="{58BC3A1D-63B5-4C2F-BAA6-605D860F01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a:extLst>
              <a:ext uri="{FF2B5EF4-FFF2-40B4-BE49-F238E27FC236}">
                <a16:creationId xmlns:a16="http://schemas.microsoft.com/office/drawing/2014/main" id="{0845771E-8B36-4A2E-8449-E939C8F15282}"/>
              </a:ext>
            </a:extLst>
          </p:cNvPr>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a:extLst>
              <a:ext uri="{FF2B5EF4-FFF2-40B4-BE49-F238E27FC236}">
                <a16:creationId xmlns:a16="http://schemas.microsoft.com/office/drawing/2014/main" id="{929EF5C3-FA8C-4AE8-AE5F-CED2CE2C7A1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8" name="Нижний колонтитул 7">
            <a:extLst>
              <a:ext uri="{FF2B5EF4-FFF2-40B4-BE49-F238E27FC236}">
                <a16:creationId xmlns:a16="http://schemas.microsoft.com/office/drawing/2014/main" id="{13D8E87D-E63A-4C71-B52F-3E7D4394EDD4}"/>
              </a:ext>
            </a:extLst>
          </p:cNvPr>
          <p:cNvSpPr>
            <a:spLocks noGrp="1"/>
          </p:cNvSpPr>
          <p:nvPr>
            <p:ph type="ftr" sz="quarter" idx="11"/>
          </p:nvPr>
        </p:nvSpPr>
        <p:spPr/>
        <p:txBody>
          <a:bodyPr/>
          <a:lstStyle/>
          <a:p>
            <a:endParaRPr lang="ru-RU"/>
          </a:p>
        </p:txBody>
      </p:sp>
      <p:sp>
        <p:nvSpPr>
          <p:cNvPr id="9" name="Номер слайда 8">
            <a:extLst>
              <a:ext uri="{FF2B5EF4-FFF2-40B4-BE49-F238E27FC236}">
                <a16:creationId xmlns:a16="http://schemas.microsoft.com/office/drawing/2014/main" id="{6A4C9669-0079-4911-B11B-6B8FC4A95F00}"/>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801542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B8C25678-15BC-4365-AB05-C5B73F1612DE}"/>
              </a:ext>
            </a:extLst>
          </p:cNvPr>
          <p:cNvSpPr>
            <a:spLocks noGrp="1"/>
          </p:cNvSpPr>
          <p:nvPr>
            <p:ph type="title"/>
          </p:nvPr>
        </p:nvSpPr>
        <p:spPr/>
        <p:txBody>
          <a:bodyPr/>
          <a:lstStyle/>
          <a:p>
            <a:r>
              <a:rPr lang="ru-RU"/>
              <a:t>Образец заголовка</a:t>
            </a:r>
          </a:p>
        </p:txBody>
      </p:sp>
      <p:sp>
        <p:nvSpPr>
          <p:cNvPr id="3" name="Дата 2">
            <a:extLst>
              <a:ext uri="{FF2B5EF4-FFF2-40B4-BE49-F238E27FC236}">
                <a16:creationId xmlns:a16="http://schemas.microsoft.com/office/drawing/2014/main" id="{3336D351-BA8B-4ECB-9ED0-2DE56B1B8508}"/>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4" name="Нижний колонтитул 3">
            <a:extLst>
              <a:ext uri="{FF2B5EF4-FFF2-40B4-BE49-F238E27FC236}">
                <a16:creationId xmlns:a16="http://schemas.microsoft.com/office/drawing/2014/main" id="{34747F07-C413-48C0-8215-D0261C21DFB8}"/>
              </a:ext>
            </a:extLst>
          </p:cNvPr>
          <p:cNvSpPr>
            <a:spLocks noGrp="1"/>
          </p:cNvSpPr>
          <p:nvPr>
            <p:ph type="ftr" sz="quarter" idx="11"/>
          </p:nvPr>
        </p:nvSpPr>
        <p:spPr/>
        <p:txBody>
          <a:bodyPr/>
          <a:lstStyle/>
          <a:p>
            <a:endParaRPr lang="ru-RU"/>
          </a:p>
        </p:txBody>
      </p:sp>
      <p:sp>
        <p:nvSpPr>
          <p:cNvPr id="5" name="Номер слайда 4">
            <a:extLst>
              <a:ext uri="{FF2B5EF4-FFF2-40B4-BE49-F238E27FC236}">
                <a16:creationId xmlns:a16="http://schemas.microsoft.com/office/drawing/2014/main" id="{AF5FD6FE-4BAC-4564-A9B9-7AFABF9BFB9B}"/>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817750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a:extLst>
              <a:ext uri="{FF2B5EF4-FFF2-40B4-BE49-F238E27FC236}">
                <a16:creationId xmlns:a16="http://schemas.microsoft.com/office/drawing/2014/main" id="{C5B10292-24D0-4720-B3DF-F8F2C6708630}"/>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3" name="Нижний колонтитул 2">
            <a:extLst>
              <a:ext uri="{FF2B5EF4-FFF2-40B4-BE49-F238E27FC236}">
                <a16:creationId xmlns:a16="http://schemas.microsoft.com/office/drawing/2014/main" id="{5CB6E796-52DF-4A1D-8D76-8600F3A53CBA}"/>
              </a:ext>
            </a:extLst>
          </p:cNvPr>
          <p:cNvSpPr>
            <a:spLocks noGrp="1"/>
          </p:cNvSpPr>
          <p:nvPr>
            <p:ph type="ftr" sz="quarter" idx="11"/>
          </p:nvPr>
        </p:nvSpPr>
        <p:spPr/>
        <p:txBody>
          <a:bodyPr/>
          <a:lstStyle/>
          <a:p>
            <a:endParaRPr lang="ru-RU"/>
          </a:p>
        </p:txBody>
      </p:sp>
      <p:sp>
        <p:nvSpPr>
          <p:cNvPr id="4" name="Номер слайда 3">
            <a:extLst>
              <a:ext uri="{FF2B5EF4-FFF2-40B4-BE49-F238E27FC236}">
                <a16:creationId xmlns:a16="http://schemas.microsoft.com/office/drawing/2014/main" id="{A73E86BE-6497-4044-9FE0-E67272063590}"/>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708986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CC06CB2-C6DA-470F-A577-752BF13A536C}"/>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Объект 2">
            <a:extLst>
              <a:ext uri="{FF2B5EF4-FFF2-40B4-BE49-F238E27FC236}">
                <a16:creationId xmlns:a16="http://schemas.microsoft.com/office/drawing/2014/main" id="{94337270-4315-4573-9F4D-7E7B98EC22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a:extLst>
              <a:ext uri="{FF2B5EF4-FFF2-40B4-BE49-F238E27FC236}">
                <a16:creationId xmlns:a16="http://schemas.microsoft.com/office/drawing/2014/main" id="{5C947358-899D-4A67-93F2-156F93B909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90FCEF03-C49C-4FD4-ADB2-EE43A1AD80C4}"/>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6" name="Нижний колонтитул 5">
            <a:extLst>
              <a:ext uri="{FF2B5EF4-FFF2-40B4-BE49-F238E27FC236}">
                <a16:creationId xmlns:a16="http://schemas.microsoft.com/office/drawing/2014/main" id="{9400F1B6-B0E4-437C-B3BC-D1F88AE00E52}"/>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2EDE928B-684D-4523-A4AF-EDB32725AD2A}"/>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484685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6F9B9FD-EACE-405D-853A-E6CC1EAEAEB9}"/>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Рисунок 2">
            <a:extLst>
              <a:ext uri="{FF2B5EF4-FFF2-40B4-BE49-F238E27FC236}">
                <a16:creationId xmlns:a16="http://schemas.microsoft.com/office/drawing/2014/main" id="{2105B6E9-8B54-4F48-8D8E-781B26107D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a:extLst>
              <a:ext uri="{FF2B5EF4-FFF2-40B4-BE49-F238E27FC236}">
                <a16:creationId xmlns:a16="http://schemas.microsoft.com/office/drawing/2014/main" id="{27C89C33-54A1-4465-94BE-EEF8F58F7F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6BDAD90C-F369-4E7E-8EE2-D22C0BBB31E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6" name="Нижний колонтитул 5">
            <a:extLst>
              <a:ext uri="{FF2B5EF4-FFF2-40B4-BE49-F238E27FC236}">
                <a16:creationId xmlns:a16="http://schemas.microsoft.com/office/drawing/2014/main" id="{E49019CF-57AC-4BDA-BDB4-9BD24BB7E567}"/>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D284EC86-097E-40FC-902A-8181044D532E}"/>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129934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A059F10-7879-41CE-BCEB-8D40DD5F1A94}"/>
              </a:ext>
            </a:extLst>
          </p:cNvPr>
          <p:cNvSpPr>
            <a:spLocks noGrp="1"/>
          </p:cNvSpPr>
          <p:nvPr>
            <p:ph type="title"/>
          </p:nvPr>
        </p:nvSpPr>
        <p:spPr/>
        <p:txBody>
          <a:bodyPr/>
          <a:lstStyle/>
          <a:p>
            <a:r>
              <a:rPr lang="ru-RU"/>
              <a:t>Образец заголовка</a:t>
            </a:r>
          </a:p>
        </p:txBody>
      </p:sp>
      <p:sp>
        <p:nvSpPr>
          <p:cNvPr id="3" name="Вертикальный текст 2">
            <a:extLst>
              <a:ext uri="{FF2B5EF4-FFF2-40B4-BE49-F238E27FC236}">
                <a16:creationId xmlns:a16="http://schemas.microsoft.com/office/drawing/2014/main" id="{54427887-C4B0-484F-89B8-3F0C29A5D54E}"/>
              </a:ext>
            </a:extLst>
          </p:cNvPr>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B7918209-22AE-40A5-9519-B0D30584594C}"/>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FDF99FB3-5FBC-46E3-B2E7-C2AB1C523A96}"/>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482CF60E-69C9-4652-B007-E8A76E9210F5}"/>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794841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a:extLst>
              <a:ext uri="{FF2B5EF4-FFF2-40B4-BE49-F238E27FC236}">
                <a16:creationId xmlns:a16="http://schemas.microsoft.com/office/drawing/2014/main" id="{A8B61118-172B-4BB5-B105-E2CABCB4FADC}"/>
              </a:ext>
            </a:extLst>
          </p:cNvPr>
          <p:cNvSpPr>
            <a:spLocks noGrp="1"/>
          </p:cNvSpPr>
          <p:nvPr>
            <p:ph type="title" orient="vert"/>
          </p:nvPr>
        </p:nvSpPr>
        <p:spPr>
          <a:xfrm>
            <a:off x="8724900" y="365125"/>
            <a:ext cx="2628900" cy="5811838"/>
          </a:xfrm>
        </p:spPr>
        <p:txBody>
          <a:bodyPr vert="eaVert"/>
          <a:lstStyle/>
          <a:p>
            <a:r>
              <a:rPr lang="ru-RU"/>
              <a:t>Образец заголовка</a:t>
            </a:r>
          </a:p>
        </p:txBody>
      </p:sp>
      <p:sp>
        <p:nvSpPr>
          <p:cNvPr id="3" name="Вертикальный текст 2">
            <a:extLst>
              <a:ext uri="{FF2B5EF4-FFF2-40B4-BE49-F238E27FC236}">
                <a16:creationId xmlns:a16="http://schemas.microsoft.com/office/drawing/2014/main" id="{1203925C-0FCA-4FE7-A151-FB0B8D357C93}"/>
              </a:ext>
            </a:extLst>
          </p:cNvPr>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2673E31F-6443-4898-900C-BC0A2639055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CE538C13-097E-4194-A804-C1B45E897A5F}"/>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23D7382E-C621-463B-B6BB-3E913863E736}"/>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42229769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Пустой слайд">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C81E132A-DAAE-4C5A-9799-9BEDDD0FBE67}"/>
              </a:ext>
            </a:extLst>
          </p:cNvPr>
          <p:cNvSpPr/>
          <p:nvPr userDrawn="1"/>
        </p:nvSpPr>
        <p:spPr>
          <a:xfrm>
            <a:off x="0" y="0"/>
            <a:ext cx="12192000"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 name="Заголовок 2">
            <a:extLst>
              <a:ext uri="{FF2B5EF4-FFF2-40B4-BE49-F238E27FC236}">
                <a16:creationId xmlns:a16="http://schemas.microsoft.com/office/drawing/2014/main" id="{05ABEC81-0435-44F8-AC84-9AA06776E5AD}"/>
              </a:ext>
            </a:extLst>
          </p:cNvPr>
          <p:cNvSpPr>
            <a:spLocks noGrp="1"/>
          </p:cNvSpPr>
          <p:nvPr>
            <p:ph type="title"/>
          </p:nvPr>
        </p:nvSpPr>
        <p:spPr/>
        <p:txBody>
          <a:bodyPr/>
          <a:lstStyle>
            <a:lvl1pPr>
              <a:defRPr>
                <a:solidFill>
                  <a:schemeClr val="bg1"/>
                </a:solidFill>
              </a:defRPr>
            </a:lvl1pPr>
          </a:lstStyle>
          <a:p>
            <a:r>
              <a:rPr lang="ru-RU" dirty="0"/>
              <a:t>Образец заголовка</a:t>
            </a:r>
          </a:p>
        </p:txBody>
      </p:sp>
      <p:sp>
        <p:nvSpPr>
          <p:cNvPr id="5" name="Текст 4">
            <a:extLst>
              <a:ext uri="{FF2B5EF4-FFF2-40B4-BE49-F238E27FC236}">
                <a16:creationId xmlns:a16="http://schemas.microsoft.com/office/drawing/2014/main" id="{2E9A5681-179B-43EF-A41E-7921E27CA62F}"/>
              </a:ext>
            </a:extLst>
          </p:cNvPr>
          <p:cNvSpPr>
            <a:spLocks noGrp="1"/>
          </p:cNvSpPr>
          <p:nvPr>
            <p:ph type="body" sz="quarter" idx="10"/>
          </p:nvPr>
        </p:nvSpPr>
        <p:spPr>
          <a:xfrm>
            <a:off x="838200" y="2124075"/>
            <a:ext cx="10515600" cy="1530350"/>
          </a:xfrm>
        </p:spPr>
        <p:txBody>
          <a:bodyP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ru-RU" dirty="0"/>
              <a:t>Образец текста</a:t>
            </a:r>
          </a:p>
          <a:p>
            <a:pPr lvl="1"/>
            <a:r>
              <a:rPr lang="ru-RU" dirty="0"/>
              <a:t>Второй уровень</a:t>
            </a:r>
          </a:p>
          <a:p>
            <a:pPr lvl="2"/>
            <a:r>
              <a:rPr lang="ru-RU" dirty="0"/>
              <a:t>Третий уровень</a:t>
            </a:r>
          </a:p>
          <a:p>
            <a:pPr lvl="3"/>
            <a:r>
              <a:rPr lang="ru-RU" dirty="0"/>
              <a:t>Четвертый уровень</a:t>
            </a:r>
          </a:p>
          <a:p>
            <a:pPr lvl="4"/>
            <a:r>
              <a:rPr lang="ru-RU" dirty="0"/>
              <a:t>Пятый уровень</a:t>
            </a:r>
          </a:p>
        </p:txBody>
      </p:sp>
    </p:spTree>
    <p:extLst>
      <p:ext uri="{BB962C8B-B14F-4D97-AF65-F5344CB8AC3E}">
        <p14:creationId xmlns:p14="http://schemas.microsoft.com/office/powerpoint/2010/main" val="2082093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free-slides.net/"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80F5EBB-5046-4E43-88BC-A19847D1E5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a:extLst>
              <a:ext uri="{FF2B5EF4-FFF2-40B4-BE49-F238E27FC236}">
                <a16:creationId xmlns:a16="http://schemas.microsoft.com/office/drawing/2014/main" id="{207720C3-5D37-4810-850A-3CA5089017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B24AF90C-2636-4227-BB4C-CF28BF05DB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accent4"/>
                </a:solidFill>
              </a:defRPr>
            </a:lvl1pPr>
          </a:lstStyle>
          <a:p>
            <a:fld id="{9A4B2B4F-F242-47C6-B400-98ECB5DC4830}" type="datetimeFigureOut">
              <a:rPr lang="ru-RU" smtClean="0"/>
              <a:pPr/>
              <a:t>08.02.2023</a:t>
            </a:fld>
            <a:endParaRPr lang="ru-RU"/>
          </a:p>
        </p:txBody>
      </p:sp>
      <p:sp>
        <p:nvSpPr>
          <p:cNvPr id="5" name="Нижний колонтитул 4">
            <a:extLst>
              <a:ext uri="{FF2B5EF4-FFF2-40B4-BE49-F238E27FC236}">
                <a16:creationId xmlns:a16="http://schemas.microsoft.com/office/drawing/2014/main" id="{06B7B26C-1DBD-41FB-ABF1-B4E81829E1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accent4"/>
                </a:solidFill>
              </a:defRPr>
            </a:lvl1pPr>
          </a:lstStyle>
          <a:p>
            <a:endParaRPr lang="ru-RU"/>
          </a:p>
        </p:txBody>
      </p:sp>
      <p:sp>
        <p:nvSpPr>
          <p:cNvPr id="6" name="Номер слайда 5">
            <a:extLst>
              <a:ext uri="{FF2B5EF4-FFF2-40B4-BE49-F238E27FC236}">
                <a16:creationId xmlns:a16="http://schemas.microsoft.com/office/drawing/2014/main" id="{34E46D03-CDEB-4FEB-A832-AB7C43F255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accent4"/>
                </a:solidFill>
              </a:defRPr>
            </a:lvl1pPr>
          </a:lstStyle>
          <a:p>
            <a:fld id="{157239EC-7878-4535-AA1C-EFF5EA6888F5}" type="slidenum">
              <a:rPr lang="ru-RU" smtClean="0"/>
              <a:pPr/>
              <a:t>‹#›</a:t>
            </a:fld>
            <a:endParaRPr lang="ru-RU"/>
          </a:p>
        </p:txBody>
      </p:sp>
      <p:grpSp>
        <p:nvGrpSpPr>
          <p:cNvPr id="7" name="Group 7">
            <a:extLst>
              <a:ext uri="{FF2B5EF4-FFF2-40B4-BE49-F238E27FC236}">
                <a16:creationId xmlns:a16="http://schemas.microsoft.com/office/drawing/2014/main" id="{7653836B-F757-4CC2-8085-9C0AF436D82B}"/>
              </a:ext>
            </a:extLst>
          </p:cNvPr>
          <p:cNvGrpSpPr/>
          <p:nvPr userDrawn="1"/>
        </p:nvGrpSpPr>
        <p:grpSpPr>
          <a:xfrm>
            <a:off x="-2160636" y="548807"/>
            <a:ext cx="1775473" cy="807830"/>
            <a:chOff x="-2096383" y="21447"/>
            <a:chExt cx="1331778" cy="605732"/>
          </a:xfrm>
        </p:grpSpPr>
        <p:sp>
          <p:nvSpPr>
            <p:cNvPr id="8" name="TextBox 7">
              <a:extLst>
                <a:ext uri="{FF2B5EF4-FFF2-40B4-BE49-F238E27FC236}">
                  <a16:creationId xmlns:a16="http://schemas.microsoft.com/office/drawing/2014/main" id="{F19BB639-9CF9-4BE6-90D5-284B65A808F4}"/>
                </a:ext>
              </a:extLst>
            </p:cNvPr>
            <p:cNvSpPr txBox="1"/>
            <p:nvPr userDrawn="1"/>
          </p:nvSpPr>
          <p:spPr>
            <a:xfrm>
              <a:off x="-2096383" y="21447"/>
              <a:ext cx="286414" cy="184623"/>
            </a:xfrm>
            <a:prstGeom prst="rect">
              <a:avLst/>
            </a:prstGeom>
            <a:noFill/>
          </p:spPr>
          <p:txBody>
            <a:bodyPr wrap="none" rtlCol="0">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b="1" dirty="0">
                  <a:latin typeface="Open Sans" panose="020B0606030504020204" pitchFamily="34" charset="0"/>
                  <a:ea typeface="Open Sans" panose="020B0606030504020204" pitchFamily="34" charset="0"/>
                  <a:cs typeface="Open Sans" panose="020B0606030504020204" pitchFamily="34" charset="0"/>
                </a:rPr>
                <a:t>By:</a:t>
              </a:r>
            </a:p>
          </p:txBody>
        </p:sp>
        <p:pic>
          <p:nvPicPr>
            <p:cNvPr id="9" name="Picture 10">
              <a:hlinkClick r:id="rId20"/>
              <a:extLst>
                <a:ext uri="{FF2B5EF4-FFF2-40B4-BE49-F238E27FC236}">
                  <a16:creationId xmlns:a16="http://schemas.microsoft.com/office/drawing/2014/main" id="{5F7EED22-8D2F-4E3D-8D44-58C2D5859854}"/>
                </a:ext>
              </a:extLst>
            </p:cNvPr>
            <p:cNvPicPr>
              <a:picLocks noChangeAspect="1"/>
            </p:cNvPicPr>
            <p:nvPr userDrawn="1"/>
          </p:nvPicPr>
          <p:blipFill>
            <a:blip r:embed="rId21">
              <a:extLst>
                <a:ext uri="{28A0092B-C50C-407E-A947-70E740481C1C}">
                  <a14:useLocalDpi xmlns:a14="http://schemas.microsoft.com/office/drawing/2010/main"/>
                </a:ext>
              </a:extLst>
            </a:blip>
            <a:stretch>
              <a:fillRect/>
            </a:stretch>
          </p:blipFill>
          <p:spPr>
            <a:xfrm>
              <a:off x="-1730577" y="102192"/>
              <a:ext cx="965972" cy="524987"/>
            </a:xfrm>
            <a:prstGeom prst="rect">
              <a:avLst/>
            </a:prstGeom>
          </p:spPr>
        </p:pic>
      </p:grpSp>
    </p:spTree>
    <p:extLst>
      <p:ext uri="{BB962C8B-B14F-4D97-AF65-F5344CB8AC3E}">
        <p14:creationId xmlns:p14="http://schemas.microsoft.com/office/powerpoint/2010/main" val="497763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62" r:id="rId4"/>
    <p:sldLayoutId id="2147483660" r:id="rId5"/>
    <p:sldLayoutId id="2147483663" r:id="rId6"/>
    <p:sldLayoutId id="2147483664" r:id="rId7"/>
    <p:sldLayoutId id="2147483665" r:id="rId8"/>
    <p:sldLayoutId id="2147483651" r:id="rId9"/>
    <p:sldLayoutId id="2147483652" r:id="rId10"/>
    <p:sldLayoutId id="2147483653" r:id="rId11"/>
    <p:sldLayoutId id="2147483654" r:id="rId12"/>
    <p:sldLayoutId id="2147483655" r:id="rId13"/>
    <p:sldLayoutId id="2147483656" r:id="rId14"/>
    <p:sldLayoutId id="2147483657" r:id="rId15"/>
    <p:sldLayoutId id="2147483658" r:id="rId16"/>
    <p:sldLayoutId id="2147483659" r:id="rId17"/>
    <p:sldLayoutId id="2147483666" r:id="rId18"/>
  </p:sldLayoutIdLst>
  <p:txStyles>
    <p:titleStyle>
      <a:lvl1pPr algn="l" defTabSz="914400" rtl="0" eaLnBrk="1" latinLnBrk="0" hangingPunct="1">
        <a:lnSpc>
          <a:spcPct val="90000"/>
        </a:lnSpc>
        <a:spcBef>
          <a:spcPct val="0"/>
        </a:spcBef>
        <a:buNone/>
        <a:defRPr sz="4400" kern="1200">
          <a:solidFill>
            <a:schemeClr val="accent4"/>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lion.edu/magazine/hospitality-important-businesses/#:~:text=It%20will%20help%20your%20business" TargetMode="External"/><Relationship Id="rId2" Type="http://schemas.openxmlformats.org/officeDocument/2006/relationships/hyperlink" Target="https://autograph-hotels.marriott.com/" TargetMode="External"/><Relationship Id="rId1" Type="http://schemas.openxmlformats.org/officeDocument/2006/relationships/slideLayout" Target="../slideLayouts/slideLayout2.xml"/><Relationship Id="rId6" Type="http://schemas.openxmlformats.org/officeDocument/2006/relationships/hyperlink" Target="https://en.wikipedia.org/wiki/Autograph_Collection" TargetMode="External"/><Relationship Id="rId5" Type="http://schemas.openxmlformats.org/officeDocument/2006/relationships/hyperlink" Target="https://www.hospitalitynet.org/brand/23000017/autograph-collection-hotels.html" TargetMode="External"/><Relationship Id="rId4" Type="http://schemas.openxmlformats.org/officeDocument/2006/relationships/hyperlink" Target="https://www.indeed.com/career-advice/career-development/service-quality#:~:text=It%20boosts%20sale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FC7B719D-7CB3-4C4C-B75E-4A49326CB053}"/>
              </a:ext>
            </a:extLst>
          </p:cNvPr>
          <p:cNvSpPr/>
          <p:nvPr/>
        </p:nvSpPr>
        <p:spPr>
          <a:xfrm>
            <a:off x="114000" y="0"/>
            <a:ext cx="12192000" cy="6858000"/>
          </a:xfrm>
          <a:prstGeom prst="rect">
            <a:avLst/>
          </a:prstGeom>
          <a:gradFill flip="none" rotWithShape="1">
            <a:gsLst>
              <a:gs pos="0">
                <a:schemeClr val="accent5">
                  <a:lumMod val="0"/>
                  <a:lumOff val="100000"/>
                </a:schemeClr>
              </a:gs>
              <a:gs pos="0">
                <a:schemeClr val="tx1">
                  <a:alpha val="24000"/>
                </a:schemeClr>
              </a:gs>
              <a:gs pos="100000">
                <a:schemeClr val="accent5">
                  <a:lumMod val="10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 name="Заголовок 1">
            <a:extLst>
              <a:ext uri="{FF2B5EF4-FFF2-40B4-BE49-F238E27FC236}">
                <a16:creationId xmlns:a16="http://schemas.microsoft.com/office/drawing/2014/main" id="{176426D0-38F3-444E-89A7-957C528004D2}"/>
              </a:ext>
            </a:extLst>
          </p:cNvPr>
          <p:cNvSpPr>
            <a:spLocks noGrp="1"/>
          </p:cNvSpPr>
          <p:nvPr>
            <p:ph type="ctrTitle"/>
          </p:nvPr>
        </p:nvSpPr>
        <p:spPr>
          <a:xfrm>
            <a:off x="1524000" y="1122363"/>
            <a:ext cx="9144000" cy="1451637"/>
          </a:xfrm>
        </p:spPr>
        <p:txBody>
          <a:bodyPr>
            <a:normAutofit fontScale="90000"/>
          </a:bodyPr>
          <a:lstStyle/>
          <a:p>
            <a:r>
              <a:rPr lang="da-DK" sz="7200" b="1" dirty="0">
                <a:solidFill>
                  <a:schemeClr val="accent2"/>
                </a:solidFill>
              </a:rPr>
              <a:t>Autograph Collection Hotels</a:t>
            </a:r>
            <a:endParaRPr lang="ru-RU" sz="7200" b="1" dirty="0">
              <a:solidFill>
                <a:schemeClr val="accent2"/>
              </a:solidFill>
            </a:endParaRPr>
          </a:p>
        </p:txBody>
      </p:sp>
      <p:sp>
        <p:nvSpPr>
          <p:cNvPr id="3" name="Подзаголовок 2">
            <a:extLst>
              <a:ext uri="{FF2B5EF4-FFF2-40B4-BE49-F238E27FC236}">
                <a16:creationId xmlns:a16="http://schemas.microsoft.com/office/drawing/2014/main" id="{4CD240E0-4390-4329-911B-20627F2E0055}"/>
              </a:ext>
            </a:extLst>
          </p:cNvPr>
          <p:cNvSpPr>
            <a:spLocks noGrp="1"/>
          </p:cNvSpPr>
          <p:nvPr>
            <p:ph type="subTitle" idx="1"/>
          </p:nvPr>
        </p:nvSpPr>
        <p:spPr>
          <a:xfrm>
            <a:off x="1528950" y="2789401"/>
            <a:ext cx="9144000" cy="906962"/>
          </a:xfrm>
        </p:spPr>
        <p:txBody>
          <a:bodyPr/>
          <a:lstStyle/>
          <a:p>
            <a:r>
              <a:rPr lang="en-US" dirty="0">
                <a:solidFill>
                  <a:schemeClr val="bg1"/>
                </a:solidFill>
              </a:rPr>
              <a:t>Presented by:</a:t>
            </a:r>
          </a:p>
          <a:p>
            <a:r>
              <a:rPr lang="en-US" dirty="0">
                <a:solidFill>
                  <a:schemeClr val="bg1"/>
                </a:solidFill>
              </a:rPr>
              <a:t>Maria Mihaly</a:t>
            </a:r>
            <a:endParaRPr lang="ru-RU" dirty="0">
              <a:solidFill>
                <a:schemeClr val="bg1"/>
              </a:solidFill>
            </a:endParaRPr>
          </a:p>
        </p:txBody>
      </p:sp>
    </p:spTree>
    <p:extLst>
      <p:ext uri="{BB962C8B-B14F-4D97-AF65-F5344CB8AC3E}">
        <p14:creationId xmlns:p14="http://schemas.microsoft.com/office/powerpoint/2010/main" val="3202046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9000"/>
            <a:ext cx="10515600" cy="1325563"/>
          </a:xfrm>
        </p:spPr>
        <p:txBody>
          <a:bodyPr/>
          <a:lstStyle/>
          <a:p>
            <a:r>
              <a:rPr lang="en-US" dirty="0"/>
              <a:t>Content</a:t>
            </a:r>
          </a:p>
        </p:txBody>
      </p:sp>
      <p:sp>
        <p:nvSpPr>
          <p:cNvPr id="4" name="Прямоугольник 14">
            <a:extLst>
              <a:ext uri="{FF2B5EF4-FFF2-40B4-BE49-F238E27FC236}">
                <a16:creationId xmlns:a16="http://schemas.microsoft.com/office/drawing/2014/main" id="{31C92471-CD9D-4666-B875-7709363C7D51}"/>
              </a:ext>
            </a:extLst>
          </p:cNvPr>
          <p:cNvSpPr>
            <a:spLocks noGrp="1"/>
          </p:cNvSpPr>
          <p:nvPr>
            <p:ph idx="1"/>
          </p:nvPr>
        </p:nvSpPr>
        <p:spPr>
          <a:xfrm>
            <a:off x="860325" y="1809000"/>
            <a:ext cx="10515600" cy="43513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marL="342900" lvl="0" indent="-342900">
              <a:lnSpc>
                <a:spcPct val="150000"/>
              </a:lnSpc>
              <a:buFont typeface="+mj-lt"/>
              <a:buAutoNum type="arabicPeriod"/>
            </a:pPr>
            <a:r>
              <a:rPr lang="en-US" dirty="0">
                <a:solidFill>
                  <a:schemeClr val="bg1"/>
                </a:solidFill>
              </a:rPr>
              <a:t>History of </a:t>
            </a:r>
            <a:r>
              <a:rPr lang="da-DK" dirty="0">
                <a:solidFill>
                  <a:schemeClr val="bg1"/>
                </a:solidFill>
              </a:rPr>
              <a:t>Autograph Collection Hotels</a:t>
            </a:r>
          </a:p>
          <a:p>
            <a:pPr marL="342900" lvl="0" indent="-342900">
              <a:lnSpc>
                <a:spcPct val="150000"/>
              </a:lnSpc>
              <a:buFont typeface="+mj-lt"/>
              <a:buAutoNum type="arabicPeriod"/>
            </a:pPr>
            <a:r>
              <a:rPr lang="en-US" dirty="0">
                <a:solidFill>
                  <a:schemeClr val="bg1"/>
                </a:solidFill>
              </a:rPr>
              <a:t>Role and important of quality services</a:t>
            </a:r>
          </a:p>
          <a:p>
            <a:pPr marL="342900" lvl="0" indent="-342900">
              <a:lnSpc>
                <a:spcPct val="150000"/>
              </a:lnSpc>
              <a:spcBef>
                <a:spcPts val="0"/>
              </a:spcBef>
              <a:buFont typeface="+mj-lt"/>
              <a:buAutoNum type="arabicPeriod"/>
            </a:pPr>
            <a:r>
              <a:rPr lang="en-US" dirty="0">
                <a:solidFill>
                  <a:schemeClr val="bg1"/>
                </a:solidFill>
              </a:rPr>
              <a:t>Hospitality and its importance's</a:t>
            </a:r>
          </a:p>
          <a:p>
            <a:pPr marL="342900" lvl="0" indent="-342900">
              <a:lnSpc>
                <a:spcPct val="150000"/>
              </a:lnSpc>
              <a:spcBef>
                <a:spcPts val="0"/>
              </a:spcBef>
              <a:buFont typeface="+mj-lt"/>
              <a:buAutoNum type="arabicPeriod"/>
            </a:pPr>
            <a:r>
              <a:rPr lang="en-US" dirty="0">
                <a:solidFill>
                  <a:schemeClr val="bg1"/>
                </a:solidFill>
              </a:rPr>
              <a:t>Guest service and facilities</a:t>
            </a:r>
          </a:p>
          <a:p>
            <a:pPr marL="342900" lvl="0" indent="-342900">
              <a:lnSpc>
                <a:spcPct val="150000"/>
              </a:lnSpc>
              <a:spcBef>
                <a:spcPts val="0"/>
              </a:spcBef>
              <a:buFont typeface="+mj-lt"/>
              <a:buAutoNum type="arabicPeriod"/>
            </a:pPr>
            <a:r>
              <a:rPr lang="en-US" dirty="0">
                <a:solidFill>
                  <a:schemeClr val="bg1"/>
                </a:solidFill>
              </a:rPr>
              <a:t>Main consumers of the branch</a:t>
            </a:r>
          </a:p>
          <a:p>
            <a:pPr marL="342900" lvl="0" indent="-342900">
              <a:lnSpc>
                <a:spcPct val="150000"/>
              </a:lnSpc>
              <a:spcBef>
                <a:spcPts val="0"/>
              </a:spcBef>
              <a:buFont typeface="+mj-lt"/>
              <a:buAutoNum type="arabicPeriod"/>
            </a:pPr>
            <a:r>
              <a:rPr lang="en-US" dirty="0">
                <a:solidFill>
                  <a:schemeClr val="bg1"/>
                </a:solidFill>
              </a:rPr>
              <a:t>How company meet/exceed the guest expectations</a:t>
            </a:r>
          </a:p>
          <a:p>
            <a:pPr marL="342900" lvl="0" indent="-342900">
              <a:lnSpc>
                <a:spcPct val="150000"/>
              </a:lnSpc>
              <a:spcBef>
                <a:spcPts val="0"/>
              </a:spcBef>
              <a:buFont typeface="+mj-lt"/>
              <a:buAutoNum type="arabicPeriod"/>
            </a:pPr>
            <a:r>
              <a:rPr lang="en-US" dirty="0">
                <a:solidFill>
                  <a:schemeClr val="bg1"/>
                </a:solidFill>
              </a:rPr>
              <a:t>Conclusion</a:t>
            </a:r>
          </a:p>
        </p:txBody>
      </p:sp>
    </p:spTree>
    <p:extLst>
      <p:ext uri="{BB962C8B-B14F-4D97-AF65-F5344CB8AC3E}">
        <p14:creationId xmlns:p14="http://schemas.microsoft.com/office/powerpoint/2010/main" val="2311972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a:extLst>
              <a:ext uri="{FF2B5EF4-FFF2-40B4-BE49-F238E27FC236}">
                <a16:creationId xmlns:a16="http://schemas.microsoft.com/office/drawing/2014/main" id="{83C5E5A1-9BDF-4EC8-AE17-15983BD30D30}"/>
              </a:ext>
            </a:extLst>
          </p:cNvPr>
          <p:cNvSpPr>
            <a:spLocks noGrp="1"/>
          </p:cNvSpPr>
          <p:nvPr>
            <p:ph type="title"/>
          </p:nvPr>
        </p:nvSpPr>
        <p:spPr/>
        <p:txBody>
          <a:bodyPr>
            <a:normAutofit fontScale="90000"/>
          </a:bodyPr>
          <a:lstStyle/>
          <a:p>
            <a:r>
              <a:rPr lang="da-DK" dirty="0">
                <a:solidFill>
                  <a:schemeClr val="bg1"/>
                </a:solidFill>
              </a:rPr>
              <a:t>Autograph Collection Hotels</a:t>
            </a:r>
            <a:endParaRPr lang="ru-RU" dirty="0"/>
          </a:p>
        </p:txBody>
      </p:sp>
      <p:sp>
        <p:nvSpPr>
          <p:cNvPr id="9" name="Прямоугольник 8">
            <a:extLst>
              <a:ext uri="{FF2B5EF4-FFF2-40B4-BE49-F238E27FC236}">
                <a16:creationId xmlns:a16="http://schemas.microsoft.com/office/drawing/2014/main" id="{E68E7C47-50FA-4F6C-BEE5-8B44C45A303F}"/>
              </a:ext>
            </a:extLst>
          </p:cNvPr>
          <p:cNvSpPr/>
          <p:nvPr/>
        </p:nvSpPr>
        <p:spPr>
          <a:xfrm>
            <a:off x="8976000" y="0"/>
            <a:ext cx="321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6" name="Текст 5">
            <a:extLst>
              <a:ext uri="{FF2B5EF4-FFF2-40B4-BE49-F238E27FC236}">
                <a16:creationId xmlns:a16="http://schemas.microsoft.com/office/drawing/2014/main" id="{BB965BA0-D7B7-4E59-AD30-B39F5243917C}"/>
              </a:ext>
            </a:extLst>
          </p:cNvPr>
          <p:cNvSpPr>
            <a:spLocks noGrp="1"/>
          </p:cNvSpPr>
          <p:nvPr>
            <p:ph type="body" sz="quarter" idx="14"/>
          </p:nvPr>
        </p:nvSpPr>
        <p:spPr>
          <a:xfrm>
            <a:off x="471001" y="1764750"/>
            <a:ext cx="5490000" cy="2879249"/>
          </a:xfrm>
        </p:spPr>
        <p:txBody>
          <a:bodyPr>
            <a:noAutofit/>
          </a:bodyPr>
          <a:lstStyle/>
          <a:p>
            <a:pPr>
              <a:lnSpc>
                <a:spcPct val="170000"/>
              </a:lnSpc>
            </a:pPr>
            <a:r>
              <a:rPr lang="en-GB" sz="1800" dirty="0"/>
              <a:t>Autograph collection is upper-upscale Hotels . Offer luxurious residences around the world.</a:t>
            </a:r>
            <a:r>
              <a:rPr lang="en-US" sz="1800" dirty="0"/>
              <a:t>Autograph Collection Hotels champions the uniqueness of its over 270 independent hotels located in the most desirable destinations across more than 45 countries and territories. Each hotel is a labor of love, inspired by a unique vision, soul, and story that makes it unique and special: Exactly Like Nothing Else. Autograph Collection properties are hand-selected for their inherent craft and distinct perspectives on design and hospitality. They provide rich, immersive moments that leave a lasting impression.</a:t>
            </a:r>
          </a:p>
        </p:txBody>
      </p:sp>
      <p:pic>
        <p:nvPicPr>
          <p:cNvPr id="1028" name="Picture 4" descr="Marriott Autograph Hotel wins first OK near Fiserv Forum Deer Distri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4212" y="932675"/>
            <a:ext cx="5496789" cy="5220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01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Рисунок 13">
            <a:extLst>
              <a:ext uri="{FF2B5EF4-FFF2-40B4-BE49-F238E27FC236}">
                <a16:creationId xmlns:a16="http://schemas.microsoft.com/office/drawing/2014/main" id="{291983DF-4F25-4D9F-9FED-CCD216D24B6C}"/>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11" name="Текст 10">
            <a:extLst>
              <a:ext uri="{FF2B5EF4-FFF2-40B4-BE49-F238E27FC236}">
                <a16:creationId xmlns:a16="http://schemas.microsoft.com/office/drawing/2014/main" id="{66AF8873-A08C-417E-8683-966BCB36E8DB}"/>
              </a:ext>
            </a:extLst>
          </p:cNvPr>
          <p:cNvSpPr>
            <a:spLocks noGrp="1"/>
          </p:cNvSpPr>
          <p:nvPr>
            <p:ph type="body" sz="quarter" idx="14"/>
          </p:nvPr>
        </p:nvSpPr>
        <p:spPr>
          <a:xfrm>
            <a:off x="8358188" y="1111492"/>
            <a:ext cx="3497811" cy="4762115"/>
          </a:xfrm>
        </p:spPr>
        <p:txBody>
          <a:bodyPr>
            <a:noAutofit/>
          </a:bodyPr>
          <a:lstStyle/>
          <a:p>
            <a:pPr marL="457200" indent="-457200">
              <a:buAutoNum type="arabicParenBoth"/>
            </a:pPr>
            <a:r>
              <a:rPr lang="en-US" sz="1800" b="1" dirty="0"/>
              <a:t>Reliability: </a:t>
            </a:r>
            <a:r>
              <a:rPr lang="en-US" sz="1800" dirty="0"/>
              <a:t>The ability to perform the promised services dependably and accurately. </a:t>
            </a:r>
          </a:p>
          <a:p>
            <a:pPr marL="457200" indent="-457200">
              <a:buAutoNum type="arabicParenBoth"/>
            </a:pPr>
            <a:r>
              <a:rPr lang="en-US" sz="1800" b="1" dirty="0"/>
              <a:t>Responsiveness: </a:t>
            </a:r>
            <a:r>
              <a:rPr lang="en-US" sz="1800" dirty="0"/>
              <a:t>The willingness to help customers and provide prompt service.</a:t>
            </a:r>
          </a:p>
          <a:p>
            <a:pPr marL="457200" indent="-457200">
              <a:buAutoNum type="arabicParenBoth"/>
            </a:pPr>
            <a:r>
              <a:rPr lang="en-US" sz="1800" b="1" dirty="0"/>
              <a:t>Assurance: </a:t>
            </a:r>
            <a:r>
              <a:rPr lang="en-US" sz="1800" dirty="0"/>
              <a:t>The knowledge and courtesy of employees as well as their ability to convey trust and confidence. </a:t>
            </a:r>
          </a:p>
          <a:p>
            <a:pPr marL="457200" indent="-457200">
              <a:buAutoNum type="arabicParenBoth"/>
            </a:pPr>
            <a:r>
              <a:rPr lang="en-US" sz="1800" b="1" dirty="0"/>
              <a:t>Empathy: </a:t>
            </a:r>
            <a:r>
              <a:rPr lang="en-US" sz="1800" dirty="0"/>
              <a:t>The provision of caring, individualized attention to customers. </a:t>
            </a:r>
          </a:p>
          <a:p>
            <a:pPr marL="457200" indent="-457200">
              <a:buAutoNum type="arabicParenBoth"/>
            </a:pPr>
            <a:r>
              <a:rPr lang="en-US" sz="1800" b="1" dirty="0"/>
              <a:t>Tangibles: </a:t>
            </a:r>
            <a:r>
              <a:rPr lang="en-US" sz="1800" dirty="0"/>
              <a:t>The appearance of physical facilities, equipment, personnel and communication materials.</a:t>
            </a:r>
            <a:endParaRPr lang="ru-RU" sz="1800" dirty="0">
              <a:solidFill>
                <a:schemeClr val="bg1"/>
              </a:solidFill>
            </a:endParaRPr>
          </a:p>
        </p:txBody>
      </p:sp>
      <p:sp>
        <p:nvSpPr>
          <p:cNvPr id="15" name="Прямоугольник 14">
            <a:extLst>
              <a:ext uri="{FF2B5EF4-FFF2-40B4-BE49-F238E27FC236}">
                <a16:creationId xmlns:a16="http://schemas.microsoft.com/office/drawing/2014/main" id="{31C92471-CD9D-4666-B875-7709363C7D51}"/>
              </a:ext>
            </a:extLst>
          </p:cNvPr>
          <p:cNvSpPr/>
          <p:nvPr/>
        </p:nvSpPr>
        <p:spPr>
          <a:xfrm>
            <a:off x="2721001" y="954000"/>
            <a:ext cx="5436630" cy="508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2" name="Текст 11">
            <a:extLst>
              <a:ext uri="{FF2B5EF4-FFF2-40B4-BE49-F238E27FC236}">
                <a16:creationId xmlns:a16="http://schemas.microsoft.com/office/drawing/2014/main" id="{367C53BF-5DFD-4A9F-BBA7-B79CD8EFF189}"/>
              </a:ext>
            </a:extLst>
          </p:cNvPr>
          <p:cNvSpPr>
            <a:spLocks noGrp="1"/>
          </p:cNvSpPr>
          <p:nvPr>
            <p:ph type="body" sz="quarter" idx="15"/>
          </p:nvPr>
        </p:nvSpPr>
        <p:spPr>
          <a:xfrm>
            <a:off x="3081000" y="1942880"/>
            <a:ext cx="4201150" cy="3630900"/>
          </a:xfrm>
        </p:spPr>
        <p:txBody>
          <a:bodyPr>
            <a:normAutofit fontScale="92500" lnSpcReduction="10000"/>
          </a:bodyPr>
          <a:lstStyle/>
          <a:p>
            <a:r>
              <a:rPr lang="en-US" sz="2000" dirty="0">
                <a:solidFill>
                  <a:schemeClr val="bg1"/>
                </a:solidFill>
              </a:rPr>
              <a:t>Service quality can be defined as the differences between a customer's expectation and perception</a:t>
            </a:r>
          </a:p>
          <a:p>
            <a:r>
              <a:rPr lang="en-US" sz="2000" dirty="0">
                <a:solidFill>
                  <a:schemeClr val="bg1"/>
                </a:solidFill>
              </a:rPr>
              <a:t>The scale initially consisted of 10 dimensions: Tangibles, reliability, responsiveness, communication, credibility, security, competence, courtesy, understanding customer and access and it generated a total of 97 items</a:t>
            </a:r>
          </a:p>
          <a:p>
            <a:r>
              <a:rPr lang="en-US" sz="2000" dirty="0">
                <a:solidFill>
                  <a:schemeClr val="bg1"/>
                </a:solidFill>
              </a:rPr>
              <a:t>After 3 stages of scale purification, SERVQUAL was narrowed down to 5 dimensions: Tangibles, reliability, responsiveness, assurance, empathy</a:t>
            </a:r>
            <a:endParaRPr lang="ru-RU" sz="2000" dirty="0">
              <a:solidFill>
                <a:schemeClr val="bg1"/>
              </a:solidFill>
            </a:endParaRPr>
          </a:p>
        </p:txBody>
      </p:sp>
      <p:sp>
        <p:nvSpPr>
          <p:cNvPr id="16" name="Прямоугольник 15">
            <a:extLst>
              <a:ext uri="{FF2B5EF4-FFF2-40B4-BE49-F238E27FC236}">
                <a16:creationId xmlns:a16="http://schemas.microsoft.com/office/drawing/2014/main" id="{4DFB799B-1D07-4A1E-A299-4E51627E2702}"/>
              </a:ext>
            </a:extLst>
          </p:cNvPr>
          <p:cNvSpPr/>
          <p:nvPr/>
        </p:nvSpPr>
        <p:spPr>
          <a:xfrm>
            <a:off x="2834296" y="1247981"/>
            <a:ext cx="5210040" cy="589072"/>
          </a:xfrm>
          <a:prstGeom prst="rect">
            <a:avLst/>
          </a:prstGeom>
        </p:spPr>
        <p:txBody>
          <a:bodyPr wrap="square">
            <a:spAutoFit/>
          </a:bodyPr>
          <a:lstStyle/>
          <a:p>
            <a:pPr lvl="0">
              <a:lnSpc>
                <a:spcPct val="150000"/>
              </a:lnSpc>
            </a:pPr>
            <a:r>
              <a:rPr lang="en-US" sz="2400" b="1" dirty="0">
                <a:solidFill>
                  <a:schemeClr val="bg1"/>
                </a:solidFill>
              </a:rPr>
              <a:t>Role and important of quality services</a:t>
            </a:r>
          </a:p>
        </p:txBody>
      </p:sp>
    </p:spTree>
    <p:extLst>
      <p:ext uri="{BB962C8B-B14F-4D97-AF65-F5344CB8AC3E}">
        <p14:creationId xmlns:p14="http://schemas.microsoft.com/office/powerpoint/2010/main" val="3131156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Рисунок 15">
            <a:extLst>
              <a:ext uri="{FF2B5EF4-FFF2-40B4-BE49-F238E27FC236}">
                <a16:creationId xmlns:a16="http://schemas.microsoft.com/office/drawing/2014/main" id="{B4C7D5A5-54D8-49C7-BF43-612298A068A0}"/>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7086600" y="458788"/>
            <a:ext cx="3914775" cy="6067425"/>
          </a:xfrm>
        </p:spPr>
      </p:pic>
      <p:sp>
        <p:nvSpPr>
          <p:cNvPr id="12" name="Заголовок 11">
            <a:extLst>
              <a:ext uri="{FF2B5EF4-FFF2-40B4-BE49-F238E27FC236}">
                <a16:creationId xmlns:a16="http://schemas.microsoft.com/office/drawing/2014/main" id="{144B09B6-5946-4761-8F35-2BD331707413}"/>
              </a:ext>
            </a:extLst>
          </p:cNvPr>
          <p:cNvSpPr>
            <a:spLocks noGrp="1"/>
          </p:cNvSpPr>
          <p:nvPr>
            <p:ph type="title"/>
          </p:nvPr>
        </p:nvSpPr>
        <p:spPr>
          <a:xfrm>
            <a:off x="471000" y="458238"/>
            <a:ext cx="6615600" cy="948875"/>
          </a:xfrm>
        </p:spPr>
        <p:txBody>
          <a:bodyPr>
            <a:normAutofit fontScale="90000"/>
          </a:bodyPr>
          <a:lstStyle/>
          <a:p>
            <a:pPr lvl="0">
              <a:lnSpc>
                <a:spcPct val="150000"/>
              </a:lnSpc>
              <a:spcBef>
                <a:spcPts val="0"/>
              </a:spcBef>
            </a:pPr>
            <a:r>
              <a:rPr lang="en-US" dirty="0">
                <a:solidFill>
                  <a:schemeClr val="bg1"/>
                </a:solidFill>
              </a:rPr>
              <a:t>Hospitality and its importance's</a:t>
            </a:r>
          </a:p>
        </p:txBody>
      </p:sp>
      <p:sp>
        <p:nvSpPr>
          <p:cNvPr id="17" name="Ромб 16">
            <a:extLst>
              <a:ext uri="{FF2B5EF4-FFF2-40B4-BE49-F238E27FC236}">
                <a16:creationId xmlns:a16="http://schemas.microsoft.com/office/drawing/2014/main" id="{C2FE933F-873D-4A4A-B591-E8128155D47F}"/>
              </a:ext>
            </a:extLst>
          </p:cNvPr>
          <p:cNvSpPr/>
          <p:nvPr/>
        </p:nvSpPr>
        <p:spPr>
          <a:xfrm>
            <a:off x="651000" y="2349000"/>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 name="Прямоугольник 20">
            <a:extLst>
              <a:ext uri="{FF2B5EF4-FFF2-40B4-BE49-F238E27FC236}">
                <a16:creationId xmlns:a16="http://schemas.microsoft.com/office/drawing/2014/main" id="{AB2CECA9-4243-4319-A2C2-5E33831286D0}"/>
              </a:ext>
            </a:extLst>
          </p:cNvPr>
          <p:cNvSpPr/>
          <p:nvPr/>
        </p:nvSpPr>
        <p:spPr>
          <a:xfrm>
            <a:off x="1473075" y="2118167"/>
            <a:ext cx="5127375" cy="1292662"/>
          </a:xfrm>
          <a:prstGeom prst="rect">
            <a:avLst/>
          </a:prstGeom>
        </p:spPr>
        <p:txBody>
          <a:bodyPr wrap="square">
            <a:spAutoFit/>
          </a:bodyPr>
          <a:lstStyle/>
          <a:p>
            <a:pPr algn="just"/>
            <a:r>
              <a:rPr lang="en-US" sz="2400" dirty="0">
                <a:solidFill>
                  <a:schemeClr val="accent2"/>
                </a:solidFill>
              </a:rPr>
              <a:t>-</a:t>
            </a:r>
            <a:r>
              <a:rPr lang="en-US" dirty="0">
                <a:solidFill>
                  <a:schemeClr val="accent2"/>
                </a:solidFill>
              </a:rPr>
              <a:t>The brand's focus on hospitality and delivering memorable experiences sets it apart from other hotel chains, helping it to attract a loyal customer base. </a:t>
            </a:r>
            <a:endParaRPr lang="ru-RU" sz="1400" dirty="0">
              <a:solidFill>
                <a:schemeClr val="bg1"/>
              </a:solidFill>
            </a:endParaRPr>
          </a:p>
        </p:txBody>
      </p:sp>
      <p:sp>
        <p:nvSpPr>
          <p:cNvPr id="22" name="TextBox 21">
            <a:extLst>
              <a:ext uri="{FF2B5EF4-FFF2-40B4-BE49-F238E27FC236}">
                <a16:creationId xmlns:a16="http://schemas.microsoft.com/office/drawing/2014/main" id="{54AB17B3-B4CC-40CA-B0F7-6C9CEB958228}"/>
              </a:ext>
            </a:extLst>
          </p:cNvPr>
          <p:cNvSpPr txBox="1"/>
          <p:nvPr/>
        </p:nvSpPr>
        <p:spPr>
          <a:xfrm>
            <a:off x="862592" y="2447390"/>
            <a:ext cx="367408" cy="523220"/>
          </a:xfrm>
          <a:prstGeom prst="rect">
            <a:avLst/>
          </a:prstGeom>
          <a:noFill/>
        </p:spPr>
        <p:txBody>
          <a:bodyPr wrap="none" rtlCol="0">
            <a:spAutoFit/>
          </a:bodyPr>
          <a:lstStyle/>
          <a:p>
            <a:r>
              <a:rPr lang="ru-RU" sz="2800" b="1" dirty="0">
                <a:solidFill>
                  <a:schemeClr val="bg1"/>
                </a:solidFill>
              </a:rPr>
              <a:t>1</a:t>
            </a:r>
          </a:p>
        </p:txBody>
      </p:sp>
      <p:sp>
        <p:nvSpPr>
          <p:cNvPr id="23" name="Ромб 22">
            <a:extLst>
              <a:ext uri="{FF2B5EF4-FFF2-40B4-BE49-F238E27FC236}">
                <a16:creationId xmlns:a16="http://schemas.microsoft.com/office/drawing/2014/main" id="{ED95C875-93D4-4268-8339-76341A73CF48}"/>
              </a:ext>
            </a:extLst>
          </p:cNvPr>
          <p:cNvSpPr/>
          <p:nvPr/>
        </p:nvSpPr>
        <p:spPr>
          <a:xfrm>
            <a:off x="651000" y="3937218"/>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4" name="Прямоугольник 23">
            <a:extLst>
              <a:ext uri="{FF2B5EF4-FFF2-40B4-BE49-F238E27FC236}">
                <a16:creationId xmlns:a16="http://schemas.microsoft.com/office/drawing/2014/main" id="{27DBE69F-3AF8-42F5-AC11-DEC8518B3FED}"/>
              </a:ext>
            </a:extLst>
          </p:cNvPr>
          <p:cNvSpPr/>
          <p:nvPr/>
        </p:nvSpPr>
        <p:spPr>
          <a:xfrm>
            <a:off x="1473075" y="3650887"/>
            <a:ext cx="5127375" cy="1292662"/>
          </a:xfrm>
          <a:prstGeom prst="rect">
            <a:avLst/>
          </a:prstGeom>
        </p:spPr>
        <p:txBody>
          <a:bodyPr wrap="square">
            <a:spAutoFit/>
          </a:bodyPr>
          <a:lstStyle/>
          <a:p>
            <a:pPr algn="just"/>
            <a:r>
              <a:rPr lang="en-US" sz="2400" dirty="0">
                <a:solidFill>
                  <a:schemeClr val="accent2"/>
                </a:solidFill>
              </a:rPr>
              <a:t>-</a:t>
            </a:r>
            <a:r>
              <a:rPr lang="en-US" dirty="0">
                <a:solidFill>
                  <a:schemeClr val="accent2"/>
                </a:solidFill>
              </a:rPr>
              <a:t>Autograph Collection Hotels are committed to sustainability and responsible tourism, making a positive impact on local communities and the environment.</a:t>
            </a:r>
            <a:endParaRPr lang="ru-RU" sz="1400" dirty="0">
              <a:solidFill>
                <a:schemeClr val="bg1"/>
              </a:solidFill>
            </a:endParaRPr>
          </a:p>
        </p:txBody>
      </p:sp>
      <p:sp>
        <p:nvSpPr>
          <p:cNvPr id="25" name="TextBox 24">
            <a:extLst>
              <a:ext uri="{FF2B5EF4-FFF2-40B4-BE49-F238E27FC236}">
                <a16:creationId xmlns:a16="http://schemas.microsoft.com/office/drawing/2014/main" id="{8E5A8EFF-B539-4191-8C26-E7909E2CE080}"/>
              </a:ext>
            </a:extLst>
          </p:cNvPr>
          <p:cNvSpPr txBox="1"/>
          <p:nvPr/>
        </p:nvSpPr>
        <p:spPr>
          <a:xfrm>
            <a:off x="862592" y="4035608"/>
            <a:ext cx="367408" cy="523220"/>
          </a:xfrm>
          <a:prstGeom prst="rect">
            <a:avLst/>
          </a:prstGeom>
          <a:noFill/>
        </p:spPr>
        <p:txBody>
          <a:bodyPr wrap="none" rtlCol="0">
            <a:spAutoFit/>
          </a:bodyPr>
          <a:lstStyle/>
          <a:p>
            <a:r>
              <a:rPr lang="ru-RU" sz="2800" b="1" dirty="0">
                <a:solidFill>
                  <a:schemeClr val="bg1"/>
                </a:solidFill>
              </a:rPr>
              <a:t>2</a:t>
            </a:r>
          </a:p>
        </p:txBody>
      </p:sp>
      <p:sp>
        <p:nvSpPr>
          <p:cNvPr id="26" name="Ромб 25">
            <a:extLst>
              <a:ext uri="{FF2B5EF4-FFF2-40B4-BE49-F238E27FC236}">
                <a16:creationId xmlns:a16="http://schemas.microsoft.com/office/drawing/2014/main" id="{F3D33795-BBE7-43D5-9E92-5F75087B99D7}"/>
              </a:ext>
            </a:extLst>
          </p:cNvPr>
          <p:cNvSpPr/>
          <p:nvPr/>
        </p:nvSpPr>
        <p:spPr>
          <a:xfrm>
            <a:off x="651000" y="5525436"/>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7" name="Прямоугольник 26">
            <a:extLst>
              <a:ext uri="{FF2B5EF4-FFF2-40B4-BE49-F238E27FC236}">
                <a16:creationId xmlns:a16="http://schemas.microsoft.com/office/drawing/2014/main" id="{0DDC3FC4-793E-4FAE-95B3-38C66236FA9C}"/>
              </a:ext>
            </a:extLst>
          </p:cNvPr>
          <p:cNvSpPr/>
          <p:nvPr/>
        </p:nvSpPr>
        <p:spPr>
          <a:xfrm>
            <a:off x="1473075" y="5239105"/>
            <a:ext cx="5127375" cy="1292662"/>
          </a:xfrm>
          <a:prstGeom prst="rect">
            <a:avLst/>
          </a:prstGeom>
        </p:spPr>
        <p:txBody>
          <a:bodyPr wrap="square">
            <a:spAutoFit/>
          </a:bodyPr>
          <a:lstStyle/>
          <a:p>
            <a:pPr algn="just"/>
            <a:r>
              <a:rPr lang="en-US" sz="2400" dirty="0">
                <a:solidFill>
                  <a:schemeClr val="accent2"/>
                </a:solidFill>
              </a:rPr>
              <a:t>-</a:t>
            </a:r>
            <a:r>
              <a:rPr lang="en-US" dirty="0">
                <a:solidFill>
                  <a:schemeClr val="accent2"/>
                </a:solidFill>
              </a:rPr>
              <a:t>The brand's attention to detail, personalized service, and distinctive character make it an attractive option for travelers looking for a unique and authentic experience.</a:t>
            </a:r>
            <a:endParaRPr lang="ru-RU" sz="1400" dirty="0">
              <a:solidFill>
                <a:schemeClr val="bg1"/>
              </a:solidFill>
            </a:endParaRPr>
          </a:p>
        </p:txBody>
      </p:sp>
      <p:sp>
        <p:nvSpPr>
          <p:cNvPr id="28" name="TextBox 27">
            <a:extLst>
              <a:ext uri="{FF2B5EF4-FFF2-40B4-BE49-F238E27FC236}">
                <a16:creationId xmlns:a16="http://schemas.microsoft.com/office/drawing/2014/main" id="{2D374107-02DA-4704-8541-2128A96A3F82}"/>
              </a:ext>
            </a:extLst>
          </p:cNvPr>
          <p:cNvSpPr txBox="1"/>
          <p:nvPr/>
        </p:nvSpPr>
        <p:spPr>
          <a:xfrm>
            <a:off x="862592" y="5623826"/>
            <a:ext cx="367408" cy="523220"/>
          </a:xfrm>
          <a:prstGeom prst="rect">
            <a:avLst/>
          </a:prstGeom>
          <a:noFill/>
        </p:spPr>
        <p:txBody>
          <a:bodyPr wrap="none" rtlCol="0">
            <a:spAutoFit/>
          </a:bodyPr>
          <a:lstStyle/>
          <a:p>
            <a:r>
              <a:rPr lang="ru-RU" sz="2800" b="1" dirty="0">
                <a:solidFill>
                  <a:schemeClr val="bg1"/>
                </a:solidFill>
              </a:rPr>
              <a:t>3</a:t>
            </a:r>
          </a:p>
        </p:txBody>
      </p:sp>
    </p:spTree>
    <p:extLst>
      <p:ext uri="{BB962C8B-B14F-4D97-AF65-F5344CB8AC3E}">
        <p14:creationId xmlns:p14="http://schemas.microsoft.com/office/powerpoint/2010/main" val="793367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Рисунок 12">
            <a:extLst>
              <a:ext uri="{FF2B5EF4-FFF2-40B4-BE49-F238E27FC236}">
                <a16:creationId xmlns:a16="http://schemas.microsoft.com/office/drawing/2014/main" id="{21DCC0B1-5871-4638-A7D3-837AC1B49F91}"/>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pic>
        <p:nvPicPr>
          <p:cNvPr id="15" name="Рисунок 14">
            <a:extLst>
              <a:ext uri="{FF2B5EF4-FFF2-40B4-BE49-F238E27FC236}">
                <a16:creationId xmlns:a16="http://schemas.microsoft.com/office/drawing/2014/main" id="{94A534FA-1435-4D46-9DB2-E5ED75AE7509}"/>
              </a:ext>
            </a:extLst>
          </p:cNvPr>
          <p:cNvPicPr>
            <a:picLocks noGrp="1" noChangeAspect="1"/>
          </p:cNvPicPr>
          <p:nvPr>
            <p:ph type="pic" sz="quarter" idx="11"/>
          </p:nvPr>
        </p:nvPicPr>
        <p:blipFill>
          <a:blip r:embed="rId4" cstate="screen">
            <a:extLst>
              <a:ext uri="{28A0092B-C50C-407E-A947-70E740481C1C}">
                <a14:useLocalDpi xmlns:a14="http://schemas.microsoft.com/office/drawing/2010/main"/>
              </a:ext>
            </a:extLst>
          </a:blip>
          <a:srcRect/>
          <a:stretch>
            <a:fillRect/>
          </a:stretch>
        </p:blipFill>
        <p:spPr/>
      </p:pic>
      <p:pic>
        <p:nvPicPr>
          <p:cNvPr id="19" name="Рисунок 18">
            <a:extLst>
              <a:ext uri="{FF2B5EF4-FFF2-40B4-BE49-F238E27FC236}">
                <a16:creationId xmlns:a16="http://schemas.microsoft.com/office/drawing/2014/main" id="{60B93410-293C-4548-A5F9-3AFBB556BBEC}"/>
              </a:ext>
            </a:extLst>
          </p:cNvPr>
          <p:cNvPicPr>
            <a:picLocks noGrp="1" noChangeAspect="1"/>
          </p:cNvPicPr>
          <p:nvPr>
            <p:ph type="pic" sz="quarter" idx="12"/>
          </p:nvPr>
        </p:nvPicPr>
        <p:blipFill>
          <a:blip r:embed="rId5" cstate="screen">
            <a:extLst>
              <a:ext uri="{28A0092B-C50C-407E-A947-70E740481C1C}">
                <a14:useLocalDpi xmlns:a14="http://schemas.microsoft.com/office/drawing/2010/main"/>
              </a:ext>
            </a:extLst>
          </a:blip>
          <a:srcRect/>
          <a:stretch>
            <a:fillRect/>
          </a:stretch>
        </p:blipFill>
        <p:spPr/>
      </p:pic>
      <p:pic>
        <p:nvPicPr>
          <p:cNvPr id="17" name="Рисунок 16">
            <a:extLst>
              <a:ext uri="{FF2B5EF4-FFF2-40B4-BE49-F238E27FC236}">
                <a16:creationId xmlns:a16="http://schemas.microsoft.com/office/drawing/2014/main" id="{155598EF-285B-447C-8170-68FE5A18769D}"/>
              </a:ext>
            </a:extLst>
          </p:cNvPr>
          <p:cNvPicPr>
            <a:picLocks noGrp="1" noChangeAspect="1"/>
          </p:cNvPicPr>
          <p:nvPr>
            <p:ph type="pic" sz="quarter" idx="13"/>
          </p:nvPr>
        </p:nvPicPr>
        <p:blipFill>
          <a:blip r:embed="rId6" cstate="screen">
            <a:extLst>
              <a:ext uri="{28A0092B-C50C-407E-A947-70E740481C1C}">
                <a14:useLocalDpi xmlns:a14="http://schemas.microsoft.com/office/drawing/2010/main"/>
              </a:ext>
            </a:extLst>
          </a:blip>
          <a:srcRect/>
          <a:stretch>
            <a:fillRect/>
          </a:stretch>
        </p:blipFill>
        <p:spPr/>
      </p:pic>
      <p:sp>
        <p:nvSpPr>
          <p:cNvPr id="6" name="Заголовок 5">
            <a:extLst>
              <a:ext uri="{FF2B5EF4-FFF2-40B4-BE49-F238E27FC236}">
                <a16:creationId xmlns:a16="http://schemas.microsoft.com/office/drawing/2014/main" id="{F9523021-8722-4EC8-AF60-8D89B6A8799C}"/>
              </a:ext>
            </a:extLst>
          </p:cNvPr>
          <p:cNvSpPr>
            <a:spLocks noGrp="1"/>
          </p:cNvSpPr>
          <p:nvPr>
            <p:ph type="title"/>
          </p:nvPr>
        </p:nvSpPr>
        <p:spPr/>
        <p:txBody>
          <a:bodyPr>
            <a:normAutofit fontScale="90000"/>
          </a:bodyPr>
          <a:lstStyle/>
          <a:p>
            <a:pPr lvl="0">
              <a:lnSpc>
                <a:spcPct val="150000"/>
              </a:lnSpc>
              <a:spcBef>
                <a:spcPts val="0"/>
              </a:spcBef>
            </a:pPr>
            <a:r>
              <a:rPr lang="en-US" dirty="0">
                <a:solidFill>
                  <a:schemeClr val="bg1"/>
                </a:solidFill>
              </a:rPr>
              <a:t>Guest service and facilities</a:t>
            </a:r>
          </a:p>
        </p:txBody>
      </p:sp>
      <p:sp>
        <p:nvSpPr>
          <p:cNvPr id="11" name="Текст 10">
            <a:extLst>
              <a:ext uri="{FF2B5EF4-FFF2-40B4-BE49-F238E27FC236}">
                <a16:creationId xmlns:a16="http://schemas.microsoft.com/office/drawing/2014/main" id="{3EC677A1-E93F-43F8-BB91-4257C48C7483}"/>
              </a:ext>
            </a:extLst>
          </p:cNvPr>
          <p:cNvSpPr>
            <a:spLocks noGrp="1"/>
          </p:cNvSpPr>
          <p:nvPr>
            <p:ph type="body" sz="quarter" idx="14"/>
          </p:nvPr>
        </p:nvSpPr>
        <p:spPr>
          <a:xfrm>
            <a:off x="6365451" y="2124000"/>
            <a:ext cx="5490000" cy="4512150"/>
          </a:xfrm>
        </p:spPr>
        <p:txBody>
          <a:bodyPr>
            <a:normAutofit/>
          </a:bodyPr>
          <a:lstStyle/>
          <a:p>
            <a:pPr marL="285750" indent="-285750" algn="just">
              <a:buFont typeface="Arial" panose="020B0604020202020204" pitchFamily="34" charset="0"/>
              <a:buChar char="•"/>
            </a:pPr>
            <a:r>
              <a:rPr lang="en-US" sz="2000" dirty="0">
                <a:solidFill>
                  <a:schemeClr val="bg1"/>
                </a:solidFill>
              </a:rPr>
              <a:t>The hotels offer a variety of facilities to meet the needs of guests, including comfortable guest rooms, on-site restaurants and bars, fitness centers, and meeting and event spaces. In London </a:t>
            </a:r>
            <a:r>
              <a:rPr lang="en-GB" sz="2000" dirty="0">
                <a:solidFill>
                  <a:schemeClr val="bg1"/>
                </a:solidFill>
              </a:rPr>
              <a:t>offers delicious cocktails and has framed mugshots on the wall's bourbon with pumpkin seed infusion.</a:t>
            </a:r>
            <a:endParaRPr lang="en-US" sz="2000" dirty="0">
              <a:solidFill>
                <a:schemeClr val="bg1"/>
              </a:solidFill>
            </a:endParaRPr>
          </a:p>
          <a:p>
            <a:pPr marL="285750" indent="-285750" algn="just">
              <a:buFont typeface="Arial" panose="020B0604020202020204" pitchFamily="34" charset="0"/>
              <a:buChar char="•"/>
            </a:pPr>
            <a:r>
              <a:rPr lang="en-US" sz="2000" dirty="0">
                <a:solidFill>
                  <a:schemeClr val="bg1"/>
                </a:solidFill>
              </a:rPr>
              <a:t>Many Autograph Collection Hotels also offer unique amenities such as spas, rooftop pools, and outdoor areas for guests to relax and enjoy.</a:t>
            </a:r>
          </a:p>
          <a:p>
            <a:pPr marL="285750" indent="-285750" algn="just">
              <a:buFont typeface="Arial" panose="020B0604020202020204" pitchFamily="34" charset="0"/>
              <a:buChar char="•"/>
            </a:pPr>
            <a:r>
              <a:rPr lang="en-US" sz="2000" dirty="0">
                <a:solidFill>
                  <a:schemeClr val="bg1"/>
                </a:solidFill>
              </a:rPr>
              <a:t>The hotels offer a range of services such as room service, concierge services, and transportation arrangements to make guests' stays as convenient and comfortable as possible.</a:t>
            </a:r>
            <a:endParaRPr lang="ru-RU" sz="2000" dirty="0">
              <a:solidFill>
                <a:schemeClr val="bg1"/>
              </a:solidFill>
            </a:endParaRPr>
          </a:p>
        </p:txBody>
      </p:sp>
    </p:spTree>
    <p:extLst>
      <p:ext uri="{BB962C8B-B14F-4D97-AF65-F5344CB8AC3E}">
        <p14:creationId xmlns:p14="http://schemas.microsoft.com/office/powerpoint/2010/main" val="4152951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Прямоугольник 21">
            <a:extLst>
              <a:ext uri="{FF2B5EF4-FFF2-40B4-BE49-F238E27FC236}">
                <a16:creationId xmlns:a16="http://schemas.microsoft.com/office/drawing/2014/main" id="{A33D61DF-2CAC-4EFA-91D5-E534F93CCAF2}"/>
              </a:ext>
            </a:extLst>
          </p:cNvPr>
          <p:cNvSpPr/>
          <p:nvPr/>
        </p:nvSpPr>
        <p:spPr>
          <a:xfrm>
            <a:off x="0" y="4055122"/>
            <a:ext cx="12192000" cy="28028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17" name="Рисунок 16">
            <a:extLst>
              <a:ext uri="{FF2B5EF4-FFF2-40B4-BE49-F238E27FC236}">
                <a16:creationId xmlns:a16="http://schemas.microsoft.com/office/drawing/2014/main" id="{19E1F696-8A2D-4687-9006-1FF5133F79DC}"/>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471000" y="4149000"/>
            <a:ext cx="3510000" cy="2340000"/>
          </a:xfrm>
        </p:spPr>
      </p:pic>
      <p:sp>
        <p:nvSpPr>
          <p:cNvPr id="8" name="Заголовок 7">
            <a:extLst>
              <a:ext uri="{FF2B5EF4-FFF2-40B4-BE49-F238E27FC236}">
                <a16:creationId xmlns:a16="http://schemas.microsoft.com/office/drawing/2014/main" id="{990AFCFE-EA4C-4777-89FB-2965845DB2DA}"/>
              </a:ext>
            </a:extLst>
          </p:cNvPr>
          <p:cNvSpPr>
            <a:spLocks noGrp="1"/>
          </p:cNvSpPr>
          <p:nvPr>
            <p:ph type="title"/>
          </p:nvPr>
        </p:nvSpPr>
        <p:spPr/>
        <p:txBody>
          <a:bodyPr>
            <a:normAutofit fontScale="90000"/>
          </a:bodyPr>
          <a:lstStyle/>
          <a:p>
            <a:pPr lvl="0">
              <a:lnSpc>
                <a:spcPct val="150000"/>
              </a:lnSpc>
              <a:spcBef>
                <a:spcPts val="0"/>
              </a:spcBef>
            </a:pPr>
            <a:r>
              <a:rPr lang="en-US" dirty="0">
                <a:solidFill>
                  <a:schemeClr val="bg1"/>
                </a:solidFill>
              </a:rPr>
              <a:t>Main consumers of the branch</a:t>
            </a:r>
          </a:p>
        </p:txBody>
      </p:sp>
      <p:sp>
        <p:nvSpPr>
          <p:cNvPr id="10" name="Текст 9">
            <a:extLst>
              <a:ext uri="{FF2B5EF4-FFF2-40B4-BE49-F238E27FC236}">
                <a16:creationId xmlns:a16="http://schemas.microsoft.com/office/drawing/2014/main" id="{8A1586BB-FD6F-4DC9-9CCB-76DCE9AD9A0F}"/>
              </a:ext>
            </a:extLst>
          </p:cNvPr>
          <p:cNvSpPr>
            <a:spLocks noGrp="1"/>
          </p:cNvSpPr>
          <p:nvPr>
            <p:ph type="body" sz="quarter" idx="14"/>
          </p:nvPr>
        </p:nvSpPr>
        <p:spPr/>
        <p:txBody>
          <a:bodyPr>
            <a:noAutofit/>
          </a:bodyPr>
          <a:lstStyle/>
          <a:p>
            <a:pPr marL="457200" indent="-457200" algn="just">
              <a:buFont typeface="Arial" panose="020B0604020202020204" pitchFamily="34" charset="0"/>
              <a:buChar char="•"/>
            </a:pPr>
            <a:r>
              <a:rPr lang="en-US" sz="2000" dirty="0"/>
              <a:t>Business travelers who are looking for high-quality accommodations and meeting facilities while they are on the road.</a:t>
            </a:r>
          </a:p>
          <a:p>
            <a:pPr marL="457200" indent="-457200" algn="just">
              <a:buFont typeface="Arial" panose="020B0604020202020204" pitchFamily="34" charset="0"/>
              <a:buChar char="•"/>
            </a:pPr>
            <a:r>
              <a:rPr lang="en-US" sz="2000" dirty="0"/>
              <a:t>Couples and families who are looking for a memorable and romantic getaway, or a fun and relaxing family vacation.</a:t>
            </a:r>
          </a:p>
          <a:p>
            <a:pPr marL="457200" indent="-457200" algn="just">
              <a:buFont typeface="Arial" panose="020B0604020202020204" pitchFamily="34" charset="0"/>
              <a:buChar char="•"/>
            </a:pPr>
            <a:r>
              <a:rPr lang="en-US" sz="2000" dirty="0"/>
              <a:t>Luxury travelers who are looking for top-notch amenities and exceptional service and are willing to pay a premium for a truly memorable experience.</a:t>
            </a:r>
            <a:endParaRPr lang="ru-RU" sz="2000" dirty="0"/>
          </a:p>
        </p:txBody>
      </p:sp>
      <p:pic>
        <p:nvPicPr>
          <p:cNvPr id="19" name="Рисунок 18">
            <a:extLst>
              <a:ext uri="{FF2B5EF4-FFF2-40B4-BE49-F238E27FC236}">
                <a16:creationId xmlns:a16="http://schemas.microsoft.com/office/drawing/2014/main" id="{614DA891-3784-4C56-82E8-AF58ECC72E33}"/>
              </a:ext>
            </a:extLst>
          </p:cNvPr>
          <p:cNvPicPr>
            <a:picLocks noGrp="1" noChangeAspect="1"/>
          </p:cNvPicPr>
          <p:nvPr>
            <p:ph type="pic" sz="quarter" idx="15"/>
          </p:nvPr>
        </p:nvPicPr>
        <p:blipFill>
          <a:blip r:embed="rId4" cstate="screen">
            <a:extLst>
              <a:ext uri="{28A0092B-C50C-407E-A947-70E740481C1C}">
                <a14:useLocalDpi xmlns:a14="http://schemas.microsoft.com/office/drawing/2010/main"/>
              </a:ext>
            </a:extLst>
          </a:blip>
          <a:srcRect/>
          <a:stretch>
            <a:fillRect/>
          </a:stretch>
        </p:blipFill>
        <p:spPr>
          <a:xfrm>
            <a:off x="4386000" y="4149000"/>
            <a:ext cx="3510000" cy="2340000"/>
          </a:xfrm>
        </p:spPr>
      </p:pic>
      <p:pic>
        <p:nvPicPr>
          <p:cNvPr id="21" name="Рисунок 20">
            <a:extLst>
              <a:ext uri="{FF2B5EF4-FFF2-40B4-BE49-F238E27FC236}">
                <a16:creationId xmlns:a16="http://schemas.microsoft.com/office/drawing/2014/main" id="{1142AA42-4760-4470-BB1C-F8B2275942FA}"/>
              </a:ext>
            </a:extLst>
          </p:cNvPr>
          <p:cNvPicPr>
            <a:picLocks noGrp="1" noChangeAspect="1"/>
          </p:cNvPicPr>
          <p:nvPr>
            <p:ph type="pic" sz="quarter" idx="16"/>
          </p:nvPr>
        </p:nvPicPr>
        <p:blipFill>
          <a:blip r:embed="rId5" cstate="screen">
            <a:extLst>
              <a:ext uri="{28A0092B-C50C-407E-A947-70E740481C1C}">
                <a14:useLocalDpi xmlns:a14="http://schemas.microsoft.com/office/drawing/2010/main"/>
              </a:ext>
            </a:extLst>
          </a:blip>
          <a:srcRect/>
          <a:stretch>
            <a:fillRect/>
          </a:stretch>
        </p:blipFill>
        <p:spPr>
          <a:xfrm>
            <a:off x="8301000" y="4149000"/>
            <a:ext cx="3510000" cy="2340000"/>
          </a:xfrm>
        </p:spPr>
      </p:pic>
      <p:sp>
        <p:nvSpPr>
          <p:cNvPr id="13" name="Текст 12">
            <a:extLst>
              <a:ext uri="{FF2B5EF4-FFF2-40B4-BE49-F238E27FC236}">
                <a16:creationId xmlns:a16="http://schemas.microsoft.com/office/drawing/2014/main" id="{850D496D-1828-4726-A342-D6758075BA23}"/>
              </a:ext>
            </a:extLst>
          </p:cNvPr>
          <p:cNvSpPr>
            <a:spLocks noGrp="1"/>
          </p:cNvSpPr>
          <p:nvPr>
            <p:ph type="body" sz="quarter" idx="17"/>
          </p:nvPr>
        </p:nvSpPr>
        <p:spPr/>
        <p:txBody>
          <a:bodyPr>
            <a:normAutofit/>
          </a:bodyPr>
          <a:lstStyle/>
          <a:p>
            <a:pPr algn="ctr"/>
            <a:r>
              <a:rPr lang="en-US" dirty="0">
                <a:solidFill>
                  <a:schemeClr val="tx1"/>
                </a:solidFill>
              </a:rPr>
              <a:t>-</a:t>
            </a:r>
            <a:endParaRPr lang="ru-RU" dirty="0">
              <a:solidFill>
                <a:schemeClr val="tx1"/>
              </a:solidFill>
            </a:endParaRPr>
          </a:p>
        </p:txBody>
      </p:sp>
      <p:sp>
        <p:nvSpPr>
          <p:cNvPr id="14" name="Текст 13">
            <a:extLst>
              <a:ext uri="{FF2B5EF4-FFF2-40B4-BE49-F238E27FC236}">
                <a16:creationId xmlns:a16="http://schemas.microsoft.com/office/drawing/2014/main" id="{3EFD9555-EF81-4DC5-9611-EE516C33A5B5}"/>
              </a:ext>
            </a:extLst>
          </p:cNvPr>
          <p:cNvSpPr>
            <a:spLocks noGrp="1"/>
          </p:cNvSpPr>
          <p:nvPr>
            <p:ph type="body" sz="quarter" idx="18"/>
          </p:nvPr>
        </p:nvSpPr>
        <p:spPr/>
        <p:txBody>
          <a:bodyPr>
            <a:normAutofit/>
          </a:bodyPr>
          <a:lstStyle/>
          <a:p>
            <a:pPr algn="ctr"/>
            <a:r>
              <a:rPr lang="en-US" dirty="0">
                <a:solidFill>
                  <a:schemeClr val="tx1"/>
                </a:solidFill>
              </a:rPr>
              <a:t>-</a:t>
            </a:r>
            <a:endParaRPr lang="ru-RU" dirty="0">
              <a:solidFill>
                <a:schemeClr val="tx1"/>
              </a:solidFill>
            </a:endParaRPr>
          </a:p>
        </p:txBody>
      </p:sp>
      <p:sp>
        <p:nvSpPr>
          <p:cNvPr id="15" name="Текст 14">
            <a:extLst>
              <a:ext uri="{FF2B5EF4-FFF2-40B4-BE49-F238E27FC236}">
                <a16:creationId xmlns:a16="http://schemas.microsoft.com/office/drawing/2014/main" id="{AE51DE52-B6AE-43D1-B8C7-DF19992A7654}"/>
              </a:ext>
            </a:extLst>
          </p:cNvPr>
          <p:cNvSpPr>
            <a:spLocks noGrp="1"/>
          </p:cNvSpPr>
          <p:nvPr>
            <p:ph type="body" sz="quarter" idx="19"/>
          </p:nvPr>
        </p:nvSpPr>
        <p:spPr/>
        <p:txBody>
          <a:bodyPr>
            <a:normAutofit/>
          </a:bodyPr>
          <a:lstStyle/>
          <a:p>
            <a:pPr algn="r"/>
            <a:r>
              <a:rPr lang="en-US" dirty="0">
                <a:solidFill>
                  <a:schemeClr val="tx1"/>
                </a:solidFill>
              </a:rPr>
              <a:t>-</a:t>
            </a:r>
            <a:endParaRPr lang="ru-RU" dirty="0">
              <a:solidFill>
                <a:schemeClr val="tx1"/>
              </a:solidFill>
            </a:endParaRPr>
          </a:p>
        </p:txBody>
      </p:sp>
      <p:sp>
        <p:nvSpPr>
          <p:cNvPr id="23" name="Прямоугольник 22">
            <a:extLst>
              <a:ext uri="{FF2B5EF4-FFF2-40B4-BE49-F238E27FC236}">
                <a16:creationId xmlns:a16="http://schemas.microsoft.com/office/drawing/2014/main" id="{F0FEFED9-E545-425E-BA4D-D2EFA6D8E774}"/>
              </a:ext>
            </a:extLst>
          </p:cNvPr>
          <p:cNvSpPr/>
          <p:nvPr/>
        </p:nvSpPr>
        <p:spPr>
          <a:xfrm>
            <a:off x="-2250" y="6579764"/>
            <a:ext cx="12192000" cy="27823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Tree>
    <p:extLst>
      <p:ext uri="{BB962C8B-B14F-4D97-AF65-F5344CB8AC3E}">
        <p14:creationId xmlns:p14="http://schemas.microsoft.com/office/powerpoint/2010/main" val="2751462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Рисунок 15">
            <a:extLst>
              <a:ext uri="{FF2B5EF4-FFF2-40B4-BE49-F238E27FC236}">
                <a16:creationId xmlns:a16="http://schemas.microsoft.com/office/drawing/2014/main" id="{B4C7D5A5-54D8-49C7-BF43-612298A068A0}"/>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7086600" y="458788"/>
            <a:ext cx="3914775" cy="6067425"/>
          </a:xfrm>
        </p:spPr>
      </p:pic>
      <p:sp>
        <p:nvSpPr>
          <p:cNvPr id="12" name="Заголовок 11">
            <a:extLst>
              <a:ext uri="{FF2B5EF4-FFF2-40B4-BE49-F238E27FC236}">
                <a16:creationId xmlns:a16="http://schemas.microsoft.com/office/drawing/2014/main" id="{144B09B6-5946-4761-8F35-2BD331707413}"/>
              </a:ext>
            </a:extLst>
          </p:cNvPr>
          <p:cNvSpPr>
            <a:spLocks noGrp="1"/>
          </p:cNvSpPr>
          <p:nvPr>
            <p:ph type="title"/>
          </p:nvPr>
        </p:nvSpPr>
        <p:spPr/>
        <p:txBody>
          <a:bodyPr>
            <a:noAutofit/>
          </a:bodyPr>
          <a:lstStyle/>
          <a:p>
            <a:pPr lvl="0">
              <a:lnSpc>
                <a:spcPct val="150000"/>
              </a:lnSpc>
              <a:spcBef>
                <a:spcPts val="0"/>
              </a:spcBef>
            </a:pPr>
            <a:r>
              <a:rPr lang="en-US" sz="2800" dirty="0">
                <a:solidFill>
                  <a:schemeClr val="bg1"/>
                </a:solidFill>
              </a:rPr>
              <a:t>How company meet the guest expectations</a:t>
            </a:r>
          </a:p>
        </p:txBody>
      </p:sp>
      <p:sp>
        <p:nvSpPr>
          <p:cNvPr id="17" name="Ромб 16">
            <a:extLst>
              <a:ext uri="{FF2B5EF4-FFF2-40B4-BE49-F238E27FC236}">
                <a16:creationId xmlns:a16="http://schemas.microsoft.com/office/drawing/2014/main" id="{C2FE933F-873D-4A4A-B591-E8128155D47F}"/>
              </a:ext>
            </a:extLst>
          </p:cNvPr>
          <p:cNvSpPr/>
          <p:nvPr/>
        </p:nvSpPr>
        <p:spPr>
          <a:xfrm>
            <a:off x="651000" y="2349000"/>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 name="Прямоугольник 20">
            <a:extLst>
              <a:ext uri="{FF2B5EF4-FFF2-40B4-BE49-F238E27FC236}">
                <a16:creationId xmlns:a16="http://schemas.microsoft.com/office/drawing/2014/main" id="{AB2CECA9-4243-4319-A2C2-5E33831286D0}"/>
              </a:ext>
            </a:extLst>
          </p:cNvPr>
          <p:cNvSpPr/>
          <p:nvPr/>
        </p:nvSpPr>
        <p:spPr>
          <a:xfrm>
            <a:off x="1473075" y="2062669"/>
            <a:ext cx="5127375" cy="1292662"/>
          </a:xfrm>
          <a:prstGeom prst="rect">
            <a:avLst/>
          </a:prstGeom>
        </p:spPr>
        <p:txBody>
          <a:bodyPr wrap="square">
            <a:spAutoFit/>
          </a:bodyPr>
          <a:lstStyle/>
          <a:p>
            <a:pPr algn="just"/>
            <a:r>
              <a:rPr lang="en-US" sz="2400" dirty="0">
                <a:solidFill>
                  <a:schemeClr val="accent2"/>
                </a:solidFill>
              </a:rPr>
              <a:t>-</a:t>
            </a:r>
            <a:r>
              <a:rPr lang="en-US" b="1" dirty="0">
                <a:solidFill>
                  <a:schemeClr val="accent2"/>
                </a:solidFill>
              </a:rPr>
              <a:t>Personalized service: </a:t>
            </a:r>
            <a:r>
              <a:rPr lang="en-US" dirty="0">
                <a:solidFill>
                  <a:schemeClr val="accent2"/>
                </a:solidFill>
              </a:rPr>
              <a:t>The hotels place a high emphasis on providing guests with personalized service, going above and beyond to ensure that guests' needs are met and exceeded.</a:t>
            </a:r>
            <a:endParaRPr lang="ru-RU" sz="1400" dirty="0">
              <a:solidFill>
                <a:schemeClr val="bg1"/>
              </a:solidFill>
            </a:endParaRPr>
          </a:p>
        </p:txBody>
      </p:sp>
      <p:sp>
        <p:nvSpPr>
          <p:cNvPr id="22" name="TextBox 21">
            <a:extLst>
              <a:ext uri="{FF2B5EF4-FFF2-40B4-BE49-F238E27FC236}">
                <a16:creationId xmlns:a16="http://schemas.microsoft.com/office/drawing/2014/main" id="{54AB17B3-B4CC-40CA-B0F7-6C9CEB958228}"/>
              </a:ext>
            </a:extLst>
          </p:cNvPr>
          <p:cNvSpPr txBox="1"/>
          <p:nvPr/>
        </p:nvSpPr>
        <p:spPr>
          <a:xfrm>
            <a:off x="862592" y="2447390"/>
            <a:ext cx="367408" cy="523220"/>
          </a:xfrm>
          <a:prstGeom prst="rect">
            <a:avLst/>
          </a:prstGeom>
          <a:noFill/>
        </p:spPr>
        <p:txBody>
          <a:bodyPr wrap="none" rtlCol="0">
            <a:spAutoFit/>
          </a:bodyPr>
          <a:lstStyle/>
          <a:p>
            <a:r>
              <a:rPr lang="ru-RU" sz="2800" b="1" dirty="0">
                <a:solidFill>
                  <a:schemeClr val="bg1"/>
                </a:solidFill>
              </a:rPr>
              <a:t>1</a:t>
            </a:r>
          </a:p>
        </p:txBody>
      </p:sp>
      <p:sp>
        <p:nvSpPr>
          <p:cNvPr id="23" name="Ромб 22">
            <a:extLst>
              <a:ext uri="{FF2B5EF4-FFF2-40B4-BE49-F238E27FC236}">
                <a16:creationId xmlns:a16="http://schemas.microsoft.com/office/drawing/2014/main" id="{ED95C875-93D4-4268-8339-76341A73CF48}"/>
              </a:ext>
            </a:extLst>
          </p:cNvPr>
          <p:cNvSpPr/>
          <p:nvPr/>
        </p:nvSpPr>
        <p:spPr>
          <a:xfrm>
            <a:off x="651000" y="3937218"/>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4" name="Прямоугольник 23">
            <a:extLst>
              <a:ext uri="{FF2B5EF4-FFF2-40B4-BE49-F238E27FC236}">
                <a16:creationId xmlns:a16="http://schemas.microsoft.com/office/drawing/2014/main" id="{27DBE69F-3AF8-42F5-AC11-DEC8518B3FED}"/>
              </a:ext>
            </a:extLst>
          </p:cNvPr>
          <p:cNvSpPr/>
          <p:nvPr/>
        </p:nvSpPr>
        <p:spPr>
          <a:xfrm>
            <a:off x="1473891" y="3633918"/>
            <a:ext cx="5127375" cy="1292662"/>
          </a:xfrm>
          <a:prstGeom prst="rect">
            <a:avLst/>
          </a:prstGeom>
        </p:spPr>
        <p:txBody>
          <a:bodyPr wrap="square">
            <a:spAutoFit/>
          </a:bodyPr>
          <a:lstStyle/>
          <a:p>
            <a:pPr algn="just"/>
            <a:r>
              <a:rPr lang="en-US" sz="2400" dirty="0">
                <a:solidFill>
                  <a:schemeClr val="accent2"/>
                </a:solidFill>
              </a:rPr>
              <a:t>-</a:t>
            </a:r>
            <a:r>
              <a:rPr lang="en-US" b="1" dirty="0">
                <a:solidFill>
                  <a:schemeClr val="accent2"/>
                </a:solidFill>
              </a:rPr>
              <a:t>Sustainability and responsibility: </a:t>
            </a:r>
            <a:r>
              <a:rPr lang="en-US" dirty="0">
                <a:solidFill>
                  <a:schemeClr val="accent2"/>
                </a:solidFill>
              </a:rPr>
              <a:t>Autograph Collection Hotels are committed to sustainability and responsible tourism, making a positive impact on local communities and the environment.</a:t>
            </a:r>
            <a:endParaRPr lang="ru-RU" sz="1400" dirty="0">
              <a:solidFill>
                <a:schemeClr val="bg1"/>
              </a:solidFill>
            </a:endParaRPr>
          </a:p>
        </p:txBody>
      </p:sp>
      <p:sp>
        <p:nvSpPr>
          <p:cNvPr id="25" name="TextBox 24">
            <a:extLst>
              <a:ext uri="{FF2B5EF4-FFF2-40B4-BE49-F238E27FC236}">
                <a16:creationId xmlns:a16="http://schemas.microsoft.com/office/drawing/2014/main" id="{8E5A8EFF-B539-4191-8C26-E7909E2CE080}"/>
              </a:ext>
            </a:extLst>
          </p:cNvPr>
          <p:cNvSpPr txBox="1"/>
          <p:nvPr/>
        </p:nvSpPr>
        <p:spPr>
          <a:xfrm>
            <a:off x="862592" y="4035608"/>
            <a:ext cx="367408" cy="523220"/>
          </a:xfrm>
          <a:prstGeom prst="rect">
            <a:avLst/>
          </a:prstGeom>
          <a:noFill/>
        </p:spPr>
        <p:txBody>
          <a:bodyPr wrap="none" rtlCol="0">
            <a:spAutoFit/>
          </a:bodyPr>
          <a:lstStyle/>
          <a:p>
            <a:r>
              <a:rPr lang="ru-RU" sz="2800" b="1" dirty="0">
                <a:solidFill>
                  <a:schemeClr val="bg1"/>
                </a:solidFill>
              </a:rPr>
              <a:t>2</a:t>
            </a:r>
          </a:p>
        </p:txBody>
      </p:sp>
      <p:sp>
        <p:nvSpPr>
          <p:cNvPr id="26" name="Ромб 25">
            <a:extLst>
              <a:ext uri="{FF2B5EF4-FFF2-40B4-BE49-F238E27FC236}">
                <a16:creationId xmlns:a16="http://schemas.microsoft.com/office/drawing/2014/main" id="{F3D33795-BBE7-43D5-9E92-5F75087B99D7}"/>
              </a:ext>
            </a:extLst>
          </p:cNvPr>
          <p:cNvSpPr/>
          <p:nvPr/>
        </p:nvSpPr>
        <p:spPr>
          <a:xfrm>
            <a:off x="651000" y="5525436"/>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7" name="Прямоугольник 26">
            <a:extLst>
              <a:ext uri="{FF2B5EF4-FFF2-40B4-BE49-F238E27FC236}">
                <a16:creationId xmlns:a16="http://schemas.microsoft.com/office/drawing/2014/main" id="{0DDC3FC4-793E-4FAE-95B3-38C66236FA9C}"/>
              </a:ext>
            </a:extLst>
          </p:cNvPr>
          <p:cNvSpPr/>
          <p:nvPr/>
        </p:nvSpPr>
        <p:spPr>
          <a:xfrm>
            <a:off x="1473075" y="5239105"/>
            <a:ext cx="5127375" cy="1384995"/>
          </a:xfrm>
          <a:prstGeom prst="rect">
            <a:avLst/>
          </a:prstGeom>
        </p:spPr>
        <p:txBody>
          <a:bodyPr wrap="square">
            <a:spAutoFit/>
          </a:bodyPr>
          <a:lstStyle/>
          <a:p>
            <a:pPr algn="just"/>
            <a:r>
              <a:rPr lang="en-US" sz="2400" dirty="0">
                <a:solidFill>
                  <a:schemeClr val="accent2"/>
                </a:solidFill>
              </a:rPr>
              <a:t>-</a:t>
            </a:r>
            <a:r>
              <a:rPr lang="en-US" b="1" dirty="0">
                <a:solidFill>
                  <a:schemeClr val="accent2"/>
                </a:solidFill>
              </a:rPr>
              <a:t>Continual improvement: </a:t>
            </a:r>
            <a:r>
              <a:rPr lang="en-US" dirty="0">
                <a:solidFill>
                  <a:schemeClr val="accent2"/>
                </a:solidFill>
              </a:rPr>
              <a:t>The brand regularly gathers feedback from guests through surveys and other means, and uses this information to continuously improve their services and facilities</a:t>
            </a:r>
            <a:r>
              <a:rPr lang="en-US" sz="2400" dirty="0">
                <a:solidFill>
                  <a:schemeClr val="accent2"/>
                </a:solidFill>
              </a:rPr>
              <a:t>.</a:t>
            </a:r>
            <a:endParaRPr lang="ru-RU" dirty="0">
              <a:solidFill>
                <a:schemeClr val="bg1"/>
              </a:solidFill>
            </a:endParaRPr>
          </a:p>
        </p:txBody>
      </p:sp>
      <p:sp>
        <p:nvSpPr>
          <p:cNvPr id="28" name="TextBox 27">
            <a:extLst>
              <a:ext uri="{FF2B5EF4-FFF2-40B4-BE49-F238E27FC236}">
                <a16:creationId xmlns:a16="http://schemas.microsoft.com/office/drawing/2014/main" id="{2D374107-02DA-4704-8541-2128A96A3F82}"/>
              </a:ext>
            </a:extLst>
          </p:cNvPr>
          <p:cNvSpPr txBox="1"/>
          <p:nvPr/>
        </p:nvSpPr>
        <p:spPr>
          <a:xfrm>
            <a:off x="862592" y="5623826"/>
            <a:ext cx="367408" cy="523220"/>
          </a:xfrm>
          <a:prstGeom prst="rect">
            <a:avLst/>
          </a:prstGeom>
          <a:noFill/>
        </p:spPr>
        <p:txBody>
          <a:bodyPr wrap="none" rtlCol="0">
            <a:spAutoFit/>
          </a:bodyPr>
          <a:lstStyle/>
          <a:p>
            <a:r>
              <a:rPr lang="ru-RU" sz="2800" b="1" dirty="0">
                <a:solidFill>
                  <a:schemeClr val="bg1"/>
                </a:solidFill>
              </a:rPr>
              <a:t>3</a:t>
            </a:r>
          </a:p>
        </p:txBody>
      </p:sp>
    </p:spTree>
    <p:extLst>
      <p:ext uri="{BB962C8B-B14F-4D97-AF65-F5344CB8AC3E}">
        <p14:creationId xmlns:p14="http://schemas.microsoft.com/office/powerpoint/2010/main" val="1388351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935AD9F-A2FA-4534-9010-54D2113491BD}"/>
              </a:ext>
            </a:extLst>
          </p:cNvPr>
          <p:cNvSpPr>
            <a:spLocks noGrp="1"/>
          </p:cNvSpPr>
          <p:nvPr>
            <p:ph type="title"/>
          </p:nvPr>
        </p:nvSpPr>
        <p:spPr/>
        <p:txBody>
          <a:bodyPr/>
          <a:lstStyle/>
          <a:p>
            <a:r>
              <a:rPr lang="da-DK" dirty="0">
                <a:solidFill>
                  <a:schemeClr val="accent2"/>
                </a:solidFill>
              </a:rPr>
              <a:t>CONCLUSION</a:t>
            </a:r>
            <a:endParaRPr lang="ru-RU" dirty="0">
              <a:solidFill>
                <a:schemeClr val="accent2"/>
              </a:solidFill>
            </a:endParaRPr>
          </a:p>
        </p:txBody>
      </p:sp>
      <p:sp>
        <p:nvSpPr>
          <p:cNvPr id="3" name="Объект 2">
            <a:extLst>
              <a:ext uri="{FF2B5EF4-FFF2-40B4-BE49-F238E27FC236}">
                <a16:creationId xmlns:a16="http://schemas.microsoft.com/office/drawing/2014/main" id="{D8017863-B042-4463-9932-76D614040BF7}"/>
              </a:ext>
            </a:extLst>
          </p:cNvPr>
          <p:cNvSpPr>
            <a:spLocks noGrp="1"/>
          </p:cNvSpPr>
          <p:nvPr>
            <p:ph idx="1"/>
          </p:nvPr>
        </p:nvSpPr>
        <p:spPr/>
        <p:txBody>
          <a:bodyPr/>
          <a:lstStyle/>
          <a:p>
            <a:pPr algn="just"/>
            <a:r>
              <a:rPr lang="en-US" sz="2000" dirty="0">
                <a:solidFill>
                  <a:schemeClr val="accent2"/>
                </a:solidFill>
              </a:rPr>
              <a:t>The guest service and facilities offered by Autograph Collection Hotels contribute to creating an exceptional hospitality experience that sets the brand apart from other hotel chains.</a:t>
            </a:r>
          </a:p>
          <a:p>
            <a:pPr algn="just"/>
            <a:endParaRPr lang="en-US" sz="2000" dirty="0">
              <a:solidFill>
                <a:schemeClr val="accent2"/>
              </a:solidFill>
            </a:endParaRPr>
          </a:p>
          <a:p>
            <a:pPr algn="just"/>
            <a:r>
              <a:rPr lang="en-US" sz="2000" dirty="0">
                <a:solidFill>
                  <a:schemeClr val="accent2"/>
                </a:solidFill>
              </a:rPr>
              <a:t>Autograph Collection Hotels offer a range of unique and personalized experiences, from on-site activities to local excursions, that help guests to fully immerse themselves in the local culture.</a:t>
            </a:r>
          </a:p>
          <a:p>
            <a:pPr algn="just"/>
            <a:endParaRPr lang="en-US" sz="2000" dirty="0">
              <a:solidFill>
                <a:schemeClr val="accent2"/>
              </a:solidFill>
            </a:endParaRPr>
          </a:p>
          <a:p>
            <a:pPr algn="just"/>
            <a:r>
              <a:rPr lang="en-US" sz="2000" dirty="0">
                <a:solidFill>
                  <a:schemeClr val="accent2"/>
                </a:solidFill>
              </a:rPr>
              <a:t>the main consumers of Autograph Collection Hotels are travelers who value quality, uniqueness, and a connection to the local culture, and are willing to pay a premium for an exceptional hospitality experience.</a:t>
            </a:r>
          </a:p>
          <a:p>
            <a:endParaRPr lang="ru-RU" dirty="0">
              <a:solidFill>
                <a:schemeClr val="accent2"/>
              </a:solidFill>
            </a:endParaRPr>
          </a:p>
        </p:txBody>
      </p:sp>
    </p:spTree>
    <p:extLst>
      <p:ext uri="{BB962C8B-B14F-4D97-AF65-F5344CB8AC3E}">
        <p14:creationId xmlns:p14="http://schemas.microsoft.com/office/powerpoint/2010/main" val="3781427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55000" lnSpcReduction="20000"/>
          </a:bodyPr>
          <a:lstStyle/>
          <a:p>
            <a:pPr algn="just"/>
            <a:r>
              <a:rPr lang="en-US" sz="2000" dirty="0"/>
              <a:t>Autograph Hotels. (</a:t>
            </a:r>
            <a:r>
              <a:rPr lang="en-US" sz="2000" dirty="0" err="1"/>
              <a:t>n.d.</a:t>
            </a:r>
            <a:r>
              <a:rPr lang="en-US" sz="2000" dirty="0"/>
              <a:t>). Autograph Collection Hotels | Premium Marriott Hotels. [online] Available at: </a:t>
            </a:r>
            <a:r>
              <a:rPr lang="en-US" sz="2000" dirty="0">
                <a:hlinkClick r:id="rId2"/>
              </a:rPr>
              <a:t>https://autograph-hotels.marriott.com/</a:t>
            </a:r>
            <a:r>
              <a:rPr lang="en-US" sz="2000" dirty="0"/>
              <a:t>.</a:t>
            </a:r>
          </a:p>
          <a:p>
            <a:pPr algn="just"/>
            <a:r>
              <a:rPr lang="en-US" sz="2000" dirty="0" err="1"/>
              <a:t>Bostock</a:t>
            </a:r>
            <a:r>
              <a:rPr lang="en-US" sz="2000" dirty="0"/>
              <a:t>, A. (2020). Branding Success Hinges on Meeting Guest Expectations. [online] Hotelier Magazine. Available at: https://www.hoteliermagazine.com/branding-success-hinges-on-meeting-guest-expectations/ [Accessed 7 Feb. 2023].</a:t>
            </a:r>
          </a:p>
          <a:p>
            <a:pPr algn="just"/>
            <a:r>
              <a:rPr lang="en-US" sz="2000" dirty="0"/>
              <a:t>fraser.stlouisfed.org. (</a:t>
            </a:r>
            <a:r>
              <a:rPr lang="en-US" sz="2000" dirty="0" err="1"/>
              <a:t>n.d.</a:t>
            </a:r>
            <a:r>
              <a:rPr lang="en-US" sz="2000" dirty="0"/>
              <a:t>). Full text of Stock Exchange Practices : Hearings Before the Committee on Banking and Currency, United States Senate, (1932-1934) : Hearings on S. Res. 84 and S. Res. 56 and S. Res. 97 : Part 20, Exhibits Cleveland Banking Investigation (Continued), Pages 8739-9296 | FRASER | St. Louis Fed. [online] Available at: https://fraser.stlouisfed.org/title/stock-exchange-practices-87/hearings-s-res-84-s-res-56-s-res-97-33980/fulltext [Accessed 7 Feb. 2023].</a:t>
            </a:r>
          </a:p>
          <a:p>
            <a:pPr algn="just"/>
            <a:r>
              <a:rPr lang="en-US" sz="2000" dirty="0" err="1"/>
              <a:t>Glion</a:t>
            </a:r>
            <a:r>
              <a:rPr lang="en-US" sz="2000" dirty="0"/>
              <a:t> Website. (2020). Why is hospitality important in businesses? [online] Available at: </a:t>
            </a:r>
            <a:r>
              <a:rPr lang="en-US" sz="2000" dirty="0">
                <a:hlinkClick r:id="rId3"/>
              </a:rPr>
              <a:t>https://www.glion.edu/magazine/hospitality-important-businesses/#:~:text=It%20will%20help%20your%20business</a:t>
            </a:r>
            <a:r>
              <a:rPr lang="en-US" sz="2000" dirty="0"/>
              <a:t>. </a:t>
            </a:r>
          </a:p>
          <a:p>
            <a:pPr algn="just"/>
            <a:r>
              <a:rPr lang="en-US" sz="2000" dirty="0"/>
              <a:t>Hospitality ON. (2021). Marriott </a:t>
            </a:r>
            <a:r>
              <a:rPr lang="en-US" sz="2000" dirty="0" err="1"/>
              <a:t>Bonvoy</a:t>
            </a:r>
            <a:r>
              <a:rPr lang="en-US" sz="2000" dirty="0"/>
              <a:t> adds Domes of Corfu hotel to its portfolio in Greece. [online] Available at: https://hospitality-on.com/en/openings/marriott-bonvoy-adds-domes-corfu-hotel-its-portfolio-greece [Accessed 7 Feb. 2023].</a:t>
            </a:r>
          </a:p>
          <a:p>
            <a:pPr algn="just"/>
            <a:r>
              <a:rPr lang="en-GB" sz="2000" dirty="0"/>
              <a:t>Manana(2010) 'Marriott launches the Autograph Collection', </a:t>
            </a:r>
            <a:r>
              <a:rPr lang="en-GB" sz="2000" i="1" dirty="0"/>
              <a:t>Travel &amp; Tourism News Middle</a:t>
            </a:r>
            <a:r>
              <a:rPr lang="en-GB" sz="2000" dirty="0"/>
              <a:t> </a:t>
            </a:r>
            <a:r>
              <a:rPr lang="en-GB" sz="2000" i="1" dirty="0"/>
              <a:t>East</a:t>
            </a:r>
            <a:r>
              <a:rPr lang="en-GB" sz="2000" dirty="0"/>
              <a:t> (</a:t>
            </a:r>
            <a:r>
              <a:rPr lang="en-GB" sz="2000" dirty="0" err="1"/>
              <a:t>Syndigate</a:t>
            </a:r>
            <a:r>
              <a:rPr lang="en-GB" sz="2000" dirty="0"/>
              <a:t> Media Inc.), 1st </a:t>
            </a:r>
            <a:r>
              <a:rPr lang="en-GB" sz="2000" dirty="0" err="1"/>
              <a:t>Marc.Available</a:t>
            </a:r>
            <a:r>
              <a:rPr lang="en-GB" sz="2000" dirty="0"/>
              <a:t> </a:t>
            </a:r>
            <a:r>
              <a:rPr lang="en-GB" sz="2000" dirty="0" err="1"/>
              <a:t>at:https</a:t>
            </a:r>
            <a:r>
              <a:rPr lang="en-GB" sz="2000" dirty="0"/>
              <a:t>://www.proquest.com/docview/189758185?OpenUrlRefId=info:xri/sid:primo&amp;accountid=130472</a:t>
            </a:r>
            <a:endParaRPr lang="en-US" sz="2000" dirty="0"/>
          </a:p>
          <a:p>
            <a:pPr algn="just"/>
            <a:r>
              <a:rPr lang="en-US" sz="2000" dirty="0"/>
              <a:t>Indeed Career Guide. (2022). Service Quality: Definition, Importance and Implementation. [online] Available at: </a:t>
            </a:r>
            <a:r>
              <a:rPr lang="en-US" sz="2000" dirty="0">
                <a:hlinkClick r:id="rId4"/>
              </a:rPr>
              <a:t>https://www.indeed.com/career-advice/career-development/service-quality#:~:text=It%20boosts%20sales</a:t>
            </a:r>
            <a:r>
              <a:rPr lang="en-US" sz="2000" dirty="0"/>
              <a:t>.. </a:t>
            </a:r>
          </a:p>
          <a:p>
            <a:pPr algn="just"/>
            <a:r>
              <a:rPr lang="en-US" sz="2000" dirty="0"/>
              <a:t>Net, H. (2019). Autograph Collection Hotels by Marriott. [online] Hospitality Net. Available at: </a:t>
            </a:r>
            <a:r>
              <a:rPr lang="en-US" sz="2000" dirty="0">
                <a:hlinkClick r:id="rId5"/>
              </a:rPr>
              <a:t>https://www.hospitalitynet.org/brand/23000017/autograph-collection-hotels.html</a:t>
            </a:r>
            <a:r>
              <a:rPr lang="en-US" sz="2000" dirty="0"/>
              <a:t>.</a:t>
            </a:r>
          </a:p>
          <a:p>
            <a:pPr algn="just"/>
            <a:r>
              <a:rPr lang="en-GB" sz="2000" dirty="0"/>
              <a:t>Tom, O. (2019) ‘The Dixon, Autograph Collection, London‘, </a:t>
            </a:r>
            <a:r>
              <a:rPr lang="en-GB" sz="2000" i="1" dirty="0"/>
              <a:t>Business traveller (British ed.), </a:t>
            </a:r>
            <a:r>
              <a:rPr lang="en-GB" sz="2000" dirty="0"/>
              <a:t>1st June. Available at: https://web-s-ebscohost-com.ezproxy.uwtsd.ac.uk/ehost/pdfviewer/pdfviewer?vid=0&amp;sid=42d8bd17-0548-495a-90b7-26d1e201a2d3%40redis (Accessed: 08 February 2023)</a:t>
            </a:r>
            <a:endParaRPr lang="en-US" sz="2000" dirty="0"/>
          </a:p>
          <a:p>
            <a:pPr algn="just"/>
            <a:r>
              <a:rPr lang="en-US" sz="2000" dirty="0"/>
              <a:t>Wikipedia. (2022). Autograph Collection. [online] Available at: </a:t>
            </a:r>
            <a:r>
              <a:rPr lang="en-US" sz="2000" dirty="0">
                <a:hlinkClick r:id="rId6"/>
              </a:rPr>
              <a:t>https://en.wikipedia.org/wiki/Autograph_Collection</a:t>
            </a:r>
            <a:r>
              <a:rPr lang="en-US" sz="2000" dirty="0"/>
              <a:t>.</a:t>
            </a:r>
          </a:p>
          <a:p>
            <a:pPr algn="just"/>
            <a:r>
              <a:rPr lang="en-US" sz="2000" dirty="0"/>
              <a:t>www.marriott.com. (</a:t>
            </a:r>
            <a:r>
              <a:rPr lang="en-US" sz="2000" dirty="0" err="1"/>
              <a:t>n.d.</a:t>
            </a:r>
            <a:r>
              <a:rPr lang="en-US" sz="2000" dirty="0"/>
              <a:t>). Detroit Metro Hotels in Dearborn, Michigan | The Henry, Autograph Collection. [online] Available at: https://www.marriott.com/en-us/hotels/dtwak-the-henry-autograph-collection/overview/.</a:t>
            </a:r>
          </a:p>
        </p:txBody>
      </p:sp>
    </p:spTree>
    <p:extLst>
      <p:ext uri="{BB962C8B-B14F-4D97-AF65-F5344CB8AC3E}">
        <p14:creationId xmlns:p14="http://schemas.microsoft.com/office/powerpoint/2010/main" val="3851061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FC7B719D-7CB3-4C4C-B75E-4A49326CB053}"/>
              </a:ext>
            </a:extLst>
          </p:cNvPr>
          <p:cNvSpPr/>
          <p:nvPr/>
        </p:nvSpPr>
        <p:spPr>
          <a:xfrm>
            <a:off x="0" y="0"/>
            <a:ext cx="12192000" cy="6858000"/>
          </a:xfrm>
          <a:prstGeom prst="rect">
            <a:avLst/>
          </a:prstGeom>
          <a:gradFill flip="none" rotWithShape="1">
            <a:gsLst>
              <a:gs pos="0">
                <a:schemeClr val="accent5">
                  <a:lumMod val="0"/>
                  <a:lumOff val="100000"/>
                </a:schemeClr>
              </a:gs>
              <a:gs pos="0">
                <a:schemeClr val="tx1">
                  <a:alpha val="48000"/>
                </a:schemeClr>
              </a:gs>
              <a:gs pos="100000">
                <a:schemeClr val="accent5">
                  <a:lumMod val="10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Заголовок 1">
            <a:extLst>
              <a:ext uri="{FF2B5EF4-FFF2-40B4-BE49-F238E27FC236}">
                <a16:creationId xmlns:a16="http://schemas.microsoft.com/office/drawing/2014/main" id="{176426D0-38F3-444E-89A7-957C528004D2}"/>
              </a:ext>
            </a:extLst>
          </p:cNvPr>
          <p:cNvSpPr>
            <a:spLocks noGrp="1"/>
          </p:cNvSpPr>
          <p:nvPr>
            <p:ph type="ctrTitle"/>
          </p:nvPr>
        </p:nvSpPr>
        <p:spPr>
          <a:xfrm>
            <a:off x="1776000" y="3024000"/>
            <a:ext cx="9144000" cy="1451637"/>
          </a:xfrm>
        </p:spPr>
        <p:txBody>
          <a:bodyPr>
            <a:normAutofit/>
          </a:bodyPr>
          <a:lstStyle/>
          <a:p>
            <a:r>
              <a:rPr lang="en-US" sz="8000" b="1" dirty="0">
                <a:solidFill>
                  <a:schemeClr val="accent2"/>
                </a:solidFill>
              </a:rPr>
              <a:t>THANK YOU</a:t>
            </a:r>
            <a:endParaRPr lang="ru-RU" sz="8000" b="1" dirty="0">
              <a:solidFill>
                <a:schemeClr val="accent2"/>
              </a:solidFill>
            </a:endParaRPr>
          </a:p>
        </p:txBody>
      </p:sp>
    </p:spTree>
    <p:extLst>
      <p:ext uri="{BB962C8B-B14F-4D97-AF65-F5344CB8AC3E}">
        <p14:creationId xmlns:p14="http://schemas.microsoft.com/office/powerpoint/2010/main" val="2485523542"/>
      </p:ext>
    </p:extLst>
  </p:cSld>
  <p:clrMapOvr>
    <a:masterClrMapping/>
  </p:clrMapOvr>
</p:sld>
</file>

<file path=ppt/theme/theme1.xml><?xml version="1.0" encoding="utf-8"?>
<a:theme xmlns:a="http://schemas.openxmlformats.org/drawingml/2006/main" name="Тема Office">
  <a:themeElements>
    <a:clrScheme name="Отель">
      <a:dk1>
        <a:sysClr val="windowText" lastClr="000000"/>
      </a:dk1>
      <a:lt1>
        <a:sysClr val="window" lastClr="FFFFFF"/>
      </a:lt1>
      <a:dk2>
        <a:srgbClr val="021F59"/>
      </a:dk2>
      <a:lt2>
        <a:srgbClr val="E7E6E6"/>
      </a:lt2>
      <a:accent1>
        <a:srgbClr val="021F59"/>
      </a:accent1>
      <a:accent2>
        <a:srgbClr val="D99255"/>
      </a:accent2>
      <a:accent3>
        <a:srgbClr val="F2A35E"/>
      </a:accent3>
      <a:accent4>
        <a:srgbClr val="F2A35E"/>
      </a:accent4>
      <a:accent5>
        <a:srgbClr val="0D0D0D"/>
      </a:accent5>
      <a:accent6>
        <a:srgbClr val="F2F2F2"/>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1476</TotalTime>
  <Words>1900</Words>
  <Application>Microsoft Office PowerPoint</Application>
  <PresentationFormat>Widescreen</PresentationFormat>
  <Paragraphs>79</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Open Sans</vt:lpstr>
      <vt:lpstr>Тема Office</vt:lpstr>
      <vt:lpstr>Autograph Collection Hotels</vt:lpstr>
      <vt:lpstr>Content</vt:lpstr>
      <vt:lpstr>Autograph Collection Hotels</vt:lpstr>
      <vt:lpstr>PowerPoint Presentation</vt:lpstr>
      <vt:lpstr>Hospitality and its importance's</vt:lpstr>
      <vt:lpstr>Guest service and facilities</vt:lpstr>
      <vt:lpstr>Main consumers of the branch</vt:lpstr>
      <vt:lpstr>How company meet the guest expectations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Autograph Collection Hotels</dc:title>
  <cp:lastModifiedBy>Maria</cp:lastModifiedBy>
  <cp:revision>3</cp:revision>
  <dcterms:created xsi:type="dcterms:W3CDTF">2020-07-11T14:12:48Z</dcterms:created>
  <dcterms:modified xsi:type="dcterms:W3CDTF">2023-02-08T18:44:24Z</dcterms:modified>
</cp:coreProperties>
</file>