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6/23/2022</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6/23/2022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6/23/2022</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6/23/2022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6/23/2022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6/23/2022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6/23/2022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6/23/2022</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6/23/2022</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6/23/2022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6/23/2022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6/23/2022</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 Id="rId5" Type="http://schemas.openxmlformats.org/officeDocument/2006/relationships/image" Target="../media/image15.jpeg"/><Relationship Id="rId4" Type="http://schemas.openxmlformats.org/officeDocument/2006/relationships/image" Target="../media/image14.jpeg"/></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foodhub.co.uk/swansea/vojon-indian-restaurant/ordernow" TargetMode="External"/><Relationship Id="rId2" Type="http://schemas.openxmlformats.org/officeDocument/2006/relationships/hyperlink" Target="https://www.foodabletv.com/blog/2017/6/20/the-importance-of-secret-diners" TargetMode="External"/><Relationship Id="rId1" Type="http://schemas.openxmlformats.org/officeDocument/2006/relationships/slideLayout" Target="../slideLayouts/slideLayout2.xml"/><Relationship Id="rId5" Type="http://schemas.openxmlformats.org/officeDocument/2006/relationships/hyperlink" Target="https://www.just-eat.co.uk/restaurants-vojon-swansea/menu" TargetMode="External"/><Relationship Id="rId4" Type="http://schemas.openxmlformats.org/officeDocument/2006/relationships/hyperlink" Target="https://indian-restaurants.goodplaces.co.uk/02081626/Indian_Vojon"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tripadvisor.com/Restaurant_Review-g186466-d800287-Reviews-Vojon-Swansea_Swansea_County_South_Wales_Wales.html" TargetMode="External"/><Relationship Id="rId2" Type="http://schemas.openxmlformats.org/officeDocument/2006/relationships/hyperlink" Target="https://restaurantguru.com/Vojon-Swansea-2" TargetMode="External"/><Relationship Id="rId1" Type="http://schemas.openxmlformats.org/officeDocument/2006/relationships/slideLayout" Target="../slideLayouts/slideLayout2.xml"/><Relationship Id="rId6" Type="http://schemas.openxmlformats.org/officeDocument/2006/relationships/hyperlink" Target="https://www.yell.com/biz/vojon-restaurant-swansea-2800035/" TargetMode="External"/><Relationship Id="rId5" Type="http://schemas.openxmlformats.org/officeDocument/2006/relationships/hyperlink" Target="https://voujonbanbury.co.uk/" TargetMode="External"/><Relationship Id="rId4" Type="http://schemas.openxmlformats.org/officeDocument/2006/relationships/hyperlink" Target="http://www.vojonindian.co.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F1308-8B1D-41AC-8301-A60D3922C7A0}"/>
              </a:ext>
            </a:extLst>
          </p:cNvPr>
          <p:cNvSpPr>
            <a:spLocks noGrp="1"/>
          </p:cNvSpPr>
          <p:nvPr>
            <p:ph type="ctrTitle"/>
          </p:nvPr>
        </p:nvSpPr>
        <p:spPr/>
        <p:txBody>
          <a:bodyPr/>
          <a:lstStyle/>
          <a:p>
            <a:r>
              <a:rPr lang="en-US" sz="7200" dirty="0"/>
              <a:t>SECRET Diner</a:t>
            </a:r>
            <a:endParaRPr lang="en-AS" dirty="0"/>
          </a:p>
        </p:txBody>
      </p:sp>
      <p:sp>
        <p:nvSpPr>
          <p:cNvPr id="3" name="Subtitle 2">
            <a:extLst>
              <a:ext uri="{FF2B5EF4-FFF2-40B4-BE49-F238E27FC236}">
                <a16:creationId xmlns:a16="http://schemas.microsoft.com/office/drawing/2014/main" id="{3E143507-D0F3-4326-901D-0FFAE18BFD1D}"/>
              </a:ext>
            </a:extLst>
          </p:cNvPr>
          <p:cNvSpPr>
            <a:spLocks noGrp="1"/>
          </p:cNvSpPr>
          <p:nvPr>
            <p:ph type="subTitle" idx="1"/>
          </p:nvPr>
        </p:nvSpPr>
        <p:spPr/>
        <p:txBody>
          <a:bodyPr/>
          <a:lstStyle/>
          <a:p>
            <a:r>
              <a:rPr lang="en-GB" dirty="0"/>
              <a:t>Student </a:t>
            </a:r>
            <a:r>
              <a:rPr lang="en-GB" dirty="0" err="1"/>
              <a:t>Name:Georgiana</a:t>
            </a:r>
            <a:r>
              <a:rPr lang="en-GB" dirty="0"/>
              <a:t> Bianca Balan</a:t>
            </a:r>
          </a:p>
          <a:p>
            <a:r>
              <a:rPr lang="en-GB" dirty="0"/>
              <a:t>Student ID: 2019770</a:t>
            </a:r>
          </a:p>
          <a:p>
            <a:endParaRPr lang="en-AS" dirty="0"/>
          </a:p>
        </p:txBody>
      </p:sp>
    </p:spTree>
    <p:extLst>
      <p:ext uri="{BB962C8B-B14F-4D97-AF65-F5344CB8AC3E}">
        <p14:creationId xmlns:p14="http://schemas.microsoft.com/office/powerpoint/2010/main" val="27232000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FF823-93CD-482A-BDE5-C5AD43BE8E59}"/>
              </a:ext>
            </a:extLst>
          </p:cNvPr>
          <p:cNvSpPr>
            <a:spLocks noGrp="1"/>
          </p:cNvSpPr>
          <p:nvPr>
            <p:ph type="title"/>
          </p:nvPr>
        </p:nvSpPr>
        <p:spPr/>
        <p:txBody>
          <a:bodyPr/>
          <a:lstStyle/>
          <a:p>
            <a:r>
              <a:rPr lang="en-GB" dirty="0"/>
              <a:t>Secret Diner</a:t>
            </a:r>
            <a:endParaRPr lang="en-AS" dirty="0"/>
          </a:p>
        </p:txBody>
      </p:sp>
      <p:sp>
        <p:nvSpPr>
          <p:cNvPr id="3" name="Content Placeholder 2">
            <a:extLst>
              <a:ext uri="{FF2B5EF4-FFF2-40B4-BE49-F238E27FC236}">
                <a16:creationId xmlns:a16="http://schemas.microsoft.com/office/drawing/2014/main" id="{D62EEDCA-AB77-48B0-AC0A-70C8B8E62F8D}"/>
              </a:ext>
            </a:extLst>
          </p:cNvPr>
          <p:cNvSpPr>
            <a:spLocks noGrp="1"/>
          </p:cNvSpPr>
          <p:nvPr>
            <p:ph idx="1"/>
          </p:nvPr>
        </p:nvSpPr>
        <p:spPr>
          <a:xfrm>
            <a:off x="1371600" y="1638300"/>
            <a:ext cx="6666807" cy="3581400"/>
          </a:xfrm>
        </p:spPr>
        <p:txBody>
          <a:bodyPr/>
          <a:lstStyle/>
          <a:p>
            <a:pPr marL="0" indent="0" algn="just">
              <a:buNone/>
            </a:pPr>
            <a:r>
              <a:rPr lang="en-GB" dirty="0"/>
              <a:t>A secret diner or reviewer is someone who reviews restaurants without revealing their true identity. This means that the restaurant cannot contact them to ask for a positive review in exchange for a free meal, and they are also not allowed to leave negative reviews in order to protect the business's reputation (</a:t>
            </a:r>
            <a:r>
              <a:rPr lang="en-US" sz="1800" dirty="0">
                <a:effectLst/>
                <a:latin typeface="Calibri" panose="020F0502020204030204" pitchFamily="34" charset="0"/>
                <a:ea typeface="Calibri" panose="020F0502020204030204" pitchFamily="34" charset="0"/>
                <a:cs typeface="Times New Roman" panose="02020603050405020304" pitchFamily="18" charset="0"/>
              </a:rPr>
              <a:t>Doug,</a:t>
            </a:r>
            <a:r>
              <a:rPr lang="en-US" sz="1800" dirty="0">
                <a:solidFill>
                  <a:srgbClr val="000000"/>
                </a:solidFill>
                <a:effectLst/>
                <a:latin typeface="Open Sans" panose="020B0606030504020204" pitchFamily="34" charset="0"/>
                <a:ea typeface="Calibri" panose="020F0502020204030204" pitchFamily="34" charset="0"/>
              </a:rPr>
              <a:t> 2022)</a:t>
            </a:r>
            <a:r>
              <a:rPr lang="en-GB" dirty="0"/>
              <a:t>.</a:t>
            </a:r>
            <a:endParaRPr lang="en-AS" dirty="0"/>
          </a:p>
        </p:txBody>
      </p:sp>
      <p:sp>
        <p:nvSpPr>
          <p:cNvPr id="4" name="Rectangle 3">
            <a:extLst>
              <a:ext uri="{FF2B5EF4-FFF2-40B4-BE49-F238E27FC236}">
                <a16:creationId xmlns:a16="http://schemas.microsoft.com/office/drawing/2014/main" id="{2B1BC971-8032-4982-967C-AECD7F4AE8F6}"/>
              </a:ext>
            </a:extLst>
          </p:cNvPr>
          <p:cNvSpPr/>
          <p:nvPr/>
        </p:nvSpPr>
        <p:spPr>
          <a:xfrm>
            <a:off x="8643322" y="1848196"/>
            <a:ext cx="2637049" cy="1938251"/>
          </a:xfrm>
          <a:prstGeom prst="rect">
            <a:avLst/>
          </a:prstGeom>
          <a:blipFill dpi="0" rotWithShape="1">
            <a:blip r:embed="rId2">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S"/>
          </a:p>
        </p:txBody>
      </p:sp>
    </p:spTree>
    <p:extLst>
      <p:ext uri="{BB962C8B-B14F-4D97-AF65-F5344CB8AC3E}">
        <p14:creationId xmlns:p14="http://schemas.microsoft.com/office/powerpoint/2010/main" val="5239548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C6415-BD54-4117-8268-120120D491D0}"/>
              </a:ext>
            </a:extLst>
          </p:cNvPr>
          <p:cNvSpPr>
            <a:spLocks noGrp="1"/>
          </p:cNvSpPr>
          <p:nvPr>
            <p:ph type="title"/>
          </p:nvPr>
        </p:nvSpPr>
        <p:spPr/>
        <p:txBody>
          <a:bodyPr/>
          <a:lstStyle/>
          <a:p>
            <a:r>
              <a:rPr lang="en-GB" dirty="0" err="1"/>
              <a:t>Vojon</a:t>
            </a:r>
            <a:r>
              <a:rPr lang="en-GB" dirty="0"/>
              <a:t> Indian Restaurant </a:t>
            </a:r>
            <a:r>
              <a:rPr lang="en-GB" sz="1800" dirty="0"/>
              <a:t>(</a:t>
            </a:r>
            <a:r>
              <a:rPr lang="en-US" sz="1800" dirty="0">
                <a:solidFill>
                  <a:srgbClr val="000000"/>
                </a:solidFill>
                <a:effectLst/>
                <a:latin typeface="Open Sans" panose="020B0606030504020204" pitchFamily="34" charset="0"/>
                <a:ea typeface="Calibri" panose="020F0502020204030204" pitchFamily="34" charset="0"/>
              </a:rPr>
              <a:t>Vojonindian.co.uk. 2022)</a:t>
            </a:r>
            <a:r>
              <a:rPr lang="en-GB" sz="1800" dirty="0"/>
              <a:t> </a:t>
            </a:r>
            <a:endParaRPr lang="en-AS" sz="1800" dirty="0"/>
          </a:p>
        </p:txBody>
      </p:sp>
      <p:sp>
        <p:nvSpPr>
          <p:cNvPr id="3" name="Content Placeholder 2">
            <a:extLst>
              <a:ext uri="{FF2B5EF4-FFF2-40B4-BE49-F238E27FC236}">
                <a16:creationId xmlns:a16="http://schemas.microsoft.com/office/drawing/2014/main" id="{887699ED-AE0C-4EE3-AEB1-8064AFEF7C8A}"/>
              </a:ext>
            </a:extLst>
          </p:cNvPr>
          <p:cNvSpPr>
            <a:spLocks noGrp="1"/>
          </p:cNvSpPr>
          <p:nvPr>
            <p:ph idx="1"/>
          </p:nvPr>
        </p:nvSpPr>
        <p:spPr>
          <a:xfrm>
            <a:off x="1371600" y="2286000"/>
            <a:ext cx="6454588" cy="3581400"/>
          </a:xfrm>
        </p:spPr>
        <p:txBody>
          <a:bodyPr>
            <a:normAutofit fontScale="92500"/>
          </a:bodyPr>
          <a:lstStyle/>
          <a:p>
            <a:pPr algn="just"/>
            <a:r>
              <a:rPr lang="en-GB" dirty="0"/>
              <a:t>We are a family-owned and operated business that has been serving delicious Indian cuisine.</a:t>
            </a:r>
          </a:p>
          <a:p>
            <a:pPr algn="just"/>
            <a:r>
              <a:rPr lang="en-GB" dirty="0"/>
              <a:t>Our restaurant is located in the heart of Swansea city centre and offers a unique dining experience with excellent service.</a:t>
            </a:r>
          </a:p>
          <a:p>
            <a:pPr algn="just"/>
            <a:r>
              <a:rPr lang="en-GB" dirty="0"/>
              <a:t>Offering an extensive menu that includes everything from tandoori chicken to lamb korma, their selection of dishes is sure to please even the most discerning palate.</a:t>
            </a:r>
          </a:p>
          <a:p>
            <a:pPr algn="just"/>
            <a:r>
              <a:rPr lang="en-GB" dirty="0"/>
              <a:t>Our restaurant's atmosphere is warm and inviting with all modern facilities including air conditioning, CCTV security system etc.</a:t>
            </a:r>
          </a:p>
          <a:p>
            <a:endParaRPr lang="en-GB" dirty="0"/>
          </a:p>
        </p:txBody>
      </p:sp>
      <p:sp>
        <p:nvSpPr>
          <p:cNvPr id="4" name="Rectangle 3">
            <a:extLst>
              <a:ext uri="{FF2B5EF4-FFF2-40B4-BE49-F238E27FC236}">
                <a16:creationId xmlns:a16="http://schemas.microsoft.com/office/drawing/2014/main" id="{D7A38B5D-FB13-4494-B00F-326086A0E0C8}"/>
              </a:ext>
            </a:extLst>
          </p:cNvPr>
          <p:cNvSpPr/>
          <p:nvPr/>
        </p:nvSpPr>
        <p:spPr>
          <a:xfrm>
            <a:off x="8834718" y="2171700"/>
            <a:ext cx="2138082" cy="3664324"/>
          </a:xfrm>
          <a:prstGeom prst="rect">
            <a:avLst/>
          </a:prstGeom>
          <a:blipFill dpi="0" rotWithShape="1">
            <a:blip r:embed="rId2">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S"/>
          </a:p>
        </p:txBody>
      </p:sp>
    </p:spTree>
    <p:extLst>
      <p:ext uri="{BB962C8B-B14F-4D97-AF65-F5344CB8AC3E}">
        <p14:creationId xmlns:p14="http://schemas.microsoft.com/office/powerpoint/2010/main" val="24422228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12CCB-A644-4257-BC3A-3B008400AB3F}"/>
              </a:ext>
            </a:extLst>
          </p:cNvPr>
          <p:cNvSpPr>
            <a:spLocks noGrp="1"/>
          </p:cNvSpPr>
          <p:nvPr>
            <p:ph type="title"/>
          </p:nvPr>
        </p:nvSpPr>
        <p:spPr/>
        <p:txBody>
          <a:bodyPr/>
          <a:lstStyle/>
          <a:p>
            <a:r>
              <a:rPr lang="en-GB" dirty="0"/>
              <a:t>Product</a:t>
            </a:r>
            <a:endParaRPr lang="en-AS" dirty="0"/>
          </a:p>
        </p:txBody>
      </p:sp>
      <p:sp>
        <p:nvSpPr>
          <p:cNvPr id="3" name="Content Placeholder 2">
            <a:extLst>
              <a:ext uri="{FF2B5EF4-FFF2-40B4-BE49-F238E27FC236}">
                <a16:creationId xmlns:a16="http://schemas.microsoft.com/office/drawing/2014/main" id="{FCAA21A9-34B9-41B8-81C5-2A9C319AF12E}"/>
              </a:ext>
            </a:extLst>
          </p:cNvPr>
          <p:cNvSpPr>
            <a:spLocks noGrp="1"/>
          </p:cNvSpPr>
          <p:nvPr>
            <p:ph idx="1"/>
          </p:nvPr>
        </p:nvSpPr>
        <p:spPr>
          <a:xfrm>
            <a:off x="5513294" y="2286000"/>
            <a:ext cx="5459506" cy="3581400"/>
          </a:xfrm>
        </p:spPr>
        <p:txBody>
          <a:bodyPr>
            <a:normAutofit/>
          </a:bodyPr>
          <a:lstStyle/>
          <a:p>
            <a:pPr algn="just"/>
            <a:r>
              <a:rPr lang="en-GB" dirty="0" err="1"/>
              <a:t>Vojon</a:t>
            </a:r>
            <a:r>
              <a:rPr lang="en-GB" dirty="0"/>
              <a:t> Indian Restaurant at Swansea is currently serving a selection of tandoori chicken, lamb biriyani, shrimp vindaloo, and more (</a:t>
            </a:r>
            <a:r>
              <a:rPr lang="en-US" sz="1800" dirty="0" err="1">
                <a:solidFill>
                  <a:srgbClr val="000000"/>
                </a:solidFill>
                <a:effectLst/>
                <a:latin typeface="Open Sans" panose="020B0606030504020204" pitchFamily="34" charset="0"/>
                <a:ea typeface="Calibri" panose="020F0502020204030204" pitchFamily="34" charset="0"/>
              </a:rPr>
              <a:t>Tripadvisor</a:t>
            </a:r>
            <a:r>
              <a:rPr lang="en-US" sz="1800" dirty="0">
                <a:solidFill>
                  <a:srgbClr val="000000"/>
                </a:solidFill>
                <a:effectLst/>
                <a:latin typeface="Open Sans" panose="020B0606030504020204" pitchFamily="34" charset="0"/>
                <a:ea typeface="Calibri" panose="020F0502020204030204" pitchFamily="34" charset="0"/>
              </a:rPr>
              <a:t>, 2022)</a:t>
            </a:r>
            <a:r>
              <a:rPr lang="en-GB" dirty="0"/>
              <a:t>. </a:t>
            </a:r>
          </a:p>
          <a:p>
            <a:pPr algn="just"/>
            <a:r>
              <a:rPr lang="en-GB" dirty="0"/>
              <a:t>Their dessert selection is also fantastic, including </a:t>
            </a:r>
            <a:r>
              <a:rPr lang="en-GB" dirty="0" err="1"/>
              <a:t>flavors</a:t>
            </a:r>
            <a:r>
              <a:rPr lang="en-GB" dirty="0"/>
              <a:t> like halwa sirup ice cream or suji halva chocolate cake.</a:t>
            </a:r>
          </a:p>
          <a:p>
            <a:pPr algn="just"/>
            <a:r>
              <a:rPr lang="en-GB" dirty="0"/>
              <a:t>Their wine selection is extensive and includes both international wines as well as Xinjiang wines from China.</a:t>
            </a:r>
          </a:p>
        </p:txBody>
      </p:sp>
      <p:sp>
        <p:nvSpPr>
          <p:cNvPr id="4" name="Oval 3">
            <a:extLst>
              <a:ext uri="{FF2B5EF4-FFF2-40B4-BE49-F238E27FC236}">
                <a16:creationId xmlns:a16="http://schemas.microsoft.com/office/drawing/2014/main" id="{401D409D-25DA-4667-AC38-93D9C5D007BA}"/>
              </a:ext>
            </a:extLst>
          </p:cNvPr>
          <p:cNvSpPr/>
          <p:nvPr/>
        </p:nvSpPr>
        <p:spPr>
          <a:xfrm>
            <a:off x="847165" y="2286000"/>
            <a:ext cx="2218765" cy="2131360"/>
          </a:xfrm>
          <a:prstGeom prst="ellipse">
            <a:avLst/>
          </a:prstGeom>
          <a:blipFill dpi="0" rotWithShape="1">
            <a:blip r:embed="rId2">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S"/>
          </a:p>
        </p:txBody>
      </p:sp>
      <p:sp>
        <p:nvSpPr>
          <p:cNvPr id="5" name="Oval 4">
            <a:extLst>
              <a:ext uri="{FF2B5EF4-FFF2-40B4-BE49-F238E27FC236}">
                <a16:creationId xmlns:a16="http://schemas.microsoft.com/office/drawing/2014/main" id="{3F0CB6E7-6486-41B0-B9EE-C205389F6128}"/>
              </a:ext>
            </a:extLst>
          </p:cNvPr>
          <p:cNvSpPr/>
          <p:nvPr/>
        </p:nvSpPr>
        <p:spPr>
          <a:xfrm>
            <a:off x="2640106" y="3736040"/>
            <a:ext cx="2218765" cy="2131360"/>
          </a:xfrm>
          <a:prstGeom prst="ellipse">
            <a:avLst/>
          </a:prstGeom>
          <a:blipFill dpi="0" rotWithShape="1">
            <a:blip r:embed="rId3">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S"/>
          </a:p>
        </p:txBody>
      </p:sp>
    </p:spTree>
    <p:extLst>
      <p:ext uri="{BB962C8B-B14F-4D97-AF65-F5344CB8AC3E}">
        <p14:creationId xmlns:p14="http://schemas.microsoft.com/office/powerpoint/2010/main" val="41535366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12CCB-A644-4257-BC3A-3B008400AB3F}"/>
              </a:ext>
            </a:extLst>
          </p:cNvPr>
          <p:cNvSpPr>
            <a:spLocks noGrp="1"/>
          </p:cNvSpPr>
          <p:nvPr>
            <p:ph type="title"/>
          </p:nvPr>
        </p:nvSpPr>
        <p:spPr/>
        <p:txBody>
          <a:bodyPr/>
          <a:lstStyle/>
          <a:p>
            <a:r>
              <a:rPr lang="en-GB" dirty="0"/>
              <a:t>Product</a:t>
            </a:r>
            <a:endParaRPr lang="en-AS" dirty="0"/>
          </a:p>
        </p:txBody>
      </p:sp>
      <p:sp>
        <p:nvSpPr>
          <p:cNvPr id="3" name="Content Placeholder 2">
            <a:extLst>
              <a:ext uri="{FF2B5EF4-FFF2-40B4-BE49-F238E27FC236}">
                <a16:creationId xmlns:a16="http://schemas.microsoft.com/office/drawing/2014/main" id="{FCAA21A9-34B9-41B8-81C5-2A9C319AF12E}"/>
              </a:ext>
            </a:extLst>
          </p:cNvPr>
          <p:cNvSpPr>
            <a:spLocks noGrp="1"/>
          </p:cNvSpPr>
          <p:nvPr>
            <p:ph idx="1"/>
          </p:nvPr>
        </p:nvSpPr>
        <p:spPr>
          <a:xfrm>
            <a:off x="1219200" y="3644153"/>
            <a:ext cx="9601200" cy="3581400"/>
          </a:xfrm>
        </p:spPr>
        <p:txBody>
          <a:bodyPr>
            <a:normAutofit/>
          </a:bodyPr>
          <a:lstStyle/>
          <a:p>
            <a:pPr algn="just"/>
            <a:r>
              <a:rPr lang="en-GB" dirty="0"/>
              <a:t>They offer lunch and dinner menus that are sure to please, as well as plenty of options for those with dietary restrictions.</a:t>
            </a:r>
          </a:p>
          <a:p>
            <a:pPr algn="just"/>
            <a:r>
              <a:rPr lang="en-GB" dirty="0"/>
              <a:t>Their lunch menu features items like melt-in-your-mouth chicken tikka masala, succulent lamb curry, and paneer </a:t>
            </a:r>
            <a:r>
              <a:rPr lang="en-GB" dirty="0" err="1"/>
              <a:t>makhni</a:t>
            </a:r>
            <a:r>
              <a:rPr lang="en-GB" dirty="0"/>
              <a:t> (</a:t>
            </a:r>
            <a:r>
              <a:rPr lang="en-US" sz="1800" dirty="0">
                <a:solidFill>
                  <a:srgbClr val="000000"/>
                </a:solidFill>
                <a:effectLst/>
                <a:latin typeface="Open Sans" panose="020B0606030504020204" pitchFamily="34" charset="0"/>
                <a:ea typeface="Calibri" panose="020F0502020204030204" pitchFamily="34" charset="0"/>
              </a:rPr>
              <a:t>Just-eat, 2022)</a:t>
            </a:r>
            <a:r>
              <a:rPr lang="en-GB" dirty="0"/>
              <a:t>.</a:t>
            </a:r>
          </a:p>
          <a:p>
            <a:pPr algn="just"/>
            <a:r>
              <a:rPr lang="en-GB" dirty="0"/>
              <a:t>For their main course offerings, diners can choose from dishes like butter chicken vindaloo or authentic south Indian thali.</a:t>
            </a:r>
            <a:endParaRPr lang="en-AS" dirty="0"/>
          </a:p>
        </p:txBody>
      </p:sp>
      <p:sp>
        <p:nvSpPr>
          <p:cNvPr id="4" name="Oval 3">
            <a:extLst>
              <a:ext uri="{FF2B5EF4-FFF2-40B4-BE49-F238E27FC236}">
                <a16:creationId xmlns:a16="http://schemas.microsoft.com/office/drawing/2014/main" id="{A43DBA76-9934-42BD-BD13-0E38C2852E81}"/>
              </a:ext>
            </a:extLst>
          </p:cNvPr>
          <p:cNvSpPr/>
          <p:nvPr/>
        </p:nvSpPr>
        <p:spPr>
          <a:xfrm>
            <a:off x="3236261" y="1378326"/>
            <a:ext cx="2380129" cy="2070845"/>
          </a:xfrm>
          <a:prstGeom prst="ellipse">
            <a:avLst/>
          </a:prstGeom>
          <a:blipFill dpi="0" rotWithShape="1">
            <a:blip r:embed="rId2">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S" dirty="0"/>
          </a:p>
        </p:txBody>
      </p:sp>
      <p:sp>
        <p:nvSpPr>
          <p:cNvPr id="5" name="Oval 4">
            <a:extLst>
              <a:ext uri="{FF2B5EF4-FFF2-40B4-BE49-F238E27FC236}">
                <a16:creationId xmlns:a16="http://schemas.microsoft.com/office/drawing/2014/main" id="{65F6DDFC-DECB-454D-A4D7-91EA4944059C}"/>
              </a:ext>
            </a:extLst>
          </p:cNvPr>
          <p:cNvSpPr/>
          <p:nvPr/>
        </p:nvSpPr>
        <p:spPr>
          <a:xfrm>
            <a:off x="6575611" y="1358154"/>
            <a:ext cx="2380129" cy="2070846"/>
          </a:xfrm>
          <a:prstGeom prst="ellipse">
            <a:avLst/>
          </a:prstGeom>
          <a:blipFill dpi="0" rotWithShape="1">
            <a:blip r:embed="rId3">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S"/>
          </a:p>
        </p:txBody>
      </p:sp>
    </p:spTree>
    <p:extLst>
      <p:ext uri="{BB962C8B-B14F-4D97-AF65-F5344CB8AC3E}">
        <p14:creationId xmlns:p14="http://schemas.microsoft.com/office/powerpoint/2010/main" val="40259722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78601-C7DE-47B6-B7B8-78105643041F}"/>
              </a:ext>
            </a:extLst>
          </p:cNvPr>
          <p:cNvSpPr>
            <a:spLocks noGrp="1"/>
          </p:cNvSpPr>
          <p:nvPr>
            <p:ph type="title"/>
          </p:nvPr>
        </p:nvSpPr>
        <p:spPr/>
        <p:txBody>
          <a:bodyPr/>
          <a:lstStyle/>
          <a:p>
            <a:r>
              <a:rPr lang="en-GB" dirty="0"/>
              <a:t>Place</a:t>
            </a:r>
            <a:endParaRPr lang="en-AS" dirty="0"/>
          </a:p>
        </p:txBody>
      </p:sp>
      <p:sp>
        <p:nvSpPr>
          <p:cNvPr id="3" name="Content Placeholder 2">
            <a:extLst>
              <a:ext uri="{FF2B5EF4-FFF2-40B4-BE49-F238E27FC236}">
                <a16:creationId xmlns:a16="http://schemas.microsoft.com/office/drawing/2014/main" id="{01C7D5B2-FDF2-4ED4-B32C-1EB83BF9394F}"/>
              </a:ext>
            </a:extLst>
          </p:cNvPr>
          <p:cNvSpPr>
            <a:spLocks noGrp="1"/>
          </p:cNvSpPr>
          <p:nvPr>
            <p:ph idx="1"/>
          </p:nvPr>
        </p:nvSpPr>
        <p:spPr>
          <a:xfrm>
            <a:off x="1371600" y="2286000"/>
            <a:ext cx="7503459" cy="3581400"/>
          </a:xfrm>
        </p:spPr>
        <p:txBody>
          <a:bodyPr>
            <a:normAutofit/>
          </a:bodyPr>
          <a:lstStyle/>
          <a:p>
            <a:pPr algn="just"/>
            <a:r>
              <a:rPr lang="en-GB" dirty="0" err="1"/>
              <a:t>Vojon</a:t>
            </a:r>
            <a:r>
              <a:rPr lang="en-GB" dirty="0"/>
              <a:t> Indian restaurant is located at </a:t>
            </a:r>
            <a:r>
              <a:rPr lang="en-GB" b="0" i="0" dirty="0">
                <a:solidFill>
                  <a:schemeClr val="tx1"/>
                </a:solidFill>
                <a:effectLst/>
                <a:latin typeface="+mj-lt"/>
              </a:rPr>
              <a:t>12-13 St Helen's Rd, Swansea SA1 4AW, United Kingdom (</a:t>
            </a:r>
            <a:r>
              <a:rPr lang="en-US" sz="1800" dirty="0">
                <a:solidFill>
                  <a:srgbClr val="000000"/>
                </a:solidFill>
                <a:effectLst/>
                <a:latin typeface="Open Sans" panose="020B0606030504020204" pitchFamily="34" charset="0"/>
                <a:ea typeface="Calibri" panose="020F0502020204030204" pitchFamily="34" charset="0"/>
              </a:rPr>
              <a:t>Yell, 2022)</a:t>
            </a:r>
            <a:r>
              <a:rPr lang="en-GB" b="0" i="0" dirty="0">
                <a:solidFill>
                  <a:schemeClr val="tx1"/>
                </a:solidFill>
                <a:effectLst/>
                <a:latin typeface="+mj-lt"/>
              </a:rPr>
              <a:t>.</a:t>
            </a:r>
          </a:p>
          <a:p>
            <a:pPr algn="just"/>
            <a:r>
              <a:rPr lang="en-GB" dirty="0">
                <a:solidFill>
                  <a:schemeClr val="tx1"/>
                </a:solidFill>
                <a:latin typeface="+mj-lt"/>
              </a:rPr>
              <a:t>The transport links of </a:t>
            </a:r>
            <a:r>
              <a:rPr lang="en-GB" dirty="0" err="1">
                <a:solidFill>
                  <a:schemeClr val="tx1"/>
                </a:solidFill>
                <a:latin typeface="+mj-lt"/>
              </a:rPr>
              <a:t>Vojon</a:t>
            </a:r>
            <a:r>
              <a:rPr lang="en-GB" dirty="0">
                <a:solidFill>
                  <a:schemeClr val="tx1"/>
                </a:solidFill>
                <a:latin typeface="+mj-lt"/>
              </a:rPr>
              <a:t> Indian restaurant in Swansea are good. There are many transport links available to get and from </a:t>
            </a:r>
            <a:r>
              <a:rPr lang="en-GB" dirty="0" err="1">
                <a:solidFill>
                  <a:schemeClr val="tx1"/>
                </a:solidFill>
                <a:latin typeface="+mj-lt"/>
              </a:rPr>
              <a:t>Vojon</a:t>
            </a:r>
            <a:r>
              <a:rPr lang="en-GB" dirty="0">
                <a:solidFill>
                  <a:schemeClr val="tx1"/>
                </a:solidFill>
                <a:latin typeface="+mj-lt"/>
              </a:rPr>
              <a:t> Indian restaurant in Swansea.</a:t>
            </a:r>
          </a:p>
          <a:p>
            <a:pPr algn="just"/>
            <a:r>
              <a:rPr lang="en-GB" dirty="0">
                <a:solidFill>
                  <a:schemeClr val="tx1"/>
                </a:solidFill>
                <a:latin typeface="+mj-lt"/>
              </a:rPr>
              <a:t>This includes bus, train, taxi, and bike. </a:t>
            </a:r>
          </a:p>
          <a:p>
            <a:pPr algn="just"/>
            <a:r>
              <a:rPr lang="en-GB" dirty="0">
                <a:solidFill>
                  <a:schemeClr val="tx1"/>
                </a:solidFill>
                <a:latin typeface="+mj-lt"/>
              </a:rPr>
              <a:t>Bus services run throughout the city every few minutes and will take around 20-30 minutes to get there. </a:t>
            </a:r>
          </a:p>
        </p:txBody>
      </p:sp>
      <p:sp>
        <p:nvSpPr>
          <p:cNvPr id="4" name="Rectangle: Rounded Corners 3">
            <a:extLst>
              <a:ext uri="{FF2B5EF4-FFF2-40B4-BE49-F238E27FC236}">
                <a16:creationId xmlns:a16="http://schemas.microsoft.com/office/drawing/2014/main" id="{9B0A8911-EA58-498D-9458-4E03E31DAC12}"/>
              </a:ext>
            </a:extLst>
          </p:cNvPr>
          <p:cNvSpPr/>
          <p:nvPr/>
        </p:nvSpPr>
        <p:spPr>
          <a:xfrm>
            <a:off x="9547412" y="2171700"/>
            <a:ext cx="1922930" cy="3695700"/>
          </a:xfrm>
          <a:prstGeom prst="roundRect">
            <a:avLst/>
          </a:prstGeom>
          <a:blipFill dpi="0" rotWithShape="1">
            <a:blip r:embed="rId2">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S"/>
          </a:p>
        </p:txBody>
      </p:sp>
    </p:spTree>
    <p:extLst>
      <p:ext uri="{BB962C8B-B14F-4D97-AF65-F5344CB8AC3E}">
        <p14:creationId xmlns:p14="http://schemas.microsoft.com/office/powerpoint/2010/main" val="21473259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78601-C7DE-47B6-B7B8-78105643041F}"/>
              </a:ext>
            </a:extLst>
          </p:cNvPr>
          <p:cNvSpPr>
            <a:spLocks noGrp="1"/>
          </p:cNvSpPr>
          <p:nvPr>
            <p:ph type="title"/>
          </p:nvPr>
        </p:nvSpPr>
        <p:spPr/>
        <p:txBody>
          <a:bodyPr/>
          <a:lstStyle/>
          <a:p>
            <a:r>
              <a:rPr lang="en-GB" dirty="0"/>
              <a:t>Place</a:t>
            </a:r>
            <a:endParaRPr lang="en-AS" dirty="0"/>
          </a:p>
        </p:txBody>
      </p:sp>
      <p:sp>
        <p:nvSpPr>
          <p:cNvPr id="3" name="Content Placeholder 2">
            <a:extLst>
              <a:ext uri="{FF2B5EF4-FFF2-40B4-BE49-F238E27FC236}">
                <a16:creationId xmlns:a16="http://schemas.microsoft.com/office/drawing/2014/main" id="{01C7D5B2-FDF2-4ED4-B32C-1EB83BF9394F}"/>
              </a:ext>
            </a:extLst>
          </p:cNvPr>
          <p:cNvSpPr>
            <a:spLocks noGrp="1"/>
          </p:cNvSpPr>
          <p:nvPr>
            <p:ph idx="1"/>
          </p:nvPr>
        </p:nvSpPr>
        <p:spPr>
          <a:xfrm>
            <a:off x="1371600" y="2286000"/>
            <a:ext cx="7812741" cy="3581400"/>
          </a:xfrm>
        </p:spPr>
        <p:txBody>
          <a:bodyPr>
            <a:normAutofit/>
          </a:bodyPr>
          <a:lstStyle/>
          <a:p>
            <a:pPr algn="just"/>
            <a:r>
              <a:rPr lang="en-GB" dirty="0">
                <a:solidFill>
                  <a:schemeClr val="tx1"/>
                </a:solidFill>
                <a:latin typeface="+mj-lt"/>
              </a:rPr>
              <a:t>Trains depart from Swansea City Station approximately every 10 minutes during peak times and should only take around 15-20 minutes to reach the restaurant. </a:t>
            </a:r>
          </a:p>
          <a:p>
            <a:pPr algn="just"/>
            <a:r>
              <a:rPr lang="en-GB" dirty="0">
                <a:solidFill>
                  <a:schemeClr val="tx1"/>
                </a:solidFill>
                <a:latin typeface="+mj-lt"/>
              </a:rPr>
              <a:t>Taxis can be booked through companies such as Uber or </a:t>
            </a:r>
            <a:r>
              <a:rPr lang="en-GB" dirty="0" err="1">
                <a:solidFill>
                  <a:schemeClr val="tx1"/>
                </a:solidFill>
                <a:latin typeface="+mj-lt"/>
              </a:rPr>
              <a:t>Hailo</a:t>
            </a:r>
            <a:r>
              <a:rPr lang="en-GB" dirty="0">
                <a:solidFill>
                  <a:schemeClr val="tx1"/>
                </a:solidFill>
                <a:latin typeface="+mj-lt"/>
              </a:rPr>
              <a:t>, typically costing between £10-£15 depending on location.</a:t>
            </a:r>
          </a:p>
          <a:p>
            <a:pPr algn="just"/>
            <a:r>
              <a:rPr lang="en-GB" dirty="0">
                <a:solidFill>
                  <a:schemeClr val="tx1"/>
                </a:solidFill>
                <a:latin typeface="+mj-lt"/>
              </a:rPr>
              <a:t>The parking lot is also well-equipped and spacious, which makes it easy to park a car.</a:t>
            </a:r>
          </a:p>
        </p:txBody>
      </p:sp>
      <p:sp>
        <p:nvSpPr>
          <p:cNvPr id="4" name="Rectangle: Rounded Corners 3">
            <a:extLst>
              <a:ext uri="{FF2B5EF4-FFF2-40B4-BE49-F238E27FC236}">
                <a16:creationId xmlns:a16="http://schemas.microsoft.com/office/drawing/2014/main" id="{977348C9-C0C1-4955-8507-4266543F5B37}"/>
              </a:ext>
            </a:extLst>
          </p:cNvPr>
          <p:cNvSpPr/>
          <p:nvPr/>
        </p:nvSpPr>
        <p:spPr>
          <a:xfrm>
            <a:off x="9547412" y="2171700"/>
            <a:ext cx="1922930" cy="3695700"/>
          </a:xfrm>
          <a:prstGeom prst="roundRect">
            <a:avLst/>
          </a:prstGeom>
          <a:blipFill dpi="0" rotWithShape="1">
            <a:blip r:embed="rId2">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S"/>
          </a:p>
        </p:txBody>
      </p:sp>
    </p:spTree>
    <p:extLst>
      <p:ext uri="{BB962C8B-B14F-4D97-AF65-F5344CB8AC3E}">
        <p14:creationId xmlns:p14="http://schemas.microsoft.com/office/powerpoint/2010/main" val="28249111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C66A2-4764-414B-A956-6D3996758BB6}"/>
              </a:ext>
            </a:extLst>
          </p:cNvPr>
          <p:cNvSpPr>
            <a:spLocks noGrp="1"/>
          </p:cNvSpPr>
          <p:nvPr>
            <p:ph type="title"/>
          </p:nvPr>
        </p:nvSpPr>
        <p:spPr/>
        <p:txBody>
          <a:bodyPr/>
          <a:lstStyle/>
          <a:p>
            <a:r>
              <a:rPr lang="en-GB" dirty="0"/>
              <a:t>Price</a:t>
            </a:r>
            <a:r>
              <a:rPr lang="en-GB" sz="1600" dirty="0"/>
              <a:t> (</a:t>
            </a:r>
            <a:r>
              <a:rPr lang="en-US" sz="1800" dirty="0">
                <a:solidFill>
                  <a:srgbClr val="000000"/>
                </a:solidFill>
                <a:effectLst/>
                <a:latin typeface="Open Sans" panose="020B0606030504020204" pitchFamily="34" charset="0"/>
                <a:ea typeface="Calibri" panose="020F0502020204030204" pitchFamily="34" charset="0"/>
              </a:rPr>
              <a:t>Restaurant Guru. 2022</a:t>
            </a:r>
            <a:r>
              <a:rPr lang="en-US" sz="1600" dirty="0">
                <a:solidFill>
                  <a:srgbClr val="000000"/>
                </a:solidFill>
                <a:effectLst/>
                <a:latin typeface="Open Sans" panose="020B0606030504020204" pitchFamily="34" charset="0"/>
                <a:ea typeface="Calibri" panose="020F0502020204030204" pitchFamily="34" charset="0"/>
              </a:rPr>
              <a:t>)</a:t>
            </a:r>
            <a:endParaRPr lang="en-AS" dirty="0"/>
          </a:p>
        </p:txBody>
      </p:sp>
      <p:sp>
        <p:nvSpPr>
          <p:cNvPr id="3" name="Content Placeholder 2">
            <a:extLst>
              <a:ext uri="{FF2B5EF4-FFF2-40B4-BE49-F238E27FC236}">
                <a16:creationId xmlns:a16="http://schemas.microsoft.com/office/drawing/2014/main" id="{F0D40C99-2D34-48CD-BD9F-ADADA53B0386}"/>
              </a:ext>
            </a:extLst>
          </p:cNvPr>
          <p:cNvSpPr>
            <a:spLocks noGrp="1"/>
          </p:cNvSpPr>
          <p:nvPr>
            <p:ph idx="1"/>
          </p:nvPr>
        </p:nvSpPr>
        <p:spPr>
          <a:xfrm>
            <a:off x="4343400" y="1855694"/>
            <a:ext cx="6629400" cy="3581400"/>
          </a:xfrm>
        </p:spPr>
        <p:txBody>
          <a:bodyPr/>
          <a:lstStyle/>
          <a:p>
            <a:pPr algn="just"/>
            <a:r>
              <a:rPr lang="en-GB" dirty="0"/>
              <a:t>Generally speaking, prices at </a:t>
            </a:r>
            <a:r>
              <a:rPr lang="en-GB" dirty="0" err="1"/>
              <a:t>Vojon</a:t>
            </a:r>
            <a:r>
              <a:rPr lang="en-GB" dirty="0"/>
              <a:t> Indian Restaurant tend to be a little higher than average. However, the food is of excellent quality and one won't regret dining here.</a:t>
            </a:r>
          </a:p>
          <a:p>
            <a:pPr algn="just"/>
            <a:r>
              <a:rPr lang="en-GB" dirty="0"/>
              <a:t>In terms of price points, there's something for everyone at </a:t>
            </a:r>
            <a:r>
              <a:rPr lang="en-GB" dirty="0" err="1"/>
              <a:t>Vojon</a:t>
            </a:r>
            <a:r>
              <a:rPr lang="en-GB" dirty="0"/>
              <a:t> Indian Restaurant.</a:t>
            </a:r>
          </a:p>
          <a:p>
            <a:pPr algn="just"/>
            <a:r>
              <a:rPr lang="en-GB" dirty="0"/>
              <a:t>The price range at </a:t>
            </a:r>
            <a:r>
              <a:rPr lang="en-GB" dirty="0" err="1"/>
              <a:t>Vojon</a:t>
            </a:r>
            <a:r>
              <a:rPr lang="en-GB" dirty="0"/>
              <a:t> Indian Restaurant at Swansea can be broadly classified into three categories: starters, Indian medium and spicy, and special set menus.</a:t>
            </a:r>
          </a:p>
          <a:p>
            <a:endParaRPr lang="en-GB" dirty="0"/>
          </a:p>
          <a:p>
            <a:endParaRPr lang="en-AS" dirty="0"/>
          </a:p>
        </p:txBody>
      </p:sp>
      <p:sp>
        <p:nvSpPr>
          <p:cNvPr id="4" name="Rectangle: Folded Corner 3">
            <a:extLst>
              <a:ext uri="{FF2B5EF4-FFF2-40B4-BE49-F238E27FC236}">
                <a16:creationId xmlns:a16="http://schemas.microsoft.com/office/drawing/2014/main" id="{1B56C027-4574-4535-8AAA-A7155089ECDE}"/>
              </a:ext>
            </a:extLst>
          </p:cNvPr>
          <p:cNvSpPr/>
          <p:nvPr/>
        </p:nvSpPr>
        <p:spPr>
          <a:xfrm>
            <a:off x="1219199" y="1869141"/>
            <a:ext cx="2478741" cy="3442447"/>
          </a:xfrm>
          <a:prstGeom prst="foldedCorner">
            <a:avLst/>
          </a:prstGeom>
          <a:blipFill dpi="0" rotWithShape="1">
            <a:blip r:embed="rId2">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S"/>
          </a:p>
        </p:txBody>
      </p:sp>
    </p:spTree>
    <p:extLst>
      <p:ext uri="{BB962C8B-B14F-4D97-AF65-F5344CB8AC3E}">
        <p14:creationId xmlns:p14="http://schemas.microsoft.com/office/powerpoint/2010/main" val="23401171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C66A2-4764-414B-A956-6D3996758BB6}"/>
              </a:ext>
            </a:extLst>
          </p:cNvPr>
          <p:cNvSpPr>
            <a:spLocks noGrp="1"/>
          </p:cNvSpPr>
          <p:nvPr>
            <p:ph type="title"/>
          </p:nvPr>
        </p:nvSpPr>
        <p:spPr/>
        <p:txBody>
          <a:bodyPr/>
          <a:lstStyle/>
          <a:p>
            <a:r>
              <a:rPr lang="en-GB" dirty="0"/>
              <a:t>Price</a:t>
            </a:r>
            <a:endParaRPr lang="en-AS" dirty="0"/>
          </a:p>
        </p:txBody>
      </p:sp>
      <p:sp>
        <p:nvSpPr>
          <p:cNvPr id="3" name="Content Placeholder 2">
            <a:extLst>
              <a:ext uri="{FF2B5EF4-FFF2-40B4-BE49-F238E27FC236}">
                <a16:creationId xmlns:a16="http://schemas.microsoft.com/office/drawing/2014/main" id="{F0D40C99-2D34-48CD-BD9F-ADADA53B0386}"/>
              </a:ext>
            </a:extLst>
          </p:cNvPr>
          <p:cNvSpPr>
            <a:spLocks noGrp="1"/>
          </p:cNvSpPr>
          <p:nvPr>
            <p:ph idx="1"/>
          </p:nvPr>
        </p:nvSpPr>
        <p:spPr>
          <a:xfrm>
            <a:off x="3160059" y="2344274"/>
            <a:ext cx="6629400" cy="3581400"/>
          </a:xfrm>
        </p:spPr>
        <p:txBody>
          <a:bodyPr/>
          <a:lstStyle/>
          <a:p>
            <a:pPr algn="just"/>
            <a:r>
              <a:rPr lang="en-GB" dirty="0"/>
              <a:t>The price range for food on the menu of </a:t>
            </a:r>
            <a:r>
              <a:rPr lang="en-GB" dirty="0" err="1"/>
              <a:t>Vojon</a:t>
            </a:r>
            <a:r>
              <a:rPr lang="en-GB" dirty="0"/>
              <a:t> Indian Restaurant at Swansea falls within the £2-£60 area.</a:t>
            </a:r>
          </a:p>
          <a:p>
            <a:pPr algn="just"/>
            <a:r>
              <a:rPr lang="en-GB" dirty="0"/>
              <a:t>Price of starters are started from £2, where regional Indian medium and spicy dishes price range is £6- £15 and special set menus are from £10- £60.</a:t>
            </a:r>
          </a:p>
          <a:p>
            <a:pPr algn="just"/>
            <a:r>
              <a:rPr lang="en-GB" dirty="0"/>
              <a:t>The restaurant has a large online presence that includes an active social media account and high quality website. They also have plenty of advertising in local newspapers and magazines </a:t>
            </a:r>
            <a:r>
              <a:rPr lang="en-GB" dirty="0">
                <a:solidFill>
                  <a:schemeClr val="tx1"/>
                </a:solidFill>
                <a:latin typeface="+mj-lt"/>
              </a:rPr>
              <a:t>(</a:t>
            </a:r>
            <a:r>
              <a:rPr lang="en-US" sz="2000" dirty="0" err="1">
                <a:solidFill>
                  <a:srgbClr val="222222"/>
                </a:solidFill>
                <a:effectLst/>
                <a:latin typeface="+mj-lt"/>
                <a:ea typeface="Calibri" panose="020F0502020204030204" pitchFamily="34" charset="0"/>
              </a:rPr>
              <a:t>Ohri</a:t>
            </a:r>
            <a:r>
              <a:rPr lang="en-US" sz="2000" dirty="0">
                <a:solidFill>
                  <a:srgbClr val="222222"/>
                </a:solidFill>
                <a:effectLst/>
                <a:latin typeface="+mj-lt"/>
                <a:ea typeface="Calibri" panose="020F0502020204030204" pitchFamily="34" charset="0"/>
              </a:rPr>
              <a:t> et al., 2015)</a:t>
            </a:r>
            <a:r>
              <a:rPr lang="en-GB" dirty="0">
                <a:solidFill>
                  <a:schemeClr val="tx1"/>
                </a:solidFill>
                <a:latin typeface="+mj-lt"/>
              </a:rPr>
              <a:t>.</a:t>
            </a:r>
            <a:endParaRPr lang="en-AS" dirty="0">
              <a:solidFill>
                <a:schemeClr val="tx1"/>
              </a:solidFill>
              <a:latin typeface="+mj-lt"/>
            </a:endParaRPr>
          </a:p>
          <a:p>
            <a:pPr algn="just"/>
            <a:r>
              <a:rPr lang="en-GB" dirty="0"/>
              <a:t>.</a:t>
            </a:r>
          </a:p>
          <a:p>
            <a:endParaRPr lang="en-GB" dirty="0"/>
          </a:p>
          <a:p>
            <a:endParaRPr lang="en-AS" dirty="0"/>
          </a:p>
        </p:txBody>
      </p:sp>
      <p:sp>
        <p:nvSpPr>
          <p:cNvPr id="4" name="Rectangle: Folded Corner 3">
            <a:extLst>
              <a:ext uri="{FF2B5EF4-FFF2-40B4-BE49-F238E27FC236}">
                <a16:creationId xmlns:a16="http://schemas.microsoft.com/office/drawing/2014/main" id="{1B56C027-4574-4535-8AAA-A7155089ECDE}"/>
              </a:ext>
            </a:extLst>
          </p:cNvPr>
          <p:cNvSpPr/>
          <p:nvPr/>
        </p:nvSpPr>
        <p:spPr>
          <a:xfrm>
            <a:off x="1219200" y="2171700"/>
            <a:ext cx="1940859" cy="3442447"/>
          </a:xfrm>
          <a:prstGeom prst="foldedCorner">
            <a:avLst/>
          </a:prstGeom>
          <a:blipFill dpi="0" rotWithShape="1">
            <a:blip r:embed="rId2">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S"/>
          </a:p>
        </p:txBody>
      </p:sp>
      <p:sp>
        <p:nvSpPr>
          <p:cNvPr id="5" name="Rectangle: Folded Corner 4">
            <a:extLst>
              <a:ext uri="{FF2B5EF4-FFF2-40B4-BE49-F238E27FC236}">
                <a16:creationId xmlns:a16="http://schemas.microsoft.com/office/drawing/2014/main" id="{18EB42ED-C2F8-421A-8700-EB15979DB9CF}"/>
              </a:ext>
            </a:extLst>
          </p:cNvPr>
          <p:cNvSpPr/>
          <p:nvPr/>
        </p:nvSpPr>
        <p:spPr>
          <a:xfrm>
            <a:off x="9849970" y="2171700"/>
            <a:ext cx="1940859" cy="3442447"/>
          </a:xfrm>
          <a:prstGeom prst="foldedCorner">
            <a:avLst/>
          </a:prstGeom>
          <a:blipFill dpi="0" rotWithShape="1">
            <a:blip r:embed="rId3">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S"/>
          </a:p>
        </p:txBody>
      </p:sp>
    </p:spTree>
    <p:extLst>
      <p:ext uri="{BB962C8B-B14F-4D97-AF65-F5344CB8AC3E}">
        <p14:creationId xmlns:p14="http://schemas.microsoft.com/office/powerpoint/2010/main" val="6152398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BF3617-32D4-48F2-B588-72975D59B135}"/>
              </a:ext>
            </a:extLst>
          </p:cNvPr>
          <p:cNvSpPr>
            <a:spLocks noGrp="1"/>
          </p:cNvSpPr>
          <p:nvPr>
            <p:ph type="title"/>
          </p:nvPr>
        </p:nvSpPr>
        <p:spPr/>
        <p:txBody>
          <a:bodyPr/>
          <a:lstStyle/>
          <a:p>
            <a:r>
              <a:rPr lang="en-GB" dirty="0"/>
              <a:t>Expected Diners</a:t>
            </a:r>
            <a:r>
              <a:rPr lang="en-GB" sz="1600" dirty="0"/>
              <a:t> (</a:t>
            </a:r>
            <a:r>
              <a:rPr lang="en-US" sz="1600" dirty="0" err="1">
                <a:solidFill>
                  <a:srgbClr val="000000"/>
                </a:solidFill>
                <a:effectLst/>
                <a:latin typeface="Open Sans" panose="020B0606030504020204" pitchFamily="34" charset="0"/>
                <a:ea typeface="Calibri" panose="020F0502020204030204" pitchFamily="34" charset="0"/>
              </a:rPr>
              <a:t>Voujon</a:t>
            </a:r>
            <a:r>
              <a:rPr lang="en-US" sz="1600" dirty="0">
                <a:solidFill>
                  <a:srgbClr val="000000"/>
                </a:solidFill>
                <a:effectLst/>
                <a:latin typeface="Open Sans" panose="020B0606030504020204" pitchFamily="34" charset="0"/>
                <a:ea typeface="Calibri" panose="020F0502020204030204" pitchFamily="34" charset="0"/>
              </a:rPr>
              <a:t> Banbury. 2022)</a:t>
            </a:r>
            <a:r>
              <a:rPr lang="en-GB" dirty="0"/>
              <a:t> </a:t>
            </a:r>
            <a:endParaRPr lang="en-AS" dirty="0"/>
          </a:p>
        </p:txBody>
      </p:sp>
      <p:sp>
        <p:nvSpPr>
          <p:cNvPr id="3" name="Content Placeholder 2">
            <a:extLst>
              <a:ext uri="{FF2B5EF4-FFF2-40B4-BE49-F238E27FC236}">
                <a16:creationId xmlns:a16="http://schemas.microsoft.com/office/drawing/2014/main" id="{724D8F7E-D7AB-49C1-B52E-10F7BDFBBF75}"/>
              </a:ext>
            </a:extLst>
          </p:cNvPr>
          <p:cNvSpPr>
            <a:spLocks noGrp="1"/>
          </p:cNvSpPr>
          <p:nvPr>
            <p:ph idx="1"/>
          </p:nvPr>
        </p:nvSpPr>
        <p:spPr>
          <a:xfrm>
            <a:off x="1371599" y="2286000"/>
            <a:ext cx="9049871" cy="3581400"/>
          </a:xfrm>
        </p:spPr>
        <p:txBody>
          <a:bodyPr>
            <a:normAutofit/>
          </a:bodyPr>
          <a:lstStyle/>
          <a:p>
            <a:pPr algn="just"/>
            <a:r>
              <a:rPr lang="en-GB" dirty="0"/>
              <a:t>People who are looking for a delicious Indian meal will likely be the main diners at </a:t>
            </a:r>
            <a:r>
              <a:rPr lang="en-GB" dirty="0" err="1"/>
              <a:t>Vojon</a:t>
            </a:r>
            <a:r>
              <a:rPr lang="en-GB" dirty="0"/>
              <a:t> Indian Restaurant.</a:t>
            </a:r>
          </a:p>
          <a:p>
            <a:pPr algn="just"/>
            <a:r>
              <a:rPr lang="en-GB" dirty="0"/>
              <a:t>Families with children who are looking for a place to take them for a decent meal.</a:t>
            </a:r>
          </a:p>
          <a:p>
            <a:pPr algn="just"/>
            <a:r>
              <a:rPr lang="en-GB" dirty="0"/>
              <a:t>Couples on a romantic date.</a:t>
            </a:r>
          </a:p>
          <a:p>
            <a:pPr algn="just"/>
            <a:r>
              <a:rPr lang="en-GB" dirty="0"/>
              <a:t>Diners can be anyone from the working class to the upper class.</a:t>
            </a:r>
          </a:p>
          <a:p>
            <a:pPr algn="just"/>
            <a:r>
              <a:rPr lang="en-GB" dirty="0"/>
              <a:t>Older adults who are looking for a nice place to catch up with friends.</a:t>
            </a:r>
          </a:p>
          <a:p>
            <a:endParaRPr lang="en-AS" dirty="0"/>
          </a:p>
        </p:txBody>
      </p:sp>
    </p:spTree>
    <p:extLst>
      <p:ext uri="{BB962C8B-B14F-4D97-AF65-F5344CB8AC3E}">
        <p14:creationId xmlns:p14="http://schemas.microsoft.com/office/powerpoint/2010/main" val="14643376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7DFD6-6F8C-4876-9B7D-A150C143DC36}"/>
              </a:ext>
            </a:extLst>
          </p:cNvPr>
          <p:cNvSpPr>
            <a:spLocks noGrp="1"/>
          </p:cNvSpPr>
          <p:nvPr>
            <p:ph type="title"/>
          </p:nvPr>
        </p:nvSpPr>
        <p:spPr/>
        <p:txBody>
          <a:bodyPr/>
          <a:lstStyle/>
          <a:p>
            <a:r>
              <a:rPr lang="en-GB" dirty="0"/>
              <a:t>Comparison with Others</a:t>
            </a:r>
            <a:r>
              <a:rPr lang="en-GB" sz="1600" dirty="0"/>
              <a:t> (</a:t>
            </a:r>
            <a:r>
              <a:rPr lang="en-US" sz="1600" dirty="0">
                <a:solidFill>
                  <a:srgbClr val="222222"/>
                </a:solidFill>
                <a:effectLst/>
                <a:latin typeface="Arial" panose="020B0604020202020204" pitchFamily="34" charset="0"/>
                <a:ea typeface="Calibri" panose="020F0502020204030204" pitchFamily="34" charset="0"/>
              </a:rPr>
              <a:t>Cao et al., 2015)</a:t>
            </a:r>
            <a:endParaRPr lang="en-AS" dirty="0"/>
          </a:p>
        </p:txBody>
      </p:sp>
      <p:sp>
        <p:nvSpPr>
          <p:cNvPr id="3" name="Content Placeholder 2">
            <a:extLst>
              <a:ext uri="{FF2B5EF4-FFF2-40B4-BE49-F238E27FC236}">
                <a16:creationId xmlns:a16="http://schemas.microsoft.com/office/drawing/2014/main" id="{7EBE8844-AB69-4826-A217-2E0F333F9FD7}"/>
              </a:ext>
            </a:extLst>
          </p:cNvPr>
          <p:cNvSpPr>
            <a:spLocks noGrp="1"/>
          </p:cNvSpPr>
          <p:nvPr>
            <p:ph idx="1"/>
          </p:nvPr>
        </p:nvSpPr>
        <p:spPr/>
        <p:txBody>
          <a:bodyPr/>
          <a:lstStyle/>
          <a:p>
            <a:pPr algn="just"/>
            <a:r>
              <a:rPr lang="en-GB" dirty="0"/>
              <a:t>It is difficult to compare </a:t>
            </a:r>
            <a:r>
              <a:rPr lang="en-GB" dirty="0" err="1"/>
              <a:t>Vojon</a:t>
            </a:r>
            <a:r>
              <a:rPr lang="en-GB" dirty="0"/>
              <a:t> Indian Restaurant with other restaurants because they all offer different types of cuisine.</a:t>
            </a:r>
          </a:p>
          <a:p>
            <a:pPr algn="just"/>
            <a:r>
              <a:rPr lang="en-GB" dirty="0"/>
              <a:t>However, if one is looking for a restaurant that serves traditional Indian dishes at a midpoint price point, then </a:t>
            </a:r>
            <a:r>
              <a:rPr lang="en-GB" dirty="0" err="1"/>
              <a:t>Vojon</a:t>
            </a:r>
            <a:r>
              <a:rPr lang="en-GB" dirty="0"/>
              <a:t> might be the right choice for anyone.</a:t>
            </a:r>
          </a:p>
          <a:p>
            <a:pPr algn="just"/>
            <a:r>
              <a:rPr lang="en-GB" dirty="0"/>
              <a:t>his restaurant has received good reviews from those who have tried it and found it to be reasonably priced and high in quality.</a:t>
            </a:r>
          </a:p>
          <a:p>
            <a:pPr algn="just"/>
            <a:r>
              <a:rPr lang="en-GB" dirty="0" err="1"/>
              <a:t>Vojon</a:t>
            </a:r>
            <a:r>
              <a:rPr lang="en-GB" dirty="0"/>
              <a:t> Indian Restaurant may be more budget-friendly than some of the other restaurants in the Swansea area.</a:t>
            </a:r>
            <a:endParaRPr lang="en-AS" dirty="0"/>
          </a:p>
        </p:txBody>
      </p:sp>
    </p:spTree>
    <p:extLst>
      <p:ext uri="{BB962C8B-B14F-4D97-AF65-F5344CB8AC3E}">
        <p14:creationId xmlns:p14="http://schemas.microsoft.com/office/powerpoint/2010/main" val="19895129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044C10-F359-4227-83A4-EE641F668E66}"/>
              </a:ext>
            </a:extLst>
          </p:cNvPr>
          <p:cNvSpPr>
            <a:spLocks noGrp="1"/>
          </p:cNvSpPr>
          <p:nvPr>
            <p:ph type="title"/>
          </p:nvPr>
        </p:nvSpPr>
        <p:spPr/>
        <p:txBody>
          <a:bodyPr/>
          <a:lstStyle/>
          <a:p>
            <a:r>
              <a:rPr lang="en-GB" dirty="0"/>
              <a:t>Customer Value</a:t>
            </a:r>
            <a:r>
              <a:rPr lang="en-GB" sz="1600" dirty="0"/>
              <a:t> (</a:t>
            </a:r>
            <a:r>
              <a:rPr lang="en-US" sz="1600" dirty="0" err="1">
                <a:solidFill>
                  <a:srgbClr val="222222"/>
                </a:solidFill>
                <a:effectLst/>
                <a:latin typeface="Arial" panose="020B0604020202020204" pitchFamily="34" charset="0"/>
                <a:ea typeface="Calibri" panose="020F0502020204030204" pitchFamily="34" charset="0"/>
              </a:rPr>
              <a:t>Yrjölä</a:t>
            </a:r>
            <a:r>
              <a:rPr lang="en-US" sz="1600" dirty="0">
                <a:solidFill>
                  <a:srgbClr val="222222"/>
                </a:solidFill>
                <a:effectLst/>
                <a:latin typeface="Arial" panose="020B0604020202020204" pitchFamily="34" charset="0"/>
                <a:ea typeface="Calibri" panose="020F0502020204030204" pitchFamily="34" charset="0"/>
              </a:rPr>
              <a:t> et al., 2019)</a:t>
            </a:r>
            <a:r>
              <a:rPr lang="en-GB" dirty="0"/>
              <a:t> </a:t>
            </a:r>
            <a:endParaRPr lang="en-AS" dirty="0"/>
          </a:p>
        </p:txBody>
      </p:sp>
      <p:sp>
        <p:nvSpPr>
          <p:cNvPr id="3" name="Content Placeholder 2">
            <a:extLst>
              <a:ext uri="{FF2B5EF4-FFF2-40B4-BE49-F238E27FC236}">
                <a16:creationId xmlns:a16="http://schemas.microsoft.com/office/drawing/2014/main" id="{EBEB1FBC-FDFB-47FA-A1B8-144FFA211101}"/>
              </a:ext>
            </a:extLst>
          </p:cNvPr>
          <p:cNvSpPr>
            <a:spLocks noGrp="1"/>
          </p:cNvSpPr>
          <p:nvPr>
            <p:ph idx="1"/>
          </p:nvPr>
        </p:nvSpPr>
        <p:spPr/>
        <p:txBody>
          <a:bodyPr/>
          <a:lstStyle/>
          <a:p>
            <a:pPr algn="just"/>
            <a:r>
              <a:rPr lang="en-GB" dirty="0"/>
              <a:t>The </a:t>
            </a:r>
            <a:r>
              <a:rPr lang="en-GB" dirty="0" err="1"/>
              <a:t>Vojon</a:t>
            </a:r>
            <a:r>
              <a:rPr lang="en-GB" dirty="0"/>
              <a:t> Indian restaurant creates customer value by providing high-quality food that is ethically sourced.</a:t>
            </a:r>
          </a:p>
          <a:p>
            <a:pPr algn="just"/>
            <a:r>
              <a:rPr lang="en-GB" dirty="0"/>
              <a:t>the restaurant emphasises on creating a unique dining experience for its customers. This can be done through its variety of dishes and drinks, as well as the intimate setting.</a:t>
            </a:r>
          </a:p>
          <a:p>
            <a:pPr algn="just"/>
            <a:r>
              <a:rPr lang="en-GB" dirty="0"/>
              <a:t>The staff are also highly trained and dedicated to ensuring that experience at the </a:t>
            </a:r>
            <a:r>
              <a:rPr lang="en-GB" dirty="0" err="1"/>
              <a:t>Vojon</a:t>
            </a:r>
            <a:r>
              <a:rPr lang="en-GB" dirty="0"/>
              <a:t> Indian restaurant is unforgettable.</a:t>
            </a:r>
          </a:p>
          <a:p>
            <a:pPr algn="just"/>
            <a:r>
              <a:rPr lang="en-GB" dirty="0"/>
              <a:t>They use quality ingredients and skilled chefs to create dishes that are both flavourful and healthy. All of the food is made from scratch using fresh spices and herbs in order to give it full flavour profiles.</a:t>
            </a:r>
            <a:endParaRPr lang="en-AS" dirty="0"/>
          </a:p>
        </p:txBody>
      </p:sp>
    </p:spTree>
    <p:extLst>
      <p:ext uri="{BB962C8B-B14F-4D97-AF65-F5344CB8AC3E}">
        <p14:creationId xmlns:p14="http://schemas.microsoft.com/office/powerpoint/2010/main" val="26464079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A3440-63B8-4460-ADD0-0E1FA619D498}"/>
              </a:ext>
            </a:extLst>
          </p:cNvPr>
          <p:cNvSpPr>
            <a:spLocks noGrp="1"/>
          </p:cNvSpPr>
          <p:nvPr>
            <p:ph type="title"/>
          </p:nvPr>
        </p:nvSpPr>
        <p:spPr/>
        <p:txBody>
          <a:bodyPr/>
          <a:lstStyle/>
          <a:p>
            <a:r>
              <a:rPr lang="en-GB" dirty="0"/>
              <a:t>Current and Potential Diners Offers</a:t>
            </a:r>
            <a:r>
              <a:rPr lang="en-GB" sz="1600" dirty="0"/>
              <a:t> (</a:t>
            </a:r>
            <a:r>
              <a:rPr lang="en-US" sz="1600" dirty="0">
                <a:solidFill>
                  <a:srgbClr val="000000"/>
                </a:solidFill>
                <a:effectLst/>
                <a:latin typeface="Open Sans" panose="020B0606030504020204" pitchFamily="34" charset="0"/>
                <a:ea typeface="Calibri" panose="020F0502020204030204" pitchFamily="34" charset="0"/>
              </a:rPr>
              <a:t>Foodhub.co.uk. 2022)</a:t>
            </a:r>
            <a:endParaRPr lang="en-AS" sz="1600" dirty="0"/>
          </a:p>
        </p:txBody>
      </p:sp>
      <p:sp>
        <p:nvSpPr>
          <p:cNvPr id="3" name="Content Placeholder 2">
            <a:extLst>
              <a:ext uri="{FF2B5EF4-FFF2-40B4-BE49-F238E27FC236}">
                <a16:creationId xmlns:a16="http://schemas.microsoft.com/office/drawing/2014/main" id="{485A40C8-D848-4F5E-BE94-213B4A8BAFDD}"/>
              </a:ext>
            </a:extLst>
          </p:cNvPr>
          <p:cNvSpPr>
            <a:spLocks noGrp="1"/>
          </p:cNvSpPr>
          <p:nvPr>
            <p:ph idx="1"/>
          </p:nvPr>
        </p:nvSpPr>
        <p:spPr/>
        <p:txBody>
          <a:bodyPr/>
          <a:lstStyle/>
          <a:p>
            <a:pPr algn="just"/>
            <a:r>
              <a:rPr lang="en-GB" dirty="0"/>
              <a:t>They have an extensive menu that includes starters, main courses, desserts, and drinks.</a:t>
            </a:r>
          </a:p>
          <a:p>
            <a:pPr algn="just"/>
            <a:r>
              <a:rPr lang="en-GB" dirty="0" err="1"/>
              <a:t>Vojon</a:t>
            </a:r>
            <a:r>
              <a:rPr lang="en-GB" dirty="0"/>
              <a:t> offers an extensive menu that includes Items such as tandoori meats and chicken curries served with rice and naan breads. </a:t>
            </a:r>
          </a:p>
          <a:p>
            <a:pPr algn="just"/>
            <a:r>
              <a:rPr lang="en-GB" dirty="0"/>
              <a:t>Anyone can also choose from a variety of masala, </a:t>
            </a:r>
            <a:r>
              <a:rPr lang="en-GB" dirty="0" err="1"/>
              <a:t>malai</a:t>
            </a:r>
            <a:r>
              <a:rPr lang="en-GB" dirty="0"/>
              <a:t> koftes , pakoras, dhoklas (and more!</a:t>
            </a:r>
          </a:p>
          <a:p>
            <a:pPr algn="just"/>
            <a:r>
              <a:rPr lang="en-GB" dirty="0" err="1"/>
              <a:t>Vojon</a:t>
            </a:r>
            <a:r>
              <a:rPr lang="en-GB" dirty="0"/>
              <a:t> Indian restaurant in Swansea offers a wide variety of drinks that include delicious alcoholic and non-alcoholic options. Current drink specials include discounted beers, wines, cocktails, mocktails, and even specialty coffee drinks.</a:t>
            </a:r>
            <a:endParaRPr lang="en-AS" dirty="0"/>
          </a:p>
        </p:txBody>
      </p:sp>
    </p:spTree>
    <p:extLst>
      <p:ext uri="{BB962C8B-B14F-4D97-AF65-F5344CB8AC3E}">
        <p14:creationId xmlns:p14="http://schemas.microsoft.com/office/powerpoint/2010/main" val="39603817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1F815-2ACC-413F-9837-51CFBF4E182F}"/>
              </a:ext>
            </a:extLst>
          </p:cNvPr>
          <p:cNvSpPr>
            <a:spLocks noGrp="1"/>
          </p:cNvSpPr>
          <p:nvPr>
            <p:ph type="title"/>
          </p:nvPr>
        </p:nvSpPr>
        <p:spPr/>
        <p:txBody>
          <a:bodyPr/>
          <a:lstStyle/>
          <a:p>
            <a:r>
              <a:rPr lang="en-GB" dirty="0"/>
              <a:t>Positive Experience </a:t>
            </a:r>
            <a:r>
              <a:rPr lang="en-GB" sz="1600" dirty="0"/>
              <a:t>(</a:t>
            </a:r>
            <a:r>
              <a:rPr lang="en-US" sz="1600" dirty="0" err="1">
                <a:solidFill>
                  <a:srgbClr val="222222"/>
                </a:solidFill>
                <a:effectLst/>
                <a:latin typeface="Arial" panose="020B0604020202020204" pitchFamily="34" charset="0"/>
                <a:ea typeface="Calibri" panose="020F0502020204030204" pitchFamily="34" charset="0"/>
              </a:rPr>
              <a:t>Kanget</a:t>
            </a:r>
            <a:r>
              <a:rPr lang="en-US" sz="1600" dirty="0">
                <a:solidFill>
                  <a:srgbClr val="222222"/>
                </a:solidFill>
                <a:effectLst/>
                <a:latin typeface="Arial" panose="020B0604020202020204" pitchFamily="34" charset="0"/>
                <a:ea typeface="Calibri" panose="020F0502020204030204" pitchFamily="34" charset="0"/>
              </a:rPr>
              <a:t> et al., 2018)</a:t>
            </a:r>
            <a:endParaRPr lang="en-AS" sz="1600" dirty="0"/>
          </a:p>
        </p:txBody>
      </p:sp>
      <p:sp>
        <p:nvSpPr>
          <p:cNvPr id="3" name="Content Placeholder 2">
            <a:extLst>
              <a:ext uri="{FF2B5EF4-FFF2-40B4-BE49-F238E27FC236}">
                <a16:creationId xmlns:a16="http://schemas.microsoft.com/office/drawing/2014/main" id="{9B2D9933-B43B-4AD8-8372-A7C5B323506A}"/>
              </a:ext>
            </a:extLst>
          </p:cNvPr>
          <p:cNvSpPr>
            <a:spLocks noGrp="1"/>
          </p:cNvSpPr>
          <p:nvPr>
            <p:ph idx="1"/>
          </p:nvPr>
        </p:nvSpPr>
        <p:spPr>
          <a:xfrm>
            <a:off x="1371600" y="2286000"/>
            <a:ext cx="6589059" cy="3581400"/>
          </a:xfrm>
        </p:spPr>
        <p:txBody>
          <a:bodyPr>
            <a:normAutofit lnSpcReduction="10000"/>
          </a:bodyPr>
          <a:lstStyle/>
          <a:p>
            <a:pPr algn="just"/>
            <a:r>
              <a:rPr lang="en-GB" dirty="0"/>
              <a:t>When I dined at </a:t>
            </a:r>
            <a:r>
              <a:rPr lang="en-GB" dirty="0" err="1"/>
              <a:t>Vojon</a:t>
            </a:r>
            <a:r>
              <a:rPr lang="en-GB" dirty="0"/>
              <a:t> Indian restaurant in Swansea, I was quite impressed.</a:t>
            </a:r>
          </a:p>
          <a:p>
            <a:pPr algn="just"/>
            <a:r>
              <a:rPr lang="en-GB" dirty="0"/>
              <a:t>The food quality was excellent and warm, the service was fast and amazing.</a:t>
            </a:r>
          </a:p>
          <a:p>
            <a:pPr algn="just"/>
            <a:r>
              <a:rPr lang="en-GB" dirty="0"/>
              <a:t>Everything about my dining experience exceeded my expectations and made me feel very welcome. From the time that I walked in until the moment that I left, everyone treated me like a VIP.</a:t>
            </a:r>
          </a:p>
          <a:p>
            <a:pPr algn="just"/>
            <a:r>
              <a:rPr lang="en-GB" dirty="0"/>
              <a:t>The atmosphere of this restaurant is really special too.</a:t>
            </a:r>
          </a:p>
          <a:p>
            <a:pPr algn="just"/>
            <a:r>
              <a:rPr lang="en-GB" dirty="0"/>
              <a:t>The staff were welcoming and attentive, the setting was really cosy and inviting.</a:t>
            </a:r>
            <a:endParaRPr lang="en-AS" dirty="0"/>
          </a:p>
        </p:txBody>
      </p:sp>
      <p:sp>
        <p:nvSpPr>
          <p:cNvPr id="4" name="Oval 3">
            <a:extLst>
              <a:ext uri="{FF2B5EF4-FFF2-40B4-BE49-F238E27FC236}">
                <a16:creationId xmlns:a16="http://schemas.microsoft.com/office/drawing/2014/main" id="{47A5B16E-EA1A-479C-A44A-25B7FB471EAD}"/>
              </a:ext>
            </a:extLst>
          </p:cNvPr>
          <p:cNvSpPr/>
          <p:nvPr/>
        </p:nvSpPr>
        <p:spPr>
          <a:xfrm>
            <a:off x="8269941" y="2299447"/>
            <a:ext cx="1573306" cy="1485900"/>
          </a:xfrm>
          <a:prstGeom prst="ellipse">
            <a:avLst/>
          </a:prstGeom>
          <a:blipFill dpi="0" rotWithShape="1">
            <a:blip r:embed="rId2">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S"/>
          </a:p>
        </p:txBody>
      </p:sp>
      <p:sp>
        <p:nvSpPr>
          <p:cNvPr id="5" name="Oval 4">
            <a:extLst>
              <a:ext uri="{FF2B5EF4-FFF2-40B4-BE49-F238E27FC236}">
                <a16:creationId xmlns:a16="http://schemas.microsoft.com/office/drawing/2014/main" id="{42D44ACC-1F98-443D-B3EE-0322FFA9260C}"/>
              </a:ext>
            </a:extLst>
          </p:cNvPr>
          <p:cNvSpPr/>
          <p:nvPr/>
        </p:nvSpPr>
        <p:spPr>
          <a:xfrm>
            <a:off x="8269941" y="4083423"/>
            <a:ext cx="1573306" cy="1485900"/>
          </a:xfrm>
          <a:prstGeom prst="ellipse">
            <a:avLst/>
          </a:prstGeom>
          <a:blipFill dpi="0" rotWithShape="1">
            <a:blip r:embed="rId3">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S"/>
          </a:p>
        </p:txBody>
      </p:sp>
      <p:sp>
        <p:nvSpPr>
          <p:cNvPr id="6" name="Oval 5">
            <a:extLst>
              <a:ext uri="{FF2B5EF4-FFF2-40B4-BE49-F238E27FC236}">
                <a16:creationId xmlns:a16="http://schemas.microsoft.com/office/drawing/2014/main" id="{9FA8E5BD-B85D-441C-B747-9546CDE03E34}"/>
              </a:ext>
            </a:extLst>
          </p:cNvPr>
          <p:cNvSpPr/>
          <p:nvPr/>
        </p:nvSpPr>
        <p:spPr>
          <a:xfrm>
            <a:off x="10152529" y="2316256"/>
            <a:ext cx="1573306" cy="1485900"/>
          </a:xfrm>
          <a:prstGeom prst="ellipse">
            <a:avLst/>
          </a:prstGeom>
          <a:blipFill dpi="0" rotWithShape="1">
            <a:blip r:embed="rId4">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S"/>
          </a:p>
        </p:txBody>
      </p:sp>
      <p:sp>
        <p:nvSpPr>
          <p:cNvPr id="7" name="Oval 6">
            <a:extLst>
              <a:ext uri="{FF2B5EF4-FFF2-40B4-BE49-F238E27FC236}">
                <a16:creationId xmlns:a16="http://schemas.microsoft.com/office/drawing/2014/main" id="{0AB643F4-9597-440C-A8A0-5BC330C7CA53}"/>
              </a:ext>
            </a:extLst>
          </p:cNvPr>
          <p:cNvSpPr/>
          <p:nvPr/>
        </p:nvSpPr>
        <p:spPr>
          <a:xfrm>
            <a:off x="10152529" y="4083423"/>
            <a:ext cx="1573306" cy="1485900"/>
          </a:xfrm>
          <a:prstGeom prst="ellipse">
            <a:avLst/>
          </a:prstGeom>
          <a:blipFill dpi="0" rotWithShape="1">
            <a:blip r:embed="rId5">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S"/>
          </a:p>
        </p:txBody>
      </p:sp>
    </p:spTree>
    <p:extLst>
      <p:ext uri="{BB962C8B-B14F-4D97-AF65-F5344CB8AC3E}">
        <p14:creationId xmlns:p14="http://schemas.microsoft.com/office/powerpoint/2010/main" val="13372999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395E5-1898-4ECA-BC7B-63566320ED8F}"/>
              </a:ext>
            </a:extLst>
          </p:cNvPr>
          <p:cNvSpPr>
            <a:spLocks noGrp="1"/>
          </p:cNvSpPr>
          <p:nvPr>
            <p:ph type="title"/>
          </p:nvPr>
        </p:nvSpPr>
        <p:spPr/>
        <p:txBody>
          <a:bodyPr/>
          <a:lstStyle/>
          <a:p>
            <a:r>
              <a:rPr lang="en-GB" dirty="0"/>
              <a:t>Negative Experience </a:t>
            </a:r>
            <a:r>
              <a:rPr lang="en-GB" sz="1600" dirty="0"/>
              <a:t>(</a:t>
            </a:r>
            <a:r>
              <a:rPr lang="en-US" sz="1600" dirty="0">
                <a:solidFill>
                  <a:srgbClr val="222222"/>
                </a:solidFill>
                <a:effectLst/>
                <a:latin typeface="Arial" panose="020B0604020202020204" pitchFamily="34" charset="0"/>
                <a:ea typeface="Calibri" panose="020F0502020204030204" pitchFamily="34" charset="0"/>
              </a:rPr>
              <a:t>Whaley et al., 2019)</a:t>
            </a:r>
            <a:endParaRPr lang="en-AS" sz="1600" dirty="0"/>
          </a:p>
        </p:txBody>
      </p:sp>
      <p:sp>
        <p:nvSpPr>
          <p:cNvPr id="3" name="Content Placeholder 2">
            <a:extLst>
              <a:ext uri="{FF2B5EF4-FFF2-40B4-BE49-F238E27FC236}">
                <a16:creationId xmlns:a16="http://schemas.microsoft.com/office/drawing/2014/main" id="{0A0452D8-A24D-4239-B381-B8EB95410D51}"/>
              </a:ext>
            </a:extLst>
          </p:cNvPr>
          <p:cNvSpPr>
            <a:spLocks noGrp="1"/>
          </p:cNvSpPr>
          <p:nvPr>
            <p:ph idx="1"/>
          </p:nvPr>
        </p:nvSpPr>
        <p:spPr>
          <a:xfrm>
            <a:off x="1371600" y="2286000"/>
            <a:ext cx="6454588" cy="3581400"/>
          </a:xfrm>
        </p:spPr>
        <p:txBody>
          <a:bodyPr/>
          <a:lstStyle/>
          <a:p>
            <a:pPr algn="just"/>
            <a:r>
              <a:rPr lang="en-GB" dirty="0"/>
              <a:t>I had a really some negative experiences when I dined at the restaurant </a:t>
            </a:r>
            <a:r>
              <a:rPr lang="en-GB" dirty="0" err="1"/>
              <a:t>Vojon</a:t>
            </a:r>
            <a:r>
              <a:rPr lang="en-GB" dirty="0"/>
              <a:t> Indian restaurant in Swansea.</a:t>
            </a:r>
          </a:p>
          <a:p>
            <a:pPr algn="just"/>
            <a:r>
              <a:rPr lang="en-GB" dirty="0"/>
              <a:t>There table was dirty with bad smells.</a:t>
            </a:r>
          </a:p>
          <a:p>
            <a:pPr algn="just"/>
            <a:r>
              <a:rPr lang="en-GB" dirty="0"/>
              <a:t>The chairs were sticky.</a:t>
            </a:r>
          </a:p>
          <a:p>
            <a:pPr algn="just"/>
            <a:r>
              <a:rPr lang="en-GB" dirty="0"/>
              <a:t>There were flies in the restaurant.</a:t>
            </a:r>
          </a:p>
          <a:p>
            <a:pPr algn="just"/>
            <a:r>
              <a:rPr lang="en-GB" dirty="0"/>
              <a:t> The cutlery is not well sterilized.</a:t>
            </a:r>
            <a:endParaRPr lang="en-AS" dirty="0"/>
          </a:p>
        </p:txBody>
      </p:sp>
      <p:sp>
        <p:nvSpPr>
          <p:cNvPr id="4" name="Rectangle: Rounded Corners 3">
            <a:extLst>
              <a:ext uri="{FF2B5EF4-FFF2-40B4-BE49-F238E27FC236}">
                <a16:creationId xmlns:a16="http://schemas.microsoft.com/office/drawing/2014/main" id="{06167714-B63E-473E-8B7B-42FF56479ECD}"/>
              </a:ext>
            </a:extLst>
          </p:cNvPr>
          <p:cNvSpPr/>
          <p:nvPr/>
        </p:nvSpPr>
        <p:spPr>
          <a:xfrm>
            <a:off x="6481482" y="3563473"/>
            <a:ext cx="2460812" cy="1878106"/>
          </a:xfrm>
          <a:prstGeom prst="roundRect">
            <a:avLst/>
          </a:prstGeom>
          <a:blipFill dpi="0" rotWithShape="1">
            <a:blip r:embed="rId2">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S"/>
          </a:p>
        </p:txBody>
      </p:sp>
      <p:sp>
        <p:nvSpPr>
          <p:cNvPr id="5" name="Rectangle: Rounded Corners 4">
            <a:extLst>
              <a:ext uri="{FF2B5EF4-FFF2-40B4-BE49-F238E27FC236}">
                <a16:creationId xmlns:a16="http://schemas.microsoft.com/office/drawing/2014/main" id="{14D082F0-D81B-4207-B1FC-B693E85B3D80}"/>
              </a:ext>
            </a:extLst>
          </p:cNvPr>
          <p:cNvSpPr/>
          <p:nvPr/>
        </p:nvSpPr>
        <p:spPr>
          <a:xfrm>
            <a:off x="7915837" y="1602443"/>
            <a:ext cx="2460812" cy="1878106"/>
          </a:xfrm>
          <a:prstGeom prst="roundRect">
            <a:avLst/>
          </a:prstGeom>
          <a:blipFill dpi="0" rotWithShape="1">
            <a:blip r:embed="rId3">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S"/>
          </a:p>
        </p:txBody>
      </p:sp>
      <p:sp>
        <p:nvSpPr>
          <p:cNvPr id="6" name="Rectangle: Rounded Corners 5">
            <a:extLst>
              <a:ext uri="{FF2B5EF4-FFF2-40B4-BE49-F238E27FC236}">
                <a16:creationId xmlns:a16="http://schemas.microsoft.com/office/drawing/2014/main" id="{843C7697-0346-4BCF-8502-FD138C6106E7}"/>
              </a:ext>
            </a:extLst>
          </p:cNvPr>
          <p:cNvSpPr/>
          <p:nvPr/>
        </p:nvSpPr>
        <p:spPr>
          <a:xfrm>
            <a:off x="9412941" y="3563473"/>
            <a:ext cx="2460812" cy="1878106"/>
          </a:xfrm>
          <a:prstGeom prst="roundRect">
            <a:avLst/>
          </a:prstGeom>
          <a:blipFill dpi="0" rotWithShape="1">
            <a:blip r:embed="rId4">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S"/>
          </a:p>
        </p:txBody>
      </p:sp>
    </p:spTree>
    <p:extLst>
      <p:ext uri="{BB962C8B-B14F-4D97-AF65-F5344CB8AC3E}">
        <p14:creationId xmlns:p14="http://schemas.microsoft.com/office/powerpoint/2010/main" val="7700671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487B3-0C68-4F1B-83DA-14DEC4962079}"/>
              </a:ext>
            </a:extLst>
          </p:cNvPr>
          <p:cNvSpPr>
            <a:spLocks noGrp="1"/>
          </p:cNvSpPr>
          <p:nvPr>
            <p:ph type="title"/>
          </p:nvPr>
        </p:nvSpPr>
        <p:spPr/>
        <p:txBody>
          <a:bodyPr/>
          <a:lstStyle/>
          <a:p>
            <a:r>
              <a:rPr lang="en-GB" dirty="0"/>
              <a:t>Opinion </a:t>
            </a:r>
            <a:r>
              <a:rPr lang="en-GB" sz="1600" dirty="0"/>
              <a:t>(</a:t>
            </a:r>
            <a:r>
              <a:rPr lang="en-US" sz="1600" dirty="0" err="1">
                <a:solidFill>
                  <a:srgbClr val="222222"/>
                </a:solidFill>
                <a:effectLst/>
                <a:latin typeface="Arial" panose="020B0604020202020204" pitchFamily="34" charset="0"/>
                <a:ea typeface="Calibri" panose="020F0502020204030204" pitchFamily="34" charset="0"/>
              </a:rPr>
              <a:t>Kukanja</a:t>
            </a:r>
            <a:r>
              <a:rPr lang="en-US" sz="1600" dirty="0">
                <a:solidFill>
                  <a:srgbClr val="222222"/>
                </a:solidFill>
                <a:effectLst/>
                <a:latin typeface="Arial" panose="020B0604020202020204" pitchFamily="34" charset="0"/>
                <a:ea typeface="Calibri" panose="020F0502020204030204" pitchFamily="34" charset="0"/>
              </a:rPr>
              <a:t> et al., 2017)</a:t>
            </a:r>
            <a:r>
              <a:rPr lang="en-GB" sz="1600" dirty="0"/>
              <a:t> </a:t>
            </a:r>
            <a:endParaRPr lang="en-AS" sz="1600" dirty="0"/>
          </a:p>
        </p:txBody>
      </p:sp>
      <p:sp>
        <p:nvSpPr>
          <p:cNvPr id="3" name="Content Placeholder 2">
            <a:extLst>
              <a:ext uri="{FF2B5EF4-FFF2-40B4-BE49-F238E27FC236}">
                <a16:creationId xmlns:a16="http://schemas.microsoft.com/office/drawing/2014/main" id="{9E75626E-A428-4C55-B3F9-90B96A7C576E}"/>
              </a:ext>
            </a:extLst>
          </p:cNvPr>
          <p:cNvSpPr>
            <a:spLocks noGrp="1"/>
          </p:cNvSpPr>
          <p:nvPr>
            <p:ph idx="1"/>
          </p:nvPr>
        </p:nvSpPr>
        <p:spPr/>
        <p:txBody>
          <a:bodyPr>
            <a:normAutofit/>
          </a:bodyPr>
          <a:lstStyle/>
          <a:p>
            <a:pPr algn="just"/>
            <a:r>
              <a:rPr lang="en-GB" dirty="0"/>
              <a:t>The menu of </a:t>
            </a:r>
            <a:r>
              <a:rPr lang="en-GB" dirty="0" err="1"/>
              <a:t>Vojon</a:t>
            </a:r>
            <a:r>
              <a:rPr lang="en-GB" dirty="0"/>
              <a:t> Indian Restaurant was reasonably priced without some of the more expensive dishes. and featured a variety of dishes that were both appetizing and healthy.</a:t>
            </a:r>
          </a:p>
          <a:p>
            <a:pPr algn="just"/>
            <a:r>
              <a:rPr lang="en-GB" dirty="0"/>
              <a:t>The restaurant features a wide variety of dishes that focus on classic Indian cuisine.</a:t>
            </a:r>
          </a:p>
          <a:p>
            <a:pPr algn="just"/>
            <a:r>
              <a:rPr lang="en-GB" dirty="0"/>
              <a:t>When I first arrived, I expected the rating to be 5. However, when I saw it was only a 4, that made me a little bit disappointed. If I leave negative experiences then it is ok but those things are also important.</a:t>
            </a:r>
          </a:p>
          <a:p>
            <a:pPr algn="just"/>
            <a:r>
              <a:rPr lang="en-GB" dirty="0"/>
              <a:t>I would recommend </a:t>
            </a:r>
            <a:r>
              <a:rPr lang="en-GB" dirty="0" err="1"/>
              <a:t>Vojon</a:t>
            </a:r>
            <a:r>
              <a:rPr lang="en-GB" dirty="0"/>
              <a:t> Indian Restaurant for anyone looking for a Indian foods or someone who is looking for reasonably priced options without sacrificing taste or quality (</a:t>
            </a:r>
            <a:r>
              <a:rPr lang="en-US" sz="1800" dirty="0">
                <a:solidFill>
                  <a:srgbClr val="000000"/>
                </a:solidFill>
                <a:effectLst/>
                <a:latin typeface="Open Sans" panose="020B0606030504020204" pitchFamily="34" charset="0"/>
                <a:ea typeface="Calibri" panose="020F0502020204030204" pitchFamily="34" charset="0"/>
              </a:rPr>
              <a:t>Indian-restaurants.goodplaces.co.uk. 2022)</a:t>
            </a:r>
            <a:r>
              <a:rPr lang="en-GB" dirty="0"/>
              <a:t>.</a:t>
            </a:r>
          </a:p>
        </p:txBody>
      </p:sp>
    </p:spTree>
    <p:extLst>
      <p:ext uri="{BB962C8B-B14F-4D97-AF65-F5344CB8AC3E}">
        <p14:creationId xmlns:p14="http://schemas.microsoft.com/office/powerpoint/2010/main" val="33298191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33CC1-15DC-4F96-883B-4DDC756464EA}"/>
              </a:ext>
            </a:extLst>
          </p:cNvPr>
          <p:cNvSpPr>
            <a:spLocks noGrp="1"/>
          </p:cNvSpPr>
          <p:nvPr>
            <p:ph type="title"/>
          </p:nvPr>
        </p:nvSpPr>
        <p:spPr/>
        <p:txBody>
          <a:bodyPr/>
          <a:lstStyle/>
          <a:p>
            <a:r>
              <a:rPr lang="en-GB" dirty="0"/>
              <a:t>References </a:t>
            </a:r>
            <a:endParaRPr lang="en-AS" dirty="0"/>
          </a:p>
        </p:txBody>
      </p:sp>
      <p:sp>
        <p:nvSpPr>
          <p:cNvPr id="3" name="Content Placeholder 2">
            <a:extLst>
              <a:ext uri="{FF2B5EF4-FFF2-40B4-BE49-F238E27FC236}">
                <a16:creationId xmlns:a16="http://schemas.microsoft.com/office/drawing/2014/main" id="{6C6B5D50-89BD-4CDE-98DA-A633C52B3E30}"/>
              </a:ext>
            </a:extLst>
          </p:cNvPr>
          <p:cNvSpPr>
            <a:spLocks noGrp="1"/>
          </p:cNvSpPr>
          <p:nvPr>
            <p:ph idx="1"/>
          </p:nvPr>
        </p:nvSpPr>
        <p:spPr/>
        <p:txBody>
          <a:bodyPr>
            <a:normAutofit fontScale="55000" lnSpcReduction="20000"/>
          </a:bodyPr>
          <a:lstStyle/>
          <a:p>
            <a:pPr>
              <a:lnSpc>
                <a:spcPct val="115000"/>
              </a:lnSpc>
              <a:spcAft>
                <a:spcPts val="1000"/>
              </a:spcAft>
            </a:pP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Cao, Y. and Kim, K., (2015). How do customers perceive service quality in differently structured fast food restaurants?. </a:t>
            </a:r>
            <a:r>
              <a:rPr lang="en-AS" sz="1800" i="1" dirty="0">
                <a:effectLst/>
                <a:latin typeface="Calibri" panose="020F0502020204030204" pitchFamily="34" charset="0"/>
                <a:ea typeface="Calibri" panose="020F0502020204030204" pitchFamily="34" charset="0"/>
                <a:cs typeface="Times New Roman" panose="02020603050405020304" pitchFamily="18" charset="0"/>
              </a:rPr>
              <a:t>Journal of Hospitality Marketing &amp; Management</a:t>
            </a:r>
            <a:r>
              <a:rPr lang="en-AS" sz="1800" dirty="0">
                <a:effectLst/>
                <a:latin typeface="Calibri" panose="020F0502020204030204" pitchFamily="34" charset="0"/>
                <a:ea typeface="Calibri" panose="020F0502020204030204" pitchFamily="34" charset="0"/>
                <a:cs typeface="Times New Roman" panose="02020603050405020304" pitchFamily="18" charset="0"/>
              </a:rPr>
              <a:t>, </a:t>
            </a:r>
            <a:r>
              <a:rPr lang="en-AS" sz="1800" i="1" dirty="0">
                <a:effectLst/>
                <a:latin typeface="Calibri" panose="020F0502020204030204" pitchFamily="34" charset="0"/>
                <a:ea typeface="Calibri" panose="020F0502020204030204" pitchFamily="34" charset="0"/>
                <a:cs typeface="Times New Roman" panose="02020603050405020304" pitchFamily="18" charset="0"/>
              </a:rPr>
              <a:t>24</a:t>
            </a:r>
            <a:r>
              <a:rPr lang="en-AS" sz="1800" dirty="0">
                <a:effectLst/>
                <a:latin typeface="Calibri" panose="020F0502020204030204" pitchFamily="34" charset="0"/>
                <a:ea typeface="Calibri" panose="020F0502020204030204" pitchFamily="34" charset="0"/>
                <a:cs typeface="Times New Roman" panose="02020603050405020304" pitchFamily="18" charset="0"/>
              </a:rPr>
              <a:t>(1), pp.99-117.</a:t>
            </a:r>
          </a:p>
          <a:p>
            <a:pPr>
              <a:lnSpc>
                <a:spcPct val="115000"/>
              </a:lnSpc>
              <a:spcAft>
                <a:spcPts val="10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Doug,</a:t>
            </a:r>
            <a:r>
              <a:rPr lang="en-US" sz="18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 (2022). </a:t>
            </a:r>
            <a:r>
              <a:rPr lang="en-AS" sz="1800" i="1" dirty="0">
                <a:effectLst/>
                <a:latin typeface="Calibri" panose="020F0502020204030204" pitchFamily="34" charset="0"/>
                <a:ea typeface="Calibri" panose="020F0502020204030204" pitchFamily="34" charset="0"/>
                <a:cs typeface="Times New Roman" panose="02020603050405020304" pitchFamily="18" charset="0"/>
              </a:rPr>
              <a:t>The Importance of Secret Diners — </a:t>
            </a:r>
            <a:r>
              <a:rPr lang="en-AS" sz="1800" i="1" dirty="0" err="1">
                <a:effectLst/>
                <a:latin typeface="Calibri" panose="020F0502020204030204" pitchFamily="34" charset="0"/>
                <a:ea typeface="Calibri" panose="020F0502020204030204" pitchFamily="34" charset="0"/>
                <a:cs typeface="Times New Roman" panose="02020603050405020304" pitchFamily="18" charset="0"/>
              </a:rPr>
              <a:t>Foodable</a:t>
            </a:r>
            <a:r>
              <a:rPr lang="en-AS" sz="1800" i="1" dirty="0">
                <a:effectLst/>
                <a:latin typeface="Calibri" panose="020F0502020204030204" pitchFamily="34" charset="0"/>
                <a:ea typeface="Calibri" panose="020F0502020204030204" pitchFamily="34" charset="0"/>
                <a:cs typeface="Times New Roman" panose="02020603050405020304" pitchFamily="18" charset="0"/>
              </a:rPr>
              <a:t> Network</a:t>
            </a:r>
            <a:r>
              <a:rPr lang="en-AS" sz="1800" dirty="0">
                <a:effectLst/>
                <a:latin typeface="Calibri" panose="020F0502020204030204" pitchFamily="34" charset="0"/>
                <a:ea typeface="Calibri" panose="020F0502020204030204" pitchFamily="34" charset="0"/>
                <a:cs typeface="Times New Roman" panose="02020603050405020304" pitchFamily="18" charset="0"/>
              </a:rPr>
              <a:t>. [online] Available at: </a:t>
            </a:r>
            <a:r>
              <a:rPr lang="en-AS"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2"/>
              </a:rPr>
              <a:t>https://www.foodabletv.com/blog/2017/6/20/the-importance-of-secret-diners</a:t>
            </a:r>
            <a:r>
              <a:rPr lang="en-AS" sz="18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15000"/>
              </a:lnSpc>
              <a:spcAft>
                <a:spcPts val="1000"/>
              </a:spcAft>
            </a:pPr>
            <a:r>
              <a:rPr lang="en-US" sz="18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Foodhub.co.uk. (2022). </a:t>
            </a:r>
            <a:r>
              <a:rPr lang="en-AS" sz="1800" i="1" dirty="0" err="1">
                <a:effectLst/>
                <a:latin typeface="Calibri" panose="020F0502020204030204" pitchFamily="34" charset="0"/>
                <a:ea typeface="Calibri" panose="020F0502020204030204" pitchFamily="34" charset="0"/>
                <a:cs typeface="Times New Roman" panose="02020603050405020304" pitchFamily="18" charset="0"/>
              </a:rPr>
              <a:t>Foodhub</a:t>
            </a:r>
            <a:r>
              <a:rPr lang="en-AS" sz="1800" dirty="0">
                <a:effectLst/>
                <a:latin typeface="Calibri" panose="020F0502020204030204" pitchFamily="34" charset="0"/>
                <a:ea typeface="Calibri" panose="020F0502020204030204" pitchFamily="34" charset="0"/>
                <a:cs typeface="Times New Roman" panose="02020603050405020304" pitchFamily="18" charset="0"/>
              </a:rPr>
              <a:t>. [online] Available at: </a:t>
            </a:r>
            <a:r>
              <a:rPr lang="en-AS"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https://foodhub.co.uk/swansea/vojon-indian-restaurant/ordernow</a:t>
            </a:r>
            <a:r>
              <a:rPr lang="en-AS" sz="18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15000"/>
              </a:lnSpc>
              <a:spcAft>
                <a:spcPts val="1000"/>
              </a:spcAft>
            </a:pPr>
            <a:r>
              <a:rPr lang="en-US" sz="18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Indian-restaurants.goodplaces.co.uk. (2022). </a:t>
            </a:r>
            <a:r>
              <a:rPr lang="en-AS" sz="1800" i="1" dirty="0">
                <a:effectLst/>
                <a:latin typeface="Calibri" panose="020F0502020204030204" pitchFamily="34" charset="0"/>
                <a:ea typeface="Calibri" panose="020F0502020204030204" pitchFamily="34" charset="0"/>
                <a:cs typeface="Times New Roman" panose="02020603050405020304" pitchFamily="18" charset="0"/>
              </a:rPr>
              <a:t>Indian </a:t>
            </a:r>
            <a:r>
              <a:rPr lang="en-AS" sz="1800" i="1" dirty="0" err="1">
                <a:effectLst/>
                <a:latin typeface="Calibri" panose="020F0502020204030204" pitchFamily="34" charset="0"/>
                <a:ea typeface="Calibri" panose="020F0502020204030204" pitchFamily="34" charset="0"/>
                <a:cs typeface="Times New Roman" panose="02020603050405020304" pitchFamily="18" charset="0"/>
              </a:rPr>
              <a:t>Vojon</a:t>
            </a:r>
            <a:r>
              <a:rPr lang="en-AS" sz="1800" i="1" dirty="0">
                <a:effectLst/>
                <a:latin typeface="Calibri" panose="020F0502020204030204" pitchFamily="34" charset="0"/>
                <a:ea typeface="Calibri" panose="020F0502020204030204" pitchFamily="34" charset="0"/>
                <a:cs typeface="Times New Roman" panose="02020603050405020304" pitchFamily="18" charset="0"/>
              </a:rPr>
              <a:t> « INDIAN RESTAURANTS</a:t>
            </a:r>
            <a:r>
              <a:rPr lang="en-AS" sz="1800" dirty="0">
                <a:effectLst/>
                <a:latin typeface="Calibri" panose="020F0502020204030204" pitchFamily="34" charset="0"/>
                <a:ea typeface="Calibri" panose="020F0502020204030204" pitchFamily="34" charset="0"/>
                <a:cs typeface="Times New Roman" panose="02020603050405020304" pitchFamily="18" charset="0"/>
              </a:rPr>
              <a:t>. [online] Available at: </a:t>
            </a:r>
            <a:r>
              <a:rPr lang="en-AS"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4"/>
              </a:rPr>
              <a:t>https://indian-restaurants.goodplaces.co.uk/02081626/Indian_Vojon</a:t>
            </a:r>
            <a:r>
              <a:rPr lang="en-AS" sz="18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15000"/>
              </a:lnSpc>
              <a:spcAft>
                <a:spcPts val="1000"/>
              </a:spcAft>
            </a:pPr>
            <a:r>
              <a:rPr lang="en-US" sz="18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Just-eat, (2022). [online] Available at: </a:t>
            </a:r>
            <a:r>
              <a:rPr lang="en-US" sz="1800" u="sng"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hlinkClick r:id="rId5"/>
              </a:rPr>
              <a:t>https://www.just-eat.co.uk/restaurants-vojon-swansea/menu</a:t>
            </a:r>
            <a:r>
              <a:rPr lang="en-US" sz="18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a:t>
            </a:r>
            <a:endParaRPr lang="en-AS"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Kang, J.W., Lee, H. and </a:t>
            </a: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Namkung</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Y., (2018). The impact of restaurant patrons’ flow experience on SNS satisfaction and offline purchase intentions. </a:t>
            </a:r>
            <a:r>
              <a:rPr lang="en-AS" sz="1800" i="1" dirty="0">
                <a:effectLst/>
                <a:latin typeface="Calibri" panose="020F0502020204030204" pitchFamily="34" charset="0"/>
                <a:ea typeface="Calibri" panose="020F0502020204030204" pitchFamily="34" charset="0"/>
                <a:cs typeface="Times New Roman" panose="02020603050405020304" pitchFamily="18" charset="0"/>
              </a:rPr>
              <a:t>International Journal of Contemporary Hospitality Management</a:t>
            </a:r>
            <a:r>
              <a:rPr lang="en-AS" sz="18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15000"/>
              </a:lnSpc>
              <a:spcAft>
                <a:spcPts val="1000"/>
              </a:spcAft>
            </a:pP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Kukanja</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M., </a:t>
            </a: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Gomezelj</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Omerzel</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D. and </a:t>
            </a: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Kodrič</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B., (2017). Ensuring restaurant quality and guests’ loyalty: an integrative model based on marketing (7P) approach. </a:t>
            </a:r>
            <a:r>
              <a:rPr lang="en-AS" sz="1800" i="1" dirty="0">
                <a:effectLst/>
                <a:latin typeface="Calibri" panose="020F0502020204030204" pitchFamily="34" charset="0"/>
                <a:ea typeface="Calibri" panose="020F0502020204030204" pitchFamily="34" charset="0"/>
                <a:cs typeface="Times New Roman" panose="02020603050405020304" pitchFamily="18" charset="0"/>
              </a:rPr>
              <a:t>Total Quality Management &amp; Business Excellence</a:t>
            </a:r>
            <a:r>
              <a:rPr lang="en-AS" sz="1800" dirty="0">
                <a:effectLst/>
                <a:latin typeface="Calibri" panose="020F0502020204030204" pitchFamily="34" charset="0"/>
                <a:ea typeface="Calibri" panose="020F0502020204030204" pitchFamily="34" charset="0"/>
                <a:cs typeface="Times New Roman" panose="02020603050405020304" pitchFamily="18" charset="0"/>
              </a:rPr>
              <a:t>, </a:t>
            </a:r>
            <a:r>
              <a:rPr lang="en-AS" sz="1800" i="1" dirty="0">
                <a:effectLst/>
                <a:latin typeface="Calibri" panose="020F0502020204030204" pitchFamily="34" charset="0"/>
                <a:ea typeface="Calibri" panose="020F0502020204030204" pitchFamily="34" charset="0"/>
                <a:cs typeface="Times New Roman" panose="02020603050405020304" pitchFamily="18" charset="0"/>
              </a:rPr>
              <a:t>28</a:t>
            </a:r>
            <a:r>
              <a:rPr lang="en-AS" sz="1800" dirty="0">
                <a:effectLst/>
                <a:latin typeface="Calibri" panose="020F0502020204030204" pitchFamily="34" charset="0"/>
                <a:ea typeface="Calibri" panose="020F0502020204030204" pitchFamily="34" charset="0"/>
                <a:cs typeface="Times New Roman" panose="02020603050405020304" pitchFamily="18" charset="0"/>
              </a:rPr>
              <a:t>(13-14), pp.1509-1525.</a:t>
            </a:r>
          </a:p>
          <a:p>
            <a:pPr marL="0" indent="0">
              <a:buNone/>
            </a:pPr>
            <a:endParaRPr lang="en-AS" dirty="0"/>
          </a:p>
        </p:txBody>
      </p:sp>
    </p:spTree>
    <p:extLst>
      <p:ext uri="{BB962C8B-B14F-4D97-AF65-F5344CB8AC3E}">
        <p14:creationId xmlns:p14="http://schemas.microsoft.com/office/powerpoint/2010/main" val="4716144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33CC1-15DC-4F96-883B-4DDC756464EA}"/>
              </a:ext>
            </a:extLst>
          </p:cNvPr>
          <p:cNvSpPr>
            <a:spLocks noGrp="1"/>
          </p:cNvSpPr>
          <p:nvPr>
            <p:ph type="title"/>
          </p:nvPr>
        </p:nvSpPr>
        <p:spPr/>
        <p:txBody>
          <a:bodyPr/>
          <a:lstStyle/>
          <a:p>
            <a:r>
              <a:rPr lang="en-GB" dirty="0"/>
              <a:t>References </a:t>
            </a:r>
            <a:endParaRPr lang="en-AS" dirty="0"/>
          </a:p>
        </p:txBody>
      </p:sp>
      <p:sp>
        <p:nvSpPr>
          <p:cNvPr id="3" name="Content Placeholder 2">
            <a:extLst>
              <a:ext uri="{FF2B5EF4-FFF2-40B4-BE49-F238E27FC236}">
                <a16:creationId xmlns:a16="http://schemas.microsoft.com/office/drawing/2014/main" id="{6C6B5D50-89BD-4CDE-98DA-A633C52B3E30}"/>
              </a:ext>
            </a:extLst>
          </p:cNvPr>
          <p:cNvSpPr>
            <a:spLocks noGrp="1"/>
          </p:cNvSpPr>
          <p:nvPr>
            <p:ph idx="1"/>
          </p:nvPr>
        </p:nvSpPr>
        <p:spPr/>
        <p:txBody>
          <a:bodyPr>
            <a:normAutofit fontScale="47500" lnSpcReduction="20000"/>
          </a:bodyPr>
          <a:lstStyle/>
          <a:p>
            <a:pPr>
              <a:lnSpc>
                <a:spcPct val="115000"/>
              </a:lnSpc>
              <a:spcAft>
                <a:spcPts val="1000"/>
              </a:spcAft>
            </a:pP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Ohri-Vachaspati</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P., </a:t>
            </a: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Isgor</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Z., Rimkus, L., Powell, L.M., Barker, D.C. and </a:t>
            </a: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Chaloupka</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F.J., (2015). Child-directed marketing inside and on the exterior of fast food restaurants. </a:t>
            </a:r>
            <a:r>
              <a:rPr lang="en-AS" sz="1800" i="1" dirty="0">
                <a:effectLst/>
                <a:latin typeface="Calibri" panose="020F0502020204030204" pitchFamily="34" charset="0"/>
                <a:ea typeface="Calibri" panose="020F0502020204030204" pitchFamily="34" charset="0"/>
                <a:cs typeface="Times New Roman" panose="02020603050405020304" pitchFamily="18" charset="0"/>
              </a:rPr>
              <a:t>American journal of preventive medicine</a:t>
            </a:r>
            <a:r>
              <a:rPr lang="en-AS" sz="1800" dirty="0">
                <a:effectLst/>
                <a:latin typeface="Calibri" panose="020F0502020204030204" pitchFamily="34" charset="0"/>
                <a:ea typeface="Calibri" panose="020F0502020204030204" pitchFamily="34" charset="0"/>
                <a:cs typeface="Times New Roman" panose="02020603050405020304" pitchFamily="18" charset="0"/>
              </a:rPr>
              <a:t>, </a:t>
            </a:r>
            <a:r>
              <a:rPr lang="en-AS" sz="1800" i="1" dirty="0">
                <a:effectLst/>
                <a:latin typeface="Calibri" panose="020F0502020204030204" pitchFamily="34" charset="0"/>
                <a:ea typeface="Calibri" panose="020F0502020204030204" pitchFamily="34" charset="0"/>
                <a:cs typeface="Times New Roman" panose="02020603050405020304" pitchFamily="18" charset="0"/>
              </a:rPr>
              <a:t>48</a:t>
            </a:r>
            <a:r>
              <a:rPr lang="en-AS" sz="1800" dirty="0">
                <a:effectLst/>
                <a:latin typeface="Calibri" panose="020F0502020204030204" pitchFamily="34" charset="0"/>
                <a:ea typeface="Calibri" panose="020F0502020204030204" pitchFamily="34" charset="0"/>
                <a:cs typeface="Times New Roman" panose="02020603050405020304" pitchFamily="18" charset="0"/>
              </a:rPr>
              <a:t>(1), pp.22-30.</a:t>
            </a:r>
          </a:p>
          <a:p>
            <a:pPr>
              <a:lnSpc>
                <a:spcPct val="115000"/>
              </a:lnSpc>
              <a:spcAft>
                <a:spcPts val="1000"/>
              </a:spcAft>
            </a:pPr>
            <a:r>
              <a:rPr lang="en-US" sz="18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Restaurant Guru. (2022). </a:t>
            </a:r>
            <a:r>
              <a:rPr lang="en-AS" sz="1800" i="1" dirty="0" err="1">
                <a:effectLst/>
                <a:latin typeface="Calibri" panose="020F0502020204030204" pitchFamily="34" charset="0"/>
                <a:ea typeface="Calibri" panose="020F0502020204030204" pitchFamily="34" charset="0"/>
                <a:cs typeface="Times New Roman" panose="02020603050405020304" pitchFamily="18" charset="0"/>
              </a:rPr>
              <a:t>Vojon</a:t>
            </a:r>
            <a:r>
              <a:rPr lang="en-AS" sz="1800" i="1" dirty="0">
                <a:effectLst/>
                <a:latin typeface="Calibri" panose="020F0502020204030204" pitchFamily="34" charset="0"/>
                <a:ea typeface="Calibri" panose="020F0502020204030204" pitchFamily="34" charset="0"/>
                <a:cs typeface="Times New Roman" panose="02020603050405020304" pitchFamily="18" charset="0"/>
              </a:rPr>
              <a:t> Indian Restaurant, 12-13 St Helen's Rd in Swansea - Indian restaurant menu and reviews</a:t>
            </a:r>
            <a:r>
              <a:rPr lang="en-AS" sz="1800" dirty="0">
                <a:effectLst/>
                <a:latin typeface="Calibri" panose="020F0502020204030204" pitchFamily="34" charset="0"/>
                <a:ea typeface="Calibri" panose="020F0502020204030204" pitchFamily="34" charset="0"/>
                <a:cs typeface="Times New Roman" panose="02020603050405020304" pitchFamily="18" charset="0"/>
              </a:rPr>
              <a:t>. [online] Available at: </a:t>
            </a:r>
            <a:r>
              <a:rPr lang="en-AS"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2"/>
              </a:rPr>
              <a:t>https://restaurantguru.com/Vojon-Swansea-2</a:t>
            </a:r>
            <a:r>
              <a:rPr lang="en-AS" sz="18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15000"/>
              </a:lnSpc>
              <a:spcAft>
                <a:spcPts val="1000"/>
              </a:spcAft>
            </a:pPr>
            <a:r>
              <a:rPr lang="en-US" sz="1800" dirty="0" err="1">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Tripadvisor</a:t>
            </a:r>
            <a:r>
              <a:rPr lang="en-US" sz="18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 (2022). [online] Available at: </a:t>
            </a:r>
            <a:r>
              <a:rPr lang="en-US" sz="1800" u="sng"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hlinkClick r:id="rId3"/>
              </a:rPr>
              <a:t>https://www.tripadvisor.com/Restaurant_Review-g186466-d800287-Reviews-Vojon-Swansea_Swansea_County_South_Wales_Wales.html</a:t>
            </a:r>
            <a:r>
              <a:rPr lang="en-US" sz="18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a:t>
            </a:r>
            <a:endParaRPr lang="en-AS"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Whaley, J.E., Kim, S.H. and Kim, Y.K., (2019). Drivers and impact of restaurant tipping behavior. </a:t>
            </a:r>
            <a:r>
              <a:rPr lang="en-AS" sz="1800" i="1" dirty="0">
                <a:effectLst/>
                <a:latin typeface="Calibri" panose="020F0502020204030204" pitchFamily="34" charset="0"/>
                <a:ea typeface="Calibri" panose="020F0502020204030204" pitchFamily="34" charset="0"/>
                <a:cs typeface="Times New Roman" panose="02020603050405020304" pitchFamily="18" charset="0"/>
              </a:rPr>
              <a:t>Journal of Foodservice Business Research</a:t>
            </a:r>
            <a:r>
              <a:rPr lang="en-AS" sz="1800" dirty="0">
                <a:effectLst/>
                <a:latin typeface="Calibri" panose="020F0502020204030204" pitchFamily="34" charset="0"/>
                <a:ea typeface="Calibri" panose="020F0502020204030204" pitchFamily="34" charset="0"/>
                <a:cs typeface="Times New Roman" panose="02020603050405020304" pitchFamily="18" charset="0"/>
              </a:rPr>
              <a:t>, </a:t>
            </a:r>
            <a:r>
              <a:rPr lang="en-AS" sz="1800" i="1" dirty="0">
                <a:effectLst/>
                <a:latin typeface="Calibri" panose="020F0502020204030204" pitchFamily="34" charset="0"/>
                <a:ea typeface="Calibri" panose="020F0502020204030204" pitchFamily="34" charset="0"/>
                <a:cs typeface="Times New Roman" panose="02020603050405020304" pitchFamily="18" charset="0"/>
              </a:rPr>
              <a:t>22</a:t>
            </a:r>
            <a:r>
              <a:rPr lang="en-AS" sz="1800" dirty="0">
                <a:effectLst/>
                <a:latin typeface="Calibri" panose="020F0502020204030204" pitchFamily="34" charset="0"/>
                <a:ea typeface="Calibri" panose="020F0502020204030204" pitchFamily="34" charset="0"/>
                <a:cs typeface="Times New Roman" panose="02020603050405020304" pitchFamily="18" charset="0"/>
              </a:rPr>
              <a:t>(2), pp.117-131.</a:t>
            </a:r>
          </a:p>
          <a:p>
            <a:pPr>
              <a:lnSpc>
                <a:spcPct val="115000"/>
              </a:lnSpc>
              <a:spcAft>
                <a:spcPts val="1000"/>
              </a:spcAft>
            </a:pPr>
            <a:r>
              <a:rPr lang="en-US" sz="18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Vojonindian.co.uk. (2022). </a:t>
            </a:r>
            <a:r>
              <a:rPr lang="en-US" sz="1800" i="1" dirty="0" err="1">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Vojon</a:t>
            </a:r>
            <a:r>
              <a:rPr lang="en-US" sz="1800" i="1"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 Indian Restaurant Swansea | 12-13 St Helen's Rd</a:t>
            </a:r>
            <a:r>
              <a:rPr lang="en-US" sz="18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 [online] Available at: </a:t>
            </a:r>
            <a:r>
              <a:rPr lang="en-US" sz="1800" u="sng" dirty="0">
                <a:solidFill>
                  <a:srgbClr val="0000FF"/>
                </a:solidFill>
                <a:effectLst/>
                <a:latin typeface="Open Sans" panose="020B0606030504020204" pitchFamily="34" charset="0"/>
                <a:ea typeface="Calibri" panose="020F0502020204030204" pitchFamily="34" charset="0"/>
                <a:cs typeface="Times New Roman" panose="02020603050405020304" pitchFamily="18" charset="0"/>
                <a:hlinkClick r:id="rId4"/>
              </a:rPr>
              <a:t>http://www.vojonindian.co.uk/</a:t>
            </a:r>
            <a:r>
              <a:rPr lang="en-US" sz="18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a:t>
            </a:r>
            <a:endParaRPr lang="en-AS"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US" sz="1800" dirty="0" err="1">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Voujon</a:t>
            </a:r>
            <a:r>
              <a:rPr lang="en-US" sz="18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 Banbury. (2022). </a:t>
            </a:r>
            <a:r>
              <a:rPr lang="en-AS" sz="1800" i="1" dirty="0" err="1">
                <a:effectLst/>
                <a:latin typeface="Calibri" panose="020F0502020204030204" pitchFamily="34" charset="0"/>
                <a:ea typeface="Calibri" panose="020F0502020204030204" pitchFamily="34" charset="0"/>
                <a:cs typeface="Times New Roman" panose="02020603050405020304" pitchFamily="18" charset="0"/>
              </a:rPr>
              <a:t>Voujon</a:t>
            </a:r>
            <a:r>
              <a:rPr lang="en-AS" sz="1800" i="1" dirty="0">
                <a:effectLst/>
                <a:latin typeface="Calibri" panose="020F0502020204030204" pitchFamily="34" charset="0"/>
                <a:ea typeface="Calibri" panose="020F0502020204030204" pitchFamily="34" charset="0"/>
                <a:cs typeface="Times New Roman" panose="02020603050405020304" pitchFamily="18" charset="0"/>
              </a:rPr>
              <a:t> Indian Restaurant &amp; Takeaway | Order Online | Banbury, Oxon</a:t>
            </a:r>
            <a:r>
              <a:rPr lang="en-AS" sz="1800" dirty="0">
                <a:effectLst/>
                <a:latin typeface="Calibri" panose="020F0502020204030204" pitchFamily="34" charset="0"/>
                <a:ea typeface="Calibri" panose="020F0502020204030204" pitchFamily="34" charset="0"/>
                <a:cs typeface="Times New Roman" panose="02020603050405020304" pitchFamily="18" charset="0"/>
              </a:rPr>
              <a:t>. [online] Available at: </a:t>
            </a:r>
            <a:r>
              <a:rPr lang="en-AS"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5"/>
              </a:rPr>
              <a:t>https://voujonbanbury.co.uk/</a:t>
            </a:r>
            <a:r>
              <a:rPr lang="en-AS" sz="18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15000"/>
              </a:lnSpc>
              <a:spcAft>
                <a:spcPts val="1000"/>
              </a:spcAft>
            </a:pPr>
            <a:r>
              <a:rPr lang="en-US" sz="18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Yell, (2022). [online] Available at: </a:t>
            </a:r>
            <a:r>
              <a:rPr lang="en-US" sz="1800" u="sng"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hlinkClick r:id="rId6"/>
              </a:rPr>
              <a:t>https://www.yell.com/biz/vojon-restaurant-swansea-2800035/</a:t>
            </a:r>
            <a:r>
              <a:rPr lang="en-US" sz="18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a:t>
            </a:r>
            <a:endParaRPr lang="en-AS"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Yrjölä</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M., </a:t>
            </a: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Rintamäki</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T., </a:t>
            </a: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Saarijärvi</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H., Joensuu, J. and Kulkarni, G., (2019). A customer value perspective to service experiences in restaurants. </a:t>
            </a:r>
            <a:r>
              <a:rPr lang="en-AS" sz="1800" i="1" dirty="0">
                <a:effectLst/>
                <a:latin typeface="Calibri" panose="020F0502020204030204" pitchFamily="34" charset="0"/>
                <a:ea typeface="Calibri" panose="020F0502020204030204" pitchFamily="34" charset="0"/>
                <a:cs typeface="Times New Roman" panose="02020603050405020304" pitchFamily="18" charset="0"/>
              </a:rPr>
              <a:t>Journal of Retailing and Consumer Services</a:t>
            </a:r>
            <a:r>
              <a:rPr lang="en-AS" sz="1800" dirty="0">
                <a:effectLst/>
                <a:latin typeface="Calibri" panose="020F0502020204030204" pitchFamily="34" charset="0"/>
                <a:ea typeface="Calibri" panose="020F0502020204030204" pitchFamily="34" charset="0"/>
                <a:cs typeface="Times New Roman" panose="02020603050405020304" pitchFamily="18" charset="0"/>
              </a:rPr>
              <a:t>, </a:t>
            </a:r>
            <a:r>
              <a:rPr lang="en-AS" sz="1800" i="1" dirty="0">
                <a:effectLst/>
                <a:latin typeface="Calibri" panose="020F0502020204030204" pitchFamily="34" charset="0"/>
                <a:ea typeface="Calibri" panose="020F0502020204030204" pitchFamily="34" charset="0"/>
                <a:cs typeface="Times New Roman" panose="02020603050405020304" pitchFamily="18" charset="0"/>
              </a:rPr>
              <a:t>51</a:t>
            </a:r>
            <a:r>
              <a:rPr lang="en-AS" sz="1800" dirty="0">
                <a:effectLst/>
                <a:latin typeface="Calibri" panose="020F0502020204030204" pitchFamily="34" charset="0"/>
                <a:ea typeface="Calibri" panose="020F0502020204030204" pitchFamily="34" charset="0"/>
                <a:cs typeface="Times New Roman" panose="02020603050405020304" pitchFamily="18" charset="0"/>
              </a:rPr>
              <a:t>, pp.91-101.</a:t>
            </a:r>
          </a:p>
          <a:p>
            <a:pPr>
              <a:lnSpc>
                <a:spcPct val="115000"/>
              </a:lnSpc>
              <a:spcAft>
                <a:spcPts val="1000"/>
              </a:spcAft>
            </a:pPr>
            <a:endParaRPr lang="en-AS"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AS" dirty="0"/>
          </a:p>
        </p:txBody>
      </p:sp>
    </p:spTree>
    <p:extLst>
      <p:ext uri="{BB962C8B-B14F-4D97-AF65-F5344CB8AC3E}">
        <p14:creationId xmlns:p14="http://schemas.microsoft.com/office/powerpoint/2010/main" val="1810247315"/>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emplate>{E4CB75DB-9DF1-4E22-8B3F-05C4E7F94574}tf10001105</Template>
  <TotalTime>396</TotalTime>
  <Words>1909</Words>
  <Application>Microsoft Office PowerPoint</Application>
  <PresentationFormat>Widescreen</PresentationFormat>
  <Paragraphs>91</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Franklin Gothic Book</vt:lpstr>
      <vt:lpstr>Open Sans</vt:lpstr>
      <vt:lpstr>Crop</vt:lpstr>
      <vt:lpstr>SECRET Diner</vt:lpstr>
      <vt:lpstr>Secret Diner</vt:lpstr>
      <vt:lpstr>Vojon Indian Restaurant (Vojonindian.co.uk. 2022) </vt:lpstr>
      <vt:lpstr>Product</vt:lpstr>
      <vt:lpstr>Product</vt:lpstr>
      <vt:lpstr>Place</vt:lpstr>
      <vt:lpstr>Place</vt:lpstr>
      <vt:lpstr>Price (Restaurant Guru. 2022)</vt:lpstr>
      <vt:lpstr>Price</vt:lpstr>
      <vt:lpstr>Expected Diners (Voujon Banbury. 2022) </vt:lpstr>
      <vt:lpstr>Comparison with Others (Cao et al., 2015)</vt:lpstr>
      <vt:lpstr>Customer Value (Yrjölä et al., 2019) </vt:lpstr>
      <vt:lpstr>Current and Potential Diners Offers (Foodhub.co.uk. 2022)</vt:lpstr>
      <vt:lpstr>Positive Experience (Kanget et al., 2018)</vt:lpstr>
      <vt:lpstr>Negative Experience (Whaley et al., 2019)</vt:lpstr>
      <vt:lpstr>Opinion (Kukanja et al., 2017) </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SECRET Diner</dc:title>
  <cp:lastModifiedBy>Georgiana Balan (2019770)</cp:lastModifiedBy>
  <cp:revision>1</cp:revision>
  <dcterms:created xsi:type="dcterms:W3CDTF">2022-06-12T11:02:23Z</dcterms:created>
  <dcterms:modified xsi:type="dcterms:W3CDTF">2022-06-23T17:01:33Z</dcterms:modified>
</cp:coreProperties>
</file>