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24"/>
  </p:notesMasterIdLst>
  <p:handoutMasterIdLst>
    <p:handoutMasterId r:id="rId25"/>
  </p:handoutMasterIdLst>
  <p:sldIdLst>
    <p:sldId id="401" r:id="rId5"/>
    <p:sldId id="402" r:id="rId6"/>
    <p:sldId id="403" r:id="rId7"/>
    <p:sldId id="404" r:id="rId8"/>
    <p:sldId id="405" r:id="rId9"/>
    <p:sldId id="406" r:id="rId10"/>
    <p:sldId id="407" r:id="rId11"/>
    <p:sldId id="408" r:id="rId12"/>
    <p:sldId id="409" r:id="rId13"/>
    <p:sldId id="410" r:id="rId14"/>
    <p:sldId id="411" r:id="rId15"/>
    <p:sldId id="412" r:id="rId16"/>
    <p:sldId id="413" r:id="rId17"/>
    <p:sldId id="414" r:id="rId18"/>
    <p:sldId id="415" r:id="rId19"/>
    <p:sldId id="417" r:id="rId20"/>
    <p:sldId id="418" r:id="rId21"/>
    <p:sldId id="419" r:id="rId22"/>
    <p:sldId id="420" r:id="rId2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6036" autoAdjust="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1E2188A-CD17-4E3E-AB0E-7A5017BF1B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3D623-433B-4523-9829-805747DBC3C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7EF7BB0-3EA7-4436-9434-950FCCD7FE5A}" type="datetime1">
              <a:rPr lang="en-GB" smtClean="0"/>
              <a:t>21/10/2023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2A1CC4-7C05-4403-B82F-FA1957CDFA8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9769E3-387F-4E51-9B72-40457A518A3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7460E3B-D3A0-4EBC-BAC3-B01E8FF89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5854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CAE08-3B3B-4E39-A27D-95B4FAD4A917}" type="datetime1">
              <a:rPr lang="en-GB" smtClean="0"/>
              <a:pPr/>
              <a:t>21/10/2023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0EDF81-139F-488C-872B-4720FBA6BF9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27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rtlCol="0"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rtlCol="0"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 rtlCol="0"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rtlCol="0"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rtlCol="0" anchor="ctr"/>
          <a:lstStyle>
            <a:lvl1pPr marL="0" indent="0"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rtlCol="0" anchor="b">
            <a:normAutofit/>
          </a:bodyPr>
          <a:lstStyle>
            <a:lvl1pPr algn="r">
              <a:defRPr sz="4800"/>
            </a:lvl1pPr>
          </a:lstStyle>
          <a:p>
            <a:pPr rtl="0"/>
            <a:r>
              <a:rPr lang="en-GB" noProof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 rtlCol="0"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rtlCol="0"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 rtlCol="0"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rtlCol="0" anchor="b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 rtlCol="0"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rtlCol="0"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rtlCol="0"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 rtlCol="0"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dlfIrAXTbRo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labour.org.uk/wp-content/uploads/2022/12/Commission-on-the-UKs-Future.pdf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algn="ctr" rtl="0"/>
            <a:r>
              <a:rPr lang="en-GB" sz="6000" b="1" u="sng" dirty="0"/>
              <a:t>Assignment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58213DD-4538-3FC5-ECF4-90829267D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Content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E40E110-7A0F-D9F0-E028-19C68EED5F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endParaRPr lang="en-GB" dirty="0"/>
          </a:p>
          <a:p>
            <a:r>
              <a:rPr lang="en-GB" dirty="0"/>
              <a:t>Assignment question. </a:t>
            </a:r>
          </a:p>
          <a:p>
            <a:endParaRPr lang="en-GB" dirty="0"/>
          </a:p>
          <a:p>
            <a:r>
              <a:rPr lang="en-GB" dirty="0"/>
              <a:t>Assignment guidance. </a:t>
            </a:r>
          </a:p>
          <a:p>
            <a:endParaRPr lang="en-GB" dirty="0"/>
          </a:p>
          <a:p>
            <a:r>
              <a:rPr lang="en-GB" dirty="0"/>
              <a:t>Summary/ thank you/ any questions?</a:t>
            </a:r>
          </a:p>
        </p:txBody>
      </p:sp>
      <p:pic>
        <p:nvPicPr>
          <p:cNvPr id="12" name="Graphic 11" descr="Clipboard outline">
            <a:extLst>
              <a:ext uri="{FF2B5EF4-FFF2-40B4-BE49-F238E27FC236}">
                <a16:creationId xmlns:a16="http://schemas.microsoft.com/office/drawing/2014/main" id="{87F211E9-E390-521C-C0BF-F3DF05AFCC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51631" y="1396042"/>
            <a:ext cx="4321834" cy="4321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079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17BBA-8112-B5C6-338C-E8399C14F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 fontScale="90000"/>
          </a:bodyPr>
          <a:lstStyle/>
          <a:p>
            <a:r>
              <a:rPr lang="en-GB" sz="6000" b="1" u="sng" dirty="0"/>
              <a:t>Aims and learning objectives</a:t>
            </a:r>
          </a:p>
        </p:txBody>
      </p:sp>
      <p:pic>
        <p:nvPicPr>
          <p:cNvPr id="8" name="Graphic 7" descr="Bullseye with solid fill">
            <a:extLst>
              <a:ext uri="{FF2B5EF4-FFF2-40B4-BE49-F238E27FC236}">
                <a16:creationId xmlns:a16="http://schemas.microsoft.com/office/drawing/2014/main" id="{CE754EB6-9195-D04A-3A2D-55677F998A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26820" y="2011680"/>
            <a:ext cx="4160520" cy="41605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69809-02D3-3FB7-7FD8-1544BA53F4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The aim of today's session is to discuss the assignment. 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By the end of today’s session students should be able to demonstrate that they understand their assignment.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7A234-E8E5-255D-85D7-4E924876A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6262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1D842-7DA0-9CA0-1AD3-3E7839A69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Assignment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73E37-F21E-7A85-E04F-B41862682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997" y="2607536"/>
            <a:ext cx="10515600" cy="19219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‘’It has long been argued that the House of Lords is a fundamental element of the Uk parliament. However, recent calls have been made abolish the House of Lords. Is it time to abolish the House of Lords?’’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D9135E-56BC-370E-A6F2-E134B242F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8376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DF632-1D42-4ABE-FA56-6CE8CE898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Assignment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84364-FCA7-D426-448E-0684FC384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lvl="0" indent="-342900" rtl="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Parliament? – Basic definition.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the House of Lords? – What is it?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are members of the Houses of Lords elected? – Peers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the role of the House of Lords? – Make laws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Advantages of the House of Lords.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Disadvantages of the House of Lords.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Reform suggestions.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Summary/ Conclusion.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2AF0A-6ACF-3913-4F30-7B674C24B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5</a:t>
            </a:fld>
            <a:endParaRPr lang="en-GB" noProof="0"/>
          </a:p>
        </p:txBody>
      </p:sp>
      <p:pic>
        <p:nvPicPr>
          <p:cNvPr id="8" name="Graphic 7" descr="Postit Notes with solid fill">
            <a:extLst>
              <a:ext uri="{FF2B5EF4-FFF2-40B4-BE49-F238E27FC236}">
                <a16:creationId xmlns:a16="http://schemas.microsoft.com/office/drawing/2014/main" id="{7715CB64-1957-FE3F-CC38-40857A21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0619" y="2011680"/>
            <a:ext cx="3516702" cy="3516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453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9E178-23DB-1135-7B44-708A14122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u="sng" dirty="0"/>
              <a:t>Some examples as to what to include!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89947-EFED-249C-9C68-FCED42C04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 it’s time to abolish the House of Lords; </a:t>
            </a:r>
          </a:p>
          <a:p>
            <a:endParaRPr lang="en-GB" dirty="0"/>
          </a:p>
          <a:p>
            <a:r>
              <a:rPr lang="en-GB" dirty="0"/>
              <a:t>1. Undemocratic- not elected by the common people. </a:t>
            </a:r>
          </a:p>
          <a:p>
            <a:pPr marL="0" indent="0">
              <a:buNone/>
            </a:pPr>
            <a:r>
              <a:rPr lang="en-GB" dirty="0"/>
              <a:t>Do not represent our views.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2. Cost.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5B6AC-8A27-443E-0FB9-AE40224B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6</a:t>
            </a:fld>
            <a:endParaRPr lang="en-GB" noProof="0"/>
          </a:p>
        </p:txBody>
      </p:sp>
      <p:pic>
        <p:nvPicPr>
          <p:cNvPr id="7" name="Graphic 6" descr="Thought with solid fill">
            <a:extLst>
              <a:ext uri="{FF2B5EF4-FFF2-40B4-BE49-F238E27FC236}">
                <a16:creationId xmlns:a16="http://schemas.microsoft.com/office/drawing/2014/main" id="{71953C0F-433A-586B-C2F5-60CFC48011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61564" y="3801374"/>
            <a:ext cx="3184584" cy="3184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613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724BE-C651-15B6-4C4F-C05C00D9C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On the other hand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957A8-3563-5E39-0FB7-74243922C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These people are experts in their fields. </a:t>
            </a:r>
          </a:p>
          <a:p>
            <a:endParaRPr lang="en-GB" dirty="0"/>
          </a:p>
          <a:p>
            <a:r>
              <a:rPr lang="en-GB" dirty="0"/>
              <a:t>2. Ensure that the law can be scrutinized.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C28F7-62DE-F23A-EDA1-5B42AEC4F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7</a:t>
            </a:fld>
            <a:endParaRPr lang="en-GB" noProof="0"/>
          </a:p>
        </p:txBody>
      </p:sp>
      <p:pic>
        <p:nvPicPr>
          <p:cNvPr id="8" name="Graphic 7" descr="Thought with solid fill">
            <a:extLst>
              <a:ext uri="{FF2B5EF4-FFF2-40B4-BE49-F238E27FC236}">
                <a16:creationId xmlns:a16="http://schemas.microsoft.com/office/drawing/2014/main" id="{F816281A-55BD-6AEC-4835-AABDCE2258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1668" y="2595113"/>
            <a:ext cx="4431102" cy="4431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834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03B3B-D5EA-5A8A-EC64-79E5754B2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u="sng" dirty="0"/>
              <a:t>Where do we start and find sources?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8CB48-BF33-16A7-A080-F8A67F51D4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started here;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2D4BBE-DA3A-F392-36E5-4ECFDEF7D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8</a:t>
            </a:fld>
            <a:endParaRPr lang="en-GB" noProof="0"/>
          </a:p>
        </p:txBody>
      </p:sp>
      <p:pic>
        <p:nvPicPr>
          <p:cNvPr id="7" name="Online Media 6" title="Labour unveil plans to abolish the House of Lords">
            <a:hlinkClick r:id="" action="ppaction://media"/>
            <a:extLst>
              <a:ext uri="{FF2B5EF4-FFF2-40B4-BE49-F238E27FC236}">
                <a16:creationId xmlns:a16="http://schemas.microsoft.com/office/drawing/2014/main" id="{FB7A92C6-35CD-CC2E-F9BE-4132F93E471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0822" y="2593675"/>
            <a:ext cx="7522137" cy="3996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89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0A8AE-A3CF-56D9-D733-56E843725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8390C-CB93-A05F-BFA8-21FDD5DE3F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Found this; </a:t>
            </a:r>
            <a:r>
              <a:rPr lang="en-GB" dirty="0">
                <a:hlinkClick r:id="rId2"/>
              </a:rPr>
              <a:t>Commission-on-the-UKs-Future.pdf (labour.org.uk)</a:t>
            </a:r>
            <a:endParaRPr lang="en-GB" dirty="0"/>
          </a:p>
          <a:p>
            <a:endParaRPr lang="en-GB" dirty="0"/>
          </a:p>
          <a:p>
            <a:r>
              <a:rPr lang="en-GB" dirty="0"/>
              <a:t>Labour report on why they want to abolish the house of lords.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4B837-4D89-987E-7787-B16A272F5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9</a:t>
            </a:fld>
            <a:endParaRPr lang="en-GB" noProof="0"/>
          </a:p>
        </p:txBody>
      </p:sp>
      <p:pic>
        <p:nvPicPr>
          <p:cNvPr id="8" name="Graphic 7" descr="Research outline">
            <a:extLst>
              <a:ext uri="{FF2B5EF4-FFF2-40B4-BE49-F238E27FC236}">
                <a16:creationId xmlns:a16="http://schemas.microsoft.com/office/drawing/2014/main" id="{79F49876-7462-4D10-B531-91430DF5B5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06617" y="4375029"/>
            <a:ext cx="2671313" cy="2671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026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D043FF8-45A9-AB13-B074-E2ABFD33C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1D1BD9-39B8-49D9-4FB6-9B9A09927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1610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49019-17AC-A900-B472-BC9EE66A1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Things to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6DEE0-CD6C-6D18-FD24-FC17EA487B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is due on the 10</a:t>
            </a:r>
            <a:r>
              <a:rPr lang="en-GB" baseline="30000" dirty="0"/>
              <a:t>th</a:t>
            </a:r>
            <a:r>
              <a:rPr lang="en-GB" dirty="0"/>
              <a:t> of November 2023 by 23:59pm. </a:t>
            </a:r>
          </a:p>
          <a:p>
            <a:endParaRPr lang="en-GB" dirty="0"/>
          </a:p>
          <a:p>
            <a:r>
              <a:rPr lang="en-GB" dirty="0"/>
              <a:t>Draft session is on the 6</a:t>
            </a:r>
            <a:r>
              <a:rPr lang="en-GB" baseline="30000" dirty="0"/>
              <a:t>th</a:t>
            </a:r>
            <a:r>
              <a:rPr lang="en-GB" dirty="0"/>
              <a:t> November 2023 from 1pm – 5pm. </a:t>
            </a:r>
          </a:p>
          <a:p>
            <a:endParaRPr lang="en-GB" dirty="0"/>
          </a:p>
          <a:p>
            <a:r>
              <a:rPr lang="en-GB" dirty="0"/>
              <a:t>Pop in and see me about your draft.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71231-BFCC-954E-EAC5-04107BE36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11</a:t>
            </a:fld>
            <a:endParaRPr lang="en-GB" noProof="0"/>
          </a:p>
        </p:txBody>
      </p:sp>
      <p:pic>
        <p:nvPicPr>
          <p:cNvPr id="7" name="Graphic 6" descr="Postit Notes with solid fill">
            <a:extLst>
              <a:ext uri="{FF2B5EF4-FFF2-40B4-BE49-F238E27FC236}">
                <a16:creationId xmlns:a16="http://schemas.microsoft.com/office/drawing/2014/main" id="{DD690F67-6C6D-8B19-07FA-A07469C368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58393" y="4819438"/>
            <a:ext cx="1588838" cy="158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531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7DA08-97DE-8435-8D8E-284C9D04C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Things to note!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7DCF-4917-3912-0954-75B1701A9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 to a week late – capped at 40%. </a:t>
            </a:r>
          </a:p>
          <a:p>
            <a:endParaRPr lang="en-GB" dirty="0"/>
          </a:p>
          <a:p>
            <a:r>
              <a:rPr lang="en-GB" dirty="0"/>
              <a:t>Over a week late score 0%. </a:t>
            </a:r>
          </a:p>
          <a:p>
            <a:endParaRPr lang="en-GB" dirty="0"/>
          </a:p>
          <a:p>
            <a:r>
              <a:rPr lang="en-GB" dirty="0"/>
              <a:t>Extenuating circumstances.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DD1B09-9714-39FD-F06C-C703032F5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12</a:t>
            </a:fld>
            <a:endParaRPr lang="en-GB" noProof="0"/>
          </a:p>
        </p:txBody>
      </p:sp>
      <p:pic>
        <p:nvPicPr>
          <p:cNvPr id="7" name="Graphic 6" descr="Postit Notes with solid fill">
            <a:extLst>
              <a:ext uri="{FF2B5EF4-FFF2-40B4-BE49-F238E27FC236}">
                <a16:creationId xmlns:a16="http://schemas.microsoft.com/office/drawing/2014/main" id="{24540430-78BD-D8DD-A79B-345711E2EB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0619" y="2011680"/>
            <a:ext cx="3516702" cy="3516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812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21E3A-D6BB-6892-0011-8FF4A3DC2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Things to note!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4DC78-3D33-E100-3028-7F04EEC49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use a level sources. </a:t>
            </a:r>
          </a:p>
          <a:p>
            <a:endParaRPr lang="en-GB" dirty="0"/>
          </a:p>
          <a:p>
            <a:r>
              <a:rPr lang="en-GB" dirty="0"/>
              <a:t>Do not use essay writing websites. </a:t>
            </a:r>
          </a:p>
          <a:p>
            <a:endParaRPr lang="en-GB" dirty="0"/>
          </a:p>
          <a:p>
            <a:r>
              <a:rPr lang="en-GB" dirty="0"/>
              <a:t>Some examples include;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2543D-B0F1-F61D-1A32-248C018E8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13</a:t>
            </a:fld>
            <a:endParaRPr lang="en-GB" noProof="0"/>
          </a:p>
        </p:txBody>
      </p:sp>
      <p:pic>
        <p:nvPicPr>
          <p:cNvPr id="7" name="Graphic 6" descr="Postit Notes with solid fill">
            <a:extLst>
              <a:ext uri="{FF2B5EF4-FFF2-40B4-BE49-F238E27FC236}">
                <a16:creationId xmlns:a16="http://schemas.microsoft.com/office/drawing/2014/main" id="{E5F916A6-5FF1-851D-E691-B3DCCD70E2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0619" y="2011680"/>
            <a:ext cx="3516702" cy="3516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791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C4BE9-8A14-96A0-6FD0-A2F5289CB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Websites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F9515-BF26-EB5C-92CC-C1F546BD2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 law resources. </a:t>
            </a:r>
          </a:p>
          <a:p>
            <a:endParaRPr lang="en-GB" dirty="0"/>
          </a:p>
          <a:p>
            <a:r>
              <a:rPr lang="en-GB" dirty="0"/>
              <a:t>Law teacher. </a:t>
            </a:r>
          </a:p>
          <a:p>
            <a:endParaRPr lang="en-GB" dirty="0"/>
          </a:p>
          <a:p>
            <a:r>
              <a:rPr lang="en-GB" dirty="0"/>
              <a:t>BBC Bitesize. </a:t>
            </a:r>
          </a:p>
          <a:p>
            <a:endParaRPr lang="en-GB" dirty="0"/>
          </a:p>
          <a:p>
            <a:r>
              <a:rPr lang="en-GB" dirty="0"/>
              <a:t>Wikipedia.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EDAE0-2797-DAC2-34E9-F52C0D8B0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14</a:t>
            </a:fld>
            <a:endParaRPr lang="en-GB" noProof="0"/>
          </a:p>
        </p:txBody>
      </p:sp>
      <p:pic>
        <p:nvPicPr>
          <p:cNvPr id="8" name="Graphic 7" descr="No sign with solid fill">
            <a:extLst>
              <a:ext uri="{FF2B5EF4-FFF2-40B4-BE49-F238E27FC236}">
                <a16:creationId xmlns:a16="http://schemas.microsoft.com/office/drawing/2014/main" id="{5819B387-D8A9-669B-AA5B-8B3AF7D111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9396" y="1965385"/>
            <a:ext cx="3648974" cy="364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13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57311-00EA-4246-4FB2-61E547D1B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E6231-F118-B89C-BDB9-DBC2CEFC8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reference in accordance with the Harvard referencing guide. </a:t>
            </a:r>
          </a:p>
          <a:p>
            <a:endParaRPr lang="en-GB" dirty="0"/>
          </a:p>
          <a:p>
            <a:r>
              <a:rPr lang="en-GB" dirty="0"/>
              <a:t>Double check your refences before submitting your assignment.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3C256-A596-A3E6-B8FA-1977E1FF8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15</a:t>
            </a:fld>
            <a:endParaRPr lang="en-GB" noProof="0"/>
          </a:p>
        </p:txBody>
      </p:sp>
      <p:pic>
        <p:nvPicPr>
          <p:cNvPr id="8" name="Graphic 7" descr="Quill with solid fill">
            <a:extLst>
              <a:ext uri="{FF2B5EF4-FFF2-40B4-BE49-F238E27FC236}">
                <a16:creationId xmlns:a16="http://schemas.microsoft.com/office/drawing/2014/main" id="{75AD0005-C9AB-800D-A6DF-7042D3FA78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47826" y="3544019"/>
            <a:ext cx="3453442" cy="3453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3077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8AA54-AB87-AC81-D365-A26384BF1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471C1-DC6B-0628-AFE1-B80B79CA02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just reply on what is on these slides. </a:t>
            </a:r>
          </a:p>
          <a:p>
            <a:endParaRPr lang="en-GB" dirty="0"/>
          </a:p>
          <a:p>
            <a:r>
              <a:rPr lang="en-GB" dirty="0"/>
              <a:t>Ensure that you research.</a:t>
            </a:r>
          </a:p>
          <a:p>
            <a:endParaRPr lang="en-GB" dirty="0"/>
          </a:p>
          <a:p>
            <a:r>
              <a:rPr lang="en-GB" dirty="0"/>
              <a:t>One source will lead to another.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1CB00-4A4B-D965-1479-0261156F8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16</a:t>
            </a:fld>
            <a:endParaRPr lang="en-GB" noProof="0"/>
          </a:p>
        </p:txBody>
      </p:sp>
      <p:pic>
        <p:nvPicPr>
          <p:cNvPr id="8" name="Graphic 7" descr="Scribble with solid fill">
            <a:extLst>
              <a:ext uri="{FF2B5EF4-FFF2-40B4-BE49-F238E27FC236}">
                <a16:creationId xmlns:a16="http://schemas.microsoft.com/office/drawing/2014/main" id="{0C31AAFE-FB8D-4934-FEB7-767AA25215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65079" y="2434086"/>
            <a:ext cx="3401683" cy="3401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69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60676-FCFF-57C0-B968-6443F51BE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92B41-0339-A60B-A040-27A9A33DB1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your introduction for your assignment during this session. </a:t>
            </a:r>
          </a:p>
          <a:p>
            <a:endParaRPr lang="en-GB" dirty="0"/>
          </a:p>
          <a:p>
            <a:r>
              <a:rPr lang="en-GB" dirty="0"/>
              <a:t>Start at the very beginning, what is parliament?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9F108-3E1C-EB29-709F-C0BB5D8E2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17</a:t>
            </a:fld>
            <a:endParaRPr lang="en-GB" noProof="0"/>
          </a:p>
        </p:txBody>
      </p:sp>
      <p:pic>
        <p:nvPicPr>
          <p:cNvPr id="8" name="Graphic 7" descr="Advertising with solid fill">
            <a:extLst>
              <a:ext uri="{FF2B5EF4-FFF2-40B4-BE49-F238E27FC236}">
                <a16:creationId xmlns:a16="http://schemas.microsoft.com/office/drawing/2014/main" id="{7EFE95A9-5B46-ED5F-22E4-693DF273DE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99253" y="4507302"/>
            <a:ext cx="2539042" cy="2539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4365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770F6-413D-B4C3-33AF-1CAE0E182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387E8-07B8-3B7D-5176-7CCBDC7B3A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house of lords? </a:t>
            </a:r>
          </a:p>
          <a:p>
            <a:endParaRPr lang="en-GB" dirty="0"/>
          </a:p>
          <a:p>
            <a:r>
              <a:rPr lang="en-GB" dirty="0"/>
              <a:t>Why is it important? </a:t>
            </a:r>
          </a:p>
          <a:p>
            <a:endParaRPr lang="en-GB" dirty="0"/>
          </a:p>
          <a:p>
            <a:r>
              <a:rPr lang="en-GB" dirty="0"/>
              <a:t>Is it time to abolish?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632ED-F8B5-C620-0D5D-6119892C5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18</a:t>
            </a:fld>
            <a:endParaRPr lang="en-GB" noProof="0"/>
          </a:p>
        </p:txBody>
      </p:sp>
      <p:pic>
        <p:nvPicPr>
          <p:cNvPr id="8" name="Graphic 7" descr="Books with solid fill">
            <a:extLst>
              <a:ext uri="{FF2B5EF4-FFF2-40B4-BE49-F238E27FC236}">
                <a16:creationId xmlns:a16="http://schemas.microsoft.com/office/drawing/2014/main" id="{F2215A9F-8636-3F91-C82E-518372F531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02105" y="1545566"/>
            <a:ext cx="3919268" cy="391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7020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7163698-9322-98B8-3AEB-17D328411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Thank you!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75E00-5AC2-9876-2267-40BBA0DB3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9713C8C-8E70-45D5-AE59-23E60168254E}" type="slidenum">
              <a:rPr lang="en-GB" noProof="0" smtClean="0"/>
              <a:t>19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649F10-7540-4871-41FB-6CBE90A4D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482906632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399996_TF89080264_Win32" id="{3731C29E-5360-473C-90D9-D1C830F1D8DB}" vid="{D8C77459-7CB2-421D-BDB2-D3DF8339E0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{63A3D996-CFFE-442A-A948-A3D764C40BEF}tf89080264_win32</Template>
  <TotalTime>0</TotalTime>
  <Words>487</Words>
  <Application>Microsoft Office PowerPoint</Application>
  <PresentationFormat>Widescreen</PresentationFormat>
  <Paragraphs>109</Paragraphs>
  <Slides>19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Century Gothic</vt:lpstr>
      <vt:lpstr>Elephant</vt:lpstr>
      <vt:lpstr>Times New Roman</vt:lpstr>
      <vt:lpstr>Wingdings</vt:lpstr>
      <vt:lpstr>Brush</vt:lpstr>
      <vt:lpstr>Assignment guidance</vt:lpstr>
      <vt:lpstr>Content </vt:lpstr>
      <vt:lpstr>Aims and learning objectives</vt:lpstr>
      <vt:lpstr>Assignment question</vt:lpstr>
      <vt:lpstr>Assignment guidance </vt:lpstr>
      <vt:lpstr>Some examples as to what to include!</vt:lpstr>
      <vt:lpstr>On the other hand</vt:lpstr>
      <vt:lpstr>Where do we start and find sources?</vt:lpstr>
      <vt:lpstr>Continued </vt:lpstr>
      <vt:lpstr>ANY QUESTIONS?</vt:lpstr>
      <vt:lpstr>Things to note</vt:lpstr>
      <vt:lpstr>Things to note!</vt:lpstr>
      <vt:lpstr>Things to note!</vt:lpstr>
      <vt:lpstr>Websites to avoid</vt:lpstr>
      <vt:lpstr>Referencing</vt:lpstr>
      <vt:lpstr>Tips</vt:lpstr>
      <vt:lpstr>Activity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guidance</dc:title>
  <dc:creator>Zita Draper</dc:creator>
  <cp:lastModifiedBy>Zita Draper</cp:lastModifiedBy>
  <cp:revision>1</cp:revision>
  <dcterms:created xsi:type="dcterms:W3CDTF">2023-10-21T13:28:48Z</dcterms:created>
  <dcterms:modified xsi:type="dcterms:W3CDTF">2023-10-21T14:20:45Z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