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283" r:id="rId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F7E9119-09B0-D7E7-10CF-6B6B161F13B9}" v="5" dt="2026-03-15T19:33:55.45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 Powell" userId="S::mari.powell@uwtsd.ac.uk::a1b98dd7-29dc-4131-8e37-1423e6a9ecca" providerId="AD" clId="Web-{9F7E9119-09B0-D7E7-10CF-6B6B161F13B9}"/>
    <pc:docChg chg="addSld delSld modSld">
      <pc:chgData name="Mari Powell" userId="S::mari.powell@uwtsd.ac.uk::a1b98dd7-29dc-4131-8e37-1423e6a9ecca" providerId="AD" clId="Web-{9F7E9119-09B0-D7E7-10CF-6B6B161F13B9}" dt="2026-03-15T19:33:55.456" v="4"/>
      <pc:docMkLst>
        <pc:docMk/>
      </pc:docMkLst>
      <pc:sldChg chg="del">
        <pc:chgData name="Mari Powell" userId="S::mari.powell@uwtsd.ac.uk::a1b98dd7-29dc-4131-8e37-1423e6a9ecca" providerId="AD" clId="Web-{9F7E9119-09B0-D7E7-10CF-6B6B161F13B9}" dt="2026-03-15T19:33:08.438" v="1"/>
        <pc:sldMkLst>
          <pc:docMk/>
          <pc:sldMk cId="109857222" sldId="256"/>
        </pc:sldMkLst>
      </pc:sldChg>
      <pc:sldChg chg="modSp add">
        <pc:chgData name="Mari Powell" userId="S::mari.powell@uwtsd.ac.uk::a1b98dd7-29dc-4131-8e37-1423e6a9ecca" providerId="AD" clId="Web-{9F7E9119-09B0-D7E7-10CF-6B6B161F13B9}" dt="2026-03-15T19:33:55.456" v="4"/>
        <pc:sldMkLst>
          <pc:docMk/>
          <pc:sldMk cId="2169447127" sldId="2283"/>
        </pc:sldMkLst>
        <pc:graphicFrameChg chg="mod modGraphic">
          <ac:chgData name="Mari Powell" userId="S::mari.powell@uwtsd.ac.uk::a1b98dd7-29dc-4131-8e37-1423e6a9ecca" providerId="AD" clId="Web-{9F7E9119-09B0-D7E7-10CF-6B6B161F13B9}" dt="2026-03-15T19:33:55.456" v="4"/>
          <ac:graphicFrameMkLst>
            <pc:docMk/>
            <pc:sldMk cId="2169447127" sldId="2283"/>
            <ac:graphicFrameMk id="5" creationId="{757C6BD4-A533-72A3-0995-9BEE56D9ACCF}"/>
          </ac:graphicFrameMkLst>
        </pc:graphicFrame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757C6BD4-A533-72A3-0995-9BEE56D9ACC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3814886"/>
              </p:ext>
            </p:extLst>
          </p:nvPr>
        </p:nvGraphicFramePr>
        <p:xfrm>
          <a:off x="485383" y="219205"/>
          <a:ext cx="11253425" cy="6449929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1253425">
                  <a:extLst>
                    <a:ext uri="{9D8B030D-6E8A-4147-A177-3AD203B41FA5}">
                      <a16:colId xmlns:a16="http://schemas.microsoft.com/office/drawing/2014/main" val="85442572"/>
                    </a:ext>
                  </a:extLst>
                </a:gridCol>
              </a:tblGrid>
              <a:tr h="1057992">
                <a:tc>
                  <a:txBody>
                    <a:bodyPr/>
                    <a:lstStyle/>
                    <a:p>
                      <a:pPr fontAlgn="base">
                        <a:lnSpc>
                          <a:spcPts val="1500"/>
                        </a:lnSpc>
                        <a:buNone/>
                      </a:pPr>
                      <a:r>
                        <a:rPr lang="en-GB" sz="1600" b="1" err="1">
                          <a:effectLst/>
                          <a:latin typeface="Aptos"/>
                        </a:rPr>
                        <a:t>Strategaethau</a:t>
                      </a:r>
                      <a:r>
                        <a:rPr lang="en-GB" sz="1600" b="1">
                          <a:effectLst/>
                          <a:latin typeface="Aptos"/>
                        </a:rPr>
                        <a:t> </a:t>
                      </a:r>
                      <a:r>
                        <a:rPr lang="en-GB" sz="1600" b="1" err="1">
                          <a:effectLst/>
                          <a:latin typeface="Aptos"/>
                        </a:rPr>
                        <a:t>i</a:t>
                      </a:r>
                      <a:r>
                        <a:rPr lang="en-GB" sz="1600" b="1">
                          <a:effectLst/>
                          <a:latin typeface="Aptos"/>
                        </a:rPr>
                        <a:t> </a:t>
                      </a:r>
                      <a:r>
                        <a:rPr lang="en-GB" sz="1600" b="1" err="1">
                          <a:effectLst/>
                          <a:latin typeface="Aptos"/>
                        </a:rPr>
                        <a:t>gefnogi</a:t>
                      </a:r>
                      <a:r>
                        <a:rPr lang="en-GB" sz="1600" b="1">
                          <a:effectLst/>
                          <a:latin typeface="Aptos"/>
                        </a:rPr>
                        <a:t> datblygiad iaith </a:t>
                      </a:r>
                      <a:r>
                        <a:rPr lang="en-GB" sz="1600" b="1" err="1">
                          <a:effectLst/>
                          <a:latin typeface="Aptos"/>
                        </a:rPr>
                        <a:t>Gymraeg</a:t>
                      </a:r>
                      <a:r>
                        <a:rPr lang="en-GB" sz="1600" b="1">
                          <a:effectLst/>
                          <a:latin typeface="Aptos"/>
                        </a:rPr>
                        <a:t>  y </a:t>
                      </a:r>
                      <a:r>
                        <a:rPr lang="en-GB" sz="1600" b="1" err="1">
                          <a:effectLst/>
                          <a:latin typeface="Aptos"/>
                        </a:rPr>
                        <a:t>dysgwyr</a:t>
                      </a:r>
                      <a:r>
                        <a:rPr lang="en-GB" sz="1600">
                          <a:effectLst/>
                          <a:latin typeface="Aptos"/>
                        </a:rPr>
                        <a:t> </a:t>
                      </a:r>
                      <a:endParaRPr lang="en-GB">
                        <a:effectLst/>
                        <a:latin typeface="Aptos"/>
                      </a:endParaRPr>
                    </a:p>
                    <a:p>
                      <a:pPr lvl="0">
                        <a:lnSpc>
                          <a:spcPts val="1500"/>
                        </a:lnSpc>
                        <a:buNone/>
                      </a:pPr>
                      <a:endParaRPr lang="en-GB" sz="1600">
                        <a:effectLst/>
                        <a:latin typeface="Aptos"/>
                      </a:endParaRPr>
                    </a:p>
                    <a:p>
                      <a:pPr fontAlgn="base">
                        <a:lnSpc>
                          <a:spcPts val="1500"/>
                        </a:lnSpc>
                        <a:buNone/>
                      </a:pPr>
                      <a:r>
                        <a:rPr lang="en-GB" sz="1600" b="1" i="1">
                          <a:effectLst/>
                          <a:latin typeface="Aptos"/>
                        </a:rPr>
                        <a:t>Strategies to support learners’ Welsh language development</a:t>
                      </a:r>
                      <a:r>
                        <a:rPr lang="en-GB" sz="1600">
                          <a:effectLst/>
                          <a:latin typeface="Aptos"/>
                        </a:rPr>
                        <a:t> </a:t>
                      </a:r>
                      <a:endParaRPr lang="en-GB">
                        <a:effectLst/>
                        <a:latin typeface="Aptos"/>
                      </a:endParaRPr>
                    </a:p>
                  </a:txBody>
                  <a:tcPr marL="48635" marR="48635" marT="24308" marB="24308" anchor="ctr">
                    <a:lnL w="1521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1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1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1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4BAD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98187166"/>
                  </a:ext>
                </a:extLst>
              </a:tr>
              <a:tr h="5391937">
                <a:tc>
                  <a:txBody>
                    <a:bodyPr/>
                    <a:lstStyle/>
                    <a:p>
                      <a:pPr fontAlgn="base">
                        <a:lnSpc>
                          <a:spcPts val="1500"/>
                        </a:lnSpc>
                        <a:buNone/>
                      </a:pPr>
                      <a:endParaRPr lang="en-GB" sz="1600" b="1">
                        <a:effectLst/>
                        <a:latin typeface="Aptos"/>
                      </a:endParaRPr>
                    </a:p>
                    <a:p>
                      <a:pPr lvl="0">
                        <a:lnSpc>
                          <a:spcPts val="1500"/>
                        </a:lnSpc>
                        <a:buNone/>
                      </a:pPr>
                      <a:r>
                        <a:rPr lang="en-GB" sz="1600" b="1" err="1">
                          <a:effectLst/>
                          <a:latin typeface="Aptos"/>
                        </a:rPr>
                        <a:t>Geirfa</a:t>
                      </a:r>
                      <a:r>
                        <a:rPr lang="en-GB" sz="1600" b="1">
                          <a:effectLst/>
                          <a:latin typeface="Aptos"/>
                        </a:rPr>
                        <a:t> </a:t>
                      </a:r>
                      <a:r>
                        <a:rPr lang="en-GB" sz="1600" b="1" err="1">
                          <a:effectLst/>
                          <a:latin typeface="Aptos"/>
                        </a:rPr>
                        <a:t>Allweddol</a:t>
                      </a:r>
                      <a:r>
                        <a:rPr lang="en-GB" sz="1600" b="1">
                          <a:effectLst/>
                          <a:latin typeface="Aptos"/>
                        </a:rPr>
                        <a:t> / Key Vocabulary:</a:t>
                      </a:r>
                      <a:r>
                        <a:rPr lang="en-GB" sz="1600">
                          <a:effectLst/>
                          <a:latin typeface="Aptos"/>
                        </a:rPr>
                        <a:t>  </a:t>
                      </a:r>
                      <a:endParaRPr lang="en-GB">
                        <a:effectLst/>
                        <a:latin typeface="Aptos"/>
                      </a:endParaRPr>
                    </a:p>
                    <a:p>
                      <a:pPr fontAlgn="base">
                        <a:lnSpc>
                          <a:spcPts val="1500"/>
                        </a:lnSpc>
                        <a:buNone/>
                      </a:pPr>
                      <a:r>
                        <a:rPr lang="en-GB" sz="1600">
                          <a:effectLst/>
                          <a:latin typeface="Aptos"/>
                        </a:rPr>
                        <a:t> </a:t>
                      </a:r>
                      <a:endParaRPr lang="en-GB">
                        <a:effectLst/>
                        <a:latin typeface="Aptos"/>
                      </a:endParaRPr>
                    </a:p>
                    <a:p>
                      <a:pPr fontAlgn="base">
                        <a:lnSpc>
                          <a:spcPts val="1500"/>
                        </a:lnSpc>
                        <a:buNone/>
                      </a:pPr>
                      <a:r>
                        <a:rPr lang="en-GB" sz="1600">
                          <a:effectLst/>
                          <a:latin typeface="Aptos" panose="020B0004020202020204" pitchFamily="34" charset="0"/>
                        </a:rPr>
                        <a:t>  </a:t>
                      </a:r>
                      <a:endParaRPr lang="en-GB">
                        <a:effectLst/>
                      </a:endParaRPr>
                    </a:p>
                    <a:p>
                      <a:pPr fontAlgn="base">
                        <a:lnSpc>
                          <a:spcPts val="1500"/>
                        </a:lnSpc>
                        <a:buNone/>
                      </a:pPr>
                      <a:r>
                        <a:rPr lang="en-GB" sz="1600">
                          <a:effectLst/>
                          <a:latin typeface="Aptos" panose="020B0004020202020204" pitchFamily="34" charset="0"/>
                        </a:rPr>
                        <a:t> </a:t>
                      </a:r>
                      <a:endParaRPr lang="en-GB">
                        <a:effectLst/>
                      </a:endParaRPr>
                    </a:p>
                    <a:p>
                      <a:pPr fontAlgn="base">
                        <a:lnSpc>
                          <a:spcPts val="1500"/>
                        </a:lnSpc>
                        <a:buNone/>
                      </a:pPr>
                      <a:endParaRPr lang="en-GB" sz="1600" b="1">
                        <a:effectLst/>
                        <a:latin typeface="Aptos"/>
                      </a:endParaRPr>
                    </a:p>
                    <a:p>
                      <a:pPr lvl="0">
                        <a:lnSpc>
                          <a:spcPts val="1500"/>
                        </a:lnSpc>
                        <a:buNone/>
                      </a:pPr>
                      <a:r>
                        <a:rPr lang="en-GB" sz="1600" b="1" err="1">
                          <a:effectLst/>
                          <a:latin typeface="Aptos"/>
                        </a:rPr>
                        <a:t>Ffocws</a:t>
                      </a:r>
                      <a:r>
                        <a:rPr lang="en-GB" sz="1600" b="1">
                          <a:effectLst/>
                          <a:latin typeface="Aptos"/>
                        </a:rPr>
                        <a:t> Iaith / Language Focus:</a:t>
                      </a:r>
                      <a:r>
                        <a:rPr lang="en-GB" sz="1600">
                          <a:effectLst/>
                          <a:latin typeface="Aptos"/>
                        </a:rPr>
                        <a:t>  </a:t>
                      </a:r>
                      <a:endParaRPr lang="en-GB">
                        <a:effectLst/>
                        <a:latin typeface="Aptos"/>
                      </a:endParaRPr>
                    </a:p>
                    <a:p>
                      <a:pPr fontAlgn="base">
                        <a:lnSpc>
                          <a:spcPts val="1500"/>
                        </a:lnSpc>
                        <a:buNone/>
                      </a:pPr>
                      <a:r>
                        <a:rPr lang="en-GB" sz="1600">
                          <a:effectLst/>
                          <a:latin typeface="Aptos" panose="020B0004020202020204" pitchFamily="34" charset="0"/>
                        </a:rPr>
                        <a:t>  </a:t>
                      </a:r>
                      <a:endParaRPr lang="en-GB">
                        <a:effectLst/>
                      </a:endParaRPr>
                    </a:p>
                    <a:p>
                      <a:pPr fontAlgn="base">
                        <a:lnSpc>
                          <a:spcPts val="1500"/>
                        </a:lnSpc>
                        <a:buNone/>
                      </a:pPr>
                      <a:r>
                        <a:rPr lang="en-GB" sz="1600">
                          <a:effectLst/>
                          <a:latin typeface="Aptos" panose="020B0004020202020204" pitchFamily="34" charset="0"/>
                        </a:rPr>
                        <a:t>  </a:t>
                      </a:r>
                      <a:endParaRPr lang="en-GB">
                        <a:effectLst/>
                      </a:endParaRPr>
                    </a:p>
                    <a:p>
                      <a:pPr lvl="0">
                        <a:lnSpc>
                          <a:spcPts val="1500"/>
                        </a:lnSpc>
                        <a:buNone/>
                      </a:pPr>
                      <a:endParaRPr lang="en-GB" sz="1600">
                        <a:effectLst/>
                        <a:latin typeface="Aptos"/>
                      </a:endParaRPr>
                    </a:p>
                    <a:p>
                      <a:pPr fontAlgn="base">
                        <a:lnSpc>
                          <a:spcPts val="1500"/>
                        </a:lnSpc>
                        <a:buNone/>
                      </a:pPr>
                      <a:r>
                        <a:rPr lang="en-GB" sz="1600">
                          <a:effectLst/>
                          <a:latin typeface="Aptos" panose="020B0004020202020204" pitchFamily="34" charset="0"/>
                        </a:rPr>
                        <a:t>  </a:t>
                      </a:r>
                      <a:endParaRPr lang="en-GB">
                        <a:effectLst/>
                      </a:endParaRPr>
                    </a:p>
                    <a:p>
                      <a:pPr lvl="0">
                        <a:lnSpc>
                          <a:spcPts val="1500"/>
                        </a:lnSpc>
                        <a:buNone/>
                      </a:pPr>
                      <a:endParaRPr lang="en-GB" sz="1600">
                        <a:effectLst/>
                        <a:latin typeface="Aptos"/>
                      </a:endParaRPr>
                    </a:p>
                    <a:p>
                      <a:pPr fontAlgn="base">
                        <a:lnSpc>
                          <a:spcPts val="1500"/>
                        </a:lnSpc>
                        <a:buNone/>
                      </a:pPr>
                      <a:endParaRPr lang="en-GB" sz="1600" b="1">
                        <a:effectLst/>
                        <a:latin typeface="Aptos"/>
                      </a:endParaRPr>
                    </a:p>
                    <a:p>
                      <a:pPr lvl="0">
                        <a:lnSpc>
                          <a:spcPts val="1500"/>
                        </a:lnSpc>
                        <a:buNone/>
                      </a:pPr>
                      <a:r>
                        <a:rPr lang="en-GB" sz="1600" b="1" err="1">
                          <a:effectLst/>
                          <a:latin typeface="Aptos"/>
                        </a:rPr>
                        <a:t>Gweithgareddau</a:t>
                      </a:r>
                      <a:r>
                        <a:rPr lang="en-GB" sz="1600" b="1">
                          <a:effectLst/>
                          <a:latin typeface="Aptos"/>
                        </a:rPr>
                        <a:t> </a:t>
                      </a:r>
                      <a:r>
                        <a:rPr lang="en-GB" sz="1600" b="1" err="1">
                          <a:effectLst/>
                          <a:latin typeface="Aptos"/>
                        </a:rPr>
                        <a:t>addysgu</a:t>
                      </a:r>
                      <a:r>
                        <a:rPr lang="en-GB" sz="1600" b="1">
                          <a:effectLst/>
                          <a:latin typeface="Aptos"/>
                        </a:rPr>
                        <a:t> a </a:t>
                      </a:r>
                      <a:r>
                        <a:rPr lang="en-GB" sz="1600" b="1" err="1">
                          <a:effectLst/>
                          <a:latin typeface="Aptos"/>
                        </a:rPr>
                        <a:t>dysguiaith</a:t>
                      </a:r>
                      <a:r>
                        <a:rPr lang="en-GB" sz="1600" b="1">
                          <a:effectLst/>
                          <a:latin typeface="Aptos"/>
                        </a:rPr>
                        <a:t> / Language teaching and learning activities: </a:t>
                      </a:r>
                      <a:r>
                        <a:rPr lang="en-GB" sz="1600">
                          <a:effectLst/>
                          <a:latin typeface="Aptos"/>
                        </a:rPr>
                        <a:t> </a:t>
                      </a:r>
                      <a:endParaRPr lang="en-GB">
                        <a:effectLst/>
                        <a:latin typeface="Aptos"/>
                      </a:endParaRPr>
                    </a:p>
                    <a:p>
                      <a:pPr fontAlgn="base">
                        <a:lnSpc>
                          <a:spcPts val="1500"/>
                        </a:lnSpc>
                        <a:buNone/>
                      </a:pPr>
                      <a:endParaRPr lang="en-GB" sz="1600" b="1">
                        <a:effectLst/>
                        <a:latin typeface="Aptos"/>
                      </a:endParaRPr>
                    </a:p>
                    <a:p>
                      <a:pPr lvl="0">
                        <a:lnSpc>
                          <a:spcPts val="1500"/>
                        </a:lnSpc>
                        <a:buNone/>
                      </a:pPr>
                      <a:endParaRPr lang="en-GB" sz="1600" b="1">
                        <a:effectLst/>
                        <a:latin typeface="Aptos"/>
                      </a:endParaRPr>
                    </a:p>
                    <a:p>
                      <a:pPr lvl="0">
                        <a:lnSpc>
                          <a:spcPts val="1500"/>
                        </a:lnSpc>
                        <a:buNone/>
                      </a:pPr>
                      <a:endParaRPr lang="en-GB" sz="1600" b="1">
                        <a:effectLst/>
                        <a:latin typeface="Aptos"/>
                      </a:endParaRPr>
                    </a:p>
                    <a:p>
                      <a:pPr lvl="0">
                        <a:lnSpc>
                          <a:spcPts val="1500"/>
                        </a:lnSpc>
                        <a:buNone/>
                      </a:pPr>
                      <a:endParaRPr lang="en-GB" sz="1600" b="1">
                        <a:effectLst/>
                        <a:latin typeface="Aptos"/>
                      </a:endParaRPr>
                    </a:p>
                    <a:p>
                      <a:pPr lvl="0">
                        <a:lnSpc>
                          <a:spcPts val="1500"/>
                        </a:lnSpc>
                        <a:buNone/>
                      </a:pPr>
                      <a:endParaRPr lang="en-GB" sz="1600" b="1">
                        <a:effectLst/>
                        <a:latin typeface="Aptos"/>
                      </a:endParaRPr>
                    </a:p>
                    <a:p>
                      <a:pPr lvl="0">
                        <a:lnSpc>
                          <a:spcPts val="1500"/>
                        </a:lnSpc>
                        <a:buNone/>
                      </a:pPr>
                      <a:endParaRPr lang="en-GB" sz="1600" b="1">
                        <a:effectLst/>
                        <a:latin typeface="Aptos"/>
                      </a:endParaRPr>
                    </a:p>
                    <a:p>
                      <a:pPr lvl="0">
                        <a:lnSpc>
                          <a:spcPts val="1500"/>
                        </a:lnSpc>
                        <a:buNone/>
                      </a:pPr>
                      <a:r>
                        <a:rPr lang="en-GB" sz="1600" b="1" err="1">
                          <a:effectLst/>
                          <a:latin typeface="Aptos"/>
                        </a:rPr>
                        <a:t>Adnoddau</a:t>
                      </a:r>
                      <a:r>
                        <a:rPr lang="en-GB" sz="1600" b="1">
                          <a:effectLst/>
                          <a:latin typeface="Aptos"/>
                        </a:rPr>
                        <a:t> / Resources:</a:t>
                      </a:r>
                      <a:endParaRPr lang="en-GB">
                        <a:effectLst/>
                      </a:endParaRPr>
                    </a:p>
                  </a:txBody>
                  <a:tcPr marL="48635" marR="48635" marT="24308" marB="24308">
                    <a:lnL w="1521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1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1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1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8888673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694471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5</cp:revision>
  <dcterms:created xsi:type="dcterms:W3CDTF">2026-03-15T19:32:50Z</dcterms:created>
  <dcterms:modified xsi:type="dcterms:W3CDTF">2026-03-15T19:33:58Z</dcterms:modified>
</cp:coreProperties>
</file>