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6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89750" cy="9671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xharries95@outlook.com" initials="a" lastIdx="1" clrIdx="0">
    <p:extLst>
      <p:ext uri="{19B8F6BF-5375-455C-9EA6-DF929625EA0E}">
        <p15:presenceInfo xmlns:p15="http://schemas.microsoft.com/office/powerpoint/2012/main" userId="c13e81e8a5a899d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0066CC"/>
    <a:srgbClr val="66CCFF"/>
    <a:srgbClr val="6699FF"/>
    <a:srgbClr val="0000FF"/>
    <a:srgbClr val="FFCC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70" autoAdjust="0"/>
    <p:restoredTop sz="72248" autoAdjust="0"/>
  </p:normalViewPr>
  <p:slideViewPr>
    <p:cSldViewPr snapToGrid="0">
      <p:cViewPr varScale="1">
        <p:scale>
          <a:sx n="114" d="100"/>
          <a:sy n="114" d="100"/>
        </p:scale>
        <p:origin x="1572" y="-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5232"/>
          </a:xfrm>
          <a:prstGeom prst="rect">
            <a:avLst/>
          </a:prstGeom>
        </p:spPr>
        <p:txBody>
          <a:bodyPr vert="horz" lIns="94623" tIns="47313" rIns="94623" bIns="4731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485232"/>
          </a:xfrm>
          <a:prstGeom prst="rect">
            <a:avLst/>
          </a:prstGeom>
        </p:spPr>
        <p:txBody>
          <a:bodyPr vert="horz" lIns="94623" tIns="47313" rIns="94623" bIns="47313" rtlCol="0"/>
          <a:lstStyle>
            <a:lvl1pPr algn="r">
              <a:defRPr sz="1200"/>
            </a:lvl1pPr>
          </a:lstStyle>
          <a:p>
            <a:fld id="{A984716A-858C-407D-8CCA-AE68756B49BB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68413" y="1208088"/>
            <a:ext cx="4352925" cy="3265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623" tIns="47313" rIns="94623" bIns="47313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654193"/>
            <a:ext cx="5511800" cy="3807976"/>
          </a:xfrm>
          <a:prstGeom prst="rect">
            <a:avLst/>
          </a:prstGeom>
        </p:spPr>
        <p:txBody>
          <a:bodyPr vert="horz" lIns="94623" tIns="47313" rIns="94623" bIns="47313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85821"/>
            <a:ext cx="2985558" cy="485231"/>
          </a:xfrm>
          <a:prstGeom prst="rect">
            <a:avLst/>
          </a:prstGeom>
        </p:spPr>
        <p:txBody>
          <a:bodyPr vert="horz" lIns="94623" tIns="47313" rIns="94623" bIns="4731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185821"/>
            <a:ext cx="2985558" cy="485231"/>
          </a:xfrm>
          <a:prstGeom prst="rect">
            <a:avLst/>
          </a:prstGeom>
        </p:spPr>
        <p:txBody>
          <a:bodyPr vert="horz" lIns="94623" tIns="47313" rIns="94623" bIns="47313" rtlCol="0" anchor="b"/>
          <a:lstStyle>
            <a:lvl1pPr algn="r">
              <a:defRPr sz="1200"/>
            </a:lvl1pPr>
          </a:lstStyle>
          <a:p>
            <a:fld id="{A9020A32-9A0D-4CC1-8F87-464EC663F3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150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020A32-9A0D-4CC1-8F87-464EC663F34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005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020A32-9A0D-4CC1-8F87-464EC663F34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69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30CE-DC82-4FE2-99CA-DA34F5F89F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49287D-01DB-42D0-A5A8-1CA817202D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0FA16-A4FC-4695-8639-47277AE32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10B01-5AE0-4847-B4F7-BC0C3CE48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C2521-9CC5-4AAC-829E-3859D9BA2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97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A6F6-FFD9-47AD-B20D-FAD84CE52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C7EB7-612D-49E2-BA82-367A36AC5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0C784-0B25-404F-A5DB-4254BE54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D9E4B-0FB4-45E1-96BE-77D597C15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F8D06-B32E-411C-83AE-47D118FEC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844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CEDD6-61B2-418E-B244-44EA30452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32AB6-7994-494D-804C-C092E3B319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5C35E-536C-46CF-B9A3-59522694F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66965-6ECD-436A-A220-42B0C57F0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F8760-6FB0-4ED8-8751-A94812ECE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19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CAD74-D359-4502-A525-86CBCDE2A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C6E83-108C-4A1E-B28D-7F93064FA5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EE2E0D-8756-4092-8FCE-4C39364B6E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2F279-3F5F-4FC5-9F9A-6473ACB69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55FF9-EC63-4E62-9D48-45D7E433E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C35793-9506-47F7-ACF7-F4599AB62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62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06ED7-A7CC-4D78-BA16-C721A127B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87CF06-9407-497B-931F-650A4CD6C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5F6B1-59AD-4734-9265-DC0B6736FE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A3FF13-3F48-4E22-8764-1ECE95D7BB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772BD5-95B7-417F-B4BC-5EBC7DC65A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9B7C6D-D100-408E-B218-CEB743734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1AC136-F95C-4458-8F96-4437DE672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A7AC8F-D5B0-4BAF-90BD-76F125D53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82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1F4E-5551-43B8-89B5-B844C4870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92B3E9-E8EB-450F-B310-15554BD02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E8256-32B0-4ABA-BC8F-300EDD690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0BC54-CB4E-4EBC-BE30-C25B04925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22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EE344C-D743-4C23-BE71-C96988DBC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1313B4-75B3-48AF-A6F2-7405ED9AE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A74195-65D1-485D-A29D-DE974C20A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021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A3698-1BC9-4B44-B70D-E6CFFBAE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0D5E-5256-4949-8265-96F9924E2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673107-9E1D-42A0-B66B-A52E8E852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F5A640-0D3E-4A9A-87DE-4DE4DA9A7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1C4F9-5E2F-4F9D-9FF7-A1B1B6ACE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44D8BB-AF22-4FD4-A394-C93F6DE6F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1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9D240-A3BA-4DCD-A5BD-DD2804813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F3D95E-A663-4AEA-B3FE-288011CAF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5BF43E-B4D7-43C2-9C3E-6B2901F289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355A79-266B-44B9-9992-0A16E781C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E5D3B1-F76D-44AC-AC65-BE95DC772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1671E1-AB33-4897-B9B3-3EEDC5057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18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23C22-DD7A-48FB-BE8B-68B3969C3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164319-F6C2-4C70-B861-908054C518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33299-1D0B-49A8-BFC1-37D68A31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169C2-C7F0-4F34-BA15-47BDC45E9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AB706-BDE3-444B-BC4F-1B161A5F4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89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8F3502-272A-47AB-9946-09E9BC459A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1F857-AC1A-4050-A61A-53C7BD6C9E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8BA263-13C1-4E51-80FF-B4CFECD19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08624-0A1C-4C5E-B469-AB2A7E31C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1CAB8-F4BA-410B-B282-4A413FAC4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33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101FA7-A079-4C2B-AA70-4C46A8426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4DD711-6764-4837-8EB7-FF54F94BF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F31A9-9F1A-49F7-AD39-C570C20519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77B7EA-307C-4039-9A50-5FD0B9030A3E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08F02-4F37-4380-8D3B-584F13E972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653B6E-37CA-4994-8E7C-97263EBA59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B8511-B2B4-4902-96F2-2C5AAF8AD3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977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7" r:id="rId1"/>
    <p:sldLayoutId id="2147483918" r:id="rId2"/>
    <p:sldLayoutId id="2147483919" r:id="rId3"/>
    <p:sldLayoutId id="2147483920" r:id="rId4"/>
    <p:sldLayoutId id="2147483921" r:id="rId5"/>
    <p:sldLayoutId id="2147483922" r:id="rId6"/>
    <p:sldLayoutId id="2147483923" r:id="rId7"/>
    <p:sldLayoutId id="2147483924" r:id="rId8"/>
    <p:sldLayoutId id="2147483925" r:id="rId9"/>
    <p:sldLayoutId id="2147483926" r:id="rId10"/>
    <p:sldLayoutId id="214748392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legraph.co.uk/news/2018/03/04/nhs-launch-national-scheme-treat-veterans-mental-health" TargetMode="External"/><Relationship Id="rId3" Type="http://schemas.openxmlformats.org/officeDocument/2006/relationships/hyperlink" Target="https://www.theguardian.com/society/2014/oct/18/collateral-damage-ex-" TargetMode="External"/><Relationship Id="rId7" Type="http://schemas.openxmlformats.org/officeDocument/2006/relationships/hyperlink" Target="https://www.nhs.uk/conditions/post-traumatic-stress-disorder-pts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rsingtimes.net/roles/mental-health-nurses/using-eye-movement-therapy-to-reduce-trauma-after-intensive-care/7023219.article" TargetMode="External"/><Relationship Id="rId5" Type="http://schemas.openxmlformats.org/officeDocument/2006/relationships/hyperlink" Target="https://www.mind.org.uk/media/6167912/post-traumatic-stress-disorder-" TargetMode="External"/><Relationship Id="rId4" Type="http://schemas.openxmlformats.org/officeDocument/2006/relationships/hyperlink" Target="https://www.counselling-directory.org.uk/emd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 descr="Thought bubble">
            <a:extLst>
              <a:ext uri="{FF2B5EF4-FFF2-40B4-BE49-F238E27FC236}">
                <a16:creationId xmlns:a16="http://schemas.microsoft.com/office/drawing/2014/main" id="{4B33D1EB-F257-421C-A385-8B1BEAFA05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1181417">
            <a:off x="855293" y="3370564"/>
            <a:ext cx="2503686" cy="2036293"/>
          </a:xfrm>
          <a:prstGeom prst="rect">
            <a:avLst/>
          </a:prstGeom>
        </p:spPr>
      </p:pic>
      <p:pic>
        <p:nvPicPr>
          <p:cNvPr id="11" name="Graphic 10" descr="Thought bubble">
            <a:extLst>
              <a:ext uri="{FF2B5EF4-FFF2-40B4-BE49-F238E27FC236}">
                <a16:creationId xmlns:a16="http://schemas.microsoft.com/office/drawing/2014/main" id="{EFAAF0A8-8F18-4A7B-A423-A5E4539E7D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784274">
            <a:off x="5378039" y="3768189"/>
            <a:ext cx="2007824" cy="2122940"/>
          </a:xfrm>
          <a:prstGeom prst="rect">
            <a:avLst/>
          </a:prstGeom>
        </p:spPr>
      </p:pic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40864487-4C66-47A4-91EC-9DA3605F322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20584925">
            <a:off x="5416761" y="1273936"/>
            <a:ext cx="2201980" cy="220198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3BD8F9F-1A89-41DD-9345-B890FAA1597B}"/>
              </a:ext>
            </a:extLst>
          </p:cNvPr>
          <p:cNvSpPr txBox="1"/>
          <p:nvPr/>
        </p:nvSpPr>
        <p:spPr>
          <a:xfrm>
            <a:off x="3798008" y="5080553"/>
            <a:ext cx="257282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0099CC"/>
                </a:solidFill>
              </a:rPr>
              <a:t>Related Mental Disorders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99CC"/>
                </a:solidFill>
              </a:rPr>
              <a:t>PTSD can cause a person to experience additional conditions such as Depression and Dissociative Disorders</a:t>
            </a:r>
          </a:p>
          <a:p>
            <a:pPr lvl="0"/>
            <a:r>
              <a:rPr lang="en-GB" sz="1400" b="1" dirty="0">
                <a:solidFill>
                  <a:srgbClr val="0099CC"/>
                </a:solidFill>
              </a:rPr>
              <a:t>(Mind 2017)</a:t>
            </a:r>
          </a:p>
        </p:txBody>
      </p:sp>
      <p:pic>
        <p:nvPicPr>
          <p:cNvPr id="10" name="Graphic 9" descr="Thought bubble">
            <a:extLst>
              <a:ext uri="{FF2B5EF4-FFF2-40B4-BE49-F238E27FC236}">
                <a16:creationId xmlns:a16="http://schemas.microsoft.com/office/drawing/2014/main" id="{F77EE7ED-0835-4E32-B2CA-A37734339C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6522779">
            <a:off x="855035" y="-141443"/>
            <a:ext cx="2413771" cy="241377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EC3C0FA-F244-4C48-9DB2-B35C519F3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2685" y="1799258"/>
            <a:ext cx="3536797" cy="349496"/>
          </a:xfrm>
        </p:spPr>
        <p:txBody>
          <a:bodyPr>
            <a:noAutofit/>
          </a:bodyPr>
          <a:lstStyle/>
          <a:p>
            <a:r>
              <a:rPr lang="en-GB" sz="2400" b="1" u="sng" dirty="0"/>
              <a:t>Eye Movement Desensitisation and Reprocessing, as a Therapeutic Intervention for Post-Traumatic Stress Disorder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6BAB05-5E5D-4DF6-B624-4EA2B814196F}"/>
              </a:ext>
            </a:extLst>
          </p:cNvPr>
          <p:cNvSpPr txBox="1"/>
          <p:nvPr/>
        </p:nvSpPr>
        <p:spPr>
          <a:xfrm>
            <a:off x="6435335" y="13022"/>
            <a:ext cx="255236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Definition of Post-Traumatic Stress Disorder – </a:t>
            </a:r>
            <a:r>
              <a:rPr lang="en-GB" sz="1400" dirty="0"/>
              <a:t>Post-traumatic stress disorder (PTSD), is an anxiety disorder caused by very stressful, frightening or distressing events. </a:t>
            </a:r>
          </a:p>
          <a:p>
            <a:r>
              <a:rPr lang="en-GB" sz="1400" b="1" i="1" dirty="0"/>
              <a:t>(National Health Service 2017)</a:t>
            </a:r>
          </a:p>
          <a:p>
            <a:endParaRPr lang="en-GB" sz="1600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777CEE-2153-47B2-9283-8DBF1AEDAFF7}"/>
              </a:ext>
            </a:extLst>
          </p:cNvPr>
          <p:cNvSpPr txBox="1"/>
          <p:nvPr/>
        </p:nvSpPr>
        <p:spPr>
          <a:xfrm>
            <a:off x="7291394" y="1778931"/>
            <a:ext cx="1974842" cy="1103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6699FF"/>
                </a:solidFill>
              </a:rPr>
              <a:t> </a:t>
            </a:r>
            <a:r>
              <a:rPr lang="en-GB" sz="1600" b="1" u="sng" dirty="0">
                <a:solidFill>
                  <a:srgbClr val="6699FF"/>
                </a:solidFill>
              </a:rPr>
              <a:t>Initial Thoughts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6699FF"/>
                </a:solidFill>
              </a:rPr>
              <a:t>Soldiers returning from past and present conflicts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E039DC-6F71-4747-B0CE-2B63AD26A14B}"/>
              </a:ext>
            </a:extLst>
          </p:cNvPr>
          <p:cNvSpPr txBox="1"/>
          <p:nvPr/>
        </p:nvSpPr>
        <p:spPr>
          <a:xfrm>
            <a:off x="-69178" y="4912955"/>
            <a:ext cx="25514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0066CC"/>
                </a:solidFill>
              </a:rPr>
              <a:t>The Idea Behind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66CC"/>
                </a:solidFill>
              </a:rPr>
              <a:t>Making rhythmic eye movements whilst recalling a traumatic event </a:t>
            </a:r>
          </a:p>
          <a:p>
            <a:pPr lvl="0"/>
            <a:r>
              <a:rPr lang="en-GB" sz="1600" dirty="0">
                <a:solidFill>
                  <a:srgbClr val="0066CC"/>
                </a:solidFill>
              </a:rPr>
              <a:t> </a:t>
            </a:r>
            <a:r>
              <a:rPr lang="en-GB" sz="1400" b="1" dirty="0">
                <a:solidFill>
                  <a:srgbClr val="0066CC"/>
                </a:solidFill>
              </a:rPr>
              <a:t>(Reeves 2013)</a:t>
            </a:r>
          </a:p>
          <a:p>
            <a:pPr lvl="0"/>
            <a:endParaRPr lang="en-GB" sz="1400" dirty="0">
              <a:solidFill>
                <a:srgbClr val="0066CC"/>
              </a:solidFill>
            </a:endParaRPr>
          </a:p>
          <a:p>
            <a:pPr lvl="0"/>
            <a:endParaRPr lang="en-GB" sz="1600" dirty="0">
              <a:solidFill>
                <a:srgbClr val="0066CC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5BF24CE-099F-41D6-9778-9531AC9898E6}"/>
              </a:ext>
            </a:extLst>
          </p:cNvPr>
          <p:cNvSpPr txBox="1"/>
          <p:nvPr/>
        </p:nvSpPr>
        <p:spPr>
          <a:xfrm>
            <a:off x="-62324" y="1805654"/>
            <a:ext cx="309359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00B0F0"/>
                </a:solidFill>
              </a:rPr>
              <a:t>How it works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B0F0"/>
                </a:solidFill>
              </a:rPr>
              <a:t>Whilst taking part in EMDR, the working memory gets to process a lot of information at the same 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B0F0"/>
                </a:solidFill>
              </a:rPr>
              <a:t>The traumatic event in question becomes blurred, and loses its emotional charge</a:t>
            </a:r>
          </a:p>
          <a:p>
            <a:pPr lvl="0"/>
            <a:r>
              <a:rPr lang="en-GB" sz="1400" b="1" dirty="0">
                <a:solidFill>
                  <a:srgbClr val="66CCFF"/>
                </a:solidFill>
              </a:rPr>
              <a:t>(Nursing Times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F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6CBBF5-19E5-4368-ACC9-0040026D69F0}"/>
              </a:ext>
            </a:extLst>
          </p:cNvPr>
          <p:cNvSpPr txBox="1"/>
          <p:nvPr/>
        </p:nvSpPr>
        <p:spPr>
          <a:xfrm>
            <a:off x="6665870" y="5514567"/>
            <a:ext cx="257282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0099CC"/>
                </a:solidFill>
              </a:rPr>
              <a:t>Personal Problems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99CC"/>
                </a:solidFill>
              </a:rPr>
              <a:t>Forming and maintaining friendships and relationships</a:t>
            </a:r>
          </a:p>
          <a:p>
            <a:pPr lvl="0"/>
            <a:r>
              <a:rPr lang="en-GB" sz="1400" b="1" dirty="0">
                <a:solidFill>
                  <a:srgbClr val="0099CC"/>
                </a:solidFill>
              </a:rPr>
              <a:t>(Combat Stress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99CC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99CC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5C6962-376A-42F0-96BD-0D277C2F6788}"/>
              </a:ext>
            </a:extLst>
          </p:cNvPr>
          <p:cNvSpPr txBox="1"/>
          <p:nvPr/>
        </p:nvSpPr>
        <p:spPr>
          <a:xfrm>
            <a:off x="7200565" y="2919892"/>
            <a:ext cx="211909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6699FF"/>
                </a:solidFill>
              </a:rPr>
              <a:t>A Wide Range of 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6699FF"/>
                </a:solidFill>
              </a:rPr>
              <a:t>Being a victim of a crime, surviving a natural disaster or involvement in a traumatic event etc.</a:t>
            </a:r>
          </a:p>
          <a:p>
            <a:pPr lvl="0"/>
            <a:r>
              <a:rPr lang="en-GB" sz="1400" b="1" dirty="0">
                <a:solidFill>
                  <a:srgbClr val="6699FF"/>
                </a:solidFill>
              </a:rPr>
              <a:t>(Mind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6699FF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06B0562-B607-4A1E-ACED-C9BF19F3662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0527" y="2212926"/>
            <a:ext cx="2158658" cy="243214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2A0EDE-33DF-4A5A-A0CA-B56C35190AA9}"/>
              </a:ext>
            </a:extLst>
          </p:cNvPr>
          <p:cNvSpPr txBox="1"/>
          <p:nvPr/>
        </p:nvSpPr>
        <p:spPr>
          <a:xfrm>
            <a:off x="5860724" y="1737660"/>
            <a:ext cx="1351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we know about PTSD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C5F24BB-8CA9-45FA-93DC-576A2B0CED49}"/>
              </a:ext>
            </a:extLst>
          </p:cNvPr>
          <p:cNvSpPr txBox="1"/>
          <p:nvPr/>
        </p:nvSpPr>
        <p:spPr>
          <a:xfrm>
            <a:off x="6270822" y="4270725"/>
            <a:ext cx="8047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PTSD can cause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21BC0D6-28F7-4A75-9749-99DC477D0F83}"/>
              </a:ext>
            </a:extLst>
          </p:cNvPr>
          <p:cNvSpPr txBox="1"/>
          <p:nvPr/>
        </p:nvSpPr>
        <p:spPr>
          <a:xfrm>
            <a:off x="1633637" y="4290059"/>
            <a:ext cx="120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EMDR in Theory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649DCD-74BD-4732-8B02-D291D8DF033F}"/>
              </a:ext>
            </a:extLst>
          </p:cNvPr>
          <p:cNvSpPr txBox="1"/>
          <p:nvPr/>
        </p:nvSpPr>
        <p:spPr>
          <a:xfrm>
            <a:off x="1282753" y="815633"/>
            <a:ext cx="120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EMDR in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13BCF3-870B-4D26-B0FB-0CF5216B686B}"/>
              </a:ext>
            </a:extLst>
          </p:cNvPr>
          <p:cNvSpPr txBox="1"/>
          <p:nvPr/>
        </p:nvSpPr>
        <p:spPr>
          <a:xfrm>
            <a:off x="2107136" y="5147124"/>
            <a:ext cx="1993601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0066CC"/>
                </a:solidFill>
              </a:rPr>
              <a:t>First Emergence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66CC"/>
                </a:solidFill>
              </a:rPr>
              <a:t>Developed by</a:t>
            </a:r>
            <a:r>
              <a:rPr lang="en-GB" sz="1600" b="1" u="sng" dirty="0">
                <a:solidFill>
                  <a:srgbClr val="0066CC"/>
                </a:solidFill>
              </a:rPr>
              <a:t> </a:t>
            </a:r>
            <a:r>
              <a:rPr lang="en-GB" sz="1600" dirty="0">
                <a:solidFill>
                  <a:srgbClr val="0066CC"/>
                </a:solidFill>
              </a:rPr>
              <a:t>American psychologist Francine Shapiro</a:t>
            </a:r>
          </a:p>
          <a:p>
            <a:pPr lvl="0"/>
            <a:r>
              <a:rPr lang="en-GB" sz="1400" b="1" dirty="0">
                <a:solidFill>
                  <a:srgbClr val="0066CC"/>
                </a:solidFill>
              </a:rPr>
              <a:t>(Counselling Directory 2018)</a:t>
            </a:r>
          </a:p>
          <a:p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5B2B2-C08C-4C39-9F7D-63B144168A87}"/>
              </a:ext>
            </a:extLst>
          </p:cNvPr>
          <p:cNvSpPr txBox="1"/>
          <p:nvPr/>
        </p:nvSpPr>
        <p:spPr>
          <a:xfrm>
            <a:off x="14513" y="91371"/>
            <a:ext cx="131234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Student No. 1704208</a:t>
            </a:r>
          </a:p>
          <a:p>
            <a:r>
              <a:rPr lang="en-GB" sz="1400" b="1" dirty="0"/>
              <a:t>University of Wales Trinity St David</a:t>
            </a:r>
          </a:p>
        </p:txBody>
      </p:sp>
    </p:spTree>
    <p:extLst>
      <p:ext uri="{BB962C8B-B14F-4D97-AF65-F5344CB8AC3E}">
        <p14:creationId xmlns:p14="http://schemas.microsoft.com/office/powerpoint/2010/main" val="1092815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80828-DF88-49F5-B104-8D79FF419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E681C-279B-4B21-8B52-FB5A8DD85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sz="1200" dirty="0">
                <a:solidFill>
                  <a:srgbClr val="444444"/>
                </a:solidFill>
              </a:rPr>
              <a:t>Allison, E. &amp; Hattenstone, S. (2014). 'You don't ever get over it': meet the British soldiers living with post-traumatic stress</a:t>
            </a:r>
          </a:p>
          <a:p>
            <a:pPr marL="0" lvl="0" indent="0">
              <a:buNone/>
            </a:pPr>
            <a:r>
              <a:rPr lang="en-GB" sz="1200" dirty="0">
                <a:solidFill>
                  <a:srgbClr val="444444"/>
                </a:solidFill>
              </a:rPr>
              <a:t>      Disorder. </a:t>
            </a:r>
            <a:r>
              <a:rPr lang="en-GB" sz="1200" i="1" dirty="0">
                <a:solidFill>
                  <a:srgbClr val="444444"/>
                </a:solidFill>
              </a:rPr>
              <a:t>The Guardian. </a:t>
            </a:r>
            <a:r>
              <a:rPr lang="en-GB" sz="1200" dirty="0">
                <a:solidFill>
                  <a:srgbClr val="444444"/>
                </a:solidFill>
              </a:rPr>
              <a:t>Retrieved From: </a:t>
            </a:r>
            <a:r>
              <a:rPr lang="en-GB" sz="1200" dirty="0">
                <a:solidFill>
                  <a:srgbClr val="444444"/>
                </a:solidFill>
                <a:hlinkClick r:id="rId3"/>
              </a:rPr>
              <a:t>https://www.theguardian.com/society/2014/oct/18/collateral-damage-ex-</a:t>
            </a:r>
            <a:endParaRPr lang="en-GB" sz="1200" dirty="0">
              <a:solidFill>
                <a:srgbClr val="444444"/>
              </a:solidFill>
            </a:endParaRPr>
          </a:p>
          <a:p>
            <a:pPr marL="0" lvl="0" indent="0">
              <a:buNone/>
            </a:pPr>
            <a:r>
              <a:rPr lang="en-GB" sz="1200" dirty="0">
                <a:solidFill>
                  <a:srgbClr val="444444"/>
                </a:solidFill>
              </a:rPr>
              <a:t>      </a:t>
            </a:r>
            <a:r>
              <a:rPr lang="en-GB" sz="1200" u="sng" dirty="0">
                <a:solidFill>
                  <a:srgbClr val="0066CC"/>
                </a:solidFill>
              </a:rPr>
              <a:t>soldiers-living-with-</a:t>
            </a:r>
            <a:r>
              <a:rPr lang="en-GB" sz="1200" u="sng" dirty="0" err="1">
                <a:solidFill>
                  <a:srgbClr val="0066CC"/>
                </a:solidFill>
              </a:rPr>
              <a:t>ptsd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Combat Stress. (2017).  </a:t>
            </a:r>
            <a:r>
              <a:rPr lang="en-GB" sz="1200" i="1" dirty="0"/>
              <a:t>Help For You.  </a:t>
            </a:r>
            <a:r>
              <a:rPr lang="en-GB" sz="1200" dirty="0"/>
              <a:t>Retrieved From: </a:t>
            </a:r>
            <a:r>
              <a:rPr lang="en-GB" sz="1200" u="sng" dirty="0">
                <a:solidFill>
                  <a:srgbClr val="0066CC"/>
                </a:solidFill>
              </a:rPr>
              <a:t>https://www.combatstress.org.uk/hel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66CC"/>
                </a:solidFill>
              </a:rPr>
              <a:t>      </a:t>
            </a:r>
            <a:r>
              <a:rPr lang="en-GB" sz="1200" u="sng" dirty="0">
                <a:solidFill>
                  <a:srgbClr val="0066CC"/>
                </a:solidFill>
              </a:rPr>
              <a:t>p-you</a:t>
            </a:r>
          </a:p>
          <a:p>
            <a:pPr marL="0" indent="0">
              <a:buNone/>
            </a:pPr>
            <a:r>
              <a:rPr lang="en-GB" sz="1200" dirty="0"/>
              <a:t>Counselling Directory. (2018). </a:t>
            </a:r>
            <a:r>
              <a:rPr lang="en-GB" sz="1200" i="1" dirty="0"/>
              <a:t>Eye movement desensitisation and reprocessing (EMDR).       </a:t>
            </a:r>
          </a:p>
          <a:p>
            <a:pPr marL="0" indent="0">
              <a:buNone/>
            </a:pPr>
            <a:r>
              <a:rPr lang="en-GB" sz="1200" dirty="0"/>
              <a:t>      Retrieved From:  </a:t>
            </a:r>
            <a:r>
              <a:rPr lang="en-GB" sz="1200" dirty="0">
                <a:hlinkClick r:id="rId4"/>
              </a:rPr>
              <a:t>https://www.counselling-directory.org.uk/emdr.html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Crabtree, A. (2017). </a:t>
            </a:r>
            <a:r>
              <a:rPr lang="en-GB" sz="1200" i="1" dirty="0"/>
              <a:t>Understanding Post-Traumatic Stress Disorder. </a:t>
            </a:r>
            <a:r>
              <a:rPr lang="en-GB" sz="1200" dirty="0"/>
              <a:t>Retrieved From Mind     </a:t>
            </a:r>
          </a:p>
          <a:p>
            <a:pPr marL="0" indent="0">
              <a:buNone/>
            </a:pPr>
            <a:r>
              <a:rPr lang="en-GB" sz="1200" dirty="0"/>
              <a:t>      Website: </a:t>
            </a:r>
            <a:r>
              <a:rPr lang="en-GB" sz="1200" dirty="0">
                <a:solidFill>
                  <a:srgbClr val="0066CC"/>
                </a:solidFill>
                <a:hlinkClick r:id="rId5"/>
              </a:rPr>
              <a:t>https://www.mind.org.uk/media/6167912/post-traumatic-stress-disorder-</a:t>
            </a:r>
            <a:endParaRPr lang="en-GB" sz="1200" dirty="0">
              <a:solidFill>
                <a:srgbClr val="0066CC"/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0066CC"/>
                </a:solidFill>
              </a:rPr>
              <a:t>      </a:t>
            </a:r>
            <a:r>
              <a:rPr lang="en-GB" sz="1200" u="sng" dirty="0">
                <a:solidFill>
                  <a:srgbClr val="0066CC"/>
                </a:solidFill>
              </a:rPr>
              <a:t>2017.pdf</a:t>
            </a:r>
          </a:p>
          <a:p>
            <a:pPr marL="0" lvl="0" indent="0">
              <a:buNone/>
            </a:pPr>
            <a:r>
              <a:rPr lang="en-GB" sz="1200" dirty="0">
                <a:solidFill>
                  <a:prstClr val="black"/>
                </a:solidFill>
              </a:rPr>
              <a:t>Hulme, T. (2018). Using eye movement therapy to reduce trauma after intensive care. </a:t>
            </a:r>
            <a:r>
              <a:rPr lang="en-GB" sz="1200" i="1" dirty="0">
                <a:solidFill>
                  <a:prstClr val="black"/>
                </a:solidFill>
              </a:rPr>
              <a:t>Nursing Times.  </a:t>
            </a:r>
          </a:p>
          <a:p>
            <a:pPr marL="0" lvl="0" indent="0">
              <a:buNone/>
            </a:pPr>
            <a:r>
              <a:rPr lang="en-GB" sz="1200" i="1" dirty="0">
                <a:solidFill>
                  <a:srgbClr val="444444"/>
                </a:solidFill>
              </a:rPr>
              <a:t>     </a:t>
            </a:r>
            <a:r>
              <a:rPr lang="en-GB" sz="1200" dirty="0">
                <a:solidFill>
                  <a:srgbClr val="444444"/>
                </a:solidFill>
              </a:rPr>
              <a:t>Retrieved From:  </a:t>
            </a:r>
            <a:r>
              <a:rPr lang="en-GB" sz="1200" dirty="0">
                <a:solidFill>
                  <a:srgbClr val="444444"/>
                </a:solidFill>
                <a:hlinkClick r:id="rId6"/>
              </a:rPr>
              <a:t>https://www.nursingtimes.net/roles/mental-health-nurses/using-eye-movement-therapy-to-reduce-trauma-after-intensive-care/7023219.article</a:t>
            </a:r>
            <a:endParaRPr lang="en-GB" sz="12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prstClr val="black"/>
                </a:solidFill>
              </a:rPr>
              <a:t>National Health Service. (2017). </a:t>
            </a:r>
            <a:r>
              <a:rPr lang="en-GB" sz="1200" i="1" dirty="0">
                <a:solidFill>
                  <a:prstClr val="black"/>
                </a:solidFill>
              </a:rPr>
              <a:t>Post-Traumatic stress disorder (PTSD). </a:t>
            </a:r>
            <a:r>
              <a:rPr lang="en-GB" sz="1200" dirty="0">
                <a:solidFill>
                  <a:prstClr val="black"/>
                </a:solidFill>
              </a:rPr>
              <a:t>Retrieved From: </a:t>
            </a:r>
          </a:p>
          <a:p>
            <a:pPr marL="0" indent="0">
              <a:buNone/>
            </a:pPr>
            <a:r>
              <a:rPr lang="en-GB" sz="1200" dirty="0">
                <a:solidFill>
                  <a:prstClr val="black"/>
                </a:solidFill>
              </a:rPr>
              <a:t>      </a:t>
            </a:r>
            <a:r>
              <a:rPr lang="en-GB" sz="1200" dirty="0">
                <a:solidFill>
                  <a:prstClr val="black"/>
                </a:solidFill>
                <a:hlinkClick r:id="rId7"/>
              </a:rPr>
              <a:t>https://www.nhs.uk/conditions/post-traumatic-stress-disorder-ptsd</a:t>
            </a:r>
            <a:r>
              <a:rPr lang="en-GB" sz="1200" dirty="0">
                <a:solidFill>
                  <a:prstClr val="black"/>
                </a:solidFill>
              </a:rPr>
              <a:t> </a:t>
            </a:r>
            <a:endParaRPr lang="en-GB" sz="1200" dirty="0">
              <a:solidFill>
                <a:srgbClr val="0066CC"/>
              </a:solidFill>
            </a:endParaRPr>
          </a:p>
          <a:p>
            <a:pPr marL="0" indent="0">
              <a:buNone/>
            </a:pPr>
            <a:r>
              <a:rPr lang="en-GB" sz="1200" dirty="0"/>
              <a:t>Reeves, A. (2013). </a:t>
            </a:r>
            <a:r>
              <a:rPr lang="en-GB" sz="1200" i="1" dirty="0"/>
              <a:t>An Introduction to Counselling and Psychotherapy, from theory to practice.</a:t>
            </a:r>
          </a:p>
          <a:p>
            <a:pPr marL="0" indent="0">
              <a:buNone/>
            </a:pPr>
            <a:r>
              <a:rPr lang="en-GB" sz="1200" dirty="0"/>
              <a:t>      London: SAGE Publications Ltd.</a:t>
            </a:r>
          </a:p>
          <a:p>
            <a:pPr marL="0" indent="0">
              <a:buNone/>
            </a:pPr>
            <a:r>
              <a:rPr lang="en-GB" sz="1200" dirty="0"/>
              <a:t>Rudgard, O. (2018). NHS to launch national scheme to treat veterans' mental health. </a:t>
            </a:r>
            <a:r>
              <a:rPr lang="en-GB" sz="1200" i="1" dirty="0"/>
              <a:t>The Telegraph. </a:t>
            </a:r>
            <a:r>
              <a:rPr lang="en-GB" sz="1200" dirty="0"/>
              <a:t>Retrieved From: 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444444"/>
                </a:solidFill>
              </a:rPr>
              <a:t>     </a:t>
            </a:r>
            <a:r>
              <a:rPr lang="en-GB" sz="1200" dirty="0">
                <a:solidFill>
                  <a:srgbClr val="444444"/>
                </a:solidFill>
                <a:hlinkClick r:id="rId8"/>
              </a:rPr>
              <a:t>https://www.telegraph.co.uk/news/2018/03/04/nhs-launch-national-scheme-treat-veterans-mental-health</a:t>
            </a:r>
            <a:endParaRPr lang="en-GB" sz="12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444444"/>
                </a:solidFill>
              </a:rPr>
              <a:t>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63800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618</TotalTime>
  <Words>506</Words>
  <Application>Microsoft Office PowerPoint</Application>
  <PresentationFormat>On-screen Show (4:3)</PresentationFormat>
  <Paragraphs>54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Eye Movement Desensitisation and Reprocessing, as a Therapeutic Intervention for Post-Traumatic Stress Disorder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alexharries95@outlook.com</dc:creator>
  <cp:lastModifiedBy>alexharries95@outlook.com</cp:lastModifiedBy>
  <cp:revision>34</cp:revision>
  <cp:lastPrinted>2018-03-04T11:32:29Z</cp:lastPrinted>
  <dcterms:created xsi:type="dcterms:W3CDTF">2018-01-20T11:26:08Z</dcterms:created>
  <dcterms:modified xsi:type="dcterms:W3CDTF">2018-03-04T15:10:51Z</dcterms:modified>
</cp:coreProperties>
</file>