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handoutMasterIdLst>
    <p:handoutMasterId r:id="rId28"/>
  </p:handoutMasterIdLst>
  <p:sldIdLst>
    <p:sldId id="278" r:id="rId2"/>
    <p:sldId id="287" r:id="rId3"/>
    <p:sldId id="279" r:id="rId4"/>
    <p:sldId id="273" r:id="rId5"/>
    <p:sldId id="267" r:id="rId6"/>
    <p:sldId id="256" r:id="rId7"/>
    <p:sldId id="268" r:id="rId8"/>
    <p:sldId id="270" r:id="rId9"/>
    <p:sldId id="272" r:id="rId10"/>
    <p:sldId id="280" r:id="rId11"/>
    <p:sldId id="269" r:id="rId12"/>
    <p:sldId id="274" r:id="rId13"/>
    <p:sldId id="275" r:id="rId14"/>
    <p:sldId id="285" r:id="rId15"/>
    <p:sldId id="282" r:id="rId16"/>
    <p:sldId id="283" r:id="rId17"/>
    <p:sldId id="281" r:id="rId18"/>
    <p:sldId id="258" r:id="rId19"/>
    <p:sldId id="259" r:id="rId20"/>
    <p:sldId id="260" r:id="rId21"/>
    <p:sldId id="262" r:id="rId22"/>
    <p:sldId id="265" r:id="rId23"/>
    <p:sldId id="284" r:id="rId24"/>
    <p:sldId id="264" r:id="rId25"/>
    <p:sldId id="286" r:id="rId26"/>
    <p:sldId id="276" r:id="rId27"/>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84" d="100"/>
          <a:sy n="84" d="100"/>
        </p:scale>
        <p:origin x="105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6332"/>
          </a:xfrm>
          <a:prstGeom prst="rect">
            <a:avLst/>
          </a:prstGeom>
        </p:spPr>
        <p:txBody>
          <a:bodyPr vert="horz" lIns="91423" tIns="45711" rIns="91423" bIns="45711" rtlCol="0"/>
          <a:lstStyle>
            <a:lvl1pPr algn="l">
              <a:defRPr sz="1200"/>
            </a:lvl1pPr>
          </a:lstStyle>
          <a:p>
            <a:endParaRPr lang="en-GB"/>
          </a:p>
        </p:txBody>
      </p:sp>
      <p:sp>
        <p:nvSpPr>
          <p:cNvPr id="3" name="Date Placeholder 2"/>
          <p:cNvSpPr>
            <a:spLocks noGrp="1"/>
          </p:cNvSpPr>
          <p:nvPr>
            <p:ph type="dt" sz="quarter" idx="1"/>
          </p:nvPr>
        </p:nvSpPr>
        <p:spPr>
          <a:xfrm>
            <a:off x="3850444" y="1"/>
            <a:ext cx="2945659" cy="496332"/>
          </a:xfrm>
          <a:prstGeom prst="rect">
            <a:avLst/>
          </a:prstGeom>
        </p:spPr>
        <p:txBody>
          <a:bodyPr vert="horz" lIns="91423" tIns="45711" rIns="91423" bIns="45711" rtlCol="0"/>
          <a:lstStyle>
            <a:lvl1pPr algn="r">
              <a:defRPr sz="1200"/>
            </a:lvl1pPr>
          </a:lstStyle>
          <a:p>
            <a:fld id="{8DD3C994-F904-40E2-BCCB-1883CE982BBA}" type="datetimeFigureOut">
              <a:rPr lang="en-US" smtClean="0"/>
              <a:pPr/>
              <a:t>11/24/2016</a:t>
            </a:fld>
            <a:endParaRPr lang="en-GB"/>
          </a:p>
        </p:txBody>
      </p:sp>
      <p:sp>
        <p:nvSpPr>
          <p:cNvPr id="4" name="Footer Placeholder 3"/>
          <p:cNvSpPr>
            <a:spLocks noGrp="1"/>
          </p:cNvSpPr>
          <p:nvPr>
            <p:ph type="ftr" sz="quarter" idx="2"/>
          </p:nvPr>
        </p:nvSpPr>
        <p:spPr>
          <a:xfrm>
            <a:off x="0" y="9428584"/>
            <a:ext cx="2945659" cy="496332"/>
          </a:xfrm>
          <a:prstGeom prst="rect">
            <a:avLst/>
          </a:prstGeom>
        </p:spPr>
        <p:txBody>
          <a:bodyPr vert="horz" lIns="91423" tIns="45711" rIns="91423" bIns="45711" rtlCol="0" anchor="b"/>
          <a:lstStyle>
            <a:lvl1pPr algn="l">
              <a:defRPr sz="1200"/>
            </a:lvl1pPr>
          </a:lstStyle>
          <a:p>
            <a:endParaRPr lang="en-GB"/>
          </a:p>
        </p:txBody>
      </p:sp>
      <p:sp>
        <p:nvSpPr>
          <p:cNvPr id="5" name="Slide Number Placeholder 4"/>
          <p:cNvSpPr>
            <a:spLocks noGrp="1"/>
          </p:cNvSpPr>
          <p:nvPr>
            <p:ph type="sldNum" sz="quarter" idx="3"/>
          </p:nvPr>
        </p:nvSpPr>
        <p:spPr>
          <a:xfrm>
            <a:off x="3850444" y="9428584"/>
            <a:ext cx="2945659" cy="496332"/>
          </a:xfrm>
          <a:prstGeom prst="rect">
            <a:avLst/>
          </a:prstGeom>
        </p:spPr>
        <p:txBody>
          <a:bodyPr vert="horz" lIns="91423" tIns="45711" rIns="91423" bIns="45711" rtlCol="0" anchor="b"/>
          <a:lstStyle>
            <a:lvl1pPr algn="r">
              <a:defRPr sz="1200"/>
            </a:lvl1pPr>
          </a:lstStyle>
          <a:p>
            <a:fld id="{75E4F4B9-9C9A-4FAE-A174-DD7A2B823E8A}" type="slidenum">
              <a:rPr lang="en-GB" smtClean="0"/>
              <a:pPr/>
              <a:t>‹#›</a:t>
            </a:fld>
            <a:endParaRPr lang="en-GB"/>
          </a:p>
        </p:txBody>
      </p:sp>
    </p:spTree>
    <p:extLst>
      <p:ext uri="{BB962C8B-B14F-4D97-AF65-F5344CB8AC3E}">
        <p14:creationId xmlns:p14="http://schemas.microsoft.com/office/powerpoint/2010/main" val="43124246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4CC04501-3CAE-4272-8C3D-216D04ACDC52}"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F67FC6F1-AEAB-4C49-842C-6745791D8A07}"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F2F787BD-7F57-4DEA-8B12-0388FCEC97AB}"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43FACB0D-F3CF-40F4-8367-97390B40C523}"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E9B78D10-F2D1-428A-8E70-69EC7DAD0B03}"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C0248C7C-A453-4532-8D14-0245BD8354C6}"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10EEA382-A527-4944-9F40-1DFC7181A8CA}"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10D0692-B8E0-42F0-BE65-1249F972FA80}"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B79DDAA-2A1E-4559-BF25-C6EA5BBB380B}"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0C5AFBE-1DD5-4D88-8D7B-E8B260BED352}"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65E30AF-7526-4116-B6F4-B9BB3AB4350F}"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DF75BC3E-4212-4E9A-931F-F036657E25C1}"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Marketing Research</a:t>
            </a:r>
            <a:endParaRPr lang="en-GB" dirty="0"/>
          </a:p>
        </p:txBody>
      </p:sp>
      <p:sp>
        <p:nvSpPr>
          <p:cNvPr id="5" name="Subtitle 4"/>
          <p:cNvSpPr>
            <a:spLocks noGrp="1"/>
          </p:cNvSpPr>
          <p:nvPr>
            <p:ph type="subTitle" idx="1"/>
          </p:nvPr>
        </p:nvSpPr>
        <p:spPr/>
        <p:txBody>
          <a:bodyPr/>
          <a:lstStyle/>
          <a:p>
            <a:r>
              <a:rPr lang="en-GB" dirty="0" smtClean="0"/>
              <a:t>Research Methods</a:t>
            </a:r>
            <a:endParaRPr lang="en-GB" dirty="0"/>
          </a:p>
        </p:txBody>
      </p:sp>
    </p:spTree>
    <p:extLst>
      <p:ext uri="{BB962C8B-B14F-4D97-AF65-F5344CB8AC3E}">
        <p14:creationId xmlns:p14="http://schemas.microsoft.com/office/powerpoint/2010/main" val="932830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32656"/>
            <a:ext cx="7772400" cy="1152128"/>
          </a:xfrm>
        </p:spPr>
        <p:txBody>
          <a:bodyPr/>
          <a:lstStyle/>
          <a:p>
            <a:r>
              <a:rPr lang="en-GB" dirty="0" smtClean="0"/>
              <a:t>What did we learn </a:t>
            </a:r>
            <a:r>
              <a:rPr lang="en-GB" smtClean="0"/>
              <a:t>last week? </a:t>
            </a:r>
            <a:endParaRPr lang="en-GB" dirty="0"/>
          </a:p>
        </p:txBody>
      </p:sp>
      <p:sp>
        <p:nvSpPr>
          <p:cNvPr id="3" name="Content Placeholder 2"/>
          <p:cNvSpPr>
            <a:spLocks noGrp="1"/>
          </p:cNvSpPr>
          <p:nvPr>
            <p:ph idx="1"/>
          </p:nvPr>
        </p:nvSpPr>
        <p:spPr>
          <a:xfrm>
            <a:off x="685800" y="1700808"/>
            <a:ext cx="7772400" cy="4608512"/>
          </a:xfrm>
        </p:spPr>
        <p:txBody>
          <a:bodyPr/>
          <a:lstStyle/>
          <a:p>
            <a:r>
              <a:rPr lang="en-GB" dirty="0" smtClean="0"/>
              <a:t>What is research design?</a:t>
            </a:r>
          </a:p>
          <a:p>
            <a:r>
              <a:rPr lang="en-GB" dirty="0" smtClean="0"/>
              <a:t>What options for research design exist for the university in the case study?</a:t>
            </a:r>
          </a:p>
          <a:p>
            <a:r>
              <a:rPr lang="en-GB" dirty="0" smtClean="0"/>
              <a:t>What are the implications on the marketing researcher?</a:t>
            </a:r>
          </a:p>
        </p:txBody>
      </p:sp>
    </p:spTree>
    <p:extLst>
      <p:ext uri="{BB962C8B-B14F-4D97-AF65-F5344CB8AC3E}">
        <p14:creationId xmlns:p14="http://schemas.microsoft.com/office/powerpoint/2010/main" val="4069815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Research</a:t>
            </a:r>
            <a:br>
              <a:rPr lang="en-GB" dirty="0" smtClean="0"/>
            </a:br>
            <a:r>
              <a:rPr lang="en-GB" dirty="0" smtClean="0"/>
              <a:t>- an introduction</a:t>
            </a:r>
            <a:endParaRPr lang="en-GB" dirty="0"/>
          </a:p>
        </p:txBody>
      </p:sp>
      <p:sp>
        <p:nvSpPr>
          <p:cNvPr id="3" name="Content Placeholder 2"/>
          <p:cNvSpPr>
            <a:spLocks noGrp="1"/>
          </p:cNvSpPr>
          <p:nvPr>
            <p:ph idx="1"/>
          </p:nvPr>
        </p:nvSpPr>
        <p:spPr>
          <a:xfrm>
            <a:off x="685800" y="1772816"/>
            <a:ext cx="7772400" cy="4680520"/>
          </a:xfrm>
        </p:spPr>
        <p:txBody>
          <a:bodyPr/>
          <a:lstStyle/>
          <a:p>
            <a:pPr>
              <a:buNone/>
            </a:pPr>
            <a:r>
              <a:rPr lang="en-GB" sz="3000" dirty="0" smtClean="0"/>
              <a:t>There are two main methods of marketing research undertaken, they are;</a:t>
            </a:r>
          </a:p>
          <a:p>
            <a:pPr>
              <a:buFont typeface="Arial" pitchFamily="34" charset="0"/>
              <a:buChar char="•"/>
            </a:pPr>
            <a:r>
              <a:rPr lang="en-GB" sz="3000" dirty="0" smtClean="0"/>
              <a:t>Secondary and </a:t>
            </a:r>
          </a:p>
          <a:p>
            <a:pPr>
              <a:buFont typeface="Arial" pitchFamily="34" charset="0"/>
              <a:buChar char="•"/>
            </a:pPr>
            <a:r>
              <a:rPr lang="en-GB" sz="3000" dirty="0" smtClean="0"/>
              <a:t>Primary </a:t>
            </a:r>
          </a:p>
          <a:p>
            <a:pPr>
              <a:buNone/>
            </a:pPr>
            <a:r>
              <a:rPr lang="en-GB" sz="3000" dirty="0" smtClean="0"/>
              <a:t>And the information that is collected can be either;</a:t>
            </a:r>
          </a:p>
          <a:p>
            <a:pPr>
              <a:buFont typeface="Wingdings" pitchFamily="2" charset="2"/>
              <a:buChar char="ü"/>
            </a:pPr>
            <a:r>
              <a:rPr lang="en-GB" sz="3000" dirty="0" smtClean="0"/>
              <a:t>Quantitative and</a:t>
            </a:r>
          </a:p>
          <a:p>
            <a:pPr>
              <a:buFont typeface="Wingdings" pitchFamily="2" charset="2"/>
              <a:buChar char="ü"/>
            </a:pPr>
            <a:r>
              <a:rPr lang="en-GB" sz="3000" dirty="0" smtClean="0"/>
              <a:t>Qualitative</a:t>
            </a:r>
          </a:p>
          <a:p>
            <a:pPr marL="0" indent="0">
              <a:buNone/>
            </a:pPr>
            <a:r>
              <a:rPr lang="en-GB" sz="3000" dirty="0" smtClean="0"/>
              <a:t>STUDENT TASK: </a:t>
            </a:r>
            <a:r>
              <a:rPr lang="en-GB" sz="3000" dirty="0" smtClean="0"/>
              <a:t>What do these terms mean?</a:t>
            </a:r>
            <a:endParaRPr lang="en-GB" sz="3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METHODS</a:t>
            </a:r>
            <a:br>
              <a:rPr lang="en-US" dirty="0" smtClean="0"/>
            </a:br>
            <a:r>
              <a:rPr lang="en-US" dirty="0" smtClean="0"/>
              <a:t>- secondary research</a:t>
            </a:r>
            <a:endParaRPr lang="en-GB" dirty="0"/>
          </a:p>
        </p:txBody>
      </p:sp>
      <p:sp>
        <p:nvSpPr>
          <p:cNvPr id="3" name="Content Placeholder 2"/>
          <p:cNvSpPr>
            <a:spLocks noGrp="1"/>
          </p:cNvSpPr>
          <p:nvPr>
            <p:ph idx="1"/>
          </p:nvPr>
        </p:nvSpPr>
        <p:spPr>
          <a:xfrm>
            <a:off x="685800" y="1844824"/>
            <a:ext cx="7772400" cy="4608512"/>
          </a:xfrm>
        </p:spPr>
        <p:txBody>
          <a:bodyPr/>
          <a:lstStyle/>
          <a:p>
            <a:pPr>
              <a:buNone/>
            </a:pPr>
            <a:r>
              <a:rPr lang="en-GB" dirty="0" smtClean="0"/>
              <a:t>Secondary research is: </a:t>
            </a:r>
          </a:p>
          <a:p>
            <a:r>
              <a:rPr lang="en-GB" dirty="0" smtClean="0"/>
              <a:t>“.....is information that has been previously gathered for some purpose other than the current research project. The data is available either free or at a cost and can be delivered electronically by computer or in a printed hard-copy form.” </a:t>
            </a:r>
            <a:r>
              <a:rPr lang="en-GB" sz="2000" dirty="0" smtClean="0"/>
              <a:t>(Wilson 2006: 54)</a:t>
            </a:r>
          </a:p>
          <a:p>
            <a:r>
              <a:rPr lang="en-GB" dirty="0" smtClean="0"/>
              <a:t>Uniquely marketing researchers start with secondary data before primary research.</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US" dirty="0" smtClean="0"/>
              <a:t/>
            </a:r>
            <a:br>
              <a:rPr lang="en-US" dirty="0" smtClean="0"/>
            </a:br>
            <a:r>
              <a:rPr lang="en-US" dirty="0" smtClean="0"/>
              <a:t>SECONDARY RESEARCH</a:t>
            </a:r>
            <a:br>
              <a:rPr lang="en-US" dirty="0" smtClean="0"/>
            </a:br>
            <a:r>
              <a:rPr lang="en-US" dirty="0" smtClean="0"/>
              <a:t>- or desk research </a:t>
            </a:r>
            <a:br>
              <a:rPr lang="en-US" dirty="0" smtClean="0"/>
            </a:br>
            <a:endParaRPr lang="en-US" dirty="0"/>
          </a:p>
        </p:txBody>
      </p:sp>
      <p:sp>
        <p:nvSpPr>
          <p:cNvPr id="2051" name="Rectangle 3"/>
          <p:cNvSpPr>
            <a:spLocks noGrp="1" noChangeArrowheads="1"/>
          </p:cNvSpPr>
          <p:nvPr>
            <p:ph type="body" idx="1"/>
          </p:nvPr>
        </p:nvSpPr>
        <p:spPr>
          <a:xfrm>
            <a:off x="685800" y="1772816"/>
            <a:ext cx="7772400" cy="4680520"/>
          </a:xfrm>
        </p:spPr>
        <p:txBody>
          <a:bodyPr/>
          <a:lstStyle/>
          <a:p>
            <a:r>
              <a:rPr lang="en-US" dirty="0" smtClean="0"/>
              <a:t>Work </a:t>
            </a:r>
            <a:r>
              <a:rPr lang="en-US" dirty="0"/>
              <a:t>from your “desk”</a:t>
            </a:r>
          </a:p>
          <a:p>
            <a:r>
              <a:rPr lang="en-US" dirty="0"/>
              <a:t>P</a:t>
            </a:r>
            <a:r>
              <a:rPr lang="en-US" dirty="0" smtClean="0"/>
              <a:t>ublicly </a:t>
            </a:r>
            <a:r>
              <a:rPr lang="en-US" dirty="0"/>
              <a:t>available </a:t>
            </a:r>
            <a:r>
              <a:rPr lang="en-US" dirty="0" smtClean="0"/>
              <a:t>information.</a:t>
            </a:r>
            <a:endParaRPr lang="en-US" dirty="0"/>
          </a:p>
          <a:p>
            <a:r>
              <a:rPr lang="en-US" dirty="0" smtClean="0"/>
              <a:t>Good starting </a:t>
            </a:r>
            <a:r>
              <a:rPr lang="en-US" dirty="0"/>
              <a:t>point of any research project</a:t>
            </a:r>
          </a:p>
          <a:p>
            <a:r>
              <a:rPr lang="en-US" dirty="0" smtClean="0"/>
              <a:t>Helps to refine the problem definition</a:t>
            </a:r>
          </a:p>
          <a:p>
            <a:r>
              <a:rPr lang="en-US" dirty="0" smtClean="0"/>
              <a:t>Often sets the agenda for rest of project</a:t>
            </a:r>
            <a:endParaRPr lang="en-US" dirty="0"/>
          </a:p>
          <a:p>
            <a:r>
              <a:rPr lang="en-US" dirty="0"/>
              <a:t>P</a:t>
            </a:r>
            <a:r>
              <a:rPr lang="en-US" dirty="0" smtClean="0"/>
              <a:t>rovides </a:t>
            </a:r>
            <a:r>
              <a:rPr lang="en-US" dirty="0"/>
              <a:t>basic info. for other stages</a:t>
            </a:r>
          </a:p>
          <a:p>
            <a:r>
              <a:rPr lang="en-US" dirty="0" smtClean="0"/>
              <a:t>Has become a lot easier due to the internet</a:t>
            </a:r>
          </a:p>
          <a:p>
            <a:r>
              <a:rPr lang="en-US" dirty="0" smtClean="0"/>
              <a:t>Mainly </a:t>
            </a:r>
            <a:r>
              <a:rPr lang="en-US" b="1" dirty="0" smtClean="0"/>
              <a:t>quantitative</a:t>
            </a:r>
            <a:r>
              <a:rPr lang="en-US" dirty="0" smtClean="0"/>
              <a:t> but can be </a:t>
            </a:r>
            <a:r>
              <a:rPr lang="en-US" b="1" dirty="0" smtClean="0"/>
              <a:t>qualitative</a:t>
            </a:r>
            <a:endParaRPr lang="en-US"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51">
                                            <p:txEl>
                                              <p:pRg st="0" end="0"/>
                                            </p:txEl>
                                          </p:spTgt>
                                        </p:tgtEl>
                                        <p:attrNameLst>
                                          <p:attrName>style.visibility</p:attrName>
                                        </p:attrNameLst>
                                      </p:cBhvr>
                                      <p:to>
                                        <p:strVal val="visible"/>
                                      </p:to>
                                    </p:set>
                                    <p:animEffect transition="in" filter="fade">
                                      <p:cBhvr>
                                        <p:cTn id="7" dur="500"/>
                                        <p:tgtEl>
                                          <p:spTgt spid="205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51">
                                            <p:txEl>
                                              <p:pRg st="1" end="1"/>
                                            </p:txEl>
                                          </p:spTgt>
                                        </p:tgtEl>
                                        <p:attrNameLst>
                                          <p:attrName>style.visibility</p:attrName>
                                        </p:attrNameLst>
                                      </p:cBhvr>
                                      <p:to>
                                        <p:strVal val="visible"/>
                                      </p:to>
                                    </p:set>
                                    <p:animEffect transition="in" filter="fade">
                                      <p:cBhvr>
                                        <p:cTn id="12" dur="500"/>
                                        <p:tgtEl>
                                          <p:spTgt spid="205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51">
                                            <p:txEl>
                                              <p:pRg st="2" end="2"/>
                                            </p:txEl>
                                          </p:spTgt>
                                        </p:tgtEl>
                                        <p:attrNameLst>
                                          <p:attrName>style.visibility</p:attrName>
                                        </p:attrNameLst>
                                      </p:cBhvr>
                                      <p:to>
                                        <p:strVal val="visible"/>
                                      </p:to>
                                    </p:set>
                                    <p:animEffect transition="in" filter="fade">
                                      <p:cBhvr>
                                        <p:cTn id="17" dur="500"/>
                                        <p:tgtEl>
                                          <p:spTgt spid="20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51">
                                            <p:txEl>
                                              <p:pRg st="3" end="3"/>
                                            </p:txEl>
                                          </p:spTgt>
                                        </p:tgtEl>
                                        <p:attrNameLst>
                                          <p:attrName>style.visibility</p:attrName>
                                        </p:attrNameLst>
                                      </p:cBhvr>
                                      <p:to>
                                        <p:strVal val="visible"/>
                                      </p:to>
                                    </p:set>
                                    <p:animEffect transition="in" filter="fade">
                                      <p:cBhvr>
                                        <p:cTn id="22" dur="500"/>
                                        <p:tgtEl>
                                          <p:spTgt spid="205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051">
                                            <p:txEl>
                                              <p:pRg st="4" end="4"/>
                                            </p:txEl>
                                          </p:spTgt>
                                        </p:tgtEl>
                                        <p:attrNameLst>
                                          <p:attrName>style.visibility</p:attrName>
                                        </p:attrNameLst>
                                      </p:cBhvr>
                                      <p:to>
                                        <p:strVal val="visible"/>
                                      </p:to>
                                    </p:set>
                                    <p:animEffect transition="in" filter="fade">
                                      <p:cBhvr>
                                        <p:cTn id="27" dur="500"/>
                                        <p:tgtEl>
                                          <p:spTgt spid="2051">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051">
                                            <p:txEl>
                                              <p:pRg st="5" end="5"/>
                                            </p:txEl>
                                          </p:spTgt>
                                        </p:tgtEl>
                                        <p:attrNameLst>
                                          <p:attrName>style.visibility</p:attrName>
                                        </p:attrNameLst>
                                      </p:cBhvr>
                                      <p:to>
                                        <p:strVal val="visible"/>
                                      </p:to>
                                    </p:set>
                                    <p:animEffect transition="in" filter="fade">
                                      <p:cBhvr>
                                        <p:cTn id="32" dur="500"/>
                                        <p:tgtEl>
                                          <p:spTgt spid="2051">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051">
                                            <p:txEl>
                                              <p:pRg st="6" end="6"/>
                                            </p:txEl>
                                          </p:spTgt>
                                        </p:tgtEl>
                                        <p:attrNameLst>
                                          <p:attrName>style.visibility</p:attrName>
                                        </p:attrNameLst>
                                      </p:cBhvr>
                                      <p:to>
                                        <p:strVal val="visible"/>
                                      </p:to>
                                    </p:set>
                                    <p:animEffect transition="in" filter="fade">
                                      <p:cBhvr>
                                        <p:cTn id="37" dur="500"/>
                                        <p:tgtEl>
                                          <p:spTgt spid="2051">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51">
                                            <p:txEl>
                                              <p:pRg st="7" end="7"/>
                                            </p:txEl>
                                          </p:spTgt>
                                        </p:tgtEl>
                                        <p:attrNameLst>
                                          <p:attrName>style.visibility</p:attrName>
                                        </p:attrNameLst>
                                      </p:cBhvr>
                                      <p:to>
                                        <p:strVal val="visible"/>
                                      </p:to>
                                    </p:set>
                                    <p:animEffect transition="in" filter="fade">
                                      <p:cBhvr>
                                        <p:cTn id="42" dur="500"/>
                                        <p:tgtEl>
                                          <p:spTgt spid="205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p:txBody>
          <a:bodyPr/>
          <a:lstStyle/>
          <a:p>
            <a:r>
              <a:rPr lang="en-US" dirty="0" smtClean="0"/>
              <a:t>SECONDARY METHODS</a:t>
            </a:r>
            <a:br>
              <a:rPr lang="en-US" dirty="0" smtClean="0"/>
            </a:br>
            <a:r>
              <a:rPr lang="en-US" dirty="0" smtClean="0"/>
              <a:t> –  existing sources</a:t>
            </a:r>
            <a:endParaRPr lang="en-US" dirty="0"/>
          </a:p>
        </p:txBody>
      </p:sp>
      <p:sp>
        <p:nvSpPr>
          <p:cNvPr id="2051" name="Rectangle 3"/>
          <p:cNvSpPr>
            <a:spLocks noGrp="1" noChangeArrowheads="1"/>
          </p:cNvSpPr>
          <p:nvPr>
            <p:ph type="body" idx="1"/>
          </p:nvPr>
        </p:nvSpPr>
        <p:spPr>
          <a:xfrm>
            <a:off x="685800" y="1981200"/>
            <a:ext cx="7772400" cy="4328120"/>
          </a:xfrm>
        </p:spPr>
        <p:txBody>
          <a:bodyPr/>
          <a:lstStyle/>
          <a:p>
            <a:pPr>
              <a:buNone/>
            </a:pPr>
            <a:r>
              <a:rPr lang="en-US" dirty="0" smtClean="0"/>
              <a:t>Desk research is classed as internal &amp; external</a:t>
            </a:r>
            <a:endParaRPr lang="en-US" dirty="0"/>
          </a:p>
          <a:p>
            <a:pPr>
              <a:buFont typeface="Wingdings" pitchFamily="2" charset="2"/>
              <a:buChar char="ü"/>
            </a:pPr>
            <a:r>
              <a:rPr lang="en-US" dirty="0" smtClean="0"/>
              <a:t>Internal: customer databases, operational measures (vehicle weights, stocking frequency) satisfaction surveys/ complaints, promotional reports, observations</a:t>
            </a:r>
            <a:endParaRPr lang="en-US" dirty="0"/>
          </a:p>
          <a:p>
            <a:pPr>
              <a:buFont typeface="Wingdings" pitchFamily="2" charset="2"/>
              <a:buChar char="ü"/>
            </a:pPr>
            <a:r>
              <a:rPr lang="en-US" dirty="0" smtClean="0"/>
              <a:t>External: syndicated services, research reports, the media, directories/ guides/indexes, the government, </a:t>
            </a:r>
            <a:r>
              <a:rPr lang="en-US" i="1" u="sng" dirty="0" smtClean="0"/>
              <a:t>the internet</a:t>
            </a:r>
            <a:endParaRPr lang="en-US" i="1" u="sng"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dirty="0" smtClean="0"/>
              <a:t/>
            </a:r>
            <a:br>
              <a:rPr lang="en-US" dirty="0" smtClean="0"/>
            </a:br>
            <a:r>
              <a:rPr lang="en-US" dirty="0" smtClean="0"/>
              <a:t>SECONDARY RESEARCH</a:t>
            </a:r>
            <a:br>
              <a:rPr lang="en-US" dirty="0" smtClean="0"/>
            </a:br>
            <a:r>
              <a:rPr lang="en-US" dirty="0" smtClean="0"/>
              <a:t>- the Internet</a:t>
            </a:r>
            <a:br>
              <a:rPr lang="en-US" dirty="0" smtClean="0"/>
            </a:br>
            <a:endParaRPr lang="en-US" dirty="0"/>
          </a:p>
        </p:txBody>
      </p:sp>
      <p:sp>
        <p:nvSpPr>
          <p:cNvPr id="7171" name="Rectangle 3"/>
          <p:cNvSpPr>
            <a:spLocks noGrp="1" noChangeArrowheads="1"/>
          </p:cNvSpPr>
          <p:nvPr>
            <p:ph type="body" idx="1"/>
          </p:nvPr>
        </p:nvSpPr>
        <p:spPr>
          <a:xfrm>
            <a:off x="685800" y="1772816"/>
            <a:ext cx="7772400" cy="4464496"/>
          </a:xfrm>
        </p:spPr>
        <p:txBody>
          <a:bodyPr/>
          <a:lstStyle/>
          <a:p>
            <a:r>
              <a:rPr lang="en-US" dirty="0" smtClean="0"/>
              <a:t>Use </a:t>
            </a:r>
            <a:r>
              <a:rPr lang="en-US" dirty="0"/>
              <a:t>a good search engine</a:t>
            </a:r>
          </a:p>
          <a:p>
            <a:r>
              <a:rPr lang="en-US" dirty="0"/>
              <a:t>Visit company websites</a:t>
            </a:r>
          </a:p>
          <a:p>
            <a:r>
              <a:rPr lang="en-US" dirty="0"/>
              <a:t>Visit </a:t>
            </a:r>
            <a:r>
              <a:rPr lang="en-US" dirty="0" smtClean="0"/>
              <a:t>Marketing </a:t>
            </a:r>
            <a:r>
              <a:rPr lang="en-US" dirty="0"/>
              <a:t>research company sites</a:t>
            </a:r>
          </a:p>
          <a:p>
            <a:r>
              <a:rPr lang="en-US" dirty="0"/>
              <a:t>Look out </a:t>
            </a:r>
            <a:r>
              <a:rPr lang="en-US" dirty="0" smtClean="0"/>
              <a:t>for support sites like: the FT</a:t>
            </a:r>
            <a:r>
              <a:rPr lang="en-US" dirty="0"/>
              <a:t>, </a:t>
            </a:r>
            <a:r>
              <a:rPr lang="en-US" dirty="0" err="1"/>
              <a:t>Marketeye</a:t>
            </a:r>
            <a:r>
              <a:rPr lang="en-US" dirty="0" smtClean="0"/>
              <a:t>, the CIM (members can access library)</a:t>
            </a:r>
            <a:endParaRPr lang="en-US" dirty="0"/>
          </a:p>
          <a:p>
            <a:r>
              <a:rPr lang="en-US" dirty="0"/>
              <a:t>Use other </a:t>
            </a:r>
            <a:r>
              <a:rPr lang="en-US" dirty="0" smtClean="0"/>
              <a:t>materials/ databases: </a:t>
            </a:r>
            <a:r>
              <a:rPr lang="en-US" dirty="0"/>
              <a:t>CD </a:t>
            </a:r>
            <a:r>
              <a:rPr lang="en-US" dirty="0" err="1"/>
              <a:t>Roms</a:t>
            </a:r>
            <a:r>
              <a:rPr lang="en-US" dirty="0"/>
              <a:t>-FAME, </a:t>
            </a:r>
            <a:r>
              <a:rPr lang="en-US" dirty="0" smtClean="0"/>
              <a:t>Dunn </a:t>
            </a:r>
            <a:r>
              <a:rPr lang="en-US" dirty="0"/>
              <a:t>&amp; </a:t>
            </a:r>
            <a:r>
              <a:rPr lang="en-US" dirty="0" smtClean="0"/>
              <a:t>Bradstreet, </a:t>
            </a:r>
            <a:r>
              <a:rPr lang="en-US" dirty="0" err="1" smtClean="0"/>
              <a:t>Govt</a:t>
            </a:r>
            <a:r>
              <a:rPr lang="en-US" dirty="0" smtClean="0"/>
              <a:t> stats.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fade">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fade">
                                      <p:cBhvr>
                                        <p:cTn id="17" dur="500"/>
                                        <p:tgtEl>
                                          <p:spTgt spid="71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fade">
                                      <p:cBhvr>
                                        <p:cTn id="22" dur="500"/>
                                        <p:tgtEl>
                                          <p:spTgt spid="7171">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171">
                                            <p:txEl>
                                              <p:pRg st="4" end="4"/>
                                            </p:txEl>
                                          </p:spTgt>
                                        </p:tgtEl>
                                        <p:attrNameLst>
                                          <p:attrName>style.visibility</p:attrName>
                                        </p:attrNameLst>
                                      </p:cBhvr>
                                      <p:to>
                                        <p:strVal val="visible"/>
                                      </p:to>
                                    </p:set>
                                    <p:animEffect transition="in" filter="fade">
                                      <p:cBhvr>
                                        <p:cTn id="27"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dirty="0" smtClean="0"/>
              <a:t>SECONDARY  RESEARCH</a:t>
            </a:r>
            <a:br>
              <a:rPr lang="en-US" dirty="0" smtClean="0"/>
            </a:br>
            <a:r>
              <a:rPr lang="en-US" dirty="0" smtClean="0"/>
              <a:t>- a critical evaluation</a:t>
            </a:r>
            <a:endParaRPr lang="en-US" dirty="0"/>
          </a:p>
        </p:txBody>
      </p:sp>
      <p:sp>
        <p:nvSpPr>
          <p:cNvPr id="5123" name="Rectangle 3"/>
          <p:cNvSpPr>
            <a:spLocks noGrp="1" noChangeArrowheads="1"/>
          </p:cNvSpPr>
          <p:nvPr>
            <p:ph type="body" sz="half" idx="1"/>
          </p:nvPr>
        </p:nvSpPr>
        <p:spPr/>
        <p:txBody>
          <a:bodyPr/>
          <a:lstStyle/>
          <a:p>
            <a:pPr algn="ctr">
              <a:buFontTx/>
              <a:buNone/>
            </a:pPr>
            <a:r>
              <a:rPr lang="en-US" dirty="0"/>
              <a:t>For</a:t>
            </a:r>
          </a:p>
          <a:p>
            <a:r>
              <a:rPr lang="en-US" dirty="0"/>
              <a:t>Cheap</a:t>
            </a:r>
          </a:p>
          <a:p>
            <a:r>
              <a:rPr lang="en-US" dirty="0"/>
              <a:t>Quick</a:t>
            </a:r>
          </a:p>
          <a:p>
            <a:r>
              <a:rPr lang="en-US" dirty="0"/>
              <a:t>Confidential</a:t>
            </a:r>
          </a:p>
          <a:p>
            <a:r>
              <a:rPr lang="en-US" dirty="0"/>
              <a:t>Identifies trends</a:t>
            </a:r>
          </a:p>
          <a:p>
            <a:r>
              <a:rPr lang="en-US" dirty="0"/>
              <a:t>Avoid repeating effort</a:t>
            </a:r>
          </a:p>
          <a:p>
            <a:endParaRPr lang="en-US" dirty="0"/>
          </a:p>
        </p:txBody>
      </p:sp>
      <p:sp>
        <p:nvSpPr>
          <p:cNvPr id="5124" name="Rectangle 4"/>
          <p:cNvSpPr>
            <a:spLocks noGrp="1" noChangeArrowheads="1"/>
          </p:cNvSpPr>
          <p:nvPr>
            <p:ph type="body" sz="half" idx="2"/>
          </p:nvPr>
        </p:nvSpPr>
        <p:spPr/>
        <p:txBody>
          <a:bodyPr/>
          <a:lstStyle/>
          <a:p>
            <a:pPr algn="ctr">
              <a:buFontTx/>
              <a:buNone/>
            </a:pPr>
            <a:r>
              <a:rPr lang="en-US" dirty="0"/>
              <a:t>Against</a:t>
            </a:r>
          </a:p>
          <a:p>
            <a:r>
              <a:rPr lang="en-US" dirty="0"/>
              <a:t>Info. not in 1 </a:t>
            </a:r>
            <a:r>
              <a:rPr lang="en-US" dirty="0" smtClean="0"/>
              <a:t>source</a:t>
            </a:r>
          </a:p>
          <a:p>
            <a:r>
              <a:rPr lang="en-US" dirty="0" smtClean="0"/>
              <a:t>Too much info</a:t>
            </a:r>
            <a:endParaRPr lang="en-US" dirty="0"/>
          </a:p>
          <a:p>
            <a:r>
              <a:rPr lang="en-US" dirty="0"/>
              <a:t>Does not give answers</a:t>
            </a:r>
          </a:p>
          <a:p>
            <a:r>
              <a:rPr lang="en-US" dirty="0"/>
              <a:t>Out of date info. </a:t>
            </a:r>
          </a:p>
          <a:p>
            <a:r>
              <a:rPr lang="en-US" dirty="0"/>
              <a:t>Conflicting info.</a:t>
            </a:r>
          </a:p>
          <a:p>
            <a:r>
              <a:rPr lang="en-US" dirty="0"/>
              <a:t>Info. too general</a:t>
            </a:r>
          </a:p>
          <a:p>
            <a:r>
              <a:rPr lang="en-US" dirty="0"/>
              <a:t>No quality control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fade">
                                      <p:cBhvr>
                                        <p:cTn id="12" dur="500"/>
                                        <p:tgtEl>
                                          <p:spTgt spid="51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fade">
                                      <p:cBhvr>
                                        <p:cTn id="17" dur="500"/>
                                        <p:tgtEl>
                                          <p:spTgt spid="51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fade">
                                      <p:cBhvr>
                                        <p:cTn id="22" dur="500"/>
                                        <p:tgtEl>
                                          <p:spTgt spid="512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animEffect transition="in" filter="fade">
                                      <p:cBhvr>
                                        <p:cTn id="27" dur="500"/>
                                        <p:tgtEl>
                                          <p:spTgt spid="512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123">
                                            <p:txEl>
                                              <p:pRg st="5" end="5"/>
                                            </p:txEl>
                                          </p:spTgt>
                                        </p:tgtEl>
                                        <p:attrNameLst>
                                          <p:attrName>style.visibility</p:attrName>
                                        </p:attrNameLst>
                                      </p:cBhvr>
                                      <p:to>
                                        <p:strVal val="visible"/>
                                      </p:to>
                                    </p:set>
                                    <p:animEffect transition="in" filter="fade">
                                      <p:cBhvr>
                                        <p:cTn id="32" dur="500"/>
                                        <p:tgtEl>
                                          <p:spTgt spid="512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124">
                                            <p:txEl>
                                              <p:pRg st="0" end="0"/>
                                            </p:txEl>
                                          </p:spTgt>
                                        </p:tgtEl>
                                        <p:attrNameLst>
                                          <p:attrName>style.visibility</p:attrName>
                                        </p:attrNameLst>
                                      </p:cBhvr>
                                      <p:to>
                                        <p:strVal val="visible"/>
                                      </p:to>
                                    </p:set>
                                    <p:animEffect transition="in" filter="fade">
                                      <p:cBhvr>
                                        <p:cTn id="37" dur="500"/>
                                        <p:tgtEl>
                                          <p:spTgt spid="5124">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5124">
                                            <p:txEl>
                                              <p:pRg st="1" end="1"/>
                                            </p:txEl>
                                          </p:spTgt>
                                        </p:tgtEl>
                                        <p:attrNameLst>
                                          <p:attrName>style.visibility</p:attrName>
                                        </p:attrNameLst>
                                      </p:cBhvr>
                                      <p:to>
                                        <p:strVal val="visible"/>
                                      </p:to>
                                    </p:set>
                                    <p:animEffect transition="in" filter="fade">
                                      <p:cBhvr>
                                        <p:cTn id="42" dur="500"/>
                                        <p:tgtEl>
                                          <p:spTgt spid="5124">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5124">
                                            <p:txEl>
                                              <p:pRg st="2" end="2"/>
                                            </p:txEl>
                                          </p:spTgt>
                                        </p:tgtEl>
                                        <p:attrNameLst>
                                          <p:attrName>style.visibility</p:attrName>
                                        </p:attrNameLst>
                                      </p:cBhvr>
                                      <p:to>
                                        <p:strVal val="visible"/>
                                      </p:to>
                                    </p:set>
                                    <p:animEffect transition="in" filter="fade">
                                      <p:cBhvr>
                                        <p:cTn id="47" dur="500"/>
                                        <p:tgtEl>
                                          <p:spTgt spid="5124">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124">
                                            <p:txEl>
                                              <p:pRg st="3" end="3"/>
                                            </p:txEl>
                                          </p:spTgt>
                                        </p:tgtEl>
                                        <p:attrNameLst>
                                          <p:attrName>style.visibility</p:attrName>
                                        </p:attrNameLst>
                                      </p:cBhvr>
                                      <p:to>
                                        <p:strVal val="visible"/>
                                      </p:to>
                                    </p:set>
                                    <p:animEffect transition="in" filter="fade">
                                      <p:cBhvr>
                                        <p:cTn id="52" dur="500"/>
                                        <p:tgtEl>
                                          <p:spTgt spid="5124">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5124">
                                            <p:txEl>
                                              <p:pRg st="4" end="4"/>
                                            </p:txEl>
                                          </p:spTgt>
                                        </p:tgtEl>
                                        <p:attrNameLst>
                                          <p:attrName>style.visibility</p:attrName>
                                        </p:attrNameLst>
                                      </p:cBhvr>
                                      <p:to>
                                        <p:strVal val="visible"/>
                                      </p:to>
                                    </p:set>
                                    <p:animEffect transition="in" filter="fade">
                                      <p:cBhvr>
                                        <p:cTn id="57" dur="500"/>
                                        <p:tgtEl>
                                          <p:spTgt spid="5124">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5124">
                                            <p:txEl>
                                              <p:pRg st="5" end="5"/>
                                            </p:txEl>
                                          </p:spTgt>
                                        </p:tgtEl>
                                        <p:attrNameLst>
                                          <p:attrName>style.visibility</p:attrName>
                                        </p:attrNameLst>
                                      </p:cBhvr>
                                      <p:to>
                                        <p:strVal val="visible"/>
                                      </p:to>
                                    </p:set>
                                    <p:animEffect transition="in" filter="fade">
                                      <p:cBhvr>
                                        <p:cTn id="62" dur="500"/>
                                        <p:tgtEl>
                                          <p:spTgt spid="5124">
                                            <p:txEl>
                                              <p:pRg st="5" end="5"/>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5124">
                                            <p:txEl>
                                              <p:pRg st="6" end="6"/>
                                            </p:txEl>
                                          </p:spTgt>
                                        </p:tgtEl>
                                        <p:attrNameLst>
                                          <p:attrName>style.visibility</p:attrName>
                                        </p:attrNameLst>
                                      </p:cBhvr>
                                      <p:to>
                                        <p:strVal val="visible"/>
                                      </p:to>
                                    </p:set>
                                    <p:animEffect transition="in" filter="fade">
                                      <p:cBhvr>
                                        <p:cTn id="67" dur="500"/>
                                        <p:tgtEl>
                                          <p:spTgt spid="5124">
                                            <p:txEl>
                                              <p:pRg st="6" end="6"/>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5124">
                                            <p:txEl>
                                              <p:pRg st="7" end="7"/>
                                            </p:txEl>
                                          </p:spTgt>
                                        </p:tgtEl>
                                        <p:attrNameLst>
                                          <p:attrName>style.visibility</p:attrName>
                                        </p:attrNameLst>
                                      </p:cBhvr>
                                      <p:to>
                                        <p:strVal val="visible"/>
                                      </p:to>
                                    </p:set>
                                    <p:animEffect transition="in" filter="fade">
                                      <p:cBhvr>
                                        <p:cTn id="72" dur="500"/>
                                        <p:tgtEl>
                                          <p:spTgt spid="512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P spid="512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PRIMARY RESEARCH</a:t>
            </a:r>
            <a:endParaRPr lang="en-GB" dirty="0"/>
          </a:p>
        </p:txBody>
      </p:sp>
      <p:sp>
        <p:nvSpPr>
          <p:cNvPr id="3" name="Content Placeholder 2"/>
          <p:cNvSpPr>
            <a:spLocks noGrp="1"/>
          </p:cNvSpPr>
          <p:nvPr>
            <p:ph idx="1"/>
          </p:nvPr>
        </p:nvSpPr>
        <p:spPr>
          <a:xfrm>
            <a:off x="685800" y="1484784"/>
            <a:ext cx="7772400" cy="4968552"/>
          </a:xfrm>
        </p:spPr>
        <p:txBody>
          <a:bodyPr/>
          <a:lstStyle/>
          <a:p>
            <a:pPr>
              <a:buNone/>
            </a:pPr>
            <a:r>
              <a:rPr lang="en-GB" dirty="0" smtClean="0"/>
              <a:t>Primary research involves the initial data collection which does not exist and thus has no reference, and the data is collected directly from the field.</a:t>
            </a:r>
          </a:p>
          <a:p>
            <a:pPr>
              <a:buNone/>
            </a:pPr>
            <a:r>
              <a:rPr lang="en-US" dirty="0" smtClean="0"/>
              <a:t>So whilst secondary research is a good starting point it is unlikely to answer detailed and complex questions so we need to undertake our own further research or primary research, using </a:t>
            </a:r>
            <a:r>
              <a:rPr lang="en-US" b="1" dirty="0" smtClean="0"/>
              <a:t>quantitative</a:t>
            </a:r>
            <a:r>
              <a:rPr lang="en-US" dirty="0" smtClean="0"/>
              <a:t> and/or </a:t>
            </a:r>
            <a:r>
              <a:rPr lang="en-US" b="1" dirty="0" smtClean="0"/>
              <a:t>qualitative</a:t>
            </a:r>
            <a:r>
              <a:rPr lang="en-US" dirty="0" smtClean="0"/>
              <a:t> based techniques.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296144"/>
          </a:xfrm>
        </p:spPr>
        <p:txBody>
          <a:bodyPr/>
          <a:lstStyle/>
          <a:p>
            <a:r>
              <a:rPr lang="en-GB" dirty="0" smtClean="0"/>
              <a:t/>
            </a:r>
            <a:br>
              <a:rPr lang="en-GB" dirty="0" smtClean="0"/>
            </a:br>
            <a:r>
              <a:rPr lang="en-GB" dirty="0" smtClean="0"/>
              <a:t>QUANTITATIVE RESEARCH</a:t>
            </a:r>
            <a:br>
              <a:rPr lang="en-GB" dirty="0" smtClean="0"/>
            </a:br>
            <a:r>
              <a:rPr lang="en-GB" dirty="0" smtClean="0"/>
              <a:t>- AN INTRODUCTION</a:t>
            </a:r>
            <a:br>
              <a:rPr lang="en-GB" dirty="0" smtClean="0"/>
            </a:br>
            <a:endParaRPr lang="en-GB" dirty="0"/>
          </a:p>
        </p:txBody>
      </p:sp>
      <p:sp>
        <p:nvSpPr>
          <p:cNvPr id="3" name="Content Placeholder 2"/>
          <p:cNvSpPr>
            <a:spLocks noGrp="1"/>
          </p:cNvSpPr>
          <p:nvPr>
            <p:ph idx="1"/>
          </p:nvPr>
        </p:nvSpPr>
        <p:spPr>
          <a:xfrm>
            <a:off x="685800" y="1484784"/>
            <a:ext cx="7772400" cy="4968552"/>
          </a:xfrm>
        </p:spPr>
        <p:txBody>
          <a:bodyPr/>
          <a:lstStyle/>
          <a:p>
            <a:pPr>
              <a:buNone/>
            </a:pPr>
            <a:r>
              <a:rPr lang="en-GB" dirty="0" smtClean="0"/>
              <a:t>Using statistical tools and techniques to understand the situation and expressing the outcomes in numbers.</a:t>
            </a:r>
          </a:p>
          <a:p>
            <a:r>
              <a:rPr lang="en-GB" dirty="0" smtClean="0"/>
              <a:t>Surveys</a:t>
            </a:r>
          </a:p>
          <a:p>
            <a:r>
              <a:rPr lang="en-GB" dirty="0" smtClean="0"/>
              <a:t>Experiments</a:t>
            </a:r>
          </a:p>
          <a:p>
            <a:r>
              <a:rPr lang="en-GB" dirty="0" smtClean="0"/>
              <a:t>Testing </a:t>
            </a:r>
          </a:p>
          <a:p>
            <a:r>
              <a:rPr lang="en-GB" dirty="0" err="1" smtClean="0"/>
              <a:t>Modeling</a:t>
            </a:r>
            <a:endParaRPr lang="en-GB" dirty="0" smtClean="0"/>
          </a:p>
          <a:p>
            <a:r>
              <a:rPr lang="en-GB" dirty="0" smtClean="0"/>
              <a:t>Statistical analysis and </a:t>
            </a:r>
          </a:p>
          <a:p>
            <a:r>
              <a:rPr lang="en-GB" dirty="0" smtClean="0"/>
              <a:t>Statistical modelling </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dirty="0"/>
              <a:t>QUANTITATIVE RESEARCH</a:t>
            </a:r>
            <a:br>
              <a:rPr lang="en-US" dirty="0"/>
            </a:br>
            <a:r>
              <a:rPr lang="en-US" dirty="0"/>
              <a:t>- </a:t>
            </a:r>
            <a:r>
              <a:rPr lang="en-US" dirty="0" smtClean="0"/>
              <a:t>surveys (the main approach)</a:t>
            </a:r>
            <a:endParaRPr lang="en-US" dirty="0"/>
          </a:p>
        </p:txBody>
      </p:sp>
      <p:sp>
        <p:nvSpPr>
          <p:cNvPr id="3075" name="Rectangle 3"/>
          <p:cNvSpPr>
            <a:spLocks noGrp="1" noChangeArrowheads="1"/>
          </p:cNvSpPr>
          <p:nvPr>
            <p:ph type="body" idx="1"/>
          </p:nvPr>
        </p:nvSpPr>
        <p:spPr/>
        <p:txBody>
          <a:bodyPr/>
          <a:lstStyle/>
          <a:p>
            <a:pPr algn="ctr">
              <a:buFontTx/>
              <a:buNone/>
            </a:pPr>
            <a:r>
              <a:rPr lang="en-US" dirty="0"/>
              <a:t>Patterns of </a:t>
            </a:r>
            <a:r>
              <a:rPr lang="en-US" dirty="0" err="1"/>
              <a:t>behaviour</a:t>
            </a:r>
            <a:r>
              <a:rPr lang="en-US" dirty="0"/>
              <a:t> expressed in numbers:</a:t>
            </a:r>
          </a:p>
          <a:p>
            <a:r>
              <a:rPr lang="en-US" dirty="0"/>
              <a:t>need factual info.</a:t>
            </a:r>
          </a:p>
          <a:p>
            <a:r>
              <a:rPr lang="en-US" dirty="0"/>
              <a:t>need simple info.</a:t>
            </a:r>
          </a:p>
          <a:p>
            <a:r>
              <a:rPr lang="en-US" dirty="0"/>
              <a:t>questions asked the same way</a:t>
            </a:r>
          </a:p>
          <a:p>
            <a:r>
              <a:rPr lang="en-US" dirty="0"/>
              <a:t>easy for data processing</a:t>
            </a:r>
          </a:p>
          <a:p>
            <a:r>
              <a:rPr lang="en-US" dirty="0"/>
              <a:t>easy for analysis</a:t>
            </a:r>
          </a:p>
          <a:p>
            <a:r>
              <a:rPr lang="en-US" dirty="0"/>
              <a:t>easy to understand</a:t>
            </a:r>
          </a:p>
          <a:p>
            <a:endParaRPr lang="en-US" dirty="0"/>
          </a:p>
          <a:p>
            <a:pPr algn="ctr">
              <a:buFontTx/>
              <a:buNone/>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animEffect transition="in" filter="fade">
                                      <p:cBhvr>
                                        <p:cTn id="7" dur="500"/>
                                        <p:tgtEl>
                                          <p:spTgt spid="307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75">
                                            <p:txEl>
                                              <p:pRg st="1" end="1"/>
                                            </p:txEl>
                                          </p:spTgt>
                                        </p:tgtEl>
                                        <p:attrNameLst>
                                          <p:attrName>style.visibility</p:attrName>
                                        </p:attrNameLst>
                                      </p:cBhvr>
                                      <p:to>
                                        <p:strVal val="visible"/>
                                      </p:to>
                                    </p:set>
                                    <p:animEffect transition="in" filter="fade">
                                      <p:cBhvr>
                                        <p:cTn id="12" dur="500"/>
                                        <p:tgtEl>
                                          <p:spTgt spid="307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075">
                                            <p:txEl>
                                              <p:pRg st="2" end="2"/>
                                            </p:txEl>
                                          </p:spTgt>
                                        </p:tgtEl>
                                        <p:attrNameLst>
                                          <p:attrName>style.visibility</p:attrName>
                                        </p:attrNameLst>
                                      </p:cBhvr>
                                      <p:to>
                                        <p:strVal val="visible"/>
                                      </p:to>
                                    </p:set>
                                    <p:animEffect transition="in" filter="fade">
                                      <p:cBhvr>
                                        <p:cTn id="17" dur="500"/>
                                        <p:tgtEl>
                                          <p:spTgt spid="307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075">
                                            <p:txEl>
                                              <p:pRg st="3" end="3"/>
                                            </p:txEl>
                                          </p:spTgt>
                                        </p:tgtEl>
                                        <p:attrNameLst>
                                          <p:attrName>style.visibility</p:attrName>
                                        </p:attrNameLst>
                                      </p:cBhvr>
                                      <p:to>
                                        <p:strVal val="visible"/>
                                      </p:to>
                                    </p:set>
                                    <p:animEffect transition="in" filter="fade">
                                      <p:cBhvr>
                                        <p:cTn id="22" dur="500"/>
                                        <p:tgtEl>
                                          <p:spTgt spid="307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075">
                                            <p:txEl>
                                              <p:pRg st="4" end="4"/>
                                            </p:txEl>
                                          </p:spTgt>
                                        </p:tgtEl>
                                        <p:attrNameLst>
                                          <p:attrName>style.visibility</p:attrName>
                                        </p:attrNameLst>
                                      </p:cBhvr>
                                      <p:to>
                                        <p:strVal val="visible"/>
                                      </p:to>
                                    </p:set>
                                    <p:animEffect transition="in" filter="fade">
                                      <p:cBhvr>
                                        <p:cTn id="27" dur="500"/>
                                        <p:tgtEl>
                                          <p:spTgt spid="307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075">
                                            <p:txEl>
                                              <p:pRg st="5" end="5"/>
                                            </p:txEl>
                                          </p:spTgt>
                                        </p:tgtEl>
                                        <p:attrNameLst>
                                          <p:attrName>style.visibility</p:attrName>
                                        </p:attrNameLst>
                                      </p:cBhvr>
                                      <p:to>
                                        <p:strVal val="visible"/>
                                      </p:to>
                                    </p:set>
                                    <p:animEffect transition="in" filter="fade">
                                      <p:cBhvr>
                                        <p:cTn id="32" dur="500"/>
                                        <p:tgtEl>
                                          <p:spTgt spid="307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075">
                                            <p:txEl>
                                              <p:pRg st="6" end="6"/>
                                            </p:txEl>
                                          </p:spTgt>
                                        </p:tgtEl>
                                        <p:attrNameLst>
                                          <p:attrName>style.visibility</p:attrName>
                                        </p:attrNameLst>
                                      </p:cBhvr>
                                      <p:to>
                                        <p:strVal val="visible"/>
                                      </p:to>
                                    </p:set>
                                    <p:animEffect transition="in" filter="fade">
                                      <p:cBhvr>
                                        <p:cTn id="37" dur="500"/>
                                        <p:tgtEl>
                                          <p:spTgt spid="30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QUANTITATIVE RESEARCH</a:t>
            </a:r>
            <a:br>
              <a:rPr lang="en-US" dirty="0" smtClean="0"/>
            </a:br>
            <a:r>
              <a:rPr lang="en-US" dirty="0" smtClean="0"/>
              <a:t>- survey methods</a:t>
            </a:r>
            <a:endParaRPr lang="en-GB" dirty="0"/>
          </a:p>
        </p:txBody>
      </p:sp>
      <p:sp>
        <p:nvSpPr>
          <p:cNvPr id="3" name="Content Placeholder 2"/>
          <p:cNvSpPr>
            <a:spLocks noGrp="1"/>
          </p:cNvSpPr>
          <p:nvPr>
            <p:ph idx="1"/>
          </p:nvPr>
        </p:nvSpPr>
        <p:spPr>
          <a:xfrm>
            <a:off x="685800" y="1844824"/>
            <a:ext cx="7772400" cy="4608512"/>
          </a:xfrm>
        </p:spPr>
        <p:txBody>
          <a:bodyPr/>
          <a:lstStyle/>
          <a:p>
            <a:r>
              <a:rPr lang="en-GB" dirty="0" smtClean="0"/>
              <a:t>Face-to-face (doorstep/executive, street)</a:t>
            </a:r>
          </a:p>
          <a:p>
            <a:r>
              <a:rPr lang="en-GB" dirty="0" smtClean="0"/>
              <a:t>Telephone interviews - CATI</a:t>
            </a:r>
          </a:p>
          <a:p>
            <a:r>
              <a:rPr lang="en-GB" dirty="0" smtClean="0"/>
              <a:t>Self-administered and on-line surveys</a:t>
            </a:r>
          </a:p>
          <a:p>
            <a:r>
              <a:rPr lang="en-GB" dirty="0" smtClean="0"/>
              <a:t>Omnibus surveys (shared by </a:t>
            </a:r>
            <a:r>
              <a:rPr lang="en-GB" dirty="0" err="1" smtClean="0"/>
              <a:t>no.of</a:t>
            </a:r>
            <a:r>
              <a:rPr lang="en-GB" dirty="0" smtClean="0"/>
              <a:t> clients)</a:t>
            </a:r>
          </a:p>
          <a:p>
            <a:r>
              <a:rPr lang="en-GB" dirty="0" smtClean="0"/>
              <a:t>Hall tests</a:t>
            </a:r>
          </a:p>
          <a:p>
            <a:r>
              <a:rPr lang="en-GB" dirty="0" smtClean="0"/>
              <a:t>Placement tests</a:t>
            </a:r>
          </a:p>
          <a:p>
            <a:r>
              <a:rPr lang="en-GB" dirty="0" smtClean="0"/>
              <a:t>Simulated test markets</a:t>
            </a:r>
          </a:p>
          <a:p>
            <a:r>
              <a:rPr lang="en-GB" dirty="0" smtClean="0"/>
              <a:t>Panels - survey same unit over time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QUANTITATIVE RESEARCH</a:t>
            </a:r>
            <a:br>
              <a:rPr lang="en-US" dirty="0" smtClean="0"/>
            </a:br>
            <a:r>
              <a:rPr lang="en-US" dirty="0" smtClean="0"/>
              <a:t>- designing questionnaires</a:t>
            </a:r>
            <a:endParaRPr lang="en-GB" dirty="0"/>
          </a:p>
        </p:txBody>
      </p:sp>
      <p:sp>
        <p:nvSpPr>
          <p:cNvPr id="3" name="Content Placeholder 2"/>
          <p:cNvSpPr>
            <a:spLocks noGrp="1"/>
          </p:cNvSpPr>
          <p:nvPr>
            <p:ph idx="1"/>
          </p:nvPr>
        </p:nvSpPr>
        <p:spPr>
          <a:xfrm>
            <a:off x="685800" y="1844824"/>
            <a:ext cx="7772400" cy="4608512"/>
          </a:xfrm>
        </p:spPr>
        <p:txBody>
          <a:bodyPr/>
          <a:lstStyle/>
          <a:p>
            <a:pPr>
              <a:buNone/>
            </a:pPr>
            <a:r>
              <a:rPr lang="en-GB" sz="2400" dirty="0" smtClean="0"/>
              <a:t>Surveys use questionnaires to collect data so the question design process is key;</a:t>
            </a:r>
          </a:p>
          <a:p>
            <a:r>
              <a:rPr lang="en-GB" sz="2400" dirty="0" smtClean="0"/>
              <a:t>Develop question topics – relate to objectives, exploratory work, respondent characteristics</a:t>
            </a:r>
          </a:p>
          <a:p>
            <a:r>
              <a:rPr lang="en-GB" sz="2400" dirty="0" smtClean="0"/>
              <a:t>Select question and response formats – open &amp; closed, dichotomous or multi-choice, scales, comparative, </a:t>
            </a:r>
            <a:r>
              <a:rPr lang="en-GB" sz="2400" dirty="0" err="1" smtClean="0"/>
              <a:t>pictoral</a:t>
            </a:r>
            <a:r>
              <a:rPr lang="en-GB" sz="2400" dirty="0" smtClean="0"/>
              <a:t> </a:t>
            </a:r>
          </a:p>
          <a:p>
            <a:r>
              <a:rPr lang="en-GB" sz="2400" dirty="0" smtClean="0"/>
              <a:t>Select wording – beware ambiguity, multiple options, leading/ loaded, assumptions (terminology) </a:t>
            </a:r>
          </a:p>
          <a:p>
            <a:r>
              <a:rPr lang="en-GB" sz="2400" dirty="0" smtClean="0"/>
              <a:t>Determine sequence – </a:t>
            </a:r>
            <a:r>
              <a:rPr lang="en-GB" sz="2400" dirty="0" err="1" smtClean="0"/>
              <a:t>classifictions</a:t>
            </a:r>
            <a:r>
              <a:rPr lang="en-GB" sz="2400" dirty="0" smtClean="0"/>
              <a:t>; use a funnel sequence</a:t>
            </a:r>
          </a:p>
          <a:p>
            <a:r>
              <a:rPr lang="en-GB" sz="2400" dirty="0" smtClean="0"/>
              <a:t>Design layout and appearance – spacing, variety, coding</a:t>
            </a:r>
          </a:p>
          <a:p>
            <a:r>
              <a:rPr lang="en-GB" sz="2400" dirty="0" smtClean="0"/>
              <a:t>Pilot test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a:t>
            </a:r>
            <a:endParaRPr lang="en-GB" dirty="0"/>
          </a:p>
        </p:txBody>
      </p:sp>
      <p:sp>
        <p:nvSpPr>
          <p:cNvPr id="3" name="Content Placeholder 2"/>
          <p:cNvSpPr>
            <a:spLocks noGrp="1"/>
          </p:cNvSpPr>
          <p:nvPr>
            <p:ph idx="1"/>
          </p:nvPr>
        </p:nvSpPr>
        <p:spPr/>
        <p:txBody>
          <a:bodyPr/>
          <a:lstStyle/>
          <a:p>
            <a:pPr marL="0" indent="0">
              <a:buNone/>
            </a:pPr>
            <a:r>
              <a:rPr lang="en-GB" dirty="0" smtClean="0"/>
              <a:t>As part of the case study I have given you on the University design a questionnaire for a survey to cover why and how students decide on the undergraduate course they want to study. </a:t>
            </a:r>
            <a:endParaRPr lang="en-GB" dirty="0"/>
          </a:p>
        </p:txBody>
      </p:sp>
    </p:spTree>
    <p:extLst>
      <p:ext uri="{BB962C8B-B14F-4D97-AF65-F5344CB8AC3E}">
        <p14:creationId xmlns:p14="http://schemas.microsoft.com/office/powerpoint/2010/main" val="266692033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QUANTITATIVE RESEARCH</a:t>
            </a:r>
            <a:br>
              <a:rPr lang="en-US" dirty="0" smtClean="0"/>
            </a:br>
            <a:r>
              <a:rPr lang="en-US" dirty="0" smtClean="0"/>
              <a:t>- e</a:t>
            </a:r>
            <a:r>
              <a:rPr lang="en-GB" dirty="0" err="1" smtClean="0"/>
              <a:t>xperiments</a:t>
            </a:r>
            <a:r>
              <a:rPr lang="en-GB" dirty="0" smtClean="0"/>
              <a:t>/ testing/ models</a:t>
            </a:r>
            <a:endParaRPr lang="en-GB" dirty="0"/>
          </a:p>
        </p:txBody>
      </p:sp>
      <p:sp>
        <p:nvSpPr>
          <p:cNvPr id="3" name="Content Placeholder 2"/>
          <p:cNvSpPr>
            <a:spLocks noGrp="1"/>
          </p:cNvSpPr>
          <p:nvPr>
            <p:ph idx="1"/>
          </p:nvPr>
        </p:nvSpPr>
        <p:spPr/>
        <p:txBody>
          <a:bodyPr/>
          <a:lstStyle/>
          <a:p>
            <a:pPr>
              <a:buNone/>
            </a:pPr>
            <a:r>
              <a:rPr lang="en-GB" dirty="0" smtClean="0"/>
              <a:t>Where we identify the key factors (or variables) in a situation that influence outcomes and look to finding out their impact and/or relationship. </a:t>
            </a:r>
          </a:p>
          <a:p>
            <a:pPr>
              <a:buNone/>
            </a:pPr>
            <a:r>
              <a:rPr lang="en-GB" dirty="0" smtClean="0"/>
              <a:t>As it works best when there is a control group to compare results against this often makes it a difficult option for marketers.</a:t>
            </a:r>
          </a:p>
          <a:p>
            <a:pPr>
              <a:buNone/>
            </a:pPr>
            <a:r>
              <a:rPr lang="en-GB" dirty="0" smtClean="0"/>
              <a:t>Helps to build models.</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QUANTITATIVE RESEARCH</a:t>
            </a:r>
            <a:br>
              <a:rPr lang="en-US" dirty="0" smtClean="0"/>
            </a:br>
            <a:r>
              <a:rPr lang="en-US" dirty="0" smtClean="0"/>
              <a:t>- statistical analysis &amp;</a:t>
            </a:r>
            <a:r>
              <a:rPr lang="en-GB" dirty="0" smtClean="0"/>
              <a:t> models</a:t>
            </a:r>
            <a:endParaRPr lang="en-GB" dirty="0"/>
          </a:p>
        </p:txBody>
      </p:sp>
      <p:sp>
        <p:nvSpPr>
          <p:cNvPr id="3" name="Content Placeholder 2"/>
          <p:cNvSpPr>
            <a:spLocks noGrp="1"/>
          </p:cNvSpPr>
          <p:nvPr>
            <p:ph idx="1"/>
          </p:nvPr>
        </p:nvSpPr>
        <p:spPr>
          <a:xfrm>
            <a:off x="539552" y="1981200"/>
            <a:ext cx="8136904" cy="4184104"/>
          </a:xfrm>
        </p:spPr>
        <p:txBody>
          <a:bodyPr/>
          <a:lstStyle/>
          <a:p>
            <a:r>
              <a:rPr lang="en-GB" sz="2400" dirty="0" smtClean="0"/>
              <a:t>The developments of large </a:t>
            </a:r>
            <a:r>
              <a:rPr lang="en-GB" sz="2400" dirty="0"/>
              <a:t>data bases </a:t>
            </a:r>
            <a:r>
              <a:rPr lang="en-GB" sz="2400" dirty="0" smtClean="0"/>
              <a:t>have </a:t>
            </a:r>
            <a:r>
              <a:rPr lang="en-GB" sz="2400" dirty="0"/>
              <a:t>changed the nature of marketing research. </a:t>
            </a:r>
            <a:r>
              <a:rPr lang="en-GB" sz="2400" dirty="0" smtClean="0"/>
              <a:t>For example supermarkets who have loyalty </a:t>
            </a:r>
            <a:r>
              <a:rPr lang="en-GB" sz="2400" dirty="0"/>
              <a:t>cards and </a:t>
            </a:r>
            <a:r>
              <a:rPr lang="en-GB" sz="2400" dirty="0" smtClean="0"/>
              <a:t>scanners can </a:t>
            </a:r>
            <a:r>
              <a:rPr lang="en-GB" sz="2400" dirty="0"/>
              <a:t>track </a:t>
            </a:r>
            <a:r>
              <a:rPr lang="en-GB" sz="2400" b="1" i="1" u="sng" dirty="0"/>
              <a:t>all</a:t>
            </a:r>
            <a:r>
              <a:rPr lang="en-GB" sz="2400" dirty="0"/>
              <a:t> purchases by individual households </a:t>
            </a:r>
            <a:r>
              <a:rPr lang="en-GB" sz="2400" dirty="0" smtClean="0"/>
              <a:t>(they can even </a:t>
            </a:r>
            <a:r>
              <a:rPr lang="en-GB" sz="2400" dirty="0"/>
              <a:t>collect information on the brands and products that were not </a:t>
            </a:r>
            <a:r>
              <a:rPr lang="en-GB" sz="2400" dirty="0" smtClean="0"/>
              <a:t>purchased) so that it is now possible </a:t>
            </a:r>
            <a:r>
              <a:rPr lang="en-GB" sz="2400" dirty="0"/>
              <a:t>to </a:t>
            </a:r>
            <a:r>
              <a:rPr lang="en-GB" sz="2400" dirty="0" smtClean="0"/>
              <a:t>analyse </a:t>
            </a:r>
            <a:r>
              <a:rPr lang="en-GB" sz="2400" dirty="0"/>
              <a:t>not only what individuals themselves state </a:t>
            </a:r>
            <a:r>
              <a:rPr lang="en-GB" sz="2400" u="sng" dirty="0"/>
              <a:t>they do or would do </a:t>
            </a:r>
            <a:r>
              <a:rPr lang="en-GB" sz="2400" dirty="0" smtClean="0"/>
              <a:t>(stated preferences), </a:t>
            </a:r>
            <a:r>
              <a:rPr lang="en-GB" sz="2400" b="1" i="1" dirty="0"/>
              <a:t>but also </a:t>
            </a:r>
            <a:r>
              <a:rPr lang="en-GB" sz="2400" dirty="0"/>
              <a:t>what individuals </a:t>
            </a:r>
            <a:r>
              <a:rPr lang="en-GB" sz="2400" u="sng" dirty="0"/>
              <a:t>actually do </a:t>
            </a:r>
            <a:r>
              <a:rPr lang="en-GB" sz="2400" dirty="0"/>
              <a:t>(revealed </a:t>
            </a:r>
            <a:r>
              <a:rPr lang="en-GB" sz="2400" dirty="0" smtClean="0"/>
              <a:t>preferences).</a:t>
            </a:r>
          </a:p>
          <a:p>
            <a:r>
              <a:rPr lang="en-GB" sz="2400" dirty="0" smtClean="0"/>
              <a:t>Complex statistics can be used to analyse then identify patterns and trends for which models can be built.</a:t>
            </a:r>
          </a:p>
          <a:p>
            <a:r>
              <a:rPr lang="en-GB" sz="2400" dirty="0" smtClean="0"/>
              <a:t>…….a job for the specialist!</a:t>
            </a:r>
            <a:endParaRPr lang="en-GB" sz="2400" dirty="0"/>
          </a:p>
        </p:txBody>
      </p:sp>
    </p:spTree>
    <p:extLst>
      <p:ext uri="{BB962C8B-B14F-4D97-AF65-F5344CB8AC3E}">
        <p14:creationId xmlns:p14="http://schemas.microsoft.com/office/powerpoint/2010/main" val="37246238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QUALITATIVE RESEARCH</a:t>
            </a:r>
            <a:br>
              <a:rPr lang="en-US" dirty="0" smtClean="0"/>
            </a:br>
            <a:r>
              <a:rPr lang="en-US" dirty="0" smtClean="0"/>
              <a:t>- an introduction</a:t>
            </a:r>
            <a:endParaRPr lang="en-GB" dirty="0"/>
          </a:p>
        </p:txBody>
      </p:sp>
      <p:sp>
        <p:nvSpPr>
          <p:cNvPr id="3" name="Content Placeholder 2"/>
          <p:cNvSpPr>
            <a:spLocks noGrp="1"/>
          </p:cNvSpPr>
          <p:nvPr>
            <p:ph idx="1"/>
          </p:nvPr>
        </p:nvSpPr>
        <p:spPr>
          <a:xfrm>
            <a:off x="685800" y="1772816"/>
            <a:ext cx="7772400" cy="4536504"/>
          </a:xfrm>
        </p:spPr>
        <p:txBody>
          <a:bodyPr/>
          <a:lstStyle/>
          <a:p>
            <a:pPr>
              <a:buNone/>
            </a:pPr>
            <a:r>
              <a:rPr lang="en-GB" dirty="0" smtClean="0"/>
              <a:t>If quantitative research is based on numbers then qualitative research is based on thoughts, feelings, opinions, attitudes, actions and behaviours.</a:t>
            </a:r>
          </a:p>
          <a:p>
            <a:pPr>
              <a:buNone/>
            </a:pPr>
            <a:r>
              <a:rPr lang="en-GB" dirty="0" smtClean="0"/>
              <a:t>It is often felt that although numbers give an exact representation of what is going on we find that in business this can be misleading and so qualitative research is </a:t>
            </a:r>
            <a:r>
              <a:rPr lang="en-GB" i="1" u="sng" dirty="0" smtClean="0"/>
              <a:t>best[?]</a:t>
            </a:r>
            <a:r>
              <a:rPr lang="en-GB" dirty="0" smtClean="0"/>
              <a:t> as it gives insight which can be more useful!</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dirty="0"/>
              <a:t>QUALITATIVE RESEARCH</a:t>
            </a:r>
          </a:p>
        </p:txBody>
      </p:sp>
      <p:sp>
        <p:nvSpPr>
          <p:cNvPr id="4099" name="Rectangle 3"/>
          <p:cNvSpPr>
            <a:spLocks noGrp="1" noChangeArrowheads="1"/>
          </p:cNvSpPr>
          <p:nvPr>
            <p:ph type="body" idx="1"/>
          </p:nvPr>
        </p:nvSpPr>
        <p:spPr/>
        <p:txBody>
          <a:bodyPr/>
          <a:lstStyle/>
          <a:p>
            <a:pPr algn="ctr">
              <a:buFontTx/>
              <a:buNone/>
            </a:pPr>
            <a:r>
              <a:rPr lang="en-US" dirty="0"/>
              <a:t>To understand emotive aspects of an issue:</a:t>
            </a:r>
          </a:p>
          <a:p>
            <a:r>
              <a:rPr lang="en-US" dirty="0"/>
              <a:t>response orientated, not question orientated</a:t>
            </a:r>
          </a:p>
          <a:p>
            <a:r>
              <a:rPr lang="en-US" dirty="0"/>
              <a:t>cannot define all questions</a:t>
            </a:r>
          </a:p>
          <a:p>
            <a:r>
              <a:rPr lang="en-US" dirty="0"/>
              <a:t>interviewer interprets as data collected</a:t>
            </a:r>
          </a:p>
          <a:p>
            <a:r>
              <a:rPr lang="en-US" dirty="0"/>
              <a:t>interviewer must not impose own thoughts</a:t>
            </a:r>
          </a:p>
          <a:p>
            <a:r>
              <a:rPr lang="en-US" dirty="0"/>
              <a:t>respondents given few clues</a:t>
            </a:r>
          </a:p>
          <a:p>
            <a:r>
              <a:rPr lang="en-US" dirty="0"/>
              <a:t>acknowledges importance of psychology</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fade">
                                      <p:cBhvr>
                                        <p:cTn id="7" dur="500"/>
                                        <p:tgtEl>
                                          <p:spTgt spid="40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fade">
                                      <p:cBhvr>
                                        <p:cTn id="12" dur="500"/>
                                        <p:tgtEl>
                                          <p:spTgt spid="409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fade">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fade">
                                      <p:cBhvr>
                                        <p:cTn id="22" dur="500"/>
                                        <p:tgtEl>
                                          <p:spTgt spid="4099">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099">
                                            <p:txEl>
                                              <p:pRg st="4" end="4"/>
                                            </p:txEl>
                                          </p:spTgt>
                                        </p:tgtEl>
                                        <p:attrNameLst>
                                          <p:attrName>style.visibility</p:attrName>
                                        </p:attrNameLst>
                                      </p:cBhvr>
                                      <p:to>
                                        <p:strVal val="visible"/>
                                      </p:to>
                                    </p:set>
                                    <p:animEffect transition="in" filter="fade">
                                      <p:cBhvr>
                                        <p:cTn id="27" dur="500"/>
                                        <p:tgtEl>
                                          <p:spTgt spid="4099">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099">
                                            <p:txEl>
                                              <p:pRg st="5" end="5"/>
                                            </p:txEl>
                                          </p:spTgt>
                                        </p:tgtEl>
                                        <p:attrNameLst>
                                          <p:attrName>style.visibility</p:attrName>
                                        </p:attrNameLst>
                                      </p:cBhvr>
                                      <p:to>
                                        <p:strVal val="visible"/>
                                      </p:to>
                                    </p:set>
                                    <p:animEffect transition="in" filter="fade">
                                      <p:cBhvr>
                                        <p:cTn id="32" dur="500"/>
                                        <p:tgtEl>
                                          <p:spTgt spid="4099">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099">
                                            <p:txEl>
                                              <p:pRg st="6" end="6"/>
                                            </p:txEl>
                                          </p:spTgt>
                                        </p:tgtEl>
                                        <p:attrNameLst>
                                          <p:attrName>style.visibility</p:attrName>
                                        </p:attrNameLst>
                                      </p:cBhvr>
                                      <p:to>
                                        <p:strVal val="visible"/>
                                      </p:to>
                                    </p:set>
                                    <p:animEffect transition="in" filter="fade">
                                      <p:cBhvr>
                                        <p:cTn id="37" dur="500"/>
                                        <p:tgtEl>
                                          <p:spTgt spid="4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t>QUALITATIVE RESEARCH</a:t>
            </a:r>
          </a:p>
        </p:txBody>
      </p:sp>
      <p:sp>
        <p:nvSpPr>
          <p:cNvPr id="5123" name="Rectangle 3"/>
          <p:cNvSpPr>
            <a:spLocks noGrp="1" noChangeArrowheads="1"/>
          </p:cNvSpPr>
          <p:nvPr>
            <p:ph type="body" idx="1"/>
          </p:nvPr>
        </p:nvSpPr>
        <p:spPr/>
        <p:txBody>
          <a:bodyPr/>
          <a:lstStyle/>
          <a:p>
            <a:pPr algn="ctr">
              <a:buFontTx/>
              <a:buNone/>
            </a:pPr>
            <a:r>
              <a:rPr lang="en-US" dirty="0"/>
              <a:t>Types of qualitative research</a:t>
            </a:r>
          </a:p>
          <a:p>
            <a:r>
              <a:rPr lang="en-US" dirty="0"/>
              <a:t>Individual interviews</a:t>
            </a:r>
          </a:p>
          <a:p>
            <a:r>
              <a:rPr lang="en-US" dirty="0" smtClean="0"/>
              <a:t>Focus group discussions</a:t>
            </a:r>
          </a:p>
          <a:p>
            <a:r>
              <a:rPr lang="en-US" dirty="0" smtClean="0"/>
              <a:t>Observations </a:t>
            </a:r>
          </a:p>
          <a:p>
            <a:r>
              <a:rPr lang="en-US" dirty="0" err="1" smtClean="0"/>
              <a:t>Ethnographics</a:t>
            </a:r>
            <a:endParaRPr lang="en-US" dirty="0" smtClean="0"/>
          </a:p>
          <a:p>
            <a:r>
              <a:rPr lang="en-US" dirty="0" smtClean="0"/>
              <a:t>Panels </a:t>
            </a:r>
            <a:endParaRPr lang="en-US" dirty="0"/>
          </a:p>
          <a:p>
            <a:r>
              <a:rPr lang="en-US" dirty="0"/>
              <a:t>Projective techniques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fade">
                                      <p:cBhvr>
                                        <p:cTn id="7" dur="500"/>
                                        <p:tgtEl>
                                          <p:spTgt spid="51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fade">
                                      <p:cBhvr>
                                        <p:cTn id="12" dur="500"/>
                                        <p:tgtEl>
                                          <p:spTgt spid="51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fade">
                                      <p:cBhvr>
                                        <p:cTn id="17" dur="500"/>
                                        <p:tgtEl>
                                          <p:spTgt spid="51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fade">
                                      <p:cBhvr>
                                        <p:cTn id="22" dur="500"/>
                                        <p:tgtEl>
                                          <p:spTgt spid="512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123">
                                            <p:txEl>
                                              <p:pRg st="4" end="4"/>
                                            </p:txEl>
                                          </p:spTgt>
                                        </p:tgtEl>
                                        <p:attrNameLst>
                                          <p:attrName>style.visibility</p:attrName>
                                        </p:attrNameLst>
                                      </p:cBhvr>
                                      <p:to>
                                        <p:strVal val="visible"/>
                                      </p:to>
                                    </p:set>
                                    <p:animEffect transition="in" filter="fade">
                                      <p:cBhvr>
                                        <p:cTn id="27" dur="500"/>
                                        <p:tgtEl>
                                          <p:spTgt spid="512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123">
                                            <p:txEl>
                                              <p:pRg st="5" end="5"/>
                                            </p:txEl>
                                          </p:spTgt>
                                        </p:tgtEl>
                                        <p:attrNameLst>
                                          <p:attrName>style.visibility</p:attrName>
                                        </p:attrNameLst>
                                      </p:cBhvr>
                                      <p:to>
                                        <p:strVal val="visible"/>
                                      </p:to>
                                    </p:set>
                                    <p:animEffect transition="in" filter="fade">
                                      <p:cBhvr>
                                        <p:cTn id="32" dur="500"/>
                                        <p:tgtEl>
                                          <p:spTgt spid="512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123">
                                            <p:txEl>
                                              <p:pRg st="6" end="6"/>
                                            </p:txEl>
                                          </p:spTgt>
                                        </p:tgtEl>
                                        <p:attrNameLst>
                                          <p:attrName>style.visibility</p:attrName>
                                        </p:attrNameLst>
                                      </p:cBhvr>
                                      <p:to>
                                        <p:strVal val="visible"/>
                                      </p:to>
                                    </p:set>
                                    <p:animEffect transition="in" filter="fade">
                                      <p:cBhvr>
                                        <p:cTn id="37" dur="500"/>
                                        <p:tgtEl>
                                          <p:spTgt spid="512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t>INDIVIDUAL INTERVIEWS</a:t>
            </a:r>
          </a:p>
        </p:txBody>
      </p:sp>
      <p:sp>
        <p:nvSpPr>
          <p:cNvPr id="3" name="Text Placeholder 2"/>
          <p:cNvSpPr>
            <a:spLocks noGrp="1"/>
          </p:cNvSpPr>
          <p:nvPr>
            <p:ph type="body" idx="1"/>
          </p:nvPr>
        </p:nvSpPr>
        <p:spPr/>
        <p:txBody>
          <a:bodyPr/>
          <a:lstStyle/>
          <a:p>
            <a:r>
              <a:rPr lang="en-GB" dirty="0" smtClean="0"/>
              <a:t>Reasons for</a:t>
            </a:r>
            <a:endParaRPr lang="en-GB" dirty="0"/>
          </a:p>
        </p:txBody>
      </p:sp>
      <p:sp>
        <p:nvSpPr>
          <p:cNvPr id="6147" name="Rectangle 3"/>
          <p:cNvSpPr>
            <a:spLocks noGrp="1" noChangeArrowheads="1"/>
          </p:cNvSpPr>
          <p:nvPr>
            <p:ph sz="half" idx="2"/>
          </p:nvPr>
        </p:nvSpPr>
        <p:spPr/>
        <p:txBody>
          <a:bodyPr/>
          <a:lstStyle/>
          <a:p>
            <a:r>
              <a:rPr lang="en-US" dirty="0"/>
              <a:t>Adaptable</a:t>
            </a:r>
          </a:p>
          <a:p>
            <a:r>
              <a:rPr lang="en-US" dirty="0"/>
              <a:t>cost effective</a:t>
            </a:r>
          </a:p>
          <a:p>
            <a:r>
              <a:rPr lang="en-US" dirty="0"/>
              <a:t>less time consuming</a:t>
            </a:r>
          </a:p>
          <a:p>
            <a:r>
              <a:rPr lang="en-US" dirty="0"/>
              <a:t>interactive</a:t>
            </a:r>
          </a:p>
          <a:p>
            <a:r>
              <a:rPr lang="en-US" dirty="0"/>
              <a:t>dynamic discussions</a:t>
            </a:r>
          </a:p>
        </p:txBody>
      </p:sp>
      <p:sp>
        <p:nvSpPr>
          <p:cNvPr id="4" name="Text Placeholder 3"/>
          <p:cNvSpPr>
            <a:spLocks noGrp="1"/>
          </p:cNvSpPr>
          <p:nvPr>
            <p:ph type="body" sz="quarter" idx="3"/>
          </p:nvPr>
        </p:nvSpPr>
        <p:spPr/>
        <p:txBody>
          <a:bodyPr/>
          <a:lstStyle/>
          <a:p>
            <a:r>
              <a:rPr lang="en-GB" dirty="0" smtClean="0"/>
              <a:t>When to use them</a:t>
            </a:r>
            <a:endParaRPr lang="en-GB" dirty="0"/>
          </a:p>
        </p:txBody>
      </p:sp>
      <p:sp>
        <p:nvSpPr>
          <p:cNvPr id="2" name="Content Placeholder 1"/>
          <p:cNvSpPr>
            <a:spLocks noGrp="1"/>
          </p:cNvSpPr>
          <p:nvPr>
            <p:ph sz="quarter" idx="4"/>
          </p:nvPr>
        </p:nvSpPr>
        <p:spPr/>
        <p:txBody>
          <a:bodyPr/>
          <a:lstStyle/>
          <a:p>
            <a:r>
              <a:rPr lang="en-US" dirty="0" smtClean="0"/>
              <a:t>confidential </a:t>
            </a:r>
            <a:r>
              <a:rPr lang="en-US" dirty="0"/>
              <a:t>nature</a:t>
            </a:r>
          </a:p>
          <a:p>
            <a:r>
              <a:rPr lang="en-US" dirty="0"/>
              <a:t>embarrassing issues</a:t>
            </a:r>
          </a:p>
          <a:p>
            <a:r>
              <a:rPr lang="en-US" dirty="0"/>
              <a:t>few users</a:t>
            </a:r>
          </a:p>
          <a:p>
            <a:r>
              <a:rPr lang="en-US" dirty="0"/>
              <a:t>professional people</a:t>
            </a:r>
          </a:p>
          <a:p>
            <a:r>
              <a:rPr lang="en-US" dirty="0"/>
              <a:t>need in-depth &amp; detailed understanding</a:t>
            </a:r>
          </a:p>
          <a:p>
            <a:r>
              <a:rPr lang="en-US" dirty="0"/>
              <a:t>individuals history required</a:t>
            </a:r>
          </a:p>
          <a:p>
            <a:r>
              <a:rPr lang="en-US" dirty="0"/>
              <a:t>strong norms </a:t>
            </a:r>
            <a:r>
              <a:rPr lang="en-US" dirty="0" smtClean="0"/>
              <a:t>exist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fade">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fade">
                                      <p:cBhvr>
                                        <p:cTn id="12" dur="500"/>
                                        <p:tgtEl>
                                          <p:spTgt spid="61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fade">
                                      <p:cBhvr>
                                        <p:cTn id="17" dur="500"/>
                                        <p:tgtEl>
                                          <p:spTgt spid="614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fade">
                                      <p:cBhvr>
                                        <p:cTn id="22" dur="500"/>
                                        <p:tgtEl>
                                          <p:spTgt spid="614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147">
                                            <p:txEl>
                                              <p:pRg st="4" end="4"/>
                                            </p:txEl>
                                          </p:spTgt>
                                        </p:tgtEl>
                                        <p:attrNameLst>
                                          <p:attrName>style.visibility</p:attrName>
                                        </p:attrNameLst>
                                      </p:cBhvr>
                                      <p:to>
                                        <p:strVal val="visible"/>
                                      </p:to>
                                    </p:set>
                                    <p:animEffect transition="in" filter="fade">
                                      <p:cBhvr>
                                        <p:cTn id="27" dur="500"/>
                                        <p:tgtEl>
                                          <p:spTgt spid="614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dirty="0"/>
              <a:t>GROUP DISCUSSIONS</a:t>
            </a:r>
          </a:p>
        </p:txBody>
      </p:sp>
      <p:sp>
        <p:nvSpPr>
          <p:cNvPr id="8195" name="Rectangle 3"/>
          <p:cNvSpPr>
            <a:spLocks noGrp="1" noChangeArrowheads="1"/>
          </p:cNvSpPr>
          <p:nvPr>
            <p:ph type="body" idx="1"/>
          </p:nvPr>
        </p:nvSpPr>
        <p:spPr/>
        <p:txBody>
          <a:bodyPr/>
          <a:lstStyle/>
          <a:p>
            <a:endParaRPr lang="en-US" dirty="0" smtClean="0"/>
          </a:p>
          <a:p>
            <a:endParaRPr lang="en-US" dirty="0"/>
          </a:p>
          <a:p>
            <a:r>
              <a:rPr lang="en-US" dirty="0" smtClean="0"/>
              <a:t>Reasons for</a:t>
            </a:r>
          </a:p>
        </p:txBody>
      </p:sp>
      <p:sp>
        <p:nvSpPr>
          <p:cNvPr id="5" name="Content Placeholder 4"/>
          <p:cNvSpPr>
            <a:spLocks noGrp="1"/>
          </p:cNvSpPr>
          <p:nvPr>
            <p:ph sz="half" idx="2"/>
          </p:nvPr>
        </p:nvSpPr>
        <p:spPr/>
        <p:txBody>
          <a:bodyPr/>
          <a:lstStyle/>
          <a:p>
            <a:r>
              <a:rPr lang="en-US" dirty="0"/>
              <a:t>groups of similar consumers</a:t>
            </a:r>
          </a:p>
          <a:p>
            <a:r>
              <a:rPr lang="en-US" dirty="0"/>
              <a:t>discussion topics decided in advance</a:t>
            </a:r>
          </a:p>
          <a:p>
            <a:r>
              <a:rPr lang="en-US" dirty="0"/>
              <a:t>discussions are chaired</a:t>
            </a:r>
          </a:p>
          <a:p>
            <a:r>
              <a:rPr lang="en-US" dirty="0"/>
              <a:t>discussions need control</a:t>
            </a:r>
          </a:p>
          <a:p>
            <a:endParaRPr lang="en-GB" dirty="0"/>
          </a:p>
        </p:txBody>
      </p:sp>
      <p:sp>
        <p:nvSpPr>
          <p:cNvPr id="6" name="Text Placeholder 5"/>
          <p:cNvSpPr>
            <a:spLocks noGrp="1"/>
          </p:cNvSpPr>
          <p:nvPr>
            <p:ph type="body" sz="quarter" idx="3"/>
          </p:nvPr>
        </p:nvSpPr>
        <p:spPr/>
        <p:txBody>
          <a:bodyPr/>
          <a:lstStyle/>
          <a:p>
            <a:r>
              <a:rPr lang="en-GB" dirty="0" smtClean="0"/>
              <a:t>When to use them</a:t>
            </a:r>
            <a:endParaRPr lang="en-GB" dirty="0"/>
          </a:p>
        </p:txBody>
      </p:sp>
      <p:sp>
        <p:nvSpPr>
          <p:cNvPr id="7" name="Content Placeholder 6"/>
          <p:cNvSpPr>
            <a:spLocks noGrp="1"/>
          </p:cNvSpPr>
          <p:nvPr>
            <p:ph sz="quarter" idx="4"/>
          </p:nvPr>
        </p:nvSpPr>
        <p:spPr>
          <a:xfrm>
            <a:off x="4645025" y="2174874"/>
            <a:ext cx="4041775" cy="4134445"/>
          </a:xfrm>
        </p:spPr>
        <p:txBody>
          <a:bodyPr/>
          <a:lstStyle/>
          <a:p>
            <a:r>
              <a:rPr lang="en-US" dirty="0"/>
              <a:t>exploratory studies </a:t>
            </a:r>
          </a:p>
          <a:p>
            <a:r>
              <a:rPr lang="en-US" dirty="0" err="1"/>
              <a:t>analyse</a:t>
            </a:r>
            <a:r>
              <a:rPr lang="en-US" dirty="0"/>
              <a:t> consumer </a:t>
            </a:r>
            <a:r>
              <a:rPr lang="en-US" dirty="0" err="1"/>
              <a:t>behaviour</a:t>
            </a:r>
            <a:endParaRPr lang="en-US" dirty="0"/>
          </a:p>
          <a:p>
            <a:r>
              <a:rPr lang="en-US" dirty="0"/>
              <a:t>examine how purchases made</a:t>
            </a:r>
          </a:p>
          <a:p>
            <a:r>
              <a:rPr lang="en-US" dirty="0"/>
              <a:t>establish reasons for brand preference</a:t>
            </a:r>
          </a:p>
          <a:p>
            <a:r>
              <a:rPr lang="en-US" dirty="0"/>
              <a:t>establish reasons for consumer perception</a:t>
            </a:r>
          </a:p>
          <a:p>
            <a:r>
              <a:rPr lang="en-US" dirty="0"/>
              <a:t>NPD process</a:t>
            </a:r>
          </a:p>
          <a:p>
            <a:r>
              <a:rPr lang="en-US" dirty="0"/>
              <a:t>creative advertising work</a:t>
            </a:r>
          </a:p>
          <a:p>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5800" y="332656"/>
            <a:ext cx="7772400" cy="1008112"/>
          </a:xfrm>
        </p:spPr>
        <p:txBody>
          <a:bodyPr/>
          <a:lstStyle/>
          <a:p>
            <a:r>
              <a:rPr lang="en-GB" dirty="0" smtClean="0"/>
              <a:t>OTHER METHODS</a:t>
            </a:r>
            <a:endParaRPr lang="en-GB" dirty="0"/>
          </a:p>
        </p:txBody>
      </p:sp>
      <p:sp>
        <p:nvSpPr>
          <p:cNvPr id="11267" name="Rectangle 3"/>
          <p:cNvSpPr>
            <a:spLocks noGrp="1" noChangeArrowheads="1"/>
          </p:cNvSpPr>
          <p:nvPr>
            <p:ph type="body" idx="1"/>
          </p:nvPr>
        </p:nvSpPr>
        <p:spPr>
          <a:xfrm>
            <a:off x="685800" y="1268760"/>
            <a:ext cx="7772400" cy="5184576"/>
          </a:xfrm>
        </p:spPr>
        <p:txBody>
          <a:bodyPr/>
          <a:lstStyle/>
          <a:p>
            <a:r>
              <a:rPr lang="en-GB" sz="3000" dirty="0" smtClean="0"/>
              <a:t>Ethnography is mainly used in Sociology, it </a:t>
            </a:r>
            <a:r>
              <a:rPr lang="en-GB" sz="3000" dirty="0"/>
              <a:t>is research designed to explore cultural </a:t>
            </a:r>
            <a:r>
              <a:rPr lang="en-GB" sz="3000" dirty="0" smtClean="0"/>
              <a:t>phenomena as </a:t>
            </a:r>
            <a:r>
              <a:rPr lang="en-GB" sz="3000" dirty="0"/>
              <a:t>a means to represent graphically and in writing the culture of a group. The resulting field study or a case report reflects the knowledge and the system of meanings in the lives of a cultural group.</a:t>
            </a:r>
          </a:p>
          <a:p>
            <a:r>
              <a:rPr lang="en-GB" sz="3000" dirty="0" smtClean="0"/>
              <a:t>In terms of marketing observation is using the social scientist techniques of watching people </a:t>
            </a:r>
            <a:r>
              <a:rPr lang="en-GB" sz="3000" b="1" dirty="0" smtClean="0"/>
              <a:t>obtrusively/ overt or unobtrusively/ covert.</a:t>
            </a:r>
            <a:endParaRPr lang="en-GB" sz="3000" dirty="0" smtClean="0"/>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fade">
                                      <p:cBhvr>
                                        <p:cTn id="12" dur="500"/>
                                        <p:tgtEl>
                                          <p:spTgt spid="1126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16632"/>
            <a:ext cx="7772400" cy="1008112"/>
          </a:xfrm>
        </p:spPr>
        <p:txBody>
          <a:bodyPr/>
          <a:lstStyle/>
          <a:p>
            <a:r>
              <a:rPr lang="en-GB" dirty="0" smtClean="0"/>
              <a:t>Ethnography </a:t>
            </a:r>
            <a:endParaRPr lang="en-GB" dirty="0"/>
          </a:p>
        </p:txBody>
      </p:sp>
      <p:sp>
        <p:nvSpPr>
          <p:cNvPr id="3" name="Content Placeholder 2"/>
          <p:cNvSpPr>
            <a:spLocks noGrp="1"/>
          </p:cNvSpPr>
          <p:nvPr>
            <p:ph idx="1"/>
          </p:nvPr>
        </p:nvSpPr>
        <p:spPr>
          <a:xfrm>
            <a:off x="395536" y="1124744"/>
            <a:ext cx="8424936" cy="5400600"/>
          </a:xfrm>
        </p:spPr>
        <p:txBody>
          <a:bodyPr/>
          <a:lstStyle/>
          <a:p>
            <a:pPr marL="0" indent="0">
              <a:buNone/>
            </a:pPr>
            <a:r>
              <a:rPr lang="en-GB" sz="3000" dirty="0" smtClean="0"/>
              <a:t>Typical methods are/ include:</a:t>
            </a:r>
          </a:p>
          <a:p>
            <a:r>
              <a:rPr lang="en-GB" sz="3000" dirty="0" smtClean="0"/>
              <a:t>Participant observations – filming, note taking, interviewing actions</a:t>
            </a:r>
          </a:p>
          <a:p>
            <a:r>
              <a:rPr lang="en-GB" sz="3000" dirty="0" smtClean="0"/>
              <a:t>Shadowing</a:t>
            </a:r>
            <a:endParaRPr lang="en-GB" sz="3000" dirty="0"/>
          </a:p>
          <a:p>
            <a:r>
              <a:rPr lang="en-GB" sz="3000" dirty="0" smtClean="0"/>
              <a:t>Self-observations and Diaries </a:t>
            </a:r>
          </a:p>
          <a:p>
            <a:r>
              <a:rPr lang="en-GB" sz="3000" dirty="0" smtClean="0"/>
              <a:t>Situation simulations</a:t>
            </a:r>
          </a:p>
          <a:p>
            <a:r>
              <a:rPr lang="en-GB" sz="3000" dirty="0" smtClean="0"/>
              <a:t>Conversation </a:t>
            </a:r>
            <a:r>
              <a:rPr lang="en-GB" sz="3000" dirty="0" smtClean="0"/>
              <a:t>analysis – buses </a:t>
            </a:r>
            <a:r>
              <a:rPr lang="en-GB" sz="3000" smtClean="0"/>
              <a:t>are popular</a:t>
            </a:r>
            <a:endParaRPr lang="en-GB" sz="3000" dirty="0" smtClean="0"/>
          </a:p>
          <a:p>
            <a:r>
              <a:rPr lang="en-GB" sz="3000" dirty="0" smtClean="0"/>
              <a:t>Mystery shoppers</a:t>
            </a:r>
          </a:p>
          <a:p>
            <a:r>
              <a:rPr lang="en-GB" sz="3000" dirty="0"/>
              <a:t>Panels </a:t>
            </a:r>
            <a:r>
              <a:rPr lang="en-GB" sz="3000" dirty="0" smtClean="0"/>
              <a:t>of people </a:t>
            </a:r>
            <a:r>
              <a:rPr lang="en-GB" sz="3000" dirty="0"/>
              <a:t>chosen to give their opinions often on a regular basis</a:t>
            </a:r>
            <a:r>
              <a:rPr lang="en-GB" sz="3000" dirty="0" smtClean="0"/>
              <a:t>.</a:t>
            </a:r>
          </a:p>
          <a:p>
            <a:pPr marL="0" indent="0">
              <a:buNone/>
            </a:pPr>
            <a:endParaRPr lang="en-GB" dirty="0"/>
          </a:p>
          <a:p>
            <a:endParaRPr lang="en-GB" dirty="0"/>
          </a:p>
        </p:txBody>
      </p:sp>
    </p:spTree>
    <p:extLst>
      <p:ext uri="{BB962C8B-B14F-4D97-AF65-F5344CB8AC3E}">
        <p14:creationId xmlns:p14="http://schemas.microsoft.com/office/powerpoint/2010/main" val="32931141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t>PROJECTIVE TECHNIQUES</a:t>
            </a:r>
          </a:p>
        </p:txBody>
      </p:sp>
      <p:sp>
        <p:nvSpPr>
          <p:cNvPr id="10243" name="Rectangle 3"/>
          <p:cNvSpPr>
            <a:spLocks noGrp="1" noChangeArrowheads="1"/>
          </p:cNvSpPr>
          <p:nvPr>
            <p:ph type="body" idx="1"/>
          </p:nvPr>
        </p:nvSpPr>
        <p:spPr/>
        <p:txBody>
          <a:bodyPr/>
          <a:lstStyle/>
          <a:p>
            <a:r>
              <a:rPr lang="en-US" dirty="0"/>
              <a:t>Attempt to disguise research purpose</a:t>
            </a:r>
          </a:p>
          <a:p>
            <a:r>
              <a:rPr lang="en-US" dirty="0"/>
              <a:t>Unstructured</a:t>
            </a:r>
          </a:p>
          <a:p>
            <a:r>
              <a:rPr lang="en-US" dirty="0"/>
              <a:t>Get to subconscious</a:t>
            </a:r>
          </a:p>
          <a:p>
            <a:r>
              <a:rPr lang="en-US" dirty="0"/>
              <a:t>Indirect - interpret others feelings</a:t>
            </a:r>
          </a:p>
          <a:p>
            <a:pPr algn="ctr">
              <a:buFontTx/>
              <a:buNone/>
            </a:pPr>
            <a:r>
              <a:rPr lang="en-US" dirty="0"/>
              <a:t>TECHNIQUES</a:t>
            </a:r>
          </a:p>
          <a:p>
            <a:r>
              <a:rPr lang="en-US" dirty="0"/>
              <a:t>word association</a:t>
            </a:r>
          </a:p>
          <a:p>
            <a:r>
              <a:rPr lang="en-US" dirty="0"/>
              <a:t>completion techniques</a:t>
            </a:r>
          </a:p>
          <a:p>
            <a:r>
              <a:rPr lang="en-US" dirty="0"/>
              <a:t>construction techniques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fade">
                                      <p:cBhvr>
                                        <p:cTn id="7" dur="5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fade">
                                      <p:cBhvr>
                                        <p:cTn id="12" dur="500"/>
                                        <p:tgtEl>
                                          <p:spTgt spid="1024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fade">
                                      <p:cBhvr>
                                        <p:cTn id="17" dur="500"/>
                                        <p:tgtEl>
                                          <p:spTgt spid="1024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fade">
                                      <p:cBhvr>
                                        <p:cTn id="22" dur="500"/>
                                        <p:tgtEl>
                                          <p:spTgt spid="1024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fade">
                                      <p:cBhvr>
                                        <p:cTn id="27" dur="500"/>
                                        <p:tgtEl>
                                          <p:spTgt spid="1024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243">
                                            <p:txEl>
                                              <p:pRg st="5" end="5"/>
                                            </p:txEl>
                                          </p:spTgt>
                                        </p:tgtEl>
                                        <p:attrNameLst>
                                          <p:attrName>style.visibility</p:attrName>
                                        </p:attrNameLst>
                                      </p:cBhvr>
                                      <p:to>
                                        <p:strVal val="visible"/>
                                      </p:to>
                                    </p:set>
                                    <p:animEffect transition="in" filter="fade">
                                      <p:cBhvr>
                                        <p:cTn id="32" dur="500"/>
                                        <p:tgtEl>
                                          <p:spTgt spid="1024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243">
                                            <p:txEl>
                                              <p:pRg st="6" end="6"/>
                                            </p:txEl>
                                          </p:spTgt>
                                        </p:tgtEl>
                                        <p:attrNameLst>
                                          <p:attrName>style.visibility</p:attrName>
                                        </p:attrNameLst>
                                      </p:cBhvr>
                                      <p:to>
                                        <p:strVal val="visible"/>
                                      </p:to>
                                    </p:set>
                                    <p:animEffect transition="in" filter="fade">
                                      <p:cBhvr>
                                        <p:cTn id="37" dur="500"/>
                                        <p:tgtEl>
                                          <p:spTgt spid="1024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243">
                                            <p:txEl>
                                              <p:pRg st="7" end="7"/>
                                            </p:txEl>
                                          </p:spTgt>
                                        </p:tgtEl>
                                        <p:attrNameLst>
                                          <p:attrName>style.visibility</p:attrName>
                                        </p:attrNameLst>
                                      </p:cBhvr>
                                      <p:to>
                                        <p:strVal val="visible"/>
                                      </p:to>
                                    </p:set>
                                    <p:animEffect transition="in" filter="fade">
                                      <p:cBhvr>
                                        <p:cTn id="42" dur="500"/>
                                        <p:tgtEl>
                                          <p:spTgt spid="1024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Student task</a:t>
            </a:r>
            <a:endParaRPr lang="en-GB" dirty="0"/>
          </a:p>
        </p:txBody>
      </p:sp>
      <p:sp>
        <p:nvSpPr>
          <p:cNvPr id="3" name="Content Placeholder 2"/>
          <p:cNvSpPr>
            <a:spLocks noGrp="1"/>
          </p:cNvSpPr>
          <p:nvPr>
            <p:ph idx="1"/>
          </p:nvPr>
        </p:nvSpPr>
        <p:spPr/>
        <p:txBody>
          <a:bodyPr/>
          <a:lstStyle/>
          <a:p>
            <a:pPr marL="0" indent="0">
              <a:buNone/>
            </a:pPr>
            <a:r>
              <a:rPr lang="en-GB" dirty="0" smtClean="0"/>
              <a:t>Again within the context of the case study on the University’s undergraduate courses consider which research methods you would use to understand how students select the courses they wish to study, in particular you are expected to implement some/all of the projective techniques provided.</a:t>
            </a:r>
            <a:endParaRPr lang="en-GB" dirty="0"/>
          </a:p>
        </p:txBody>
      </p:sp>
    </p:spTree>
    <p:extLst>
      <p:ext uri="{BB962C8B-B14F-4D97-AF65-F5344CB8AC3E}">
        <p14:creationId xmlns:p14="http://schemas.microsoft.com/office/powerpoint/2010/main" val="58636170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r>
            <a:br>
              <a:rPr lang="en-US" dirty="0" smtClean="0"/>
            </a:br>
            <a:r>
              <a:rPr lang="en-US" dirty="0" smtClean="0"/>
              <a:t>QUALITATIVE RESEARCH</a:t>
            </a:r>
            <a:br>
              <a:rPr lang="en-US" dirty="0" smtClean="0"/>
            </a:br>
            <a:r>
              <a:rPr lang="en-US" dirty="0" smtClean="0"/>
              <a:t>- a student task </a:t>
            </a:r>
            <a:r>
              <a:rPr lang="en-GB" sz="3200" dirty="0" smtClean="0"/>
              <a:t>FOR </a:t>
            </a:r>
            <a:r>
              <a:rPr lang="en-GB" sz="3200" dirty="0"/>
              <a:t>NEXT </a:t>
            </a:r>
            <a:r>
              <a:rPr lang="en-GB" sz="3200" dirty="0" smtClean="0"/>
              <a:t>SESSION.</a:t>
            </a:r>
            <a:r>
              <a:rPr lang="en-GB" dirty="0"/>
              <a:t/>
            </a:r>
            <a:br>
              <a:rPr lang="en-GB" dirty="0"/>
            </a:b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Design a questionnaire for a company considering bringing Sicilian pasta (highly regarded) into the UK which is higher quality than Italian pasta.</a:t>
            </a:r>
          </a:p>
          <a:p>
            <a:pPr marL="514350" indent="-514350">
              <a:buFont typeface="+mj-lt"/>
              <a:buAutoNum type="arabicPeriod"/>
            </a:pPr>
            <a:r>
              <a:rPr lang="en-GB" dirty="0" smtClean="0"/>
              <a:t>Find an example of observations used in marketing research.</a:t>
            </a:r>
          </a:p>
          <a:p>
            <a:pPr marL="514350" indent="-514350">
              <a:buFont typeface="+mj-lt"/>
              <a:buAutoNum type="arabicPeriod"/>
            </a:pPr>
            <a:r>
              <a:rPr lang="en-GB" dirty="0" smtClean="0"/>
              <a:t>How could Cadburys use projective </a:t>
            </a:r>
            <a:r>
              <a:rPr lang="en-GB" dirty="0" smtClean="0"/>
              <a:t>techniques in </a:t>
            </a:r>
            <a:r>
              <a:rPr lang="en-GB" dirty="0" smtClean="0"/>
              <a:t>their marketing </a:t>
            </a:r>
            <a:r>
              <a:rPr lang="en-GB" dirty="0" smtClean="0"/>
              <a:t>research</a:t>
            </a:r>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Theme">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Office Theme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Office Theme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772</TotalTime>
  <Words>1186</Words>
  <Application>Microsoft Office PowerPoint</Application>
  <PresentationFormat>On-screen Show (4:3)</PresentationFormat>
  <Paragraphs>175</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Times New Roman</vt:lpstr>
      <vt:lpstr>Wingdings</vt:lpstr>
      <vt:lpstr>Office Theme</vt:lpstr>
      <vt:lpstr>Marketing Research</vt:lpstr>
      <vt:lpstr>What did we learn last week? </vt:lpstr>
      <vt:lpstr>Marketing Research - an introduction</vt:lpstr>
      <vt:lpstr>RESEARCH METHODS - secondary research</vt:lpstr>
      <vt:lpstr> SECONDARY RESEARCH - or desk research  </vt:lpstr>
      <vt:lpstr>SECONDARY METHODS  –  existing sources</vt:lpstr>
      <vt:lpstr> SECONDARY RESEARCH - the Internet </vt:lpstr>
      <vt:lpstr>SECONDARY  RESEARCH - a critical evaluation</vt:lpstr>
      <vt:lpstr>PRIMARY RESEARCH</vt:lpstr>
      <vt:lpstr> QUANTITATIVE RESEARCH - AN INTRODUCTION </vt:lpstr>
      <vt:lpstr>QUANTITATIVE RESEARCH - surveys (the main approach)</vt:lpstr>
      <vt:lpstr>QUANTITATIVE RESEARCH - survey methods</vt:lpstr>
      <vt:lpstr>QUANTITATIVE RESEARCH - designing questionnaires</vt:lpstr>
      <vt:lpstr>Student task</vt:lpstr>
      <vt:lpstr>QUANTITATIVE RESEARCH - experiments/ testing/ models</vt:lpstr>
      <vt:lpstr>QUANTITATIVE RESEARCH - statistical analysis &amp; models</vt:lpstr>
      <vt:lpstr>QUALITATIVE RESEARCH - an introduction</vt:lpstr>
      <vt:lpstr>QUALITATIVE RESEARCH</vt:lpstr>
      <vt:lpstr>QUALITATIVE RESEARCH</vt:lpstr>
      <vt:lpstr>INDIVIDUAL INTERVIEWS</vt:lpstr>
      <vt:lpstr>GROUP DISCUSSIONS</vt:lpstr>
      <vt:lpstr>OTHER METHODS</vt:lpstr>
      <vt:lpstr>Ethnography </vt:lpstr>
      <vt:lpstr>PROJECTIVE TECHNIQUES</vt:lpstr>
      <vt:lpstr>Student task</vt:lpstr>
      <vt:lpstr> QUALITATIVE RESEARCH - a student task FOR NEXT SESSION. </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bus-wf</dc:creator>
  <cp:lastModifiedBy>Will Fleming</cp:lastModifiedBy>
  <cp:revision>57</cp:revision>
  <cp:lastPrinted>2015-12-02T12:40:01Z</cp:lastPrinted>
  <dcterms:created xsi:type="dcterms:W3CDTF">2003-03-24T09:30:27Z</dcterms:created>
  <dcterms:modified xsi:type="dcterms:W3CDTF">2016-11-24T09:27:55Z</dcterms:modified>
</cp:coreProperties>
</file>