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3"/>
  </p:notesMasterIdLst>
  <p:handoutMasterIdLst>
    <p:handoutMasterId r:id="rId34"/>
  </p:handoutMasterIdLst>
  <p:sldIdLst>
    <p:sldId id="812" r:id="rId3"/>
    <p:sldId id="786" r:id="rId4"/>
    <p:sldId id="867" r:id="rId5"/>
    <p:sldId id="911" r:id="rId6"/>
    <p:sldId id="907" r:id="rId7"/>
    <p:sldId id="922" r:id="rId8"/>
    <p:sldId id="923" r:id="rId9"/>
    <p:sldId id="912" r:id="rId10"/>
    <p:sldId id="913" r:id="rId11"/>
    <p:sldId id="919" r:id="rId12"/>
    <p:sldId id="910" r:id="rId13"/>
    <p:sldId id="870" r:id="rId14"/>
    <p:sldId id="897" r:id="rId15"/>
    <p:sldId id="914" r:id="rId16"/>
    <p:sldId id="924" r:id="rId17"/>
    <p:sldId id="925" r:id="rId18"/>
    <p:sldId id="886" r:id="rId19"/>
    <p:sldId id="920" r:id="rId20"/>
    <p:sldId id="929" r:id="rId21"/>
    <p:sldId id="930" r:id="rId22"/>
    <p:sldId id="931" r:id="rId23"/>
    <p:sldId id="899" r:id="rId24"/>
    <p:sldId id="921" r:id="rId25"/>
    <p:sldId id="917" r:id="rId26"/>
    <p:sldId id="926" r:id="rId27"/>
    <p:sldId id="927" r:id="rId28"/>
    <p:sldId id="902" r:id="rId29"/>
    <p:sldId id="883" r:id="rId30"/>
    <p:sldId id="928" r:id="rId31"/>
    <p:sldId id="884" r:id="rId3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6323" autoAdjust="0"/>
  </p:normalViewPr>
  <p:slideViewPr>
    <p:cSldViewPr snapToGrid="0">
      <p:cViewPr varScale="1">
        <p:scale>
          <a:sx n="105" d="100"/>
          <a:sy n="105" d="100"/>
        </p:scale>
        <p:origin x="2070" y="10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18" Type="http://schemas.openxmlformats.org/officeDocument/2006/relationships/slide" Target="slides/slide23.xml"/><Relationship Id="rId3" Type="http://schemas.openxmlformats.org/officeDocument/2006/relationships/slide" Target="slides/slide5.xml"/><Relationship Id="rId21" Type="http://schemas.openxmlformats.org/officeDocument/2006/relationships/slide" Target="slides/slide26.xml"/><Relationship Id="rId7" Type="http://schemas.openxmlformats.org/officeDocument/2006/relationships/slide" Target="slides/slide9.xml"/><Relationship Id="rId12" Type="http://schemas.openxmlformats.org/officeDocument/2006/relationships/slide" Target="slides/slide14.xml"/><Relationship Id="rId17" Type="http://schemas.openxmlformats.org/officeDocument/2006/relationships/slide" Target="slides/slide22.xml"/><Relationship Id="rId2" Type="http://schemas.openxmlformats.org/officeDocument/2006/relationships/slide" Target="slides/slide4.xml"/><Relationship Id="rId16" Type="http://schemas.openxmlformats.org/officeDocument/2006/relationships/slide" Target="slides/slide18.xml"/><Relationship Id="rId20" Type="http://schemas.openxmlformats.org/officeDocument/2006/relationships/slide" Target="slides/slide25.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19" Type="http://schemas.openxmlformats.org/officeDocument/2006/relationships/slide" Target="slides/slide24.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 Id="rId22"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first dimension of the cybersecurity cube identifies the goals to protect cyberspace. The goals identified in the first dimension are the foundational principles. These three principles are confidentiality, integrity and availability. The principles provide focus and enable the cybersecurity expert to prioritize actions when protecting any networked system.</a:t>
            </a:r>
          </a:p>
          <a:p>
            <a:r>
              <a:rPr lang="en-GB" sz="1200" b="0" i="0" kern="1200" dirty="0" smtClean="0">
                <a:solidFill>
                  <a:schemeClr val="tx1"/>
                </a:solidFill>
                <a:effectLst/>
                <a:latin typeface="Arial" charset="0"/>
                <a:ea typeface="ＭＳ Ｐゴシック" charset="0"/>
                <a:cs typeface="ＭＳ Ｐゴシック" charset="0"/>
              </a:rPr>
              <a:t>Confidentiality prevents the disclosure of information to unauthorized people, resources, or processes. Integrity refers to the accuracy, consistency, and trustworthiness of data. Finally, availability ensures that information is accessible by authorized users when needed. Use the acronym CIA to remember these three principles.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third dimension of the Cybersecurity Cube defines the skills and discipline a cybersecurity professional can call upon to protect cyberspace. Cybersecurity professionals must use a range of different skills and disciplines available to them when protecting the data in the cyberspace. They must do this while remaining on the ‘right side’ of the law.</a:t>
            </a:r>
          </a:p>
          <a:p>
            <a:r>
              <a:rPr lang="en-GB" sz="1200" b="0" i="0" kern="1200" dirty="0" smtClean="0">
                <a:solidFill>
                  <a:schemeClr val="tx1"/>
                </a:solidFill>
                <a:effectLst/>
                <a:latin typeface="Arial" charset="0"/>
                <a:ea typeface="ＭＳ Ｐゴシック" charset="0"/>
                <a:cs typeface="ＭＳ Ｐゴシック" charset="0"/>
              </a:rPr>
              <a:t>The Cybersecurity Cube identifies the three types of skills and disciplines used to provide protection. The first skill includes the technologies, devices, and products available to protect information systems and fend off cyber criminals. Cybersecurity professionals have a reputation for mastering the technological tools at their disposal. However, </a:t>
            </a:r>
            <a:r>
              <a:rPr lang="en-GB" sz="1200" b="0" i="0" kern="1200" dirty="0" err="1" smtClean="0">
                <a:solidFill>
                  <a:schemeClr val="tx1"/>
                </a:solidFill>
                <a:effectLst/>
                <a:latin typeface="Arial" charset="0"/>
                <a:ea typeface="ＭＳ Ｐゴシック" charset="0"/>
                <a:cs typeface="ＭＳ Ｐゴシック" charset="0"/>
              </a:rPr>
              <a:t>McCumber</a:t>
            </a:r>
            <a:r>
              <a:rPr lang="en-GB" sz="1200" b="0" i="0" kern="1200" dirty="0" smtClean="0">
                <a:solidFill>
                  <a:schemeClr val="tx1"/>
                </a:solidFill>
                <a:effectLst/>
                <a:latin typeface="Arial" charset="0"/>
                <a:ea typeface="ＭＳ Ｐゴシック" charset="0"/>
                <a:cs typeface="ＭＳ Ｐゴシック" charset="0"/>
              </a:rPr>
              <a:t> reminds them that the technological tools are not enough to defeat cyber criminals. Cybersecurity professionals must also build a strong </a:t>
            </a:r>
            <a:r>
              <a:rPr lang="en-GB" sz="1200" b="0" i="0" kern="1200" dirty="0" err="1" smtClean="0">
                <a:solidFill>
                  <a:schemeClr val="tx1"/>
                </a:solidFill>
                <a:effectLst/>
                <a:latin typeface="Arial" charset="0"/>
                <a:ea typeface="ＭＳ Ｐゴシック" charset="0"/>
                <a:cs typeface="ＭＳ Ｐゴシック" charset="0"/>
              </a:rPr>
              <a:t>defense</a:t>
            </a:r>
            <a:r>
              <a:rPr lang="en-GB" sz="1200" b="0" i="0" kern="1200" dirty="0" smtClean="0">
                <a:solidFill>
                  <a:schemeClr val="tx1"/>
                </a:solidFill>
                <a:effectLst/>
                <a:latin typeface="Arial" charset="0"/>
                <a:ea typeface="ＭＳ Ｐゴシック" charset="0"/>
                <a:cs typeface="ＭＳ Ｐゴシック" charset="0"/>
              </a:rPr>
              <a:t> by establishing policies, procedures, and guidelines that enable the users of cyberspace to stay safe and follow good practices. Finally, users of cyberspace must strive to become more knowledgeable about the threats of the cyberspace and establish a culture of learning and awareness.</a:t>
            </a:r>
          </a:p>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Confidentiality prevents the disclosure of information to unauthorized people, resources and processes. Another term for confidentiality is privacy. Organizations restrict access to ensure that only authorized operators can use data or other network resources. For example, a programmer should not have access to the personal information of all employees.</a:t>
            </a:r>
          </a:p>
          <a:p>
            <a:r>
              <a:rPr lang="en-GB" sz="1200" b="0" i="0" kern="1200" dirty="0" smtClean="0">
                <a:solidFill>
                  <a:schemeClr val="tx1"/>
                </a:solidFill>
                <a:effectLst/>
                <a:latin typeface="Arial" charset="0"/>
                <a:ea typeface="ＭＳ Ｐゴシック" charset="0"/>
                <a:cs typeface="ＭＳ Ｐゴシック" charset="0"/>
              </a:rPr>
              <a:t>Organizations need to train employees about best practices in safeguarding sensitive information to protect themselves and the organization from attacks. Methods used to ensure confidentiality include data encryption, authentication, and access control.</a:t>
            </a:r>
          </a:p>
          <a:p>
            <a:endParaRPr lang="en-GB" sz="1200" b="0" i="0" kern="1200" dirty="0" smtClean="0">
              <a:solidFill>
                <a:schemeClr val="tx1"/>
              </a:solidFill>
              <a:effectLst/>
              <a:latin typeface="Arial" charset="0"/>
              <a:ea typeface="ＭＳ Ｐゴシック" charset="0"/>
              <a:cs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here are three types of sensitive information:</a:t>
            </a:r>
          </a:p>
          <a:p>
            <a:r>
              <a:rPr lang="en-GB" sz="1200" b="0" i="0" kern="1200" dirty="0" smtClean="0">
                <a:solidFill>
                  <a:schemeClr val="tx1"/>
                </a:solidFill>
                <a:effectLst/>
                <a:latin typeface="Arial" charset="0"/>
                <a:ea typeface="ＭＳ Ｐゴシック" charset="0"/>
                <a:cs typeface="ＭＳ Ｐゴシック" charset="0"/>
              </a:rPr>
              <a:t>Personal information is personally identifiable information (PII) that traces back to an individual. Figure 2 lists this category of data.</a:t>
            </a:r>
          </a:p>
          <a:p>
            <a:r>
              <a:rPr lang="en-GB" sz="1200" b="0" i="0" kern="1200" dirty="0" smtClean="0">
                <a:solidFill>
                  <a:schemeClr val="tx1"/>
                </a:solidFill>
                <a:effectLst/>
                <a:latin typeface="Arial" charset="0"/>
                <a:ea typeface="ＭＳ Ｐゴシック" charset="0"/>
                <a:cs typeface="ＭＳ Ｐゴシック" charset="0"/>
              </a:rPr>
              <a:t>Business information is information that includes anything that poses a risk to the organization if discovered by the public or a competitor. Figure 3 lists this category of data.</a:t>
            </a:r>
          </a:p>
          <a:p>
            <a:r>
              <a:rPr lang="en-GB" sz="1200" b="0" i="0" kern="1200" dirty="0" smtClean="0">
                <a:solidFill>
                  <a:schemeClr val="tx1"/>
                </a:solidFill>
                <a:effectLst/>
                <a:latin typeface="Arial" charset="0"/>
                <a:ea typeface="ＭＳ Ｐゴシック" charset="0"/>
                <a:cs typeface="ＭＳ Ｐゴシック" charset="0"/>
              </a:rPr>
              <a:t>Classified information is information belonging to a government body classified by its level of sensitivity. Figure 4 lists this category of data.</a:t>
            </a:r>
          </a:p>
          <a:p>
            <a:endParaRPr lang="en-GB" sz="1200" b="0" i="0" kern="1200" dirty="0">
              <a:solidFill>
                <a:schemeClr val="tx1"/>
              </a:solidFill>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264903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Cyberspace is a domain containing a considerable amount of critically important data; therefore, cybersecurity experts focus on protecting data. The second dimension of the Cybersecurity Cube focuses on the problems of protecting all of the states of data in cyberspace. Data has three possible states:</a:t>
            </a:r>
          </a:p>
          <a:p>
            <a:r>
              <a:rPr lang="en-GB" sz="1200" b="0" i="0" kern="1200" dirty="0" smtClean="0">
                <a:solidFill>
                  <a:schemeClr val="tx1"/>
                </a:solidFill>
                <a:effectLst/>
                <a:latin typeface="Arial" charset="0"/>
                <a:ea typeface="ＭＳ Ｐゴシック" charset="0"/>
                <a:cs typeface="ＭＳ Ｐゴシック" charset="0"/>
              </a:rPr>
              <a:t>Data in transit</a:t>
            </a:r>
          </a:p>
          <a:p>
            <a:r>
              <a:rPr lang="en-GB" sz="1200" b="0" i="0" kern="1200" dirty="0" smtClean="0">
                <a:solidFill>
                  <a:schemeClr val="tx1"/>
                </a:solidFill>
                <a:effectLst/>
                <a:latin typeface="Arial" charset="0"/>
                <a:ea typeface="ＭＳ Ｐゴシック" charset="0"/>
                <a:cs typeface="ＭＳ Ｐゴシック" charset="0"/>
              </a:rPr>
              <a:t>Data at rest or in storage</a:t>
            </a:r>
          </a:p>
          <a:p>
            <a:r>
              <a:rPr lang="en-GB" sz="1200" b="0" i="0" kern="1200" dirty="0" smtClean="0">
                <a:solidFill>
                  <a:schemeClr val="tx1"/>
                </a:solidFill>
                <a:effectLst/>
                <a:latin typeface="Arial" charset="0"/>
                <a:ea typeface="ＭＳ Ｐゴシック" charset="0"/>
                <a:cs typeface="ＭＳ Ｐゴシック" charset="0"/>
              </a:rPr>
              <a:t>Data in process</a:t>
            </a:r>
          </a:p>
          <a:p>
            <a:r>
              <a:rPr lang="en-GB" sz="1200" b="0" i="0" kern="1200" dirty="0" smtClean="0">
                <a:solidFill>
                  <a:schemeClr val="tx1"/>
                </a:solidFill>
                <a:effectLst/>
                <a:latin typeface="Arial" charset="0"/>
                <a:ea typeface="ＭＳ Ｐゴシック" charset="0"/>
                <a:cs typeface="ＭＳ Ｐゴシック" charset="0"/>
              </a:rPr>
              <a:t>The protection of cyberspace requires cybersecurity professionals to account for the safeguarding of data in all three states.</a:t>
            </a:r>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third dimension of the Cybersecurity Cube defines the skills and discipline a cybersecurity professional can call upon to protect cyberspace. Cybersecurity professionals must use a range of different skills and disciplines available to them when protecting the data in the cyberspace. They must do this while remaining on the ‘right side’ of the law.</a:t>
            </a:r>
          </a:p>
          <a:p>
            <a:r>
              <a:rPr lang="en-GB" sz="1200" b="0" i="0" kern="1200" dirty="0" smtClean="0">
                <a:solidFill>
                  <a:schemeClr val="tx1"/>
                </a:solidFill>
                <a:effectLst/>
                <a:latin typeface="Arial" charset="0"/>
                <a:ea typeface="ＭＳ Ｐゴシック" charset="0"/>
                <a:cs typeface="ＭＳ Ｐゴシック" charset="0"/>
              </a:rPr>
              <a:t>The Cybersecurity Cube identifies the three types of skills and disciplines used to provide protection. The first skill includes the technologies, devices, and products available to protect information systems and fend off cyber criminals. Cybersecurity professionals have a reputation for mastering the technological tools at their disposal. However, </a:t>
            </a:r>
            <a:r>
              <a:rPr lang="en-GB" sz="1200" b="0" i="0" kern="1200" dirty="0" err="1" smtClean="0">
                <a:solidFill>
                  <a:schemeClr val="tx1"/>
                </a:solidFill>
                <a:effectLst/>
                <a:latin typeface="Arial" charset="0"/>
                <a:ea typeface="ＭＳ Ｐゴシック" charset="0"/>
                <a:cs typeface="ＭＳ Ｐゴシック" charset="0"/>
              </a:rPr>
              <a:t>McCumber</a:t>
            </a:r>
            <a:r>
              <a:rPr lang="en-GB" sz="1200" b="0" i="0" kern="1200" dirty="0" smtClean="0">
                <a:solidFill>
                  <a:schemeClr val="tx1"/>
                </a:solidFill>
                <a:effectLst/>
                <a:latin typeface="Arial" charset="0"/>
                <a:ea typeface="ＭＳ Ｐゴシック" charset="0"/>
                <a:cs typeface="ＭＳ Ｐゴシック" charset="0"/>
              </a:rPr>
              <a:t> reminds them that the technological tools are not enough to defeat cyber criminals. Cybersecurity professionals must also build a strong </a:t>
            </a:r>
            <a:r>
              <a:rPr lang="en-GB" sz="1200" b="0" i="0" kern="1200" dirty="0" err="1" smtClean="0">
                <a:solidFill>
                  <a:schemeClr val="tx1"/>
                </a:solidFill>
                <a:effectLst/>
                <a:latin typeface="Arial" charset="0"/>
                <a:ea typeface="ＭＳ Ｐゴシック" charset="0"/>
                <a:cs typeface="ＭＳ Ｐゴシック" charset="0"/>
              </a:rPr>
              <a:t>defense</a:t>
            </a:r>
            <a:r>
              <a:rPr lang="en-GB" sz="1200" b="0" i="0" kern="1200" dirty="0" smtClean="0">
                <a:solidFill>
                  <a:schemeClr val="tx1"/>
                </a:solidFill>
                <a:effectLst/>
                <a:latin typeface="Arial" charset="0"/>
                <a:ea typeface="ＭＳ Ｐゴシック" charset="0"/>
                <a:cs typeface="ＭＳ Ｐゴシック" charset="0"/>
              </a:rPr>
              <a:t> by establishing policies, procedures, and guidelines that enable the users of cyberspace to stay safe and follow good practices. Finally, users of cyberspace must strive to become more knowledgeable about the threats of the cyberspace and establish a culture of learning and awareness.</a:t>
            </a:r>
          </a:p>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Standards help an IT staff maintain consistency in operating the network. Standards documents provide the technologies that specific users or programs need in addition to any program requirements or criteria that an organization must follow. This helps IT staff improve efficiency and simplicity in design, maintenance, and troubleshooting.</a:t>
            </a:r>
          </a:p>
          <a:p>
            <a:r>
              <a:rPr lang="en-GB" sz="1200" b="0" i="0" kern="1200" dirty="0" smtClean="0">
                <a:solidFill>
                  <a:schemeClr val="tx1"/>
                </a:solidFill>
                <a:effectLst/>
                <a:latin typeface="Arial" charset="0"/>
                <a:ea typeface="ＭＳ Ｐゴシック" charset="0"/>
                <a:cs typeface="ＭＳ Ｐゴシック" charset="0"/>
              </a:rPr>
              <a:t>One of the most important security principles is consistency. For this reason, it is necessary for organizations to establish standards. Each organization develops standards to support its unique operating environment. For example, an organization establishes a password policy. The standard is that passwords require a minimum of eight upper and lowercase alphanumeric characters, including at least one special character. A user must change a password every 30 days, and a password history of 12 previous passwords ensures that the user creates unique passwords for one year.</a:t>
            </a:r>
          </a:p>
          <a:p>
            <a:pPr>
              <a:lnSpc>
                <a:spcPct val="80000"/>
              </a:lnSpc>
              <a:buFontTx/>
              <a:buNone/>
            </a:pPr>
            <a:endParaRPr lang="en-GB" sz="1200" b="0" i="0" kern="1200" dirty="0" smtClean="0">
              <a:solidFill>
                <a:schemeClr val="tx1"/>
              </a:solidFill>
              <a:effectLst/>
              <a:latin typeface="Arial" charset="0"/>
              <a:ea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Guidelines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GB" sz="1200" b="0" i="0" kern="1200" dirty="0" smtClean="0">
                <a:solidFill>
                  <a:schemeClr val="tx1"/>
                </a:solidFill>
                <a:effectLst/>
                <a:latin typeface="Arial" charset="0"/>
                <a:ea typeface="ＭＳ Ｐゴシック" charset="0"/>
                <a:cs typeface="ＭＳ Ｐゴシック" charset="0"/>
              </a:rPr>
              <a:t>Some of the most helpful guidelines make up an organization’s best practices. In addition to an organization’s defined best practices, guidelines are also available from the following:</a:t>
            </a:r>
          </a:p>
          <a:p>
            <a:r>
              <a:rPr lang="en-GB" sz="1200" b="0" i="0" kern="1200" dirty="0" smtClean="0">
                <a:solidFill>
                  <a:schemeClr val="tx1"/>
                </a:solidFill>
                <a:effectLst/>
                <a:latin typeface="Arial" charset="0"/>
                <a:ea typeface="ＭＳ Ｐゴシック" charset="0"/>
                <a:cs typeface="ＭＳ Ｐゴシック" charset="0"/>
              </a:rPr>
              <a:t>National Institute of Standards and Technology (NIST) Computer Security Resource </a:t>
            </a:r>
            <a:r>
              <a:rPr lang="en-GB" sz="1200" b="0" i="0" kern="1200" dirty="0" err="1" smtClean="0">
                <a:solidFill>
                  <a:schemeClr val="tx1"/>
                </a:solidFill>
                <a:effectLst/>
                <a:latin typeface="Arial" charset="0"/>
                <a:ea typeface="ＭＳ Ｐゴシック" charset="0"/>
                <a:cs typeface="ＭＳ Ｐゴシック" charset="0"/>
              </a:rPr>
              <a:t>Center</a:t>
            </a:r>
            <a:r>
              <a:rPr lang="en-GB" sz="1200" b="0" i="0" kern="1200" dirty="0" smtClean="0">
                <a:solidFill>
                  <a:schemeClr val="tx1"/>
                </a:solidFill>
                <a:effectLst/>
                <a:latin typeface="Arial" charset="0"/>
                <a:ea typeface="ＭＳ Ｐゴシック" charset="0"/>
                <a:cs typeface="ＭＳ Ｐゴシック" charset="0"/>
              </a:rPr>
              <a:t> (Figure 1)</a:t>
            </a:r>
          </a:p>
          <a:p>
            <a:r>
              <a:rPr lang="en-GB" sz="1200" b="0" i="0" kern="1200" dirty="0" smtClean="0">
                <a:solidFill>
                  <a:schemeClr val="tx1"/>
                </a:solidFill>
                <a:effectLst/>
                <a:latin typeface="Arial" charset="0"/>
                <a:ea typeface="ＭＳ Ｐゴシック" charset="0"/>
                <a:cs typeface="ＭＳ Ｐゴシック" charset="0"/>
              </a:rPr>
              <a:t>National Security Agency (NSA) Security Configuration Guides (Figure 2)</a:t>
            </a:r>
          </a:p>
          <a:p>
            <a:r>
              <a:rPr lang="en-GB" sz="1200" b="0" i="0" kern="1200" dirty="0" smtClean="0">
                <a:solidFill>
                  <a:schemeClr val="tx1"/>
                </a:solidFill>
                <a:effectLst/>
                <a:latin typeface="Arial" charset="0"/>
                <a:ea typeface="ＭＳ Ｐゴシック" charset="0"/>
                <a:cs typeface="ＭＳ Ｐゴシック" charset="0"/>
              </a:rPr>
              <a:t>The Common Criteria standard </a:t>
            </a:r>
          </a:p>
          <a:p>
            <a:r>
              <a:rPr lang="en-GB" sz="1200" b="0" i="0" kern="1200" dirty="0" smtClean="0">
                <a:solidFill>
                  <a:schemeClr val="tx1"/>
                </a:solidFill>
                <a:effectLst/>
                <a:latin typeface="Arial" charset="0"/>
                <a:ea typeface="ＭＳ Ｐゴシック" charset="0"/>
                <a:cs typeface="ＭＳ Ｐゴシック" charset="0"/>
              </a:rPr>
              <a:t>Using the password policy example, a guideline is a suggestion that the user take a phrase like "I have a dream" and convert it to a strong password, Ihv@dr3@m. The user can create other passwords from this phrase by changing the number, moving the symbol, or changing the punctuation mark.</a:t>
            </a:r>
          </a:p>
          <a:p>
            <a:endParaRPr lang="en-GB" sz="1200" b="0" i="0" kern="1200" dirty="0" smtClean="0">
              <a:solidFill>
                <a:schemeClr val="tx1"/>
              </a:solidFill>
              <a:effectLst/>
              <a:latin typeface="Arial" charset="0"/>
              <a:ea typeface="ＭＳ Ｐゴシック" charset="0"/>
              <a:cs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Procedure documents are longer and more detailed than standards and guidelines. Procedure documents include implementation details that usually contain step-by-step instructions and graphics.</a:t>
            </a:r>
          </a:p>
          <a:p>
            <a:r>
              <a:rPr lang="en-GB" sz="1200" b="0" i="0" kern="1200" dirty="0" smtClean="0">
                <a:solidFill>
                  <a:schemeClr val="tx1"/>
                </a:solidFill>
                <a:effectLst/>
                <a:latin typeface="Arial" charset="0"/>
                <a:ea typeface="ＭＳ Ｐゴシック" charset="0"/>
                <a:cs typeface="ＭＳ Ｐゴシック" charset="0"/>
              </a:rPr>
              <a:t>The figure shows an example of the procedure used to change a password. Large organizations must use procedure documents to maintain the consistency of deployment that is necessary for a secure environment.</a:t>
            </a:r>
          </a:p>
          <a:p>
            <a:endParaRPr lang="en-GB" sz="1200" b="0" i="0" kern="1200" dirty="0" smtClean="0">
              <a:solidFill>
                <a:schemeClr val="tx1"/>
              </a:solidFill>
              <a:effectLst/>
              <a:latin typeface="Arial" charset="0"/>
              <a:ea typeface="ＭＳ Ｐゴシック" charset="0"/>
              <a:cs typeface="ＭＳ Ｐゴシック" charset="0"/>
            </a:endParaRPr>
          </a:p>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77989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27</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456068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Bullet_Heavy Tex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Click to edit Master title style</a:t>
            </a:r>
            <a:endParaRPr lang="en-US"/>
          </a:p>
        </p:txBody>
      </p:sp>
      <p:sp>
        <p:nvSpPr>
          <p:cNvPr id="6" name="Text Placeholder 2"/>
          <p:cNvSpPr>
            <a:spLocks noGrp="1"/>
          </p:cNvSpPr>
          <p:nvPr>
            <p:ph type="body" sz="half" idx="1"/>
          </p:nvPr>
        </p:nvSpPr>
        <p:spPr>
          <a:xfrm>
            <a:off x="228599" y="914400"/>
            <a:ext cx="4221163"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sz="half" idx="2"/>
          </p:nvPr>
        </p:nvSpPr>
        <p:spPr>
          <a:xfrm>
            <a:off x="4602163" y="914400"/>
            <a:ext cx="4237037"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690295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achin-cis608.blogspot.com/2015/09/mccumber-cube-to-model-network-defense.html" TargetMode="External"/><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hyperlink" Target="http://www.27000.org/" TargetMode="External"/><Relationship Id="rId5" Type="http://schemas.openxmlformats.org/officeDocument/2006/relationships/hyperlink" Target="http://cyber.laws.com/" TargetMode="External"/><Relationship Id="rId4" Type="http://schemas.openxmlformats.org/officeDocument/2006/relationships/hyperlink" Target="http://www.techrepublic.com/blog/it-security/the-cia-tria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smtClean="0">
                <a:latin typeface="Arial" charset="0"/>
              </a:rPr>
              <a:t>lecture </a:t>
            </a:r>
            <a:r>
              <a:rPr lang="en-US" sz="2400" dirty="0">
                <a:latin typeface="Arial" charset="0"/>
              </a:rPr>
              <a:t>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smtClean="0">
                <a:latin typeface="Arial" charset="0"/>
              </a:rPr>
              <a:t>Cyber Security</a:t>
            </a:r>
            <a:r>
              <a:rPr lang="en-US" dirty="0" smtClean="0">
                <a:latin typeface="Arial" charset="0"/>
              </a:rPr>
              <a:t> </a:t>
            </a:r>
            <a:endParaRPr lang="en-US" dirty="0">
              <a:latin typeface="Arial" charset="0"/>
            </a:endParaRP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2</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2059264" y="3353945"/>
            <a:ext cx="5446059" cy="424732"/>
          </a:xfrm>
          <a:prstGeom prst="rect">
            <a:avLst/>
          </a:prstGeom>
        </p:spPr>
        <p:txBody>
          <a:bodyPr wrap="square">
            <a:spAutoFit/>
          </a:bodyPr>
          <a:lstStyle/>
          <a:p>
            <a:r>
              <a:rPr lang="en-US" dirty="0"/>
              <a:t>The Cybersecurity Sorcery Cube</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797040" y="0"/>
            <a:ext cx="8145462" cy="838200"/>
          </a:xfrm>
        </p:spPr>
        <p:txBody>
          <a:bodyPr/>
          <a:lstStyle/>
          <a:p>
            <a:pPr eaLnBrk="1" hangingPunct="1"/>
            <a:r>
              <a:rPr lang="en-US" dirty="0" smtClean="0"/>
              <a:t>lecture </a:t>
            </a:r>
            <a:r>
              <a:rPr lang="en-US" dirty="0"/>
              <a:t>2 - </a:t>
            </a:r>
            <a:r>
              <a:rPr lang="en-US" dirty="0" smtClean="0"/>
              <a:t>Objectives</a:t>
            </a:r>
            <a:endParaRPr lang="en-US" dirty="0"/>
          </a:p>
        </p:txBody>
      </p:sp>
      <p:sp>
        <p:nvSpPr>
          <p:cNvPr id="4099" name="Rectangle 34"/>
          <p:cNvSpPr>
            <a:spLocks noGrp="1" noChangeArrowheads="1"/>
          </p:cNvSpPr>
          <p:nvPr>
            <p:ph type="body" idx="4294967295"/>
          </p:nvPr>
        </p:nvSpPr>
        <p:spPr>
          <a:xfrm>
            <a:off x="1001827" y="838200"/>
            <a:ext cx="7940675" cy="4252259"/>
          </a:xfrm>
        </p:spPr>
        <p:txBody>
          <a:bodyPr/>
          <a:lstStyle/>
          <a:p>
            <a:pPr marL="0" indent="0">
              <a:spcBef>
                <a:spcPts val="600"/>
              </a:spcBef>
              <a:buNone/>
            </a:pPr>
            <a:r>
              <a:rPr lang="en-US" dirty="0"/>
              <a:t>	The Cybersecurity Sorcery Cube</a:t>
            </a:r>
          </a:p>
          <a:p>
            <a:pPr marL="0" indent="0">
              <a:spcBef>
                <a:spcPts val="600"/>
              </a:spcBef>
              <a:buNone/>
            </a:pPr>
            <a:r>
              <a:rPr lang="en-US" dirty="0"/>
              <a:t>	</a:t>
            </a:r>
            <a:r>
              <a:rPr lang="en-US" sz="1800" dirty="0"/>
              <a:t>Describe the three dimensions of the McCumber Cube.</a:t>
            </a:r>
            <a:endParaRPr lang="en-US" dirty="0"/>
          </a:p>
          <a:p>
            <a:pPr marL="0" indent="0">
              <a:spcBef>
                <a:spcPts val="600"/>
              </a:spcBef>
              <a:buNone/>
            </a:pPr>
            <a:r>
              <a:rPr lang="en-US" dirty="0"/>
              <a:t>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r>
              <a:rPr lang="en-US" dirty="0"/>
              <a:t>	IT Security Management Framework</a:t>
            </a:r>
          </a:p>
          <a:p>
            <a:pPr marL="0" indent="0">
              <a:spcBef>
                <a:spcPts val="600"/>
              </a:spcBef>
              <a:buNone/>
            </a:pPr>
            <a:r>
              <a:rPr lang="en-US" dirty="0"/>
              <a:t>	</a:t>
            </a:r>
            <a:r>
              <a:rPr lang="en-US" sz="1800" dirty="0"/>
              <a:t>Describe the ISO Cybersecurity Model</a:t>
            </a: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3245" y="85599"/>
            <a:ext cx="8772157" cy="838200"/>
          </a:xfrm>
        </p:spPr>
        <p:txBody>
          <a:bodyPr/>
          <a:lstStyle/>
          <a:p>
            <a:pPr algn="ctr" eaLnBrk="1" hangingPunct="1"/>
            <a:r>
              <a:rPr lang="en-US" sz="1800" dirty="0" smtClean="0"/>
              <a:t>The Cybersecurity Sorcery Cube</a:t>
            </a:r>
            <a:r>
              <a:rPr lang="en-US" dirty="0" smtClean="0"/>
              <a:t/>
            </a:r>
            <a:br>
              <a:rPr lang="en-US" dirty="0" smtClean="0"/>
            </a:br>
            <a:r>
              <a:rPr lang="en-US" dirty="0" smtClean="0">
                <a:latin typeface="Arial" charset="0"/>
              </a:rPr>
              <a:t>The </a:t>
            </a:r>
            <a:r>
              <a:rPr lang="en-US" dirty="0">
                <a:latin typeface="Arial" charset="0"/>
              </a:rPr>
              <a:t>Three Dimensions</a:t>
            </a:r>
            <a:endParaRPr lang="en-US" sz="4800" dirty="0">
              <a:latin typeface="Arial" charset="0"/>
            </a:endParaRPr>
          </a:p>
        </p:txBody>
      </p:sp>
      <p:sp>
        <p:nvSpPr>
          <p:cNvPr id="2" name="Content Placeholder 1"/>
          <p:cNvSpPr>
            <a:spLocks noGrp="1"/>
          </p:cNvSpPr>
          <p:nvPr>
            <p:ph idx="1"/>
          </p:nvPr>
        </p:nvSpPr>
        <p:spPr>
          <a:xfrm>
            <a:off x="193868" y="835726"/>
            <a:ext cx="7047441" cy="4786870"/>
          </a:xfrm>
        </p:spPr>
        <p:txBody>
          <a:bodyPr/>
          <a:lstStyle/>
          <a:p>
            <a:pPr marL="0" indent="0">
              <a:buNone/>
            </a:pPr>
            <a:r>
              <a:rPr lang="en-US" sz="2000" dirty="0"/>
              <a:t>The Principles of Security</a:t>
            </a:r>
          </a:p>
          <a:p>
            <a:r>
              <a:rPr lang="en-US" sz="1600" dirty="0"/>
              <a:t>The first dimension of the cybersecurity sorcery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the cyber wizard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 wizards focus on protecting data. The second dimension of the cybersecurity sorcery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1753097"/>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69439"/>
            <a:ext cx="8772157" cy="838200"/>
          </a:xfrm>
        </p:spPr>
        <p:txBody>
          <a:bodyPr/>
          <a:lstStyle/>
          <a:p>
            <a:pPr algn="ctr" eaLnBrk="1" hangingPunct="1"/>
            <a:r>
              <a:rPr lang="en-US" dirty="0"/>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992747"/>
            <a:ext cx="5180927" cy="3531262"/>
          </a:xfrm>
        </p:spPr>
        <p:txBody>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242627"/>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3245" y="1"/>
            <a:ext cx="8772157" cy="744718"/>
          </a:xfrm>
        </p:spPr>
        <p:txBody>
          <a:bodyPr/>
          <a:lstStyle/>
          <a:p>
            <a:pPr algn="ctr"/>
            <a:r>
              <a:rPr lang="en-US" sz="1800" b="0" dirty="0"/>
              <a:t>CIA TRIAD</a:t>
            </a:r>
            <a:r>
              <a:rPr lang="en-US" sz="2800" b="0" dirty="0"/>
              <a:t/>
            </a:r>
            <a:br>
              <a:rPr lang="en-US" sz="2800" b="0" dirty="0"/>
            </a:br>
            <a:r>
              <a:rPr lang="en-US" sz="2800" b="0" dirty="0"/>
              <a:t>Confidentiality</a:t>
            </a:r>
          </a:p>
        </p:txBody>
      </p:sp>
      <p:sp>
        <p:nvSpPr>
          <p:cNvPr id="2" name="Content Placeholder 1"/>
          <p:cNvSpPr>
            <a:spLocks noGrp="1"/>
          </p:cNvSpPr>
          <p:nvPr>
            <p:ph idx="1"/>
          </p:nvPr>
        </p:nvSpPr>
        <p:spPr>
          <a:xfrm>
            <a:off x="65988" y="820132"/>
            <a:ext cx="6638668" cy="5315779"/>
          </a:xfrm>
        </p:spPr>
        <p:txBody>
          <a:bodyPr/>
          <a:lstStyle/>
          <a:p>
            <a:pPr marL="0" indent="0" algn="just">
              <a:buNone/>
            </a:pPr>
            <a:r>
              <a:rPr lang="en-US" sz="1600" b="1" dirty="0"/>
              <a:t>The Principle of Confidentiality</a:t>
            </a:r>
          </a:p>
          <a:p>
            <a:pPr algn="just"/>
            <a:r>
              <a:rPr lang="en-US" sz="1600" dirty="0"/>
              <a:t>Confidentiality prevents the disclosure of information to unauthorized people, resources and processes. Another term for confidentiality is privacy. </a:t>
            </a:r>
          </a:p>
          <a:p>
            <a:pPr algn="just"/>
            <a:r>
              <a:rPr lang="en-US" sz="1600" dirty="0"/>
              <a:t>Organizations need to train employees about best practices in safeguarding sensitive information to protect themselves and the organization from attacks. </a:t>
            </a:r>
          </a:p>
          <a:p>
            <a:pPr algn="just"/>
            <a:r>
              <a:rPr lang="en-US" sz="1600" dirty="0"/>
              <a:t>Methods used to ensure confidentiality include data encryption, authentication, and access control.</a:t>
            </a:r>
          </a:p>
          <a:p>
            <a:pPr marL="0" indent="0" algn="just">
              <a:buNone/>
            </a:pPr>
            <a:r>
              <a:rPr lang="en-US" sz="1600" b="1" dirty="0"/>
              <a:t>Protecting Data Privacy</a:t>
            </a:r>
          </a:p>
          <a:p>
            <a:pPr algn="just"/>
            <a:r>
              <a:rPr lang="en-US" sz="1600" dirty="0"/>
              <a:t>Organizations collect a large amount of data and much of this data is not sensitive because it is publicly available, like names and telephone numbers. </a:t>
            </a:r>
          </a:p>
          <a:p>
            <a:pPr algn="just"/>
            <a:r>
              <a:rPr lang="en-US" sz="1600" dirty="0"/>
              <a:t>Other data collected, though, is sensitive. Sensitive information is data protected from unauthorized access to safeguard an individual or an organization. </a:t>
            </a:r>
          </a:p>
          <a:p>
            <a:pPr algn="just"/>
            <a:endParaRPr lang="en-US" sz="18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704656" y="1596959"/>
            <a:ext cx="2378957"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26367" y="0"/>
            <a:ext cx="8772157" cy="499621"/>
          </a:xfrm>
        </p:spPr>
        <p:txBody>
          <a:bodyPr/>
          <a:lstStyle/>
          <a:p>
            <a:pPr algn="ctr"/>
            <a:r>
              <a:rPr lang="en-US" sz="2800" b="0" dirty="0" smtClean="0"/>
              <a:t>Confidentiality </a:t>
            </a:r>
            <a:r>
              <a:rPr lang="en-US" sz="2800" b="0" dirty="0"/>
              <a:t>(Cont.)</a:t>
            </a:r>
          </a:p>
        </p:txBody>
      </p:sp>
      <p:sp>
        <p:nvSpPr>
          <p:cNvPr id="2" name="Content Placeholder 1"/>
          <p:cNvSpPr>
            <a:spLocks noGrp="1"/>
          </p:cNvSpPr>
          <p:nvPr>
            <p:ph idx="1"/>
          </p:nvPr>
        </p:nvSpPr>
        <p:spPr>
          <a:xfrm>
            <a:off x="371843" y="758368"/>
            <a:ext cx="5576469" cy="4765739"/>
          </a:xfrm>
        </p:spPr>
        <p:txBody>
          <a:bodyPr/>
          <a:lstStyle/>
          <a:p>
            <a:pPr marL="0" indent="0">
              <a:buNone/>
            </a:pPr>
            <a:r>
              <a:rPr lang="en-US" sz="1800" dirty="0"/>
              <a:t>Controlling Access</a:t>
            </a:r>
          </a:p>
          <a:p>
            <a:pPr marL="0" indent="0" algn="just">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lgn="just">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lgn="just">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6042609" y="1752701"/>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68750"/>
            <a:ext cx="8772157" cy="553420"/>
          </a:xfrm>
        </p:spPr>
        <p:txBody>
          <a:bodyPr/>
          <a:lstStyle/>
          <a:p>
            <a:pPr algn="ctr"/>
            <a:r>
              <a:rPr lang="en-US" sz="2800" b="0" dirty="0" smtClean="0"/>
              <a:t>Confidentiality </a:t>
            </a:r>
            <a:r>
              <a:rPr lang="en-US" sz="2800" b="0" dirty="0"/>
              <a:t>(Cont.)</a:t>
            </a:r>
          </a:p>
        </p:txBody>
      </p:sp>
      <p:sp>
        <p:nvSpPr>
          <p:cNvPr id="2" name="Content Placeholder 1"/>
          <p:cNvSpPr>
            <a:spLocks noGrp="1"/>
          </p:cNvSpPr>
          <p:nvPr>
            <p:ph idx="1"/>
          </p:nvPr>
        </p:nvSpPr>
        <p:spPr>
          <a:xfrm>
            <a:off x="263951" y="692379"/>
            <a:ext cx="5173941" cy="3486150"/>
          </a:xfrm>
        </p:spPr>
        <p:txBody>
          <a:bodyPr/>
          <a:lstStyle/>
          <a:p>
            <a:pPr marL="0" indent="0" algn="just">
              <a:buNone/>
            </a:pPr>
            <a:r>
              <a:rPr lang="en-US" sz="1800" dirty="0"/>
              <a:t>Confidentiality and privacy seem interchangeable, but from a legal standpoint, they mean different things. </a:t>
            </a:r>
          </a:p>
          <a:p>
            <a:pPr algn="just"/>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pPr algn="just"/>
            <a:r>
              <a:rPr lang="en-US" sz="1800" dirty="0"/>
              <a:t>Confidential information has a non-public status. Maintaining confidentiality is more of an ethical duty.</a:t>
            </a:r>
          </a:p>
          <a:p>
            <a:pPr algn="just"/>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754005" y="1488354"/>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73880"/>
            <a:ext cx="8772157" cy="723208"/>
          </a:xfrm>
        </p:spPr>
        <p:txBody>
          <a:bodyPr/>
          <a:lstStyle/>
          <a:p>
            <a:pPr algn="ctr" eaLnBrk="1" hangingPunct="1"/>
            <a:r>
              <a:rPr lang="en-US" sz="2800" dirty="0">
                <a:latin typeface="Arial" charset="0"/>
              </a:rPr>
              <a:t/>
            </a:r>
            <a:br>
              <a:rPr lang="en-US" sz="2800" dirty="0">
                <a:latin typeface="Arial" charset="0"/>
              </a:rPr>
            </a:br>
            <a:r>
              <a:rPr lang="en-US" sz="1800" b="0" dirty="0"/>
              <a:t>CIA TRIAD</a:t>
            </a:r>
            <a:r>
              <a:rPr lang="en-US" sz="2800" dirty="0">
                <a:latin typeface="Arial" charset="0"/>
              </a:rPr>
              <a:t/>
            </a: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213110" y="797088"/>
            <a:ext cx="8930890" cy="4689312"/>
          </a:xfrm>
        </p:spPr>
        <p:txBody>
          <a:bodyPr/>
          <a:lstStyle/>
          <a:p>
            <a:pPr marL="0" indent="0">
              <a:buNone/>
            </a:pPr>
            <a:r>
              <a:rPr lang="en-US" sz="1800" dirty="0"/>
              <a:t>Principle of Data Integrity</a:t>
            </a:r>
          </a:p>
          <a:p>
            <a:r>
              <a:rPr lang="en-US" sz="1400" dirty="0"/>
              <a:t>Integrity is the accuracy, consistency, and trustworthiness of data during its entire life cycle. </a:t>
            </a:r>
          </a:p>
          <a:p>
            <a:r>
              <a:rPr lang="en-US" sz="1400" dirty="0"/>
              <a:t>Another term for integrity is quality. </a:t>
            </a:r>
          </a:p>
          <a:p>
            <a:r>
              <a:rPr lang="en-US" sz="1400" dirty="0"/>
              <a:t>Methods used to ensure data integrity include hashing, data validation checks, data consistency checks, and access controls. </a:t>
            </a:r>
          </a:p>
          <a:p>
            <a:pPr marL="0" indent="0">
              <a:buNone/>
            </a:pPr>
            <a:r>
              <a:rPr lang="en-US" sz="1800" dirty="0"/>
              <a:t>Need for Data Integrity</a:t>
            </a:r>
          </a:p>
          <a:p>
            <a:r>
              <a:rPr lang="en-US" sz="1400" dirty="0"/>
              <a:t>The need for data integrity varies based on how an organization uses data. For example, Facebook does not verify the data that a user posts in a profile. </a:t>
            </a:r>
          </a:p>
          <a:p>
            <a:r>
              <a:rPr lang="en-US" sz="1400" dirty="0"/>
              <a:t>A bank or financial organization assigns a higher importance to data integrity than Facebook does. Transactions and customer accounts must be accurate. </a:t>
            </a:r>
          </a:p>
          <a:p>
            <a:r>
              <a:rPr lang="en-US" sz="1400" dirty="0"/>
              <a:t>Protecting data integrity is a constant challenge for most organizations. Loss of data integrity can render entire data resources unreliable or unusable.</a:t>
            </a:r>
          </a:p>
          <a:p>
            <a:pPr marL="0" indent="0">
              <a:buNone/>
            </a:pPr>
            <a:r>
              <a:rPr lang="en-US" sz="1800" dirty="0"/>
              <a:t>Integrity Checks</a:t>
            </a:r>
          </a:p>
          <a:p>
            <a:r>
              <a:rPr lang="en-US" sz="1400" dirty="0"/>
              <a:t>An integrity check is a way to measure the consistency of a collection of data (a file, a picture, or a record). The integrity check performs a process called a hash function to take a snapshot of data at an instant in time.</a:t>
            </a:r>
          </a:p>
          <a:p>
            <a:endParaRPr lang="en-US" sz="1400" dirty="0"/>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24194" y="0"/>
            <a:ext cx="8772157" cy="711200"/>
          </a:xfrm>
        </p:spPr>
        <p:txBody>
          <a:bodyPr/>
          <a:lstStyle/>
          <a:p>
            <a:pPr algn="ctr" eaLnBrk="1" hangingPunct="1"/>
            <a:r>
              <a:rPr lang="en-US" sz="1800" b="0" dirty="0"/>
              <a:t>CIA TRIAD</a:t>
            </a:r>
            <a:r>
              <a:rPr lang="en-US" sz="2800" dirty="0">
                <a:latin typeface="Arial" charset="0"/>
              </a:rPr>
              <a:t/>
            </a:r>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141402" y="711200"/>
            <a:ext cx="8936610" cy="5246253"/>
          </a:xfrm>
        </p:spPr>
        <p:txBody>
          <a:bodyPr/>
          <a:lstStyle/>
          <a:p>
            <a:pPr marL="0" indent="0" algn="just">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pPr algn="just"/>
            <a:r>
              <a:rPr lang="en-US" sz="1800" dirty="0"/>
              <a:t>Methods used to ensure availability include system redundancy, system backups, increased system resiliency, equipment maintenance, up-to-date operating systems and software, and plans in place to recover quickly from unforeseen disasters.</a:t>
            </a:r>
          </a:p>
          <a:p>
            <a:pPr algn="just"/>
            <a:r>
              <a:rPr lang="en-US" sz="1800" dirty="0"/>
              <a:t>High availability systems typically include three design principles: eliminate single points of failure, provide for reliable crossover, and detect failures as they occur.</a:t>
            </a:r>
          </a:p>
          <a:p>
            <a:pPr marL="0" indent="0" algn="just">
              <a:buNone/>
            </a:pPr>
            <a:r>
              <a:rPr lang="en-US" sz="1800" dirty="0"/>
              <a:t>Organizations can ensure availability by implementing the following:</a:t>
            </a:r>
          </a:p>
          <a:p>
            <a:pPr marL="681037" lvl="1" indent="-342900" algn="just">
              <a:lnSpc>
                <a:spcPct val="100000"/>
              </a:lnSpc>
              <a:spcBef>
                <a:spcPts val="0"/>
              </a:spcBef>
              <a:buFont typeface="+mj-lt"/>
              <a:buAutoNum type="arabicPeriod"/>
            </a:pPr>
            <a:r>
              <a:rPr lang="en-US" sz="1600" dirty="0"/>
              <a:t>Equipment maintenance</a:t>
            </a:r>
          </a:p>
          <a:p>
            <a:pPr marL="681037" lvl="1" indent="-342900" algn="just">
              <a:lnSpc>
                <a:spcPct val="100000"/>
              </a:lnSpc>
              <a:spcBef>
                <a:spcPts val="0"/>
              </a:spcBef>
              <a:buFont typeface="+mj-lt"/>
              <a:buAutoNum type="arabicPeriod"/>
            </a:pPr>
            <a:r>
              <a:rPr lang="en-US" sz="1600" dirty="0"/>
              <a:t>OS and system updates</a:t>
            </a:r>
          </a:p>
          <a:p>
            <a:pPr marL="681037" lvl="1" indent="-342900" algn="just">
              <a:lnSpc>
                <a:spcPct val="100000"/>
              </a:lnSpc>
              <a:spcBef>
                <a:spcPts val="0"/>
              </a:spcBef>
              <a:buFont typeface="+mj-lt"/>
              <a:buAutoNum type="arabicPeriod"/>
            </a:pPr>
            <a:r>
              <a:rPr lang="en-US" sz="1600" dirty="0"/>
              <a:t>Test backups</a:t>
            </a:r>
          </a:p>
          <a:p>
            <a:pPr marL="681037" lvl="1" indent="-342900" algn="just">
              <a:lnSpc>
                <a:spcPct val="100000"/>
              </a:lnSpc>
              <a:spcBef>
                <a:spcPts val="0"/>
              </a:spcBef>
              <a:buFont typeface="+mj-lt"/>
              <a:buAutoNum type="arabicPeriod"/>
            </a:pPr>
            <a:r>
              <a:rPr lang="en-US" sz="1600" dirty="0"/>
              <a:t>Plan for disasters</a:t>
            </a:r>
          </a:p>
          <a:p>
            <a:pPr marL="681037" lvl="1" indent="-342900" algn="just">
              <a:lnSpc>
                <a:spcPct val="100000"/>
              </a:lnSpc>
              <a:spcBef>
                <a:spcPts val="0"/>
              </a:spcBef>
              <a:buFont typeface="+mj-lt"/>
              <a:buAutoNum type="arabicPeriod"/>
            </a:pPr>
            <a:r>
              <a:rPr lang="en-US" sz="1600" dirty="0"/>
              <a:t>Implement new technologies</a:t>
            </a:r>
          </a:p>
          <a:p>
            <a:pPr marL="681037" lvl="1" indent="-342900" algn="just">
              <a:lnSpc>
                <a:spcPct val="100000"/>
              </a:lnSpc>
              <a:spcBef>
                <a:spcPts val="0"/>
              </a:spcBef>
              <a:buFont typeface="+mj-lt"/>
              <a:buAutoNum type="arabicPeriod"/>
            </a:pPr>
            <a:r>
              <a:rPr lang="en-US" sz="1600" dirty="0"/>
              <a:t>Monitor unusual activity</a:t>
            </a:r>
          </a:p>
          <a:p>
            <a:pPr marL="681037" lvl="1" indent="-342900" algn="just">
              <a:lnSpc>
                <a:spcPct val="100000"/>
              </a:lnSpc>
              <a:spcBef>
                <a:spcPts val="0"/>
              </a:spcBef>
              <a:buFont typeface="+mj-lt"/>
              <a:buAutoNum type="arabicPeriod"/>
            </a:pPr>
            <a:r>
              <a:rPr lang="en-US" sz="1600" dirty="0"/>
              <a:t>Test to verify availability</a:t>
            </a:r>
          </a:p>
          <a:p>
            <a:pPr marL="795337" lvl="1" indent="-457200">
              <a:buFont typeface="+mj-lt"/>
              <a:buAutoNum type="arabicPeriod"/>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8136" y="40012"/>
            <a:ext cx="8772157" cy="714132"/>
          </a:xfrm>
        </p:spPr>
        <p:txBody>
          <a:bodyPr/>
          <a:lstStyle/>
          <a:p>
            <a:pPr algn="ctr" eaLnBrk="1" hangingPunct="1"/>
            <a:r>
              <a:rPr lang="en-US" sz="1800" b="0" dirty="0"/>
              <a:t>States of Data</a:t>
            </a:r>
            <a:r>
              <a:rPr lang="en-US" sz="2800" dirty="0">
                <a:latin typeface="Arial" charset="0"/>
              </a:rPr>
              <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561902" y="911638"/>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3334903" y="3017858"/>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65608"/>
          </a:xfrm>
        </p:spPr>
        <p:txBody>
          <a:bodyPr/>
          <a:lstStyle/>
          <a:p>
            <a:pPr algn="ctr" eaLnBrk="1" hangingPunct="1"/>
            <a:r>
              <a:rPr lang="en-US" sz="2800" dirty="0">
                <a:latin typeface="Arial" charset="0"/>
              </a:rPr>
              <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665597" y="565608"/>
            <a:ext cx="8071908" cy="5116408"/>
          </a:xfrm>
        </p:spPr>
        <p:txBody>
          <a:bodyPr/>
          <a:lstStyle/>
          <a:p>
            <a:pPr algn="just"/>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pPr algn="just"/>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pPr algn="just"/>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pPr algn="just"/>
            <a:endParaRPr lang="en-US" sz="1600" dirty="0"/>
          </a:p>
        </p:txBody>
      </p:sp>
      <p:pic>
        <p:nvPicPr>
          <p:cNvPr id="3" name="Picture 2"/>
          <p:cNvPicPr>
            <a:picLocks noChangeAspect="1"/>
          </p:cNvPicPr>
          <p:nvPr/>
        </p:nvPicPr>
        <p:blipFill>
          <a:blip r:embed="rId3"/>
          <a:stretch>
            <a:fillRect/>
          </a:stretch>
        </p:blipFill>
        <p:spPr>
          <a:xfrm>
            <a:off x="3015815" y="4129345"/>
            <a:ext cx="4443412" cy="1871201"/>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39868"/>
            <a:ext cx="8772157" cy="548289"/>
          </a:xfrm>
        </p:spPr>
        <p:txBody>
          <a:bodyPr/>
          <a:lstStyle/>
          <a:p>
            <a:pPr algn="ctr" eaLnBrk="1" hangingPunct="1"/>
            <a:r>
              <a:rPr lang="en-US" dirty="0"/>
              <a:t/>
            </a:r>
            <a:br>
              <a:rPr lang="en-US" dirty="0"/>
            </a:br>
            <a:r>
              <a:rPr lang="en-US" dirty="0" err="1"/>
              <a:t>Data</a:t>
            </a:r>
            <a:r>
              <a:rPr lang="en-US" dirty="0"/>
              <a:t> In Transit</a:t>
            </a:r>
            <a:endParaRPr lang="en-US" dirty="0">
              <a:latin typeface="Arial" charset="0"/>
            </a:endParaRPr>
          </a:p>
        </p:txBody>
      </p:sp>
      <p:sp>
        <p:nvSpPr>
          <p:cNvPr id="2" name="Content Placeholder 1"/>
          <p:cNvSpPr>
            <a:spLocks noGrp="1"/>
          </p:cNvSpPr>
          <p:nvPr>
            <p:ph idx="1"/>
          </p:nvPr>
        </p:nvSpPr>
        <p:spPr>
          <a:xfrm>
            <a:off x="481821" y="755001"/>
            <a:ext cx="8552200" cy="4799540"/>
          </a:xfrm>
        </p:spPr>
        <p:txBody>
          <a:bodyPr/>
          <a:lstStyle/>
          <a:p>
            <a:pPr marL="0" indent="0" algn="just">
              <a:buNone/>
            </a:pPr>
            <a:r>
              <a:rPr lang="en-US" sz="1800" dirty="0"/>
              <a:t>Data transmission involves sending information from one device to another. There are numerous methods to transmit information between devices including:</a:t>
            </a:r>
          </a:p>
          <a:p>
            <a:pPr algn="just"/>
            <a:r>
              <a:rPr lang="en-US" sz="1800" b="1" dirty="0"/>
              <a:t>Sneaker net</a:t>
            </a:r>
            <a:r>
              <a:rPr lang="en-US" sz="1800" dirty="0"/>
              <a:t> – uses removable media to physically move data from one computer to another</a:t>
            </a:r>
          </a:p>
          <a:p>
            <a:pPr algn="just"/>
            <a:r>
              <a:rPr lang="en-US" sz="1800" b="1" dirty="0"/>
              <a:t>Wired networks</a:t>
            </a:r>
            <a:r>
              <a:rPr lang="en-US" sz="1800" dirty="0"/>
              <a:t> – uses cables to transmit data</a:t>
            </a:r>
          </a:p>
          <a:p>
            <a:pPr algn="just"/>
            <a:r>
              <a:rPr lang="en-US" sz="1800" b="1" dirty="0"/>
              <a:t>Wireless networks</a:t>
            </a:r>
            <a:r>
              <a:rPr lang="en-US" sz="1800" dirty="0"/>
              <a:t> – uses the airwaves to transmit data</a:t>
            </a:r>
          </a:p>
          <a:p>
            <a:pPr marL="0" indent="0" algn="just">
              <a:buNone/>
            </a:pPr>
            <a:r>
              <a:rPr lang="en-US" sz="1800" dirty="0"/>
              <a:t>The protection of transmitted data is one of the most challenging jobs of a cybersecurity professional. The greatest challenges are:</a:t>
            </a:r>
          </a:p>
          <a:p>
            <a:pPr algn="just"/>
            <a:r>
              <a:rPr lang="en-US" sz="1800" b="1" dirty="0"/>
              <a:t>Protecting data confidentiality</a:t>
            </a:r>
            <a:r>
              <a:rPr lang="en-US" sz="1800" dirty="0"/>
              <a:t> – cyber criminals can capture, save and steal data in-transit. </a:t>
            </a:r>
          </a:p>
          <a:p>
            <a:pPr algn="just"/>
            <a:r>
              <a:rPr lang="en-US" sz="1800" b="1" dirty="0"/>
              <a:t>Protecting data integrity</a:t>
            </a:r>
            <a:r>
              <a:rPr lang="en-US" sz="1800" dirty="0"/>
              <a:t> – cyber criminals can intercept and alter data in-transit. </a:t>
            </a:r>
          </a:p>
          <a:p>
            <a:pPr algn="just"/>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01154"/>
          </a:xfrm>
        </p:spPr>
        <p:txBody>
          <a:bodyPr/>
          <a:lstStyle/>
          <a:p>
            <a:pPr algn="ctr"/>
            <a:r>
              <a:rPr lang="en-US" sz="2800" dirty="0">
                <a:latin typeface="Arial" charset="0"/>
              </a:rPr>
              <a:t/>
            </a:r>
            <a:br>
              <a:rPr lang="en-US" sz="2800" dirty="0">
                <a:latin typeface="Arial" charset="0"/>
              </a:rPr>
            </a:br>
            <a:r>
              <a:rPr lang="en-US" sz="2800" dirty="0" err="1">
                <a:latin typeface="Arial" charset="0"/>
              </a:rPr>
              <a:t>Data</a:t>
            </a:r>
            <a:r>
              <a:rPr lang="en-US" sz="2800" dirty="0">
                <a:latin typeface="Arial" charset="0"/>
              </a:rPr>
              <a:t> In Process</a:t>
            </a:r>
            <a:endParaRPr lang="en-US" sz="4400" b="0" dirty="0"/>
          </a:p>
        </p:txBody>
      </p:sp>
      <p:sp>
        <p:nvSpPr>
          <p:cNvPr id="2" name="Content Placeholder 1"/>
          <p:cNvSpPr>
            <a:spLocks noGrp="1"/>
          </p:cNvSpPr>
          <p:nvPr>
            <p:ph idx="1"/>
          </p:nvPr>
        </p:nvSpPr>
        <p:spPr>
          <a:xfrm>
            <a:off x="371843" y="501154"/>
            <a:ext cx="8542964" cy="4928849"/>
          </a:xfrm>
        </p:spPr>
        <p:txBody>
          <a:bodyPr/>
          <a:lstStyle/>
          <a:p>
            <a:pPr marL="0" indent="0" algn="just">
              <a:buNone/>
            </a:pPr>
            <a:r>
              <a:rPr lang="en-US" sz="1800" dirty="0"/>
              <a:t>The third state of data is data in process. This refers to data during initial input, modification, computation, or output.</a:t>
            </a:r>
          </a:p>
          <a:p>
            <a:pPr algn="just"/>
            <a:r>
              <a:rPr lang="en-US" sz="1800" dirty="0"/>
              <a:t>Protection of data integrity starts with the initial input of data. </a:t>
            </a:r>
          </a:p>
          <a:p>
            <a:pPr algn="just"/>
            <a:r>
              <a:rPr lang="en-US" sz="1800" dirty="0"/>
              <a:t>Organizations use several methods to collect data, such as manual data entry, scanning forms, file uploads, and data collected from sensors. </a:t>
            </a:r>
          </a:p>
          <a:p>
            <a:pPr algn="just"/>
            <a:r>
              <a:rPr lang="en-US" sz="1800" dirty="0"/>
              <a:t>Each of these methods pose potential threats to data integrity. </a:t>
            </a:r>
          </a:p>
          <a:p>
            <a:pPr algn="just"/>
            <a:r>
              <a:rPr lang="en-US" sz="1800" dirty="0"/>
              <a:t>Data modification refers to any changes to the original data such as users manually modifying data, programs processing and changing data, and equipment failing resulting in data modification. </a:t>
            </a:r>
          </a:p>
          <a:p>
            <a:pPr algn="just"/>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3286336" y="4286210"/>
            <a:ext cx="4682981" cy="1658377"/>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4656" y="0"/>
            <a:ext cx="8772157" cy="838200"/>
          </a:xfrm>
        </p:spPr>
        <p:txBody>
          <a:bodyPr/>
          <a:lstStyle/>
          <a:p>
            <a:pPr algn="ctr"/>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987495"/>
            <a:ext cx="5821344" cy="4786870"/>
          </a:xfrm>
        </p:spPr>
        <p:txBody>
          <a:bodyPr/>
          <a:lstStyle/>
          <a:p>
            <a:pPr marL="0" indent="0">
              <a:buNone/>
            </a:pPr>
            <a:r>
              <a:rPr lang="en-US" sz="1800" b="1" dirty="0"/>
              <a:t>Software-based Technology Safeguards</a:t>
            </a:r>
          </a:p>
          <a:p>
            <a:pPr algn="just"/>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lgn="just">
              <a:buNone/>
            </a:pPr>
            <a:r>
              <a:rPr lang="en-US" sz="1800" b="1" dirty="0"/>
              <a:t>Hardware-based Technology Safeguards</a:t>
            </a:r>
          </a:p>
          <a:p>
            <a:pPr algn="just"/>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57715"/>
          </a:xfrm>
        </p:spPr>
        <p:txBody>
          <a:bodyPr/>
          <a:lstStyle/>
          <a:p>
            <a:pPr algn="ctr"/>
            <a:r>
              <a:rPr lang="en-US" b="0" dirty="0" smtClean="0"/>
              <a:t>Technologies</a:t>
            </a:r>
            <a:endParaRPr lang="en-US" b="0" dirty="0"/>
          </a:p>
        </p:txBody>
      </p:sp>
      <p:sp>
        <p:nvSpPr>
          <p:cNvPr id="2" name="Content Placeholder 1"/>
          <p:cNvSpPr>
            <a:spLocks noGrp="1"/>
          </p:cNvSpPr>
          <p:nvPr>
            <p:ph idx="1"/>
          </p:nvPr>
        </p:nvSpPr>
        <p:spPr>
          <a:xfrm>
            <a:off x="371843" y="685837"/>
            <a:ext cx="5821344" cy="4786870"/>
          </a:xfrm>
        </p:spPr>
        <p:txBody>
          <a:bodyPr/>
          <a:lstStyle/>
          <a:p>
            <a:pPr marL="0" indent="0" algn="just">
              <a:buNone/>
            </a:pPr>
            <a:r>
              <a:rPr lang="en-US" sz="1800" b="1" dirty="0"/>
              <a:t>Network-based Technology Safeguards</a:t>
            </a:r>
          </a:p>
          <a:p>
            <a:pPr marL="0" indent="0" algn="just">
              <a:buNone/>
            </a:pPr>
            <a:r>
              <a:rPr lang="en-US" sz="1800" dirty="0"/>
              <a:t>Technological countermeasures can also include network-based technologies. </a:t>
            </a:r>
          </a:p>
          <a:p>
            <a:pPr algn="just"/>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pPr algn="just"/>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pPr algn="just"/>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38862"/>
          </a:xfrm>
        </p:spPr>
        <p:txBody>
          <a:bodyPr/>
          <a:lstStyle/>
          <a:p>
            <a:pPr algn="ctr"/>
            <a:r>
              <a:rPr lang="en-US" sz="1800" b="0" dirty="0"/>
              <a:t/>
            </a:r>
            <a:br>
              <a:rPr lang="en-US" sz="1800" b="0" dirty="0"/>
            </a:br>
            <a:r>
              <a:rPr lang="en-US" b="0" dirty="0"/>
              <a:t>Technologies</a:t>
            </a:r>
          </a:p>
        </p:txBody>
      </p:sp>
      <p:sp>
        <p:nvSpPr>
          <p:cNvPr id="2" name="Content Placeholder 1"/>
          <p:cNvSpPr>
            <a:spLocks noGrp="1"/>
          </p:cNvSpPr>
          <p:nvPr>
            <p:ph idx="1"/>
          </p:nvPr>
        </p:nvSpPr>
        <p:spPr>
          <a:xfrm>
            <a:off x="482046" y="610423"/>
            <a:ext cx="5821344" cy="4786870"/>
          </a:xfrm>
        </p:spPr>
        <p:txBody>
          <a:bodyPr/>
          <a:lstStyle/>
          <a:p>
            <a:pPr marL="0" indent="0">
              <a:buNone/>
            </a:pPr>
            <a:r>
              <a:rPr lang="en-US" sz="1800" b="1" dirty="0"/>
              <a:t>Cloud-based Technology Safeguards</a:t>
            </a:r>
          </a:p>
          <a:p>
            <a:pPr algn="just"/>
            <a:r>
              <a:rPr lang="en-US" sz="1800" dirty="0"/>
              <a:t>Technological countermeasures now also include cloud-based technologies. Cloud-based technologies shift the technology component from the organization to the cloud provider.</a:t>
            </a:r>
          </a:p>
          <a:p>
            <a:pPr algn="just"/>
            <a:r>
              <a:rPr lang="en-US" sz="1800" b="1" dirty="0"/>
              <a:t>Software as a Service (SaaS)</a:t>
            </a:r>
            <a:r>
              <a:rPr lang="en-US" sz="1800" dirty="0"/>
              <a:t> allows users to gain access to application software and databases. Cloud providers manage the infrastructure. Users store data on the cloud provider’s servers.</a:t>
            </a:r>
          </a:p>
          <a:p>
            <a:pPr algn="just"/>
            <a:r>
              <a:rPr lang="en-US" sz="1800" b="1" dirty="0"/>
              <a:t>Infrastructure as a Service (IaaS)</a:t>
            </a:r>
            <a:r>
              <a:rPr lang="en-US" sz="1800" dirty="0"/>
              <a:t> provides virtualized computing resources over the Internet. The provider hosts the hardware, software, servers, and storage components.</a:t>
            </a:r>
          </a:p>
          <a:p>
            <a:pPr algn="just"/>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442162" y="2082314"/>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32413" y="80356"/>
            <a:ext cx="8772157" cy="485252"/>
          </a:xfrm>
        </p:spPr>
        <p:txBody>
          <a:bodyPr/>
          <a:lstStyle/>
          <a:p>
            <a:pPr algn="ctr" eaLnBrk="1" hangingPunct="1"/>
            <a:r>
              <a:rPr lang="en-US" dirty="0">
                <a:latin typeface="Arial" charset="0"/>
              </a:rPr>
              <a:t/>
            </a:r>
            <a:br>
              <a:rPr lang="en-US" dirty="0">
                <a:latin typeface="Arial" charset="0"/>
              </a:rPr>
            </a:br>
            <a:r>
              <a:rPr lang="en-US" sz="2800" b="0" dirty="0" smtClean="0"/>
              <a:t>Implementing </a:t>
            </a:r>
            <a:r>
              <a:rPr lang="en-US" sz="2800" b="0" dirty="0"/>
              <a:t>Cybersecurity Education and Training</a:t>
            </a:r>
            <a:endParaRPr lang="en-US" sz="2800" dirty="0">
              <a:latin typeface="Arial" charset="0"/>
            </a:endParaRPr>
          </a:p>
        </p:txBody>
      </p:sp>
      <p:sp>
        <p:nvSpPr>
          <p:cNvPr id="2" name="Content Placeholder 1"/>
          <p:cNvSpPr>
            <a:spLocks noGrp="1"/>
          </p:cNvSpPr>
          <p:nvPr>
            <p:ph idx="1"/>
          </p:nvPr>
        </p:nvSpPr>
        <p:spPr>
          <a:xfrm>
            <a:off x="454961" y="652735"/>
            <a:ext cx="6243878" cy="4876796"/>
          </a:xfrm>
        </p:spPr>
        <p:txBody>
          <a:bodyPr/>
          <a:lstStyle/>
          <a:p>
            <a:pPr marL="0" indent="0" algn="just">
              <a:buNone/>
            </a:pPr>
            <a:r>
              <a:rPr lang="en-US" sz="1800" dirty="0"/>
              <a:t>A security awareness program is extremely important for an organization. An employee may not be purposefully malicious but just unaware of what the proper procedures are. </a:t>
            </a:r>
          </a:p>
          <a:p>
            <a:pPr marL="0" indent="0" algn="just">
              <a:buNone/>
            </a:pPr>
            <a:r>
              <a:rPr lang="en-US" sz="1800" dirty="0"/>
              <a:t>There are several ways to implement a formal training program:</a:t>
            </a:r>
          </a:p>
          <a:p>
            <a:pPr algn="just"/>
            <a:r>
              <a:rPr lang="en-US" sz="1800" dirty="0"/>
              <a:t>Make security awareness training a part of the employee’s onboarding process</a:t>
            </a:r>
          </a:p>
          <a:p>
            <a:pPr algn="just"/>
            <a:r>
              <a:rPr lang="en-US" sz="1800" dirty="0"/>
              <a:t>Tie security awareness to job requirements or performance evaluations</a:t>
            </a:r>
          </a:p>
          <a:p>
            <a:pPr algn="just"/>
            <a:r>
              <a:rPr lang="en-US" sz="1800" dirty="0"/>
              <a:t>Conduct in-person training sessions</a:t>
            </a:r>
          </a:p>
          <a:p>
            <a:pPr algn="just"/>
            <a:r>
              <a:rPr lang="en-US" sz="1800" dirty="0"/>
              <a:t>Complete online courses</a:t>
            </a:r>
          </a:p>
          <a:p>
            <a:pPr marL="0" indent="0" algn="just">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764827" y="2188447"/>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91728"/>
          </a:xfrm>
        </p:spPr>
        <p:txBody>
          <a:bodyPr/>
          <a:lstStyle/>
          <a:p>
            <a:pPr algn="ctr" eaLnBrk="1" hangingPunct="1"/>
            <a:r>
              <a:rPr lang="en-US" dirty="0">
                <a:latin typeface="Arial" charset="0"/>
              </a:rPr>
              <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541473" y="665495"/>
            <a:ext cx="8432896" cy="5052286"/>
          </a:xfrm>
        </p:spPr>
        <p:txBody>
          <a:bodyPr/>
          <a:lstStyle/>
          <a:p>
            <a:pPr algn="just"/>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algn="just"/>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pPr algn="just"/>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pPr algn="just"/>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53391" y="133140"/>
            <a:ext cx="4121240" cy="476465"/>
          </a:xfrm>
        </p:spPr>
        <p:txBody>
          <a:bodyPr/>
          <a:lstStyle/>
          <a:p>
            <a:r>
              <a:rPr lang="en-US" sz="1800" dirty="0"/>
              <a:t/>
            </a:r>
            <a:br>
              <a:rPr lang="en-US" sz="1800" dirty="0"/>
            </a:br>
            <a:r>
              <a:rPr lang="en-US" dirty="0" smtClean="0"/>
              <a:t>Governing Policy</a:t>
            </a:r>
            <a:endParaRPr lang="en-US" dirty="0"/>
          </a:p>
        </p:txBody>
      </p:sp>
      <p:sp>
        <p:nvSpPr>
          <p:cNvPr id="67587" name="Rectangle 3"/>
          <p:cNvSpPr>
            <a:spLocks noGrp="1" noChangeArrowheads="1"/>
          </p:cNvSpPr>
          <p:nvPr>
            <p:ph sz="half" idx="2"/>
          </p:nvPr>
        </p:nvSpPr>
        <p:spPr>
          <a:xfrm>
            <a:off x="530070" y="705535"/>
            <a:ext cx="8497815" cy="4901986"/>
          </a:xfrm>
        </p:spPr>
        <p:txBody>
          <a:bodyPr>
            <a:normAutofit/>
          </a:bodyPr>
          <a:lstStyle/>
          <a:p>
            <a:pPr algn="just"/>
            <a:r>
              <a:rPr lang="en-US" dirty="0"/>
              <a:t>The governing policy outlines the company’s overall security goals for managers and technical staff. </a:t>
            </a:r>
            <a:endParaRPr lang="en-US" dirty="0" smtClean="0"/>
          </a:p>
          <a:p>
            <a:pPr algn="just"/>
            <a:r>
              <a:rPr lang="en-US" dirty="0" smtClean="0"/>
              <a:t>It </a:t>
            </a:r>
            <a:r>
              <a:rPr lang="en-US" dirty="0"/>
              <a:t>covers all security-related interactions among business units and supporting departments in the </a:t>
            </a:r>
            <a:r>
              <a:rPr lang="en-US" dirty="0" smtClean="0"/>
              <a:t>company.</a:t>
            </a:r>
          </a:p>
          <a:p>
            <a:pPr algn="just"/>
            <a:r>
              <a:rPr lang="en-US" dirty="0" smtClean="0"/>
              <a:t>I</a:t>
            </a:r>
            <a:r>
              <a:rPr lang="en-US" dirty="0"/>
              <a:t>ncludes several components:</a:t>
            </a:r>
          </a:p>
          <a:p>
            <a:pPr marL="800100" lvl="1" indent="-342900" algn="just">
              <a:buFont typeface="Arial"/>
              <a:buChar char="•"/>
            </a:pPr>
            <a:r>
              <a:rPr lang="en-US" dirty="0"/>
              <a:t>Statement of the issue that the policy addresses</a:t>
            </a:r>
          </a:p>
          <a:p>
            <a:pPr marL="800100" lvl="1" indent="-342900" algn="just">
              <a:buFont typeface="Arial"/>
              <a:buChar char="•"/>
            </a:pPr>
            <a:r>
              <a:rPr lang="en-US" dirty="0"/>
              <a:t>How the policy applies in the environment</a:t>
            </a:r>
          </a:p>
          <a:p>
            <a:pPr marL="800100" lvl="1" indent="-342900" algn="just">
              <a:buFont typeface="Arial"/>
              <a:buChar char="•"/>
            </a:pPr>
            <a:r>
              <a:rPr lang="en-US" dirty="0"/>
              <a:t>Roles and responsibilities of those affected by the policy</a:t>
            </a:r>
          </a:p>
          <a:p>
            <a:pPr marL="800100" lvl="1" indent="-342900" algn="just">
              <a:buFont typeface="Arial"/>
              <a:buChar char="•"/>
            </a:pPr>
            <a:r>
              <a:rPr lang="en-US" dirty="0"/>
              <a:t>Actions, activities, and processes that are allowed (and not allowed)</a:t>
            </a:r>
          </a:p>
          <a:p>
            <a:pPr marL="800100" lvl="1" indent="-342900" algn="just">
              <a:buFont typeface="Arial"/>
              <a:buChar char="•"/>
            </a:pPr>
            <a:r>
              <a:rPr lang="en-US" dirty="0"/>
              <a:t>Consequences of noncompliance</a:t>
            </a:r>
          </a:p>
          <a:p>
            <a:endParaRPr lang="en-US" dirty="0"/>
          </a:p>
        </p:txBody>
      </p:sp>
    </p:spTree>
    <p:extLst>
      <p:ext uri="{BB962C8B-B14F-4D97-AF65-F5344CB8AC3E}">
        <p14:creationId xmlns:p14="http://schemas.microsoft.com/office/powerpoint/2010/main" val="2898122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89714" y="2660515"/>
            <a:ext cx="4354285" cy="3116172"/>
          </a:xfrm>
          <a:prstGeom prst="rect">
            <a:avLst/>
          </a:prstGeom>
        </p:spPr>
      </p:pic>
      <p:sp>
        <p:nvSpPr>
          <p:cNvPr id="67586" name="Rectangle 2"/>
          <p:cNvSpPr>
            <a:spLocks noGrp="1" noChangeArrowheads="1"/>
          </p:cNvSpPr>
          <p:nvPr>
            <p:ph type="title"/>
          </p:nvPr>
        </p:nvSpPr>
        <p:spPr>
          <a:xfrm>
            <a:off x="1238877" y="-12000"/>
            <a:ext cx="7251960" cy="711627"/>
          </a:xfrm>
        </p:spPr>
        <p:txBody>
          <a:bodyPr/>
          <a:lstStyle/>
          <a:p>
            <a:r>
              <a:rPr lang="en-US" sz="1800" dirty="0"/>
              <a:t/>
            </a:r>
            <a:br>
              <a:rPr lang="en-US" sz="1800" dirty="0"/>
            </a:br>
            <a:r>
              <a:rPr lang="en-US" dirty="0" smtClean="0"/>
              <a:t>Technical Policy</a:t>
            </a:r>
            <a:endParaRPr lang="en-US" dirty="0"/>
          </a:p>
        </p:txBody>
      </p:sp>
      <p:sp>
        <p:nvSpPr>
          <p:cNvPr id="67587" name="Rectangle 3"/>
          <p:cNvSpPr>
            <a:spLocks noGrp="1" noChangeArrowheads="1"/>
          </p:cNvSpPr>
          <p:nvPr>
            <p:ph sz="half" idx="2"/>
          </p:nvPr>
        </p:nvSpPr>
        <p:spPr>
          <a:xfrm>
            <a:off x="383991" y="874701"/>
            <a:ext cx="8497815" cy="4901986"/>
          </a:xfrm>
        </p:spPr>
        <p:txBody>
          <a:bodyPr>
            <a:normAutofit/>
          </a:bodyPr>
          <a:lstStyle/>
          <a:p>
            <a:pPr algn="just"/>
            <a:r>
              <a:rPr lang="en-US" dirty="0"/>
              <a:t>Technical policies are detailed documents that are used by technical staff in the conduct of their daily security responsibilities. </a:t>
            </a:r>
            <a:endParaRPr lang="en-US" dirty="0" smtClean="0"/>
          </a:p>
          <a:p>
            <a:pPr algn="just"/>
            <a:r>
              <a:rPr lang="en-US" dirty="0"/>
              <a:t>Technical policies are broken down into specified technical areas, including: </a:t>
            </a:r>
          </a:p>
          <a:p>
            <a:pPr marL="800100" lvl="1" indent="-342900" algn="just">
              <a:buFont typeface="Arial"/>
              <a:buChar char="•"/>
            </a:pPr>
            <a:r>
              <a:rPr lang="en-US" b="1" dirty="0"/>
              <a:t>General Policies</a:t>
            </a:r>
            <a:r>
              <a:rPr lang="en-US" dirty="0"/>
              <a:t> </a:t>
            </a:r>
            <a:endParaRPr lang="en-US" dirty="0" smtClean="0"/>
          </a:p>
          <a:p>
            <a:pPr marL="800100" lvl="1" indent="-342900" algn="just">
              <a:buFont typeface="Arial"/>
              <a:buChar char="•"/>
            </a:pPr>
            <a:r>
              <a:rPr lang="en-US" b="1" dirty="0" smtClean="0"/>
              <a:t>Telephony Policy</a:t>
            </a:r>
            <a:endParaRPr lang="en-US" dirty="0"/>
          </a:p>
          <a:p>
            <a:pPr marL="800100" lvl="1" indent="-342900" algn="just">
              <a:buFont typeface="Arial"/>
              <a:buChar char="•"/>
            </a:pPr>
            <a:r>
              <a:rPr lang="en-US" b="1" dirty="0"/>
              <a:t>Email and Communications Policy</a:t>
            </a:r>
            <a:r>
              <a:rPr lang="en-US" dirty="0"/>
              <a:t> </a:t>
            </a:r>
            <a:endParaRPr lang="en-US" dirty="0" smtClean="0"/>
          </a:p>
          <a:p>
            <a:pPr marL="800100" lvl="1" indent="-342900" algn="just">
              <a:buFont typeface="Arial"/>
              <a:buChar char="•"/>
            </a:pPr>
            <a:r>
              <a:rPr lang="en-US" b="1" dirty="0" smtClean="0"/>
              <a:t>Remote </a:t>
            </a:r>
            <a:r>
              <a:rPr lang="en-US" b="1" dirty="0"/>
              <a:t>Access Policy</a:t>
            </a:r>
            <a:r>
              <a:rPr lang="en-US" dirty="0"/>
              <a:t> </a:t>
            </a:r>
            <a:endParaRPr lang="en-US" dirty="0" smtClean="0"/>
          </a:p>
          <a:p>
            <a:pPr marL="800100" lvl="1" indent="-342900" algn="just">
              <a:buFont typeface="Arial"/>
              <a:buChar char="•"/>
            </a:pPr>
            <a:r>
              <a:rPr lang="en-US" b="1" dirty="0" smtClean="0"/>
              <a:t>Network </a:t>
            </a:r>
            <a:r>
              <a:rPr lang="en-US" b="1" dirty="0"/>
              <a:t>Policy</a:t>
            </a:r>
            <a:r>
              <a:rPr lang="en-US" dirty="0"/>
              <a:t> </a:t>
            </a:r>
            <a:endParaRPr lang="en-US" dirty="0" smtClean="0"/>
          </a:p>
          <a:p>
            <a:pPr marL="800100" lvl="1" indent="-342900" algn="just">
              <a:buFont typeface="Arial"/>
              <a:buChar char="•"/>
            </a:pPr>
            <a:r>
              <a:rPr lang="en-US" b="1" dirty="0" smtClean="0"/>
              <a:t>Application Policy</a:t>
            </a:r>
            <a:endParaRPr lang="en-US" dirty="0"/>
          </a:p>
        </p:txBody>
      </p:sp>
    </p:spTree>
    <p:extLst>
      <p:ext uri="{BB962C8B-B14F-4D97-AF65-F5344CB8AC3E}">
        <p14:creationId xmlns:p14="http://schemas.microsoft.com/office/powerpoint/2010/main" val="393617180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28571" y="2336149"/>
            <a:ext cx="5283199" cy="3106708"/>
          </a:xfrm>
          <a:prstGeom prst="rect">
            <a:avLst/>
          </a:prstGeom>
        </p:spPr>
      </p:pic>
      <p:sp>
        <p:nvSpPr>
          <p:cNvPr id="67586" name="Rectangle 2"/>
          <p:cNvSpPr>
            <a:spLocks noGrp="1" noChangeArrowheads="1"/>
          </p:cNvSpPr>
          <p:nvPr>
            <p:ph type="title"/>
          </p:nvPr>
        </p:nvSpPr>
        <p:spPr>
          <a:xfrm>
            <a:off x="1253390" y="2514"/>
            <a:ext cx="5989217" cy="711627"/>
          </a:xfrm>
        </p:spPr>
        <p:txBody>
          <a:bodyPr/>
          <a:lstStyle/>
          <a:p>
            <a:r>
              <a:rPr lang="en-US" sz="1800" dirty="0"/>
              <a:t/>
            </a:r>
            <a:br>
              <a:rPr lang="en-US" sz="1800" dirty="0"/>
            </a:br>
            <a:r>
              <a:rPr lang="en-US" dirty="0" smtClean="0"/>
              <a:t>End User Policies</a:t>
            </a:r>
            <a:endParaRPr lang="en-US" dirty="0"/>
          </a:p>
        </p:txBody>
      </p:sp>
      <p:sp>
        <p:nvSpPr>
          <p:cNvPr id="67587" name="Rectangle 3"/>
          <p:cNvSpPr>
            <a:spLocks noGrp="1" noChangeArrowheads="1"/>
          </p:cNvSpPr>
          <p:nvPr>
            <p:ph sz="half" idx="2"/>
          </p:nvPr>
        </p:nvSpPr>
        <p:spPr>
          <a:xfrm>
            <a:off x="341385" y="763602"/>
            <a:ext cx="8497815" cy="3140548"/>
          </a:xfrm>
        </p:spPr>
        <p:txBody>
          <a:bodyPr>
            <a:normAutofit/>
          </a:bodyPr>
          <a:lstStyle/>
          <a:p>
            <a:pPr algn="just"/>
            <a:r>
              <a:rPr lang="en-US" dirty="0"/>
              <a:t>End user policies cover all rules pertaining to information security that end users should know about and follow. </a:t>
            </a:r>
            <a:endParaRPr lang="en-US" dirty="0" smtClean="0"/>
          </a:p>
          <a:p>
            <a:pPr algn="just"/>
            <a:r>
              <a:rPr lang="en-US" dirty="0" smtClean="0"/>
              <a:t>End </a:t>
            </a:r>
            <a:r>
              <a:rPr lang="en-US" dirty="0"/>
              <a:t>user policies might overlap with technical policies, but may also include: </a:t>
            </a:r>
          </a:p>
          <a:p>
            <a:pPr marL="800100" lvl="1" indent="-342900" algn="just">
              <a:buFont typeface="Arial"/>
              <a:buChar char="•"/>
            </a:pPr>
            <a:r>
              <a:rPr lang="en-US" b="1" dirty="0"/>
              <a:t>Identity </a:t>
            </a:r>
            <a:r>
              <a:rPr lang="en-US" b="1" dirty="0" smtClean="0"/>
              <a:t>Policy</a:t>
            </a:r>
            <a:endParaRPr lang="en-US" dirty="0"/>
          </a:p>
          <a:p>
            <a:pPr marL="800100" lvl="1" indent="-342900" algn="just">
              <a:buFont typeface="Arial"/>
              <a:buChar char="•"/>
            </a:pPr>
            <a:r>
              <a:rPr lang="en-US" b="1" dirty="0"/>
              <a:t>Password </a:t>
            </a:r>
            <a:r>
              <a:rPr lang="en-US" b="1" dirty="0" smtClean="0"/>
              <a:t>Policy</a:t>
            </a:r>
            <a:endParaRPr lang="en-US" dirty="0"/>
          </a:p>
          <a:p>
            <a:pPr marL="800100" lvl="1" indent="-342900" algn="just">
              <a:buFont typeface="Arial"/>
              <a:buChar char="•"/>
            </a:pPr>
            <a:r>
              <a:rPr lang="en-US" b="1" dirty="0"/>
              <a:t>Anti-Virus </a:t>
            </a:r>
            <a:r>
              <a:rPr lang="en-US" b="1" dirty="0" smtClean="0"/>
              <a:t>Policy</a:t>
            </a:r>
            <a:endParaRPr lang="en-US" dirty="0"/>
          </a:p>
        </p:txBody>
      </p:sp>
    </p:spTree>
    <p:extLst>
      <p:ext uri="{BB962C8B-B14F-4D97-AF65-F5344CB8AC3E}">
        <p14:creationId xmlns:p14="http://schemas.microsoft.com/office/powerpoint/2010/main" val="234701570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18074" y="0"/>
            <a:ext cx="8772157" cy="766419"/>
          </a:xfrm>
        </p:spPr>
        <p:txBody>
          <a:bodyPr/>
          <a:lstStyle/>
          <a:p>
            <a:pPr algn="ctr">
              <a:lnSpc>
                <a:spcPct val="80000"/>
              </a:lnSpc>
              <a:buFontTx/>
              <a:buNone/>
            </a:pPr>
            <a:r>
              <a:rPr lang="en-US" sz="1800" b="0" dirty="0"/>
              <a:t>Security Management Framework</a:t>
            </a:r>
            <a:r>
              <a:rPr lang="en-US" dirty="0">
                <a:latin typeface="Arial" charset="0"/>
              </a:rPr>
              <a:t/>
            </a:r>
            <a:br>
              <a:rPr lang="en-US" dirty="0">
                <a:latin typeface="Arial" charset="0"/>
              </a:rPr>
            </a:br>
            <a:r>
              <a:rPr lang="en-US" dirty="0">
                <a:latin typeface="Arial" charset="0"/>
              </a:rPr>
              <a:t>The ISO Model</a:t>
            </a:r>
            <a:endParaRPr lang="en-US" dirty="0"/>
          </a:p>
        </p:txBody>
      </p:sp>
      <p:sp>
        <p:nvSpPr>
          <p:cNvPr id="2" name="Content Placeholder 1"/>
          <p:cNvSpPr>
            <a:spLocks noGrp="1"/>
          </p:cNvSpPr>
          <p:nvPr>
            <p:ph idx="1"/>
          </p:nvPr>
        </p:nvSpPr>
        <p:spPr>
          <a:xfrm>
            <a:off x="563496" y="661190"/>
            <a:ext cx="7831853" cy="2866243"/>
          </a:xfrm>
        </p:spPr>
        <p:txBody>
          <a:bodyPr/>
          <a:lstStyle/>
          <a:p>
            <a:pPr marL="0" indent="0" algn="just">
              <a:buNone/>
            </a:pPr>
            <a:r>
              <a:rPr lang="en-US" sz="1800" dirty="0"/>
              <a:t>Security professionals need to secure information from end-to-end within the organization. This is a monumental task, and it is unreasonable to expect one individual to have all of the requisite knowledge. </a:t>
            </a:r>
          </a:p>
          <a:p>
            <a:pPr marL="0" indent="0" algn="just">
              <a:buNone/>
            </a:pPr>
            <a:r>
              <a:rPr lang="en-US" sz="1800" dirty="0"/>
              <a:t>The </a:t>
            </a:r>
            <a:r>
              <a:rPr lang="en-US" sz="1800" b="1" dirty="0"/>
              <a:t>International Organization for Standardization (ISO)/International </a:t>
            </a:r>
            <a:r>
              <a:rPr lang="en-US" sz="1800" b="1" dirty="0" err="1"/>
              <a:t>Electrotechnical</a:t>
            </a:r>
            <a:r>
              <a:rPr lang="en-US" sz="1800" b="1" dirty="0"/>
              <a:t> Commission (IEC) </a:t>
            </a:r>
            <a:r>
              <a:rPr lang="en-US" sz="1800" dirty="0"/>
              <a:t>developed a comprehensive framework to guide information security management. </a:t>
            </a:r>
          </a:p>
          <a:p>
            <a:pPr marL="0" indent="0" algn="just">
              <a:buNone/>
            </a:pPr>
            <a:r>
              <a:rPr lang="en-US" sz="18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2481233" y="3367178"/>
            <a:ext cx="4202349" cy="2637126"/>
          </a:xfrm>
          <a:prstGeom prst="rect">
            <a:avLst/>
          </a:prstGeom>
        </p:spPr>
      </p:pic>
    </p:spTree>
    <p:extLst>
      <p:ext uri="{BB962C8B-B14F-4D97-AF65-F5344CB8AC3E}">
        <p14:creationId xmlns:p14="http://schemas.microsoft.com/office/powerpoint/2010/main" val="236554014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80767"/>
          </a:xfrm>
        </p:spPr>
        <p:txBody>
          <a:bodyPr/>
          <a:lstStyle/>
          <a:p>
            <a:pPr algn="ctr">
              <a:lnSpc>
                <a:spcPct val="80000"/>
              </a:lnSpc>
              <a:buFontTx/>
              <a:buNone/>
            </a:pPr>
            <a:r>
              <a:rPr lang="en-US" dirty="0">
                <a:latin typeface="Arial" charset="0"/>
              </a:rPr>
              <a:t/>
            </a:r>
            <a:br>
              <a:rPr lang="en-US" dirty="0">
                <a:latin typeface="Arial" charset="0"/>
              </a:rPr>
            </a:br>
            <a:r>
              <a:rPr lang="en-US" dirty="0">
                <a:latin typeface="Arial" charset="0"/>
              </a:rPr>
              <a:t>The ISO Model (Cont.)</a:t>
            </a:r>
            <a:endParaRPr lang="en-US" dirty="0"/>
          </a:p>
        </p:txBody>
      </p:sp>
      <p:sp>
        <p:nvSpPr>
          <p:cNvPr id="2" name="Content Placeholder 1"/>
          <p:cNvSpPr>
            <a:spLocks noGrp="1"/>
          </p:cNvSpPr>
          <p:nvPr>
            <p:ph idx="1"/>
          </p:nvPr>
        </p:nvSpPr>
        <p:spPr>
          <a:xfrm>
            <a:off x="591032" y="567036"/>
            <a:ext cx="8552968" cy="1366983"/>
          </a:xfrm>
        </p:spPr>
        <p:txBody>
          <a:bodyPr/>
          <a:lstStyle/>
          <a:p>
            <a:pPr marL="0" indent="0">
              <a:buNone/>
            </a:pPr>
            <a:r>
              <a:rPr lang="en-US" sz="1800" dirty="0"/>
              <a:t>ISO/IEC 27000 is an information security standard published in 2005 and revised in 2013. ISO publishes the ISO 27000 standards. 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1841042" y="1738340"/>
            <a:ext cx="5588902" cy="3983182"/>
          </a:xfrm>
          <a:prstGeom prst="rect">
            <a:avLst/>
          </a:prstGeom>
        </p:spPr>
      </p:pic>
    </p:spTree>
    <p:extLst>
      <p:ext uri="{BB962C8B-B14F-4D97-AF65-F5344CB8AC3E}">
        <p14:creationId xmlns:p14="http://schemas.microsoft.com/office/powerpoint/2010/main" val="383804115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7563" y="83674"/>
            <a:ext cx="8772157" cy="491361"/>
          </a:xfrm>
        </p:spPr>
        <p:txBody>
          <a:bodyPr/>
          <a:lstStyle/>
          <a:p>
            <a:pPr algn="ct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97563" y="575035"/>
            <a:ext cx="8663804" cy="1663123"/>
          </a:xfrm>
        </p:spPr>
        <p:txBody>
          <a:bodyPr/>
          <a:lstStyle/>
          <a:p>
            <a:pPr algn="just"/>
            <a:r>
              <a:rPr lang="en-US" sz="1600" dirty="0"/>
              <a:t>The ISO 27000 is a universal framework for every type of organization. In order to use the framework effectively, an organization must narrow down which domains, control objectives, and controls apply to its environment and operations.</a:t>
            </a:r>
          </a:p>
          <a:p>
            <a:pPr algn="just"/>
            <a:r>
              <a:rPr lang="en-US" sz="1600" dirty="0"/>
              <a:t>The ISO 27001 control objectives serve as a checklist. The first step an organization takes is to determine if these control objectives are applicable to the organization. </a:t>
            </a:r>
          </a:p>
          <a:p>
            <a:endParaRPr lang="en-US" sz="1600" dirty="0"/>
          </a:p>
          <a:p>
            <a:endParaRPr lang="en-US" sz="1600" dirty="0"/>
          </a:p>
          <a:p>
            <a:endParaRPr lang="en-US" sz="1800" dirty="0"/>
          </a:p>
        </p:txBody>
      </p:sp>
      <p:pic>
        <p:nvPicPr>
          <p:cNvPr id="4" name="Picture 3"/>
          <p:cNvPicPr>
            <a:picLocks noChangeAspect="1"/>
          </p:cNvPicPr>
          <p:nvPr/>
        </p:nvPicPr>
        <p:blipFill>
          <a:blip r:embed="rId3"/>
          <a:stretch>
            <a:fillRect/>
          </a:stretch>
        </p:blipFill>
        <p:spPr>
          <a:xfrm>
            <a:off x="3075519" y="1984199"/>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27901"/>
          </a:xfrm>
        </p:spPr>
        <p:txBody>
          <a:bodyPr/>
          <a:lstStyle/>
          <a:p>
            <a:pP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288137" y="964480"/>
            <a:ext cx="5168706" cy="3028950"/>
          </a:xfrm>
        </p:spPr>
        <p:txBody>
          <a:bodyPr/>
          <a:lstStyle/>
          <a:p>
            <a:pPr marL="0" indent="0" algn="just">
              <a:buNone/>
            </a:pPr>
            <a:r>
              <a:rPr lang="en-US" sz="1800" b="1" dirty="0"/>
              <a:t>The ISO Cybersecurity Model and the States of Data</a:t>
            </a:r>
          </a:p>
          <a:p>
            <a:pPr algn="just"/>
            <a:r>
              <a:rPr lang="en-US" sz="1800" dirty="0"/>
              <a:t>Different groups within an organization may be responsible for data in each of the various states. </a:t>
            </a:r>
          </a:p>
          <a:p>
            <a:pPr algn="just"/>
            <a:r>
              <a:rPr lang="en-US" sz="1800" dirty="0"/>
              <a:t>For example, the network security group is responsible for data during transmission. </a:t>
            </a:r>
          </a:p>
          <a:p>
            <a:pPr algn="just"/>
            <a:r>
              <a:rPr lang="en-US" sz="1800" dirty="0"/>
              <a:t>Programmers and data entry people are responsible for data during processing. </a:t>
            </a:r>
          </a:p>
          <a:p>
            <a:pPr algn="just"/>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113640"/>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102160"/>
            <a:ext cx="8772157" cy="520009"/>
          </a:xfrm>
        </p:spPr>
        <p:txBody>
          <a:bodyPr/>
          <a:lstStyle/>
          <a:p>
            <a:pP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325844" y="709956"/>
            <a:ext cx="8311956" cy="3028950"/>
          </a:xfrm>
        </p:spPr>
        <p:txBody>
          <a:bodyPr/>
          <a:lstStyle/>
          <a:p>
            <a:pPr marL="0" indent="0" algn="just">
              <a:buNone/>
            </a:pPr>
            <a:r>
              <a:rPr lang="en-US" sz="1800" b="1" dirty="0"/>
              <a:t>The ISO Cybersecurity Model and Safeguards</a:t>
            </a:r>
          </a:p>
          <a:p>
            <a:pPr algn="just"/>
            <a:r>
              <a:rPr lang="en-US" sz="1800" dirty="0"/>
              <a:t>The ISO 27001 control objectives relate directly to the organization’s cybersecurity policies, procedures and guidelines which upper management determines. </a:t>
            </a:r>
          </a:p>
          <a:p>
            <a:pPr algn="just"/>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r>
              <a:rPr lang="en-US" sz="1800" dirty="0"/>
              <a:t>It is the responsibility of IT professionals to properly implement and configure the equipment used to fulfill the policy directives set by upper management.</a:t>
            </a:r>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1093966" y="4024803"/>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825320" y="211461"/>
            <a:ext cx="8145462" cy="83820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Useful Links</a:t>
            </a:r>
            <a:endParaRPr lang="en-US" sz="3200" b="1" kern="0" dirty="0">
              <a:solidFill>
                <a:srgbClr val="708CA1"/>
              </a:solidFill>
              <a:latin typeface="+mj-lt"/>
              <a:ea typeface="+mj-ea"/>
              <a:cs typeface="+mj-cs"/>
            </a:endParaRPr>
          </a:p>
        </p:txBody>
      </p:sp>
      <p:sp>
        <p:nvSpPr>
          <p:cNvPr id="8" name="TextBox 7"/>
          <p:cNvSpPr txBox="1"/>
          <p:nvPr/>
        </p:nvSpPr>
        <p:spPr>
          <a:xfrm>
            <a:off x="1654880" y="1049661"/>
            <a:ext cx="7137734" cy="1323439"/>
          </a:xfrm>
          <a:prstGeom prst="rect">
            <a:avLst/>
          </a:prstGeom>
          <a:noFill/>
        </p:spPr>
        <p:txBody>
          <a:bodyPr wrap="square" rtlCol="0">
            <a:spAutoFit/>
          </a:bodyPr>
          <a:lstStyle/>
          <a:p>
            <a:pPr algn="l">
              <a:lnSpc>
                <a:spcPct val="80000"/>
              </a:lnSpc>
              <a:buFontTx/>
              <a:buNone/>
            </a:pPr>
            <a:r>
              <a:rPr lang="en-US" sz="2000" dirty="0" smtClean="0"/>
              <a:t>The </a:t>
            </a:r>
            <a:r>
              <a:rPr lang="en-US" sz="2000" dirty="0"/>
              <a:t>McCumber cube was establish in 1991 and the Internet is full of great resources for deeper exploration. The CIA Triad is the foundation of all cybersecurity concepts. </a:t>
            </a:r>
          </a:p>
          <a:p>
            <a:pPr algn="l">
              <a:lnSpc>
                <a:spcPct val="80000"/>
              </a:lnSpc>
            </a:pPr>
            <a:endParaRPr lang="en-US" sz="2000" dirty="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3236765908"/>
              </p:ext>
            </p:extLst>
          </p:nvPr>
        </p:nvGraphicFramePr>
        <p:xfrm>
          <a:off x="1013857" y="2243851"/>
          <a:ext cx="7452946" cy="2116016"/>
        </p:xfrm>
        <a:graphic>
          <a:graphicData uri="http://schemas.openxmlformats.org/drawingml/2006/table">
            <a:tbl>
              <a:tblPr firstRow="1" bandRow="1">
                <a:tableStyleId>{5C22544A-7EE6-4342-B048-85BDC9FD1C3A}</a:tableStyleId>
              </a:tblPr>
              <a:tblGrid>
                <a:gridCol w="2951285">
                  <a:extLst>
                    <a:ext uri="{9D8B030D-6E8A-4147-A177-3AD203B41FA5}">
                      <a16:colId xmlns="" xmlns:a16="http://schemas.microsoft.com/office/drawing/2014/main" val="20000"/>
                    </a:ext>
                  </a:extLst>
                </a:gridCol>
                <a:gridCol w="4501661">
                  <a:extLst>
                    <a:ext uri="{9D8B030D-6E8A-4147-A177-3AD203B41FA5}">
                      <a16:colId xmlns="" xmlns:a16="http://schemas.microsoft.com/office/drawing/2014/main" val="20001"/>
                    </a:ext>
                  </a:extLst>
                </a:gridCol>
              </a:tblGrid>
              <a:tr h="356968">
                <a:tc>
                  <a:txBody>
                    <a:bodyPr/>
                    <a:lstStyle/>
                    <a:p>
                      <a:pPr algn="ctr"/>
                      <a:r>
                        <a:rPr lang="en-US" dirty="0"/>
                        <a:t>Cybersecurity Principles</a:t>
                      </a:r>
                    </a:p>
                  </a:txBody>
                  <a:tcPr/>
                </a:tc>
                <a:tc>
                  <a:txBody>
                    <a:bodyPr/>
                    <a:lstStyle/>
                    <a:p>
                      <a:pPr algn="ctr"/>
                      <a:r>
                        <a:rPr lang="en-US" dirty="0"/>
                        <a:t>URL Address</a:t>
                      </a:r>
                    </a:p>
                  </a:txBody>
                  <a:tcPr/>
                </a:tc>
                <a:extLst>
                  <a:ext uri="{0D108BD9-81ED-4DB2-BD59-A6C34878D82A}">
                    <a16:rowId xmlns="" xmlns:a16="http://schemas.microsoft.com/office/drawing/2014/main" val="10000"/>
                  </a:ext>
                </a:extLst>
              </a:tr>
              <a:tr h="356968">
                <a:tc>
                  <a:txBody>
                    <a:bodyPr/>
                    <a:lstStyle/>
                    <a:p>
                      <a:pPr algn="l">
                        <a:lnSpc>
                          <a:spcPct val="80000"/>
                        </a:lnSpc>
                      </a:pPr>
                      <a:r>
                        <a:rPr lang="en-US" sz="1600" dirty="0"/>
                        <a:t>McCumber Cube</a:t>
                      </a:r>
                    </a:p>
                  </a:txBody>
                  <a:tcPr/>
                </a:tc>
                <a:tc>
                  <a:txBody>
                    <a:bodyPr/>
                    <a:lstStyle/>
                    <a:p>
                      <a:r>
                        <a:rPr lang="en-US" sz="1400" dirty="0">
                          <a:hlinkClick r:id="rId3"/>
                        </a:rPr>
                        <a:t>http://sachin-cis608.blogspot.com/2015/09/mccumber-cube-to-model-network-defense.html</a:t>
                      </a:r>
                      <a:endParaRPr lang="en-US" sz="1400" dirty="0"/>
                    </a:p>
                  </a:txBody>
                  <a:tcPr/>
                </a:tc>
                <a:extLst>
                  <a:ext uri="{0D108BD9-81ED-4DB2-BD59-A6C34878D82A}">
                    <a16:rowId xmlns="" xmlns:a16="http://schemas.microsoft.com/office/drawing/2014/main" val="10001"/>
                  </a:ext>
                </a:extLst>
              </a:tr>
              <a:tr h="356968">
                <a:tc>
                  <a:txBody>
                    <a:bodyPr/>
                    <a:lstStyle/>
                    <a:p>
                      <a:r>
                        <a:rPr lang="en-US" sz="1600" dirty="0"/>
                        <a:t>CIA TRIAD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hlinkClick r:id="rId4"/>
                        </a:rPr>
                        <a:t>http://www.techrepublic.com/blog/it-security/the-cia-triad/</a:t>
                      </a:r>
                      <a:endParaRPr lang="en-US" sz="1400" dirty="0"/>
                    </a:p>
                  </a:txBody>
                  <a:tcPr/>
                </a:tc>
                <a:extLst>
                  <a:ext uri="{0D108BD9-81ED-4DB2-BD59-A6C34878D82A}">
                    <a16:rowId xmlns="" xmlns:a16="http://schemas.microsoft.com/office/drawing/2014/main" val="10002"/>
                  </a:ext>
                </a:extLst>
              </a:tr>
              <a:tr h="356968">
                <a:tc>
                  <a:txBody>
                    <a:bodyPr/>
                    <a:lstStyle/>
                    <a:p>
                      <a:r>
                        <a:rPr lang="en-US" sz="1600" dirty="0"/>
                        <a:t>Cybersecurity Related Laws</a:t>
                      </a:r>
                    </a:p>
                  </a:txBody>
                  <a:tcPr/>
                </a:tc>
                <a:tc>
                  <a:txBody>
                    <a:bodyPr/>
                    <a:lstStyle/>
                    <a:p>
                      <a:r>
                        <a:rPr lang="en-US" sz="1400" dirty="0">
                          <a:hlinkClick r:id="rId5"/>
                        </a:rPr>
                        <a:t>http://cyber.laws.com/</a:t>
                      </a:r>
                      <a:endParaRPr lang="en-US" sz="1400" dirty="0"/>
                    </a:p>
                  </a:txBody>
                  <a:tcPr/>
                </a:tc>
                <a:extLst>
                  <a:ext uri="{0D108BD9-81ED-4DB2-BD59-A6C34878D82A}">
                    <a16:rowId xmlns="" xmlns:a16="http://schemas.microsoft.com/office/drawing/2014/main" val="10003"/>
                  </a:ext>
                </a:extLst>
              </a:tr>
              <a:tr h="356968">
                <a:tc>
                  <a:txBody>
                    <a:bodyPr/>
                    <a:lstStyle/>
                    <a:p>
                      <a:r>
                        <a:rPr lang="en-US" sz="1600" dirty="0"/>
                        <a:t>ISO/IEC 27000</a:t>
                      </a:r>
                    </a:p>
                  </a:txBody>
                  <a:tcPr/>
                </a:tc>
                <a:tc>
                  <a:txBody>
                    <a:bodyPr/>
                    <a:lstStyle/>
                    <a:p>
                      <a:r>
                        <a:rPr lang="en-US" sz="1400" dirty="0">
                          <a:hlinkClick r:id="rId6"/>
                        </a:rPr>
                        <a:t>http://www.27000.org/</a:t>
                      </a:r>
                      <a:endParaRPr lang="en-US" sz="1400"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543483" y="1134150"/>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600" dirty="0"/>
              <a:t>This </a:t>
            </a:r>
            <a:r>
              <a:rPr lang="en-US" sz="1600" dirty="0" smtClean="0"/>
              <a:t>Lecture </a:t>
            </a:r>
            <a:r>
              <a:rPr lang="en-US" sz="1600" dirty="0"/>
              <a:t>discussed the three dimensions of the cybersecurity sorcery cube. The central responsibility of a cybersecurity wizard is to protect an organization’s systems and data. </a:t>
            </a:r>
          </a:p>
          <a:p>
            <a:pPr algn="just"/>
            <a:r>
              <a:rPr lang="en-US" sz="1600" dirty="0"/>
              <a:t>The </a:t>
            </a:r>
            <a:r>
              <a:rPr lang="en-US" sz="1600" dirty="0" smtClean="0"/>
              <a:t>lecture </a:t>
            </a:r>
            <a:r>
              <a:rPr lang="en-US" sz="1600" dirty="0"/>
              <a:t>explained how each of the three dimensions contributes to that effort.</a:t>
            </a:r>
          </a:p>
          <a:p>
            <a:pPr algn="just"/>
            <a:r>
              <a:rPr lang="en-US" sz="1600" dirty="0"/>
              <a:t>The </a:t>
            </a:r>
            <a:r>
              <a:rPr lang="en-US" sz="1600" dirty="0" smtClean="0"/>
              <a:t>lecture </a:t>
            </a:r>
            <a:r>
              <a:rPr lang="en-US" sz="1600" dirty="0"/>
              <a:t>also discussed the ISO cybersecurity model. The model represents an international framework to standardize the management of information systems. </a:t>
            </a:r>
          </a:p>
          <a:p>
            <a:pPr algn="just"/>
            <a:r>
              <a:rPr lang="en-US" sz="1600" dirty="0"/>
              <a:t>This </a:t>
            </a:r>
            <a:r>
              <a:rPr lang="en-US" sz="1600" dirty="0" smtClean="0"/>
              <a:t>lecture </a:t>
            </a:r>
            <a:r>
              <a:rPr lang="en-US" sz="1600" dirty="0"/>
              <a:t>explored the twelve domains. The model provides control objectives that guide the high-level design and implementation of a comprehensive information security management system (ISMS). </a:t>
            </a:r>
          </a:p>
          <a:p>
            <a:pPr algn="just"/>
            <a:r>
              <a:rPr lang="en-US" sz="1600" dirty="0"/>
              <a:t>The </a:t>
            </a:r>
            <a:r>
              <a:rPr lang="en-US" sz="1600" dirty="0" smtClean="0"/>
              <a:t>lecture </a:t>
            </a:r>
            <a:r>
              <a:rPr lang="en-US" sz="1600" dirty="0"/>
              <a:t>also discussed how security professionals use controls to identify the technologies, devices, and products to protect the organization.</a:t>
            </a:r>
          </a:p>
          <a:p>
            <a:pPr algn="just"/>
            <a:r>
              <a:rPr lang="en-US" sz="1600" dirty="0"/>
              <a:t>If you would like to further explore the concepts in this </a:t>
            </a:r>
            <a:r>
              <a:rPr lang="en-US" sz="1600" dirty="0" smtClean="0"/>
              <a:t>lecture, </a:t>
            </a:r>
            <a:r>
              <a:rPr lang="en-US" sz="1600" dirty="0"/>
              <a:t>please </a:t>
            </a:r>
            <a:r>
              <a:rPr lang="en-US" sz="1600" dirty="0" smtClean="0"/>
              <a:t>do the labs and Packet Tracer exercises</a:t>
            </a:r>
            <a:endParaRPr lang="en-US" sz="1600" dirty="0"/>
          </a:p>
        </p:txBody>
      </p:sp>
      <p:sp>
        <p:nvSpPr>
          <p:cNvPr id="21505" name="Rectangle 2"/>
          <p:cNvSpPr>
            <a:spLocks noGrp="1" noChangeArrowheads="1"/>
          </p:cNvSpPr>
          <p:nvPr>
            <p:ph type="title"/>
          </p:nvPr>
        </p:nvSpPr>
        <p:spPr>
          <a:xfrm>
            <a:off x="193868" y="394392"/>
            <a:ext cx="8772157" cy="520008"/>
          </a:xfrm>
        </p:spPr>
        <p:txBody>
          <a:bodyPr/>
          <a:lstStyle/>
          <a:p>
            <a:pPr algn="ctr" eaLnBrk="1" hangingPunct="1"/>
            <a:r>
              <a:rPr lang="en-US" dirty="0">
                <a:latin typeface="Arial" charset="0"/>
              </a:rPr>
              <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6481485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30498</TotalTime>
  <Pages>28</Pages>
  <Words>3450</Words>
  <Application>Microsoft Office PowerPoint</Application>
  <PresentationFormat>On-screen Show (4:3)</PresentationFormat>
  <Paragraphs>250</Paragraphs>
  <Slides>30</Slides>
  <Notes>25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30</vt:i4>
      </vt:variant>
    </vt:vector>
  </HeadingPairs>
  <TitlesOfParts>
    <vt:vector size="35" baseType="lpstr">
      <vt:lpstr>ＭＳ Ｐゴシック</vt:lpstr>
      <vt:lpstr>Arial</vt:lpstr>
      <vt:lpstr>Wingdings</vt:lpstr>
      <vt:lpstr>PPT-TMPLT-WHT_C</vt:lpstr>
      <vt:lpstr>NetAcad-4F_PPT-WHT_060408</vt:lpstr>
      <vt:lpstr>Instructor Materials lecture 2: The Cybersecurity Sorcery Cube</vt:lpstr>
      <vt:lpstr>lecture 2 - Objectives</vt:lpstr>
      <vt:lpstr>The Cybersecurity Sorcery Cube The Three Dimensions</vt:lpstr>
      <vt:lpstr> The Three Dimensions (Cont.)</vt:lpstr>
      <vt:lpstr>CIA TRIAD Confidentiality</vt:lpstr>
      <vt:lpstr>Confidentiality (Cont.)</vt:lpstr>
      <vt:lpstr>Confidentiality (Cont.)</vt:lpstr>
      <vt:lpstr> CIA TRIAD Integrity</vt:lpstr>
      <vt:lpstr>CIA TRIAD Availability</vt:lpstr>
      <vt:lpstr>States of Data Data at Rest</vt:lpstr>
      <vt:lpstr> Data at Rest (Cont.)</vt:lpstr>
      <vt:lpstr> Data In Transit</vt:lpstr>
      <vt:lpstr> Data In Process</vt:lpstr>
      <vt:lpstr>Cybersecurity Countermeasures Technologies</vt:lpstr>
      <vt:lpstr>Technologies</vt:lpstr>
      <vt:lpstr> Technologies</vt:lpstr>
      <vt:lpstr> Implementing Cybersecurity Education and Training</vt:lpstr>
      <vt:lpstr> Cybersecurity Policies and Procedures</vt:lpstr>
      <vt:lpstr> Governing Policy</vt:lpstr>
      <vt:lpstr> Technical Policy</vt:lpstr>
      <vt:lpstr> End User Policies</vt:lpstr>
      <vt:lpstr>Security Management Framework The ISO Model</vt:lpstr>
      <vt:lpstr> The ISO Model (Cont.)</vt:lpstr>
      <vt:lpstr>  Using the ISO Cybersecurity Model</vt:lpstr>
      <vt:lpstr>  Using the ISO Cybersecurity Model (Cont.)</vt:lpstr>
      <vt:lpstr>  Using the ISO Cybersecurity Model (Cont.)</vt:lpstr>
      <vt:lpstr>PowerPoint Presentation</vt:lpstr>
      <vt:lpstr> Summary</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925</cp:revision>
  <cp:lastPrinted>1999-01-27T00:54:54Z</cp:lastPrinted>
  <dcterms:created xsi:type="dcterms:W3CDTF">2006-10-23T15:07:30Z</dcterms:created>
  <dcterms:modified xsi:type="dcterms:W3CDTF">2018-10-12T12:22:17Z</dcterms:modified>
</cp:coreProperties>
</file>