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3"/>
  </p:notesMasterIdLst>
  <p:handoutMasterIdLst>
    <p:handoutMasterId r:id="rId14"/>
  </p:handoutMasterIdLst>
  <p:sldIdLst>
    <p:sldId id="257" r:id="rId5"/>
    <p:sldId id="389" r:id="rId6"/>
    <p:sldId id="317" r:id="rId7"/>
    <p:sldId id="277" r:id="rId8"/>
    <p:sldId id="384" r:id="rId9"/>
    <p:sldId id="321" r:id="rId10"/>
    <p:sldId id="391" r:id="rId11"/>
    <p:sldId id="392" r:id="rId12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335B"/>
    <a:srgbClr val="CCE8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725" autoAdjust="0"/>
  </p:normalViewPr>
  <p:slideViewPr>
    <p:cSldViewPr snapToGrid="0">
      <p:cViewPr varScale="1">
        <p:scale>
          <a:sx n="77" d="100"/>
          <a:sy n="77" d="100"/>
        </p:scale>
        <p:origin x="912" y="67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2709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114" d="100"/>
          <a:sy n="114" d="100"/>
        </p:scale>
        <p:origin x="222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BE77BE8-C92C-4478-BEC0-BA685856F54D}" type="datetime1">
              <a:rPr lang="en-GB" smtClean="0"/>
              <a:t>29/11/2024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23CDBB5-5B4A-4483-935D-A73935186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23779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F695629-D1D6-472E-AD8D-B841B09640C4}" type="datetime1">
              <a:rPr lang="en-GB" smtClean="0"/>
              <a:t>29/11/2024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7CCE34D-CFF1-4FFE-815B-D050E7ED2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36288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983A999-5E0E-42CA-8400-604AE921FF7C}" type="slidenum">
              <a:rPr lang="en-GB" smtClean="0"/>
              <a:t>1</a:t>
            </a:fld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638BEA-13B4-4493-97CD-5DE130591975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1A5657D3-E8CC-402E-9DD0-BFC4FEBDA829}" type="datetime1">
              <a:rPr lang="en-GB" smtClean="0"/>
              <a:t>29/11/2024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835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983A999-5E0E-42CA-8400-604AE921FF7C}" type="slidenum">
              <a:rPr lang="en-GB" smtClean="0"/>
              <a:t>3</a:t>
            </a:fld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305651-8D30-45CE-BFC9-45372C897153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307B592-45D3-43FD-9CAB-CF71C4EA4E88}" type="datetime1">
              <a:rPr lang="en-GB" smtClean="0"/>
              <a:t>29/11/2024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550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983A999-5E0E-42CA-8400-604AE921FF7C}" type="slidenum">
              <a:rPr lang="en-GB" smtClean="0"/>
              <a:t>5</a:t>
            </a:fld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636479-B33C-4E9E-958F-BBF3C03504C3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B51B7869-5591-4607-903C-BC169E9BB981}" type="datetime1">
              <a:rPr lang="en-GB" smtClean="0"/>
              <a:t>29/11/2024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331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983A999-5E0E-42CA-8400-604AE921FF7C}" type="slidenum">
              <a:rPr lang="en-GB" smtClean="0"/>
              <a:t>6</a:t>
            </a:fld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D0D2D7-C33C-454C-BB95-A55C1C66958D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7C383082-EA5C-4909-9BC1-11E6110F3D9A}" type="datetime1">
              <a:rPr lang="en-GB" smtClean="0"/>
              <a:t>29/11/2024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892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E68F591-F3C7-4872-BBA0-0693794F4F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99414" y="1051551"/>
            <a:ext cx="3565524" cy="2384898"/>
          </a:xfrm>
        </p:spPr>
        <p:txBody>
          <a:bodyPr rtlCol="0" anchor="b" anchorCtr="0">
            <a:noAutofit/>
          </a:bodyPr>
          <a:lstStyle/>
          <a:p>
            <a:pPr rtl="0"/>
            <a:r>
              <a:rPr lang="en-GB" sz="4800"/>
              <a:t>3DFloat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67766A8-18D5-4391-8DB7-7BFF642763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452360" cy="6858000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38AD48E-7D67-4BE9-97B6-DB64DE525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7999413" y="445272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B6FF8E2-165B-49EB-8120-14190F949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5400000">
            <a:off x="10915300" y="5534727"/>
            <a:ext cx="667802" cy="631474"/>
            <a:chOff x="10478914" y="1506691"/>
            <a:chExt cx="667802" cy="631474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9B763A7-EE7D-4306-8306-01E8C86E6350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B3A935F-6844-4FCE-B0AE-5492715A58F1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6EB97-6E8A-4B50-8701-7CB158044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3" y="3568700"/>
            <a:ext cx="3565524" cy="1731963"/>
          </a:xfrm>
        </p:spPr>
        <p:txBody>
          <a:bodyPr rtlCol="0">
            <a:noAutofit/>
          </a:bodyPr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094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923D16-1EC5-4C17-ABA8-B13A1256B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4" y="549275"/>
            <a:ext cx="3565524" cy="1997855"/>
          </a:xfrm>
        </p:spPr>
        <p:txBody>
          <a:bodyPr wrap="square" rtlCol="0" anchor="b" anchorCtr="0">
            <a:noAutofit/>
          </a:bodyPr>
          <a:lstStyle>
            <a:lvl1pPr>
              <a:defRPr/>
            </a:lvl1pPr>
          </a:lstStyle>
          <a:p>
            <a:pPr rtl="0"/>
            <a:r>
              <a:rPr lang="en-GB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0294D8B-CF64-4C26-8C78-57A375E7D3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0863" y="2677306"/>
            <a:ext cx="3565525" cy="3415519"/>
          </a:xfrm>
        </p:spPr>
        <p:txBody>
          <a:bodyPr rtlCol="0" anchor="t" anchorCtr="0">
            <a:noAutofit/>
          </a:bodyPr>
          <a:lstStyle>
            <a:lvl1pPr>
              <a:buNone/>
              <a:defRPr/>
            </a:lvl1pPr>
          </a:lstStyle>
          <a:p>
            <a:pPr rtl="0">
              <a:lnSpc>
                <a:spcPct val="120000"/>
              </a:lnSpc>
            </a:pPr>
            <a:r>
              <a:rPr lang="en-GB" sz="1600"/>
              <a:t>Click to add text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7BCF456-426F-435B-8DF0-A32A44F5A8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8928" y="1596771"/>
            <a:ext cx="3448558" cy="3448558"/>
          </a:xfrm>
          <a:custGeom>
            <a:avLst/>
            <a:gdLst>
              <a:gd name="connsiteX0" fmla="*/ 1724279 w 3448558"/>
              <a:gd name="connsiteY0" fmla="*/ 0 h 3448558"/>
              <a:gd name="connsiteX1" fmla="*/ 3448558 w 3448558"/>
              <a:gd name="connsiteY1" fmla="*/ 1724279 h 3448558"/>
              <a:gd name="connsiteX2" fmla="*/ 1724279 w 3448558"/>
              <a:gd name="connsiteY2" fmla="*/ 3448558 h 3448558"/>
              <a:gd name="connsiteX3" fmla="*/ 0 w 3448558"/>
              <a:gd name="connsiteY3" fmla="*/ 1724279 h 3448558"/>
              <a:gd name="connsiteX4" fmla="*/ 1724279 w 3448558"/>
              <a:gd name="connsiteY4" fmla="*/ 0 h 3448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8558" h="3448558">
                <a:moveTo>
                  <a:pt x="1724279" y="0"/>
                </a:moveTo>
                <a:cubicBezTo>
                  <a:pt x="2676572" y="0"/>
                  <a:pt x="3448558" y="771986"/>
                  <a:pt x="3448558" y="1724279"/>
                </a:cubicBezTo>
                <a:cubicBezTo>
                  <a:pt x="3448558" y="2676572"/>
                  <a:pt x="2676572" y="3448558"/>
                  <a:pt x="1724279" y="3448558"/>
                </a:cubicBezTo>
                <a:cubicBezTo>
                  <a:pt x="771986" y="3448558"/>
                  <a:pt x="0" y="2676572"/>
                  <a:pt x="0" y="1724279"/>
                </a:cubicBezTo>
                <a:cubicBezTo>
                  <a:pt x="0" y="771986"/>
                  <a:pt x="771986" y="0"/>
                  <a:pt x="1724279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813A609-7079-46D5-9C1D-52004ABDAC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18575" y="596392"/>
            <a:ext cx="2263776" cy="2263776"/>
          </a:xfrm>
          <a:custGeom>
            <a:avLst/>
            <a:gdLst>
              <a:gd name="connsiteX0" fmla="*/ 1131888 w 2263776"/>
              <a:gd name="connsiteY0" fmla="*/ 0 h 2263776"/>
              <a:gd name="connsiteX1" fmla="*/ 2263776 w 2263776"/>
              <a:gd name="connsiteY1" fmla="*/ 1131888 h 2263776"/>
              <a:gd name="connsiteX2" fmla="*/ 1131888 w 2263776"/>
              <a:gd name="connsiteY2" fmla="*/ 2263776 h 2263776"/>
              <a:gd name="connsiteX3" fmla="*/ 0 w 2263776"/>
              <a:gd name="connsiteY3" fmla="*/ 1131888 h 2263776"/>
              <a:gd name="connsiteX4" fmla="*/ 1131888 w 2263776"/>
              <a:gd name="connsiteY4" fmla="*/ 0 h 2263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3776" h="2263776">
                <a:moveTo>
                  <a:pt x="1131888" y="0"/>
                </a:moveTo>
                <a:cubicBezTo>
                  <a:pt x="1757012" y="0"/>
                  <a:pt x="2263776" y="506764"/>
                  <a:pt x="2263776" y="1131888"/>
                </a:cubicBezTo>
                <a:cubicBezTo>
                  <a:pt x="2263776" y="1757012"/>
                  <a:pt x="1757012" y="2263776"/>
                  <a:pt x="1131888" y="2263776"/>
                </a:cubicBezTo>
                <a:cubicBezTo>
                  <a:pt x="506764" y="2263776"/>
                  <a:pt x="0" y="1757012"/>
                  <a:pt x="0" y="1131888"/>
                </a:cubicBezTo>
                <a:cubicBezTo>
                  <a:pt x="0" y="506764"/>
                  <a:pt x="506764" y="0"/>
                  <a:pt x="113188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14F21DF-D5E0-4C6C-BA2C-D69D65DBB18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91612" y="3324733"/>
            <a:ext cx="2936876" cy="2936876"/>
          </a:xfrm>
          <a:custGeom>
            <a:avLst/>
            <a:gdLst>
              <a:gd name="connsiteX0" fmla="*/ 1468438 w 2936876"/>
              <a:gd name="connsiteY0" fmla="*/ 0 h 2936876"/>
              <a:gd name="connsiteX1" fmla="*/ 2936876 w 2936876"/>
              <a:gd name="connsiteY1" fmla="*/ 1468438 h 2936876"/>
              <a:gd name="connsiteX2" fmla="*/ 1468438 w 2936876"/>
              <a:gd name="connsiteY2" fmla="*/ 2936876 h 2936876"/>
              <a:gd name="connsiteX3" fmla="*/ 0 w 2936876"/>
              <a:gd name="connsiteY3" fmla="*/ 1468438 h 2936876"/>
              <a:gd name="connsiteX4" fmla="*/ 1468438 w 2936876"/>
              <a:gd name="connsiteY4" fmla="*/ 0 h 293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36876" h="2936876">
                <a:moveTo>
                  <a:pt x="1468438" y="0"/>
                </a:moveTo>
                <a:cubicBezTo>
                  <a:pt x="2279434" y="0"/>
                  <a:pt x="2936876" y="657442"/>
                  <a:pt x="2936876" y="1468438"/>
                </a:cubicBezTo>
                <a:cubicBezTo>
                  <a:pt x="2936876" y="2279434"/>
                  <a:pt x="2279434" y="2936876"/>
                  <a:pt x="1468438" y="2936876"/>
                </a:cubicBezTo>
                <a:cubicBezTo>
                  <a:pt x="657442" y="2936876"/>
                  <a:pt x="0" y="2279434"/>
                  <a:pt x="0" y="1468438"/>
                </a:cubicBezTo>
                <a:cubicBezTo>
                  <a:pt x="0" y="657442"/>
                  <a:pt x="657442" y="0"/>
                  <a:pt x="146843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FF63B4-C261-4597-9EE0-811D250B9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6548755" y="85016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2CF088-7F97-4A11-8A81-0EF641F69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602297" y="5691007"/>
            <a:ext cx="667802" cy="631474"/>
            <a:chOff x="3409557" y="4940429"/>
            <a:chExt cx="667802" cy="631474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65B23B7-CE74-4974-ABD8-BFA31D583416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3537358" y="4940429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F99BB1F-6C9D-4972-9EF4-98ACD7BE71E5}"/>
                </a:ext>
              </a:extLst>
            </p:cNvPr>
            <p:cNvSpPr/>
            <p:nvPr/>
          </p:nvSpPr>
          <p:spPr>
            <a:xfrm rot="13500000">
              <a:off x="3544558" y="4858365"/>
              <a:ext cx="270000" cy="540001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28412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458B3A1-C77D-4AFC-B2C8-79520B5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7200"/>
            <a:ext cx="4500562" cy="1562959"/>
          </a:xfrm>
        </p:spPr>
        <p:txBody>
          <a:bodyPr wrap="square" rtlCol="0" anchor="t" anchorCtr="0">
            <a:noAutofit/>
          </a:bodyPr>
          <a:lstStyle/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551DA26-B267-4F28-B4D0-65B3EF6E11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054096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:a16="http://schemas.microsoft.com/office/drawing/2014/main" id="{95544A62-DA23-4840-99DE-09AFC8F4DC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4096" y="0"/>
            <a:ext cx="3054096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0C91AF30-C5BB-4601-BDEB-E60C93A169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3808" y="0"/>
            <a:ext cx="3054096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:a16="http://schemas.microsoft.com/office/drawing/2014/main" id="{5B625AA5-EA5B-4115-A461-DA2C7087D83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37904" y="0"/>
            <a:ext cx="3054096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1B1AE41C-3196-4E6F-A3A8-313A92677FF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 rtlCol="0">
            <a:noAutofit/>
          </a:bodyPr>
          <a:lstStyle>
            <a:lvl1pPr marL="228600" indent="-228600">
              <a:lnSpc>
                <a:spcPct val="100000"/>
              </a:lnSpc>
              <a:buFont typeface="Arial" panose="020B0604020202020204" pitchFamily="34" charset="0"/>
              <a:buChar char="•"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026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517979-166D-4AAA-ABBC-0C3E5C2EC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rtlCol="0" anchor="b" anchorCtr="0">
            <a:noAutofit/>
          </a:bodyPr>
          <a:lstStyle>
            <a:lvl1pPr>
              <a:defRPr sz="64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16724"/>
            <a:ext cx="5437187" cy="2265216"/>
          </a:xfrm>
        </p:spPr>
        <p:txBody>
          <a:bodyPr rtlCol="0">
            <a:noAutofit/>
          </a:bodyPr>
          <a:lstStyle>
            <a:lvl1pPr>
              <a:buNone/>
              <a:defRPr sz="2400"/>
            </a:lvl1pPr>
          </a:lstStyle>
          <a:p>
            <a:pPr rtl="0"/>
            <a:r>
              <a:rPr lang="en-GB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GB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57281"/>
            <a:ext cx="6640285" cy="3300719"/>
          </a:xfrm>
          <a:gradFill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60000"/>
                </a:schemeClr>
              </a:gs>
            </a:gsLst>
            <a:lin ang="10800000" scaled="1"/>
          </a:gradFill>
        </p:spPr>
        <p:txBody>
          <a:bodyPr rtlCol="0">
            <a:noAutofit/>
          </a:bodyPr>
          <a:lstStyle>
            <a:lvl1pPr marL="548640" indent="0">
              <a:lnSpc>
                <a:spcPct val="200000"/>
              </a:lnSpc>
              <a:buNone/>
              <a:defRPr/>
            </a:lvl1pPr>
          </a:lstStyle>
          <a:p>
            <a:pPr rtl="0"/>
            <a:r>
              <a:rPr lang="en-GB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GB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6640285" cy="3535509"/>
          </a:xfrm>
          <a:gradFill flip="none"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70000"/>
                </a:schemeClr>
              </a:gs>
            </a:gsLst>
            <a:lin ang="10800000" scaled="1"/>
            <a:tileRect/>
          </a:gradFill>
        </p:spPr>
        <p:txBody>
          <a:bodyPr rtlCol="0" anchor="b" anchorCtr="0">
            <a:noAutofit/>
          </a:bodyPr>
          <a:lstStyle>
            <a:lvl1pPr marL="548640">
              <a:spcAft>
                <a:spcPts val="1200"/>
              </a:spcAft>
              <a:defRPr sz="64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304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GB" dirty="0"/>
            </a:lvl1pPr>
          </a:lstStyle>
          <a:p>
            <a:pPr lvl="0" rtl="0">
              <a:lnSpc>
                <a:spcPct val="100000"/>
              </a:lnSpc>
            </a:pPr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07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062BF5C-3876-4161-B4FF-14CA94D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6160" cy="3384550"/>
          </a:xfrm>
        </p:spPr>
        <p:txBody>
          <a:bodyPr wrap="square" rtlCol="0" anchor="b" anchorCtr="0">
            <a:noAutofit/>
          </a:bodyPr>
          <a:lstStyle>
            <a:lvl1pPr>
              <a:defRPr sz="40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17C5C60-EC4D-410B-9997-0B7328960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0573155C-3428-4F4F-AE66-A519D777EAAE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1853496C-159E-4D47-94B5-0835FB6511B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CE93E330-715B-44E8-84D9-CE166D428D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80A2FA6F-99B7-4984-A80C-570644889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39C8C03-81B3-4DE8-B96A-78258E4467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3" y="4097338"/>
            <a:ext cx="3565524" cy="2351087"/>
          </a:xfrm>
        </p:spPr>
        <p:txBody>
          <a:bodyPr rtlCol="0">
            <a:noAutofit/>
          </a:bodyPr>
          <a:lstStyle>
            <a:lvl1pPr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1FBB56D-C8B1-4ED9-A5DB-72BA636DAD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5809" y="65663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08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38C6F9E-A74F-4F54-9409-B6B93DF8C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F0F71C5-78A4-4793-9BD4-3DF0EE3E3E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288775" y="7626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40" name="Title 5">
            <a:extLst>
              <a:ext uri="{FF2B5EF4-FFF2-40B4-BE49-F238E27FC236}">
                <a16:creationId xmlns:a16="http://schemas.microsoft.com/office/drawing/2014/main" id="{36F60F77-4CC9-4F86-B70A-85012C6588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" y="548640"/>
            <a:ext cx="8281987" cy="1253041"/>
          </a:xfrm>
        </p:spPr>
        <p:txBody>
          <a:bodyPr rtlCol="0">
            <a:noAutofit/>
          </a:bodyPr>
          <a:lstStyle/>
          <a:p>
            <a:pPr rtl="0"/>
            <a:r>
              <a:rPr lang="en-GB"/>
              <a:t>Team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E6093F87-C1F6-4FAB-B891-6F7D7FC20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00565" y="4518946"/>
            <a:ext cx="1980001" cy="1363916"/>
            <a:chOff x="4879602" y="3781429"/>
            <a:chExt cx="1980001" cy="1363916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E1A4FD5C-1E5B-46D1-BA9D-99928D19AF04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B7DF0ED5-A971-408F-A055-C7E5D7A623C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AA81F353-4C5B-4A37-9846-2C1E2D0FC25F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2B74EA3-11CE-4D3F-99AD-162563447653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56" name="Picture Placeholder 55">
            <a:extLst>
              <a:ext uri="{FF2B5EF4-FFF2-40B4-BE49-F238E27FC236}">
                <a16:creationId xmlns:a16="http://schemas.microsoft.com/office/drawing/2014/main" id="{8F41896B-6DDA-4F82-9F74-3EBF93A3CD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78992" y="1990724"/>
            <a:ext cx="1691640" cy="1435608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:a16="http://schemas.microsoft.com/office/drawing/2014/main" id="{EF85499B-C29A-4C8B-922C-7CE4771E352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38384" y="1990724"/>
            <a:ext cx="1691640" cy="1435608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58" name="Picture Placeholder 55">
            <a:extLst>
              <a:ext uri="{FF2B5EF4-FFF2-40B4-BE49-F238E27FC236}">
                <a16:creationId xmlns:a16="http://schemas.microsoft.com/office/drawing/2014/main" id="{F82A1DB8-0AE7-4E17-B07B-FCF45B85EE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1976" y="1993392"/>
            <a:ext cx="1691640" cy="1435608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59" name="Picture Placeholder 55">
            <a:extLst>
              <a:ext uri="{FF2B5EF4-FFF2-40B4-BE49-F238E27FC236}">
                <a16:creationId xmlns:a16="http://schemas.microsoft.com/office/drawing/2014/main" id="{A83EEB6C-83B7-471D-B5A4-4071534048D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85568" y="1990724"/>
            <a:ext cx="1691640" cy="1435608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:a16="http://schemas.microsoft.com/office/drawing/2014/main" id="{17A96A8C-F792-485A-9BB9-4DEDCA0CE6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9500" y="3781425"/>
            <a:ext cx="1711325" cy="365760"/>
          </a:xfrm>
        </p:spPr>
        <p:txBody>
          <a:bodyPr rtlCol="0">
            <a:noAutofit/>
          </a:bodyPr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6C65AE07-519E-4E3B-8521-621C834391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78733" y="4232949"/>
            <a:ext cx="1711572" cy="638175"/>
          </a:xfrm>
        </p:spPr>
        <p:txBody>
          <a:bodyPr rtlCol="0">
            <a:noAutofit/>
          </a:bodyPr>
          <a:lstStyle>
            <a:lvl1pPr>
              <a:buNone/>
              <a:defRPr sz="1800"/>
            </a:lvl1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65" name="Text Placeholder 62">
            <a:extLst>
              <a:ext uri="{FF2B5EF4-FFF2-40B4-BE49-F238E27FC236}">
                <a16:creationId xmlns:a16="http://schemas.microsoft.com/office/drawing/2014/main" id="{FB878318-C287-428B-8105-429BC4B03F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39151" y="3781425"/>
            <a:ext cx="1711325" cy="365760"/>
          </a:xfrm>
        </p:spPr>
        <p:txBody>
          <a:bodyPr rtlCol="0">
            <a:noAutofit/>
          </a:bodyPr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1465E516-2CEF-4F9E-9375-7D41DCFCBB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38384" y="4232949"/>
            <a:ext cx="1711572" cy="638175"/>
          </a:xfrm>
        </p:spPr>
        <p:txBody>
          <a:bodyPr rtlCol="0">
            <a:noAutofit/>
          </a:bodyPr>
          <a:lstStyle>
            <a:lvl1pPr>
              <a:buNone/>
              <a:defRPr sz="1800"/>
            </a:lvl1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67" name="Text Placeholder 62">
            <a:extLst>
              <a:ext uri="{FF2B5EF4-FFF2-40B4-BE49-F238E27FC236}">
                <a16:creationId xmlns:a16="http://schemas.microsoft.com/office/drawing/2014/main" id="{FE012CE3-36AA-4016-A88E-27BCFFEFD6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62743" y="3781425"/>
            <a:ext cx="1711325" cy="365760"/>
          </a:xfrm>
        </p:spPr>
        <p:txBody>
          <a:bodyPr rtlCol="0">
            <a:noAutofit/>
          </a:bodyPr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8D5671AF-0137-4226-8A84-2784817E51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61976" y="4232949"/>
            <a:ext cx="1711572" cy="638175"/>
          </a:xfrm>
        </p:spPr>
        <p:txBody>
          <a:bodyPr rtlCol="0">
            <a:noAutofit/>
          </a:bodyPr>
          <a:lstStyle>
            <a:lvl1pPr>
              <a:buNone/>
              <a:defRPr sz="1800"/>
            </a:lvl1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69" name="Text Placeholder 62">
            <a:extLst>
              <a:ext uri="{FF2B5EF4-FFF2-40B4-BE49-F238E27FC236}">
                <a16:creationId xmlns:a16="http://schemas.microsoft.com/office/drawing/2014/main" id="{DA1587F0-23BF-4FB8-B06C-2B0AA928E93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433112" y="3787288"/>
            <a:ext cx="1711325" cy="365760"/>
          </a:xfrm>
        </p:spPr>
        <p:txBody>
          <a:bodyPr rtlCol="0">
            <a:noAutofit/>
          </a:bodyPr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565C0B22-B5E7-44BB-A17C-7FB5BB5D82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432345" y="4238812"/>
            <a:ext cx="1711572" cy="638175"/>
          </a:xfrm>
        </p:spPr>
        <p:txBody>
          <a:bodyPr rtlCol="0">
            <a:noAutofit/>
          </a:bodyPr>
          <a:lstStyle>
            <a:lvl1pPr>
              <a:buNone/>
              <a:defRPr sz="1800"/>
            </a:lvl1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77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GB" sz="4800" dirty="0"/>
            </a:lvl1pPr>
          </a:lstStyle>
          <a:p>
            <a:pPr lvl="0" rtl="0">
              <a:lnSpc>
                <a:spcPct val="100000"/>
              </a:lnSpc>
            </a:pPr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5437186" cy="535354"/>
          </a:xfrm>
        </p:spPr>
        <p:txBody>
          <a:bodyPr rtlCol="0" anchor="b">
            <a:no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427370"/>
            <a:ext cx="5429114" cy="3515555"/>
          </a:xfrm>
        </p:spPr>
        <p:txBody>
          <a:bodyPr rtlCol="0"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731375"/>
            <a:ext cx="5436392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GB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427370"/>
            <a:ext cx="5436391" cy="3515555"/>
          </a:xfrm>
        </p:spPr>
        <p:txBody>
          <a:bodyPr rtlCol="0"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39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7931" y="5260967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rot="2700000">
            <a:off x="10834944" y="17126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8100000">
            <a:off x="10849344" y="51834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BCCE83C-72C8-4181-8D03-7CFB23A6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GB" sz="4800" dirty="0"/>
            </a:lvl1pPr>
          </a:lstStyle>
          <a:p>
            <a:pPr lvl="0" rtl="0">
              <a:lnSpc>
                <a:spcPct val="100000"/>
              </a:lnSpc>
            </a:pPr>
            <a:r>
              <a:rPr lang="en-GB"/>
              <a:t>Click to edit Master title style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6FCDFCC-38D1-43A4-918F-491DBA6B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3563936" cy="535354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8A9CB740-8581-4D62-8481-7ECBBEDA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476" y="2432304"/>
            <a:ext cx="3563936" cy="3515555"/>
          </a:xfrm>
        </p:spPr>
        <p:txBody>
          <a:bodyPr rtlCol="0"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AB16E493-D962-46EC-BBB8-D7E68A640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1573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GB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 rtl="0"/>
            <a:r>
              <a:rPr lang="en-GB"/>
              <a:t>Click to edit Master text styles</a:t>
            </a:r>
          </a:p>
        </p:txBody>
      </p:sp>
      <p:sp>
        <p:nvSpPr>
          <p:cNvPr id="23" name="Content Placeholder 5">
            <a:extLst>
              <a:ext uri="{FF2B5EF4-FFF2-40B4-BE49-F238E27FC236}">
                <a16:creationId xmlns:a16="http://schemas.microsoft.com/office/drawing/2014/main" id="{88CC7C67-1BA6-42A6-B9D3-8EDF70A3DB3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1573" y="2427370"/>
            <a:ext cx="3508755" cy="3515555"/>
          </a:xfrm>
        </p:spPr>
        <p:txBody>
          <a:bodyPr rtlCol="0"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17092A6-D0E6-4EF2-B3B8-AE35438D4D77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139659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GB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 rtl="0"/>
            <a:r>
              <a:rPr lang="en-GB"/>
              <a:t>Click to EDIT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4534254A-2561-400F-87CB-18A8D35381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39659" y="2427370"/>
            <a:ext cx="3508755" cy="3515555"/>
          </a:xfrm>
        </p:spPr>
        <p:txBody>
          <a:bodyPr rtlCol="0"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rtlCol="0" anchor="t" anchorCtr="0">
            <a:noAutofit/>
          </a:bodyPr>
          <a:lstStyle/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 rtlCol="0"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46AF837-10C6-44A5-B8D6-960A57487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47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7246E34-E6EE-4BF3-A0D3-A20868B5A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rtlCol="0" anchor="b" anchorCtr="0">
            <a:noAutofit/>
          </a:bodyPr>
          <a:lstStyle/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45BE5FFB-47D1-4474-B6CA-C3C936DF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 rtlCol="0">
            <a:noAutofit/>
          </a:bodyPr>
          <a:lstStyle>
            <a:lvl1pPr>
              <a:buNone/>
              <a:defRPr sz="2400"/>
            </a:lvl1pPr>
          </a:lstStyle>
          <a:p>
            <a:pPr rtl="0"/>
            <a:r>
              <a:rPr lang="en-GB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GB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008D9209-1A62-4AC3-BF92-94348A9BC0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56248" y="548640"/>
            <a:ext cx="5084064" cy="2880360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FADBFB6B-1787-4549-91B6-D748C66B13C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6248" y="3429000"/>
            <a:ext cx="5084064" cy="2880360"/>
          </a:xfrm>
          <a:solidFill>
            <a:schemeClr val="accent5"/>
          </a:solidFill>
        </p:spPr>
        <p:txBody>
          <a:bodyPr rtlCol="0">
            <a:noAutofit/>
          </a:bodyPr>
          <a:lstStyle/>
          <a:p>
            <a:pPr rtl="0"/>
            <a:r>
              <a:rPr lang="en-GB"/>
              <a:t>Click icon to add picture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6966E3E-9B30-4375-AC9A-23256CC87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161347" y="125399"/>
            <a:ext cx="1404698" cy="1155641"/>
            <a:chOff x="11161347" y="125399"/>
            <a:chExt cx="1404698" cy="1155641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4EBBC5A2-A37E-47DF-9230-9A75067F188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161347" y="125399"/>
              <a:ext cx="1341675" cy="926985"/>
            </a:xfrm>
            <a:custGeom>
              <a:avLst/>
              <a:gdLst>
                <a:gd name="connsiteX0" fmla="*/ 1049126 w 1341675"/>
                <a:gd name="connsiteY0" fmla="*/ 8962 h 926985"/>
                <a:gd name="connsiteX1" fmla="*/ 1341675 w 1341675"/>
                <a:gd name="connsiteY1" fmla="*/ 301511 h 926985"/>
                <a:gd name="connsiteX2" fmla="*/ 1130649 w 1341675"/>
                <a:gd name="connsiteY2" fmla="*/ 512537 h 926985"/>
                <a:gd name="connsiteX3" fmla="*/ 1107397 w 1341675"/>
                <a:gd name="connsiteY3" fmla="*/ 499917 h 926985"/>
                <a:gd name="connsiteX4" fmla="*/ 926985 w 1341675"/>
                <a:gd name="connsiteY4" fmla="*/ 463493 h 926985"/>
                <a:gd name="connsiteX5" fmla="*/ 463493 w 1341675"/>
                <a:gd name="connsiteY5" fmla="*/ 926985 h 926985"/>
                <a:gd name="connsiteX6" fmla="*/ 0 w 1341675"/>
                <a:gd name="connsiteY6" fmla="*/ 926985 h 926985"/>
                <a:gd name="connsiteX7" fmla="*/ 926985 w 1341675"/>
                <a:gd name="connsiteY7" fmla="*/ 0 h 926985"/>
                <a:gd name="connsiteX8" fmla="*/ 1021763 w 1341675"/>
                <a:gd name="connsiteY8" fmla="*/ 4786 h 926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1675" h="926985">
                  <a:moveTo>
                    <a:pt x="1049126" y="8962"/>
                  </a:moveTo>
                  <a:lnTo>
                    <a:pt x="1341675" y="301511"/>
                  </a:lnTo>
                  <a:lnTo>
                    <a:pt x="1130649" y="512537"/>
                  </a:lnTo>
                  <a:lnTo>
                    <a:pt x="1107397" y="499917"/>
                  </a:lnTo>
                  <a:cubicBezTo>
                    <a:pt x="1051945" y="476462"/>
                    <a:pt x="990979" y="463493"/>
                    <a:pt x="926985" y="463493"/>
                  </a:cubicBezTo>
                  <a:cubicBezTo>
                    <a:pt x="671005" y="463493"/>
                    <a:pt x="463493" y="671005"/>
                    <a:pt x="463493" y="926985"/>
                  </a:cubicBezTo>
                  <a:lnTo>
                    <a:pt x="0" y="926985"/>
                  </a:lnTo>
                  <a:cubicBezTo>
                    <a:pt x="0" y="415026"/>
                    <a:pt x="415025" y="0"/>
                    <a:pt x="926985" y="0"/>
                  </a:cubicBezTo>
                  <a:cubicBezTo>
                    <a:pt x="958982" y="0"/>
                    <a:pt x="990601" y="1621"/>
                    <a:pt x="1021763" y="478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54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11781B9A-C230-4FFC-90A8-E0571B1DEDA7}"/>
                </a:ext>
              </a:extLst>
            </p:cNvPr>
            <p:cNvSpPr/>
            <p:nvPr/>
          </p:nvSpPr>
          <p:spPr>
            <a:xfrm rot="2700000">
              <a:off x="11798454" y="994196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295925C-3570-40F1-B3CE-07D947ED464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228590" y="129580"/>
              <a:ext cx="1337455" cy="1042921"/>
            </a:xfrm>
            <a:custGeom>
              <a:avLst/>
              <a:gdLst>
                <a:gd name="connsiteX0" fmla="*/ 1084058 w 1337455"/>
                <a:gd name="connsiteY0" fmla="*/ 16081 h 1042921"/>
                <a:gd name="connsiteX1" fmla="*/ 1337455 w 1337455"/>
                <a:gd name="connsiteY1" fmla="*/ 269477 h 1042921"/>
                <a:gd name="connsiteX2" fmla="*/ 1060775 w 1337455"/>
                <a:gd name="connsiteY2" fmla="*/ 546158 h 1042921"/>
                <a:gd name="connsiteX3" fmla="*/ 1020394 w 1337455"/>
                <a:gd name="connsiteY3" fmla="*/ 532055 h 1042921"/>
                <a:gd name="connsiteX4" fmla="*/ 926985 w 1337455"/>
                <a:gd name="connsiteY4" fmla="*/ 521461 h 1042921"/>
                <a:gd name="connsiteX5" fmla="*/ 463492 w 1337455"/>
                <a:gd name="connsiteY5" fmla="*/ 1042921 h 1042921"/>
                <a:gd name="connsiteX6" fmla="*/ 0 w 1337455"/>
                <a:gd name="connsiteY6" fmla="*/ 1042921 h 1042921"/>
                <a:gd name="connsiteX7" fmla="*/ 926984 w 1337455"/>
                <a:gd name="connsiteY7" fmla="*/ 0 h 1042921"/>
                <a:gd name="connsiteX8" fmla="*/ 1021763 w 1337455"/>
                <a:gd name="connsiteY8" fmla="*/ 5384 h 1042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7455" h="1042921">
                  <a:moveTo>
                    <a:pt x="1084058" y="16081"/>
                  </a:moveTo>
                  <a:lnTo>
                    <a:pt x="1337455" y="269477"/>
                  </a:lnTo>
                  <a:lnTo>
                    <a:pt x="1060775" y="546158"/>
                  </a:lnTo>
                  <a:lnTo>
                    <a:pt x="1020394" y="532055"/>
                  </a:lnTo>
                  <a:cubicBezTo>
                    <a:pt x="990222" y="525109"/>
                    <a:pt x="958982" y="521461"/>
                    <a:pt x="926985" y="521461"/>
                  </a:cubicBezTo>
                  <a:cubicBezTo>
                    <a:pt x="671005" y="521461"/>
                    <a:pt x="463493" y="754927"/>
                    <a:pt x="463492" y="1042921"/>
                  </a:cubicBezTo>
                  <a:lnTo>
                    <a:pt x="0" y="1042921"/>
                  </a:lnTo>
                  <a:cubicBezTo>
                    <a:pt x="0" y="466932"/>
                    <a:pt x="415025" y="0"/>
                    <a:pt x="926984" y="0"/>
                  </a:cubicBezTo>
                  <a:cubicBezTo>
                    <a:pt x="958982" y="0"/>
                    <a:pt x="990600" y="1824"/>
                    <a:pt x="1021763" y="5384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94664AE-6DC5-428F-9AC4-5A8F67571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4036" y="5610392"/>
            <a:ext cx="667802" cy="631474"/>
            <a:chOff x="10478914" y="1506691"/>
            <a:chExt cx="667802" cy="63147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288F304-7DF7-42FB-BD6F-D575128A1DDE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04835D9-7DE9-4DDD-A6C2-1C526822700A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3C43C1C-00B3-40E0-B073-B8C56206D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319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rtlCol="0" anchor="t" anchorCtr="0">
            <a:no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 rtl="0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412362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 rtlCol="0"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165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332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rtlCol="0" anchor="t">
            <a:no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 rtlCol="0"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 rtlCol="0"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/>
          <a:p>
            <a:pPr rtl="0"/>
            <a:fld id="{DBA1B0FB-D917-4C8C-928F-313BD683B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56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 rtl="0">
              <a:lnSpc>
                <a:spcPct val="100000"/>
              </a:lnSpc>
            </a:pPr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pPr rtl="0"/>
            <a:r>
              <a:rPr lang="en-GB"/>
              <a:t>Tuesday, February 2, 20XX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pPr rtl="0"/>
            <a:fld id="{DBA1B0FB-D917-4C8C-928F-313BD683BF3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55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33" r:id="rId3"/>
    <p:sldLayoutId id="2147483687" r:id="rId4"/>
    <p:sldLayoutId id="2147483734" r:id="rId5"/>
    <p:sldLayoutId id="2147483686" r:id="rId6"/>
    <p:sldLayoutId id="2147483696" r:id="rId7"/>
    <p:sldLayoutId id="2147483707" r:id="rId8"/>
    <p:sldLayoutId id="2147483689" r:id="rId9"/>
    <p:sldLayoutId id="2147483697" r:id="rId10"/>
    <p:sldLayoutId id="2147483731" r:id="rId11"/>
    <p:sldLayoutId id="2147483693" r:id="rId12"/>
    <p:sldLayoutId id="2147483685" r:id="rId13"/>
    <p:sldLayoutId id="2147483688" r:id="rId14"/>
    <p:sldLayoutId id="2147483691" r:id="rId15"/>
    <p:sldLayoutId id="2147483692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9A11267-FC52-4990-8D98-010AFABA55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 wrap="square" rtlCol="0">
            <a:normAutofit/>
          </a:bodyPr>
          <a:lstStyle/>
          <a:p>
            <a:pPr rt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Kirsty Truslove</a:t>
            </a:r>
          </a:p>
          <a:p>
            <a:pPr rt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 – 0902265</a:t>
            </a:r>
          </a:p>
          <a:p>
            <a:pPr rt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BMSP4015</a:t>
            </a:r>
          </a:p>
          <a:p>
            <a:pPr rtl="0"/>
            <a:endParaRPr lang="en-GB" dirty="0"/>
          </a:p>
          <a:p>
            <a:pPr rtl="0"/>
            <a:endParaRPr lang="en-GB" dirty="0"/>
          </a:p>
        </p:txBody>
      </p:sp>
      <p:pic>
        <p:nvPicPr>
          <p:cNvPr id="8" name="Picture 2" descr="Image result for collaberative learning">
            <a:extLst>
              <a:ext uri="{FF2B5EF4-FFF2-40B4-BE49-F238E27FC236}">
                <a16:creationId xmlns:a16="http://schemas.microsoft.com/office/drawing/2014/main" id="{40C27A0F-AAC6-A0AA-A299-83DBDD30E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01" b="26923"/>
          <a:stretch/>
        </p:blipFill>
        <p:spPr bwMode="auto">
          <a:xfrm>
            <a:off x="6556248" y="548640"/>
            <a:ext cx="5084064" cy="288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learning collaboartion">
            <a:extLst>
              <a:ext uri="{FF2B5EF4-FFF2-40B4-BE49-F238E27FC236}">
                <a16:creationId xmlns:a16="http://schemas.microsoft.com/office/drawing/2014/main" id="{868FB75D-22DA-4D00-20C6-C0A0159EA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0" b="11738"/>
          <a:stretch/>
        </p:blipFill>
        <p:spPr bwMode="auto">
          <a:xfrm>
            <a:off x="6556248" y="3429000"/>
            <a:ext cx="5084064" cy="288036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33858482-E458-2042-8F82-6EA79DF18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wrap="square" anchor="ctr">
            <a:normAutofit/>
          </a:bodyPr>
          <a:lstStyle/>
          <a:p>
            <a:pPr rtl="0">
              <a:spcAft>
                <a:spcPts val="600"/>
              </a:spcAft>
            </a:pPr>
            <a:fld id="{DBA1B0FB-D917-4C8C-928F-313BD683BF39}" type="slidenum">
              <a:rPr lang="en-GB" smtClean="0"/>
              <a:pPr rtl="0">
                <a:spcAft>
                  <a:spcPts val="600"/>
                </a:spcAft>
              </a:pPr>
              <a:t>1</a:t>
            </a:fld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2B46776-D731-3277-610F-FD6C00915E19}"/>
              </a:ext>
            </a:extLst>
          </p:cNvPr>
          <p:cNvSpPr/>
          <p:nvPr/>
        </p:nvSpPr>
        <p:spPr>
          <a:xfrm>
            <a:off x="775283" y="843677"/>
            <a:ext cx="46474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Benefits of</a:t>
            </a:r>
          </a:p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</a:t>
            </a:r>
          </a:p>
          <a:p>
            <a:pPr algn="ctr"/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Learning</a:t>
            </a:r>
          </a:p>
        </p:txBody>
      </p:sp>
    </p:spTree>
    <p:extLst>
      <p:ext uri="{BB962C8B-B14F-4D97-AF65-F5344CB8AC3E}">
        <p14:creationId xmlns:p14="http://schemas.microsoft.com/office/powerpoint/2010/main" val="75281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6426E-F6F6-4A7C-9181-8C3090996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39891"/>
            <a:ext cx="3565524" cy="814960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60D6F-4D0F-4D33-B2A7-159C8583FF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677306"/>
            <a:ext cx="7082389" cy="3415519"/>
          </a:xfrm>
        </p:spPr>
        <p:txBody>
          <a:bodyPr rtlCol="0"/>
          <a:lstStyle/>
          <a:p>
            <a:pPr rtl="0"/>
            <a:endParaRPr lang="en-GB" dirty="0"/>
          </a:p>
          <a:p>
            <a:pPr rtl="0"/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B199C97-F175-437D-8311-DB662925C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rtlCol="0"/>
          <a:lstStyle/>
          <a:p>
            <a:pPr rtl="0"/>
            <a:fld id="{DBA1B0FB-D917-4C8C-928F-313BD683BF39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0FB849-D8C7-1A4F-9C3B-DD1233A69BC5}"/>
              </a:ext>
            </a:extLst>
          </p:cNvPr>
          <p:cNvSpPr txBox="1"/>
          <p:nvPr/>
        </p:nvSpPr>
        <p:spPr>
          <a:xfrm>
            <a:off x="550863" y="1703578"/>
            <a:ext cx="506387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educational tactic where students work in groups to accomplish a common goal by enhancing skills through social communications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learning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tasks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new ideas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 ideas</a:t>
            </a:r>
          </a:p>
          <a:p>
            <a:endParaRPr lang="en-GB" sz="2400" dirty="0"/>
          </a:p>
        </p:txBody>
      </p:sp>
      <p:pic>
        <p:nvPicPr>
          <p:cNvPr id="14" name="Picture 2" descr="What is Collaborative Learning? (Benefits, Strategies, Theories, and ...">
            <a:extLst>
              <a:ext uri="{FF2B5EF4-FFF2-40B4-BE49-F238E27FC236}">
                <a16:creationId xmlns:a16="http://schemas.microsoft.com/office/drawing/2014/main" id="{19774F26-3BF5-DEA5-C93F-D648416B9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791" y="2180663"/>
            <a:ext cx="4993348" cy="249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B20216C-A6CB-3551-E6CC-42F0AF17F770}"/>
              </a:ext>
            </a:extLst>
          </p:cNvPr>
          <p:cNvSpPr txBox="1"/>
          <p:nvPr/>
        </p:nvSpPr>
        <p:spPr>
          <a:xfrm>
            <a:off x="9259677" y="5858562"/>
            <a:ext cx="271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(Hedge, 2023)</a:t>
            </a:r>
          </a:p>
        </p:txBody>
      </p:sp>
    </p:spTree>
    <p:extLst>
      <p:ext uri="{BB962C8B-B14F-4D97-AF65-F5344CB8AC3E}">
        <p14:creationId xmlns:p14="http://schemas.microsoft.com/office/powerpoint/2010/main" val="2313234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GB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/>
            </a:p>
          </p:txBody>
        </p:sp>
      </p:grpSp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pic>
        <p:nvPicPr>
          <p:cNvPr id="8" name="Picture Placeholder 7" descr="Data Points Digital background">
            <a:extLst>
              <a:ext uri="{FF2B5EF4-FFF2-40B4-BE49-F238E27FC236}">
                <a16:creationId xmlns:a16="http://schemas.microsoft.com/office/drawing/2014/main" id="{5FED7C55-F545-49A1-90FD-D853A25AB45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816"/>
            <a:ext cx="12192000" cy="6858000"/>
          </a:xfr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3C64A91D-E535-4C24-A0E3-96A3810E3F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6FC4867-BA3E-4F8E-AB23-684F34DF3D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E7D98D-6710-41D2-B258-E1A1059D2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BA1B0FB-D917-4C8C-928F-313BD683BF39}" type="slidenum">
              <a:rPr lang="en-GB" smtClean="0"/>
              <a:t>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DE4F68-2F21-5FD0-7A9F-738F1B26820F}"/>
              </a:ext>
            </a:extLst>
          </p:cNvPr>
          <p:cNvSpPr txBox="1"/>
          <p:nvPr/>
        </p:nvSpPr>
        <p:spPr>
          <a:xfrm>
            <a:off x="234540" y="1020134"/>
            <a:ext cx="567308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Vygotsky Theory of Learning Collaboration – 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“He believed that community was an important factor in the process of creating meaning and knowledge.” (Andreev, 2022)</a:t>
            </a:r>
          </a:p>
          <a:p>
            <a:endParaRPr lang="en-GB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Interaction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Zone of Proximal Development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Knowledgeable Other (MKO)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Scaffolding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(McLeod, 2024 &amp; Cherry, 2024)</a:t>
            </a:r>
          </a:p>
          <a:p>
            <a:endParaRPr lang="en-GB" sz="2400" b="0" i="0" dirty="0">
              <a:effectLst/>
              <a:latin typeface="DM Sans" pitchFamily="2" charset="0"/>
            </a:endParaRPr>
          </a:p>
          <a:p>
            <a:endParaRPr lang="en-GB" sz="2400" dirty="0">
              <a:latin typeface="DM Sans" pitchFamily="2" charset="0"/>
            </a:endParaRPr>
          </a:p>
          <a:p>
            <a:endParaRPr lang="en-GB" sz="2400" dirty="0"/>
          </a:p>
        </p:txBody>
      </p:sp>
      <p:pic>
        <p:nvPicPr>
          <p:cNvPr id="4098" name="Picture 2" descr="All images">
            <a:extLst>
              <a:ext uri="{FF2B5EF4-FFF2-40B4-BE49-F238E27FC236}">
                <a16:creationId xmlns:a16="http://schemas.microsoft.com/office/drawing/2014/main" id="{727807E1-7634-981A-EB0B-4267B5E4B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351" y="5287687"/>
            <a:ext cx="2184326" cy="140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Image result for jean piaget">
            <a:extLst>
              <a:ext uri="{FF2B5EF4-FFF2-40B4-BE49-F238E27FC236}">
                <a16:creationId xmlns:a16="http://schemas.microsoft.com/office/drawing/2014/main" id="{954F6606-E1FB-7EE6-9167-6F0541E3D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751" y="2091902"/>
            <a:ext cx="2486025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194BC3D-87B4-FB9E-32BF-465998B57B33}"/>
              </a:ext>
            </a:extLst>
          </p:cNvPr>
          <p:cNvSpPr/>
          <p:nvPr/>
        </p:nvSpPr>
        <p:spPr>
          <a:xfrm>
            <a:off x="463137" y="322594"/>
            <a:ext cx="107574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Collaborative Learning Theorists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C4737F-45E9-7965-D8D0-8A95A61A80E1}"/>
              </a:ext>
            </a:extLst>
          </p:cNvPr>
          <p:cNvSpPr txBox="1"/>
          <p:nvPr/>
        </p:nvSpPr>
        <p:spPr>
          <a:xfrm>
            <a:off x="5640456" y="3240156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BBC7E9-04F1-5A1A-AE4F-F61CE158985F}"/>
              </a:ext>
            </a:extLst>
          </p:cNvPr>
          <p:cNvSpPr txBox="1"/>
          <p:nvPr/>
        </p:nvSpPr>
        <p:spPr>
          <a:xfrm>
            <a:off x="8686800" y="1731966"/>
            <a:ext cx="30612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Jean Piaget’s Theory –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Jean Piaget had a theory that concentrated on how people gained knowledge via independent interaction with their surroundings.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Piaget’s theory is well known for its phases of cognitive development, that meaning that as children get older, they go through a number of common stages.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(Simply Psychology, 2024)</a:t>
            </a:r>
          </a:p>
        </p:txBody>
      </p:sp>
    </p:spTree>
    <p:extLst>
      <p:ext uri="{BB962C8B-B14F-4D97-AF65-F5344CB8AC3E}">
        <p14:creationId xmlns:p14="http://schemas.microsoft.com/office/powerpoint/2010/main" val="560021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C33DF-36C9-49E9-B48D-A320B179C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rtlCol="0"/>
          <a:lstStyle/>
          <a:p>
            <a:pPr rtl="0"/>
            <a:fld id="{DBA1B0FB-D917-4C8C-928F-313BD683BF39}" type="slidenum">
              <a:rPr lang="en-GB" smtClean="0"/>
              <a:pPr rtl="0"/>
              <a:t>4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D15F08-9088-C405-F70D-31ABDBCE5665}"/>
              </a:ext>
            </a:extLst>
          </p:cNvPr>
          <p:cNvSpPr txBox="1"/>
          <p:nvPr/>
        </p:nvSpPr>
        <p:spPr>
          <a:xfrm>
            <a:off x="516616" y="1091328"/>
            <a:ext cx="522798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level of thinking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Promotes student - peer interaction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Forming more supportive networks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Shared responsibility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engagement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Enhanced communication skills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from peers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C05929-6A66-D044-6D7C-47EDDE359FD2}"/>
              </a:ext>
            </a:extLst>
          </p:cNvPr>
          <p:cNvSpPr txBox="1"/>
          <p:nvPr/>
        </p:nvSpPr>
        <p:spPr>
          <a:xfrm>
            <a:off x="6096000" y="1522216"/>
            <a:ext cx="566199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Introverts may struggle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together is slower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Unequal participation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conflicts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(Drew, 2024)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8F83D65-2420-7C13-F43E-7875ABEB7A17}"/>
              </a:ext>
            </a:extLst>
          </p:cNvPr>
          <p:cNvSpPr/>
          <p:nvPr/>
        </p:nvSpPr>
        <p:spPr>
          <a:xfrm>
            <a:off x="810396" y="323526"/>
            <a:ext cx="34547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E300AE-8EC8-8496-8666-FF7A52804749}"/>
              </a:ext>
            </a:extLst>
          </p:cNvPr>
          <p:cNvSpPr/>
          <p:nvPr/>
        </p:nvSpPr>
        <p:spPr>
          <a:xfrm>
            <a:off x="5861186" y="323526"/>
            <a:ext cx="4224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</a:t>
            </a:r>
          </a:p>
        </p:txBody>
      </p:sp>
    </p:spTree>
    <p:extLst>
      <p:ext uri="{BB962C8B-B14F-4D97-AF65-F5344CB8AC3E}">
        <p14:creationId xmlns:p14="http://schemas.microsoft.com/office/powerpoint/2010/main" val="3740286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23418ADF-358F-4647-A511-FCFFEDA83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1202635"/>
            <a:ext cx="7166270" cy="3435992"/>
          </a:xfrm>
        </p:spPr>
        <p:txBody>
          <a:bodyPr wrap="square" rtlCol="0" anchor="b">
            <a:normAutofit fontScale="90000"/>
          </a:bodyPr>
          <a:lstStyle/>
          <a:p>
            <a:pPr rtl="0"/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All businesses will benefit from having an enthusiastic workplace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Growth of higher-level thinking 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Training for real life social and employment situations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Clear Objectives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5)Supportive leadership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6)Diverse teams 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7)Training and Development 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(Andreev, 2022 &amp;  Laal &amp;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Ghodsi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2012)</a:t>
            </a:r>
            <a:br>
              <a:rPr lang="en-GB" sz="1600" dirty="0"/>
            </a:br>
            <a:endParaRPr lang="en-GB" sz="1600" dirty="0"/>
          </a:p>
        </p:txBody>
      </p:sp>
      <p:pic>
        <p:nvPicPr>
          <p:cNvPr id="18" name="Picture Placeholder 17" descr="A group of people sitting at a table">
            <a:extLst>
              <a:ext uri="{FF2B5EF4-FFF2-40B4-BE49-F238E27FC236}">
                <a16:creationId xmlns:a16="http://schemas.microsoft.com/office/drawing/2014/main" id="{E2536017-F539-430C-A901-70AB81CA612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46" r="2" b="4005"/>
          <a:stretch/>
        </p:blipFill>
        <p:spPr>
          <a:xfrm>
            <a:off x="6712750" y="1842855"/>
            <a:ext cx="4244007" cy="4244007"/>
          </a:xfrm>
          <a:noFill/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907F8-C614-4D59-A03F-BF9CD5E35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wrap="square" rtlCol="0" anchor="ctr">
            <a:normAutofit/>
          </a:bodyPr>
          <a:lstStyle/>
          <a:p>
            <a:pPr rtl="0">
              <a:spcAft>
                <a:spcPts val="600"/>
              </a:spcAft>
            </a:pPr>
            <a:fld id="{DBA1B0FB-D917-4C8C-928F-313BD683BF39}" type="slidenum">
              <a:rPr lang="en-GB" smtClean="0"/>
              <a:pPr rtl="0">
                <a:spcAft>
                  <a:spcPts val="600"/>
                </a:spcAft>
              </a:pPr>
              <a:t>5</a:t>
            </a:fld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372CD0-48AD-E291-CD6C-CB304794780B}"/>
              </a:ext>
            </a:extLst>
          </p:cNvPr>
          <p:cNvSpPr/>
          <p:nvPr/>
        </p:nvSpPr>
        <p:spPr>
          <a:xfrm>
            <a:off x="471835" y="346129"/>
            <a:ext cx="99309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Business, Collaborative Learning and the Benefits…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941B857-D2A2-7F8A-289A-7AE4A5F7F2E8}"/>
              </a:ext>
            </a:extLst>
          </p:cNvPr>
          <p:cNvSpPr txBox="1"/>
          <p:nvPr/>
        </p:nvSpPr>
        <p:spPr>
          <a:xfrm>
            <a:off x="5640456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17DCA87-B6F9-032B-01A1-C84F323AC766}"/>
              </a:ext>
            </a:extLst>
          </p:cNvPr>
          <p:cNvSpPr txBox="1"/>
          <p:nvPr/>
        </p:nvSpPr>
        <p:spPr>
          <a:xfrm>
            <a:off x="5640456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886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learning collaboartion">
            <a:extLst>
              <a:ext uri="{FF2B5EF4-FFF2-40B4-BE49-F238E27FC236}">
                <a16:creationId xmlns:a16="http://schemas.microsoft.com/office/drawing/2014/main" id="{1CD41C86-5DE1-D0F9-DC51-E0536345D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1750060"/>
            <a:ext cx="5249246" cy="367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77F689-6FE7-8CAA-9404-63D83E782BFF}"/>
              </a:ext>
            </a:extLst>
          </p:cNvPr>
          <p:cNvSpPr txBox="1"/>
          <p:nvPr/>
        </p:nvSpPr>
        <p:spPr>
          <a:xfrm>
            <a:off x="550863" y="1133062"/>
            <a:ext cx="4627424" cy="4959764"/>
          </a:xfrm>
          <a:prstGeom prst="rect">
            <a:avLst/>
          </a:prstGeom>
        </p:spPr>
        <p:txBody>
          <a:bodyPr vert="horz" wrap="square" lIns="0" tIns="0" rIns="0" bIns="0" rtlCol="0">
            <a:normAutofit fontScale="92500" lnSpcReduction="10000"/>
          </a:bodyPr>
          <a:lstStyle/>
          <a:p>
            <a:pPr>
              <a:spcBef>
                <a:spcPts val="1000"/>
              </a:spcBef>
              <a:spcAft>
                <a:spcPts val="800"/>
              </a:spcAft>
            </a:pPr>
            <a:endParaRPr lang="en-GB" sz="2200" kern="1200" dirty="0">
              <a:solidFill>
                <a:schemeClr val="tx1">
                  <a:alpha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  <a:spcAft>
                <a:spcPts val="800"/>
              </a:spcAft>
            </a:pPr>
            <a:r>
              <a:rPr lang="en-GB" sz="2200" kern="1200" dirty="0">
                <a:solidFill>
                  <a:schemeClr val="tx1">
                    <a:alpha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learning change the way we teach and learn. It helps students with many things, including - helping to </a:t>
            </a:r>
            <a:r>
              <a:rPr lang="en-GB" sz="2200" dirty="0">
                <a:solidFill>
                  <a:schemeClr val="tx1">
                    <a:alpha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</a:t>
            </a:r>
            <a:r>
              <a:rPr lang="en-GB" sz="2200" kern="1200" dirty="0">
                <a:solidFill>
                  <a:schemeClr val="tx1">
                    <a:alpha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critical thinking, learning and sharing of new ideas, problem solving, creativity and communication to be able </a:t>
            </a:r>
            <a:r>
              <a:rPr lang="en-GB" sz="2200" dirty="0">
                <a:solidFill>
                  <a:schemeClr val="tx1">
                    <a:alpha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</a:t>
            </a:r>
            <a:r>
              <a:rPr lang="en-GB" sz="2200" kern="1200" dirty="0">
                <a:solidFill>
                  <a:schemeClr val="tx1">
                    <a:alpha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their subject better. (Hedge, 2023)</a:t>
            </a:r>
            <a:endParaRPr lang="en-GB" sz="2200" b="0" i="0" kern="1200" dirty="0">
              <a:solidFill>
                <a:schemeClr val="tx1">
                  <a:alpha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  <a:spcAft>
                <a:spcPts val="800"/>
              </a:spcAft>
            </a:pPr>
            <a:r>
              <a:rPr lang="en-GB" sz="2200" b="0" i="0" kern="1200" dirty="0">
                <a:solidFill>
                  <a:schemeClr val="tx1">
                    <a:alpha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</a:t>
            </a:r>
            <a:r>
              <a:rPr lang="en-GB" sz="2200" kern="1200" dirty="0">
                <a:solidFill>
                  <a:schemeClr val="tx1">
                    <a:alpha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increases students' communication skills and builds a sense of community which prepares them for real world challenges while making learning more enjoyable. </a:t>
            </a:r>
          </a:p>
          <a:p>
            <a:pPr>
              <a:spcBef>
                <a:spcPts val="1000"/>
              </a:spcBef>
              <a:spcAft>
                <a:spcPts val="800"/>
              </a:spcAft>
            </a:pPr>
            <a:r>
              <a:rPr lang="en-GB" sz="1600" kern="1200" dirty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rPr>
              <a:t> </a:t>
            </a:r>
            <a:endParaRPr lang="en-GB" sz="1600" b="0" i="0" kern="1200" dirty="0">
              <a:solidFill>
                <a:schemeClr val="tx1">
                  <a:alpha val="60000"/>
                </a:schemeClr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spcBef>
                <a:spcPts val="1000"/>
              </a:spcBef>
              <a:spcAft>
                <a:spcPts val="800"/>
              </a:spcAft>
            </a:pPr>
            <a:endParaRPr lang="en-GB" sz="1600" kern="1200" dirty="0">
              <a:solidFill>
                <a:schemeClr val="tx1">
                  <a:alpha val="6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907F8-C614-4D59-A03F-BF9CD5E35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GB" smtClean="0"/>
              <a:pPr>
                <a:spcAft>
                  <a:spcPts val="600"/>
                </a:spcAft>
              </a:pPr>
              <a:t>6</a:t>
            </a:fld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DEEEB3-8BD7-CC85-59D5-CCC7F34B312C}"/>
              </a:ext>
            </a:extLst>
          </p:cNvPr>
          <p:cNvSpPr/>
          <p:nvPr/>
        </p:nvSpPr>
        <p:spPr>
          <a:xfrm>
            <a:off x="808836" y="373083"/>
            <a:ext cx="3493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3521561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ubtitle 22">
            <a:extLst>
              <a:ext uri="{FF2B5EF4-FFF2-40B4-BE49-F238E27FC236}">
                <a16:creationId xmlns:a16="http://schemas.microsoft.com/office/drawing/2014/main" id="{8E5E4638-9BCB-4C2E-914F-CC868E2020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 rtlCol="0"/>
          <a:lstStyle/>
          <a:p>
            <a:pPr rtl="0"/>
            <a:endParaRPr lang="en-GB" dirty="0"/>
          </a:p>
          <a:p>
            <a:pPr rtl="0"/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Questions?</a:t>
            </a:r>
          </a:p>
        </p:txBody>
      </p:sp>
      <p:pic>
        <p:nvPicPr>
          <p:cNvPr id="27" name="Picture Placeholder 26" descr="Data Points Digital background">
            <a:extLst>
              <a:ext uri="{FF2B5EF4-FFF2-40B4-BE49-F238E27FC236}">
                <a16:creationId xmlns:a16="http://schemas.microsoft.com/office/drawing/2014/main" id="{9E660784-34E2-4CDA-926A-DDD6AAF3504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6248" y="548640"/>
            <a:ext cx="5084064" cy="2880360"/>
          </a:xfrm>
        </p:spPr>
      </p:pic>
      <p:pic>
        <p:nvPicPr>
          <p:cNvPr id="33" name="Picture Placeholder 32" descr="Data Points Digital background">
            <a:extLst>
              <a:ext uri="{FF2B5EF4-FFF2-40B4-BE49-F238E27FC236}">
                <a16:creationId xmlns:a16="http://schemas.microsoft.com/office/drawing/2014/main" id="{48106962-23C6-4DFE-BB3A-E5FFF03F38C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6248" y="3429000"/>
            <a:ext cx="5084064" cy="2880360"/>
          </a:xfr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60F23-FB58-4EF8-82FD-E86CED25F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rtlCol="0"/>
          <a:lstStyle/>
          <a:p>
            <a:pPr rtl="0"/>
            <a:fld id="{DBA1B0FB-D917-4C8C-928F-313BD683BF39}" type="slidenum">
              <a:rPr lang="en-GB" smtClean="0"/>
              <a:pPr rtl="0"/>
              <a:t>7</a:t>
            </a:fld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17E94C7-7929-F9D5-C555-627B892F3666}"/>
              </a:ext>
            </a:extLst>
          </p:cNvPr>
          <p:cNvSpPr/>
          <p:nvPr/>
        </p:nvSpPr>
        <p:spPr>
          <a:xfrm>
            <a:off x="1270486" y="607230"/>
            <a:ext cx="362791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Thank-you </a:t>
            </a:r>
          </a:p>
          <a:p>
            <a:pPr algn="ctr"/>
            <a:r>
              <a:rPr lang="en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</a:p>
          <a:p>
            <a:pPr algn="ctr"/>
            <a:r>
              <a:rPr lang="en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Your</a:t>
            </a:r>
          </a:p>
          <a:p>
            <a:pPr algn="ctr"/>
            <a:r>
              <a:rPr lang="en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Time! </a:t>
            </a:r>
          </a:p>
        </p:txBody>
      </p:sp>
    </p:spTree>
    <p:extLst>
      <p:ext uri="{BB962C8B-B14F-4D97-AF65-F5344CB8AC3E}">
        <p14:creationId xmlns:p14="http://schemas.microsoft.com/office/powerpoint/2010/main" val="3247798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DB85101-735C-9442-4335-51CC963021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417095"/>
            <a:ext cx="11090274" cy="5675731"/>
          </a:xfrm>
        </p:spPr>
        <p:txBody>
          <a:bodyPr/>
          <a:lstStyle/>
          <a:p>
            <a:pPr algn="ctr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Andreev, I. (2022, March 2). </a:t>
            </a:r>
            <a:r>
              <a:rPr lang="en-GB" sz="1200" b="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 is collaborative learning?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2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Valamis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https://www.valamis.com/hub/collaborative-learning#:~:text=Jean%20Piagetset%20out%20to%20understand%20how%20infants</a:t>
            </a:r>
          </a:p>
          <a:p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Cherry, K. (2024). What is Sociocultural Theory? </a:t>
            </a:r>
            <a:r>
              <a:rPr lang="en-GB" sz="1200" b="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Psychology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https://www.verywellmind.com/what-is-sociocultural-theory-2795088</a:t>
            </a:r>
          </a:p>
          <a:p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Drew, C. (2024, May 29). Collaborative Learning: Pros &amp; Cons. </a:t>
            </a:r>
            <a:r>
              <a:rPr lang="en-GB" sz="1200" b="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Helpful Professor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https://helpfulprofessor.com/collaborative -learning/</a:t>
            </a:r>
          </a:p>
          <a:p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Hedge, A. (2023, May 18). </a:t>
            </a:r>
            <a:r>
              <a:rPr lang="en-GB" sz="1200" b="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What is Collaborative Learning? (Benefits, Strategies, Theories, and Examples)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Erp-Information. https://www.erp-information.com/collaborative-learning</a:t>
            </a:r>
          </a:p>
          <a:p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Laal, M., &amp; </a:t>
            </a:r>
            <a:r>
              <a:rPr lang="en-GB" sz="12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Ghodsi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S. (2012). Benefits of collaborative learning. </a:t>
            </a:r>
            <a:r>
              <a:rPr lang="en-GB" sz="1200" b="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Procedia - Social and Behavioural Challenges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(31), 486-490. https://doi.org/10.1016/j.sbspro.2011.12.091</a:t>
            </a:r>
          </a:p>
          <a:p>
            <a:r>
              <a:rPr lang="en-GB" sz="1200" b="0" i="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Mcleod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S. (2024). Vygotsky’s Theory of Cognitive Development. </a:t>
            </a:r>
            <a:r>
              <a:rPr lang="en-GB" sz="1200" b="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Simply Psychology</a:t>
            </a:r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(31), 486-490. https://www.simplypsychology.org/vygotsky.html</a:t>
            </a:r>
          </a:p>
          <a:p>
            <a:r>
              <a:rPr lang="en-GB" sz="1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Simply Psychology. (2024, March 13). Vygotsky vs. Piaget: A Paradigm Shift. https://www.simplypsychology.org/piaget-vs-vygotsky.html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4CFFFDA-DA89-9816-36BE-F6D42184D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BA1B0FB-D917-4C8C-928F-313BD683BF39}" type="slidenum">
              <a:rPr lang="en-GB" smtClean="0"/>
              <a:t>8</a:t>
            </a:fld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4493C5B-7C6B-5042-9A4E-9A2F7D6E2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6267"/>
            <a:ext cx="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-457056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920147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74515124.tgt.Office_50301378_TF33713516_Win32_OJ112196127" id="{EDFFA481-CE53-4409-8D36-2ECF03B6BBD6}" vid="{001D13DB-0C6A-47B8-A3F5-ADC4851DB2E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0811A92-D464-4AC4-A396-BA73B10CEEA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DE4876F9-7AE1-498D-B8FE-1E3AD703D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{146EF400-EC1F-486F-B062-06E71E1B7019}tf33713516_win32</Template>
  <TotalTime>460</TotalTime>
  <Words>619</Words>
  <Application>Microsoft Office PowerPoint</Application>
  <PresentationFormat>Widescreen</PresentationFormat>
  <Paragraphs>87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DM Sans</vt:lpstr>
      <vt:lpstr>Gill Sans MT</vt:lpstr>
      <vt:lpstr>Times New Roman</vt:lpstr>
      <vt:lpstr>Walbaum Display</vt:lpstr>
      <vt:lpstr>3DFloatVTI</vt:lpstr>
      <vt:lpstr>PowerPoint Presentation</vt:lpstr>
      <vt:lpstr>Introduction </vt:lpstr>
      <vt:lpstr>PowerPoint Presentation</vt:lpstr>
      <vt:lpstr>PowerPoint Presentation</vt:lpstr>
      <vt:lpstr>  1) All businesses will benefit from having an enthusiastic workplace 2) Growth of higher-level thinking  3) Training for real life social and employment situations 4) Clear Objectives 5)Supportive leadership 6)Diverse teams  7)Training and Development   (Andreev, 2022 &amp;  Laal &amp; Ghodsi, 2012)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Kirsty Truslove</dc:creator>
  <cp:lastModifiedBy>Kirsty Truslove</cp:lastModifiedBy>
  <cp:revision>16</cp:revision>
  <dcterms:created xsi:type="dcterms:W3CDTF">2024-10-21T11:25:07Z</dcterms:created>
  <dcterms:modified xsi:type="dcterms:W3CDTF">2024-11-29T20:52:28Z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