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FF9933"/>
    <a:srgbClr val="CCECFF"/>
    <a:srgbClr val="3399FF"/>
    <a:srgbClr val="CC66FF"/>
    <a:srgbClr val="00FF00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778" autoAdjust="0"/>
  </p:normalViewPr>
  <p:slideViewPr>
    <p:cSldViewPr>
      <p:cViewPr varScale="1">
        <p:scale>
          <a:sx n="67" d="100"/>
          <a:sy n="67" d="100"/>
        </p:scale>
        <p:origin x="-3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A53F7-BE88-4126-987D-1DC2BC17E54E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D3027B-E1DC-455A-9928-8737CB7343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09286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D3027B-E1DC-455A-9928-8737CB73433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66556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D3027B-E1DC-455A-9928-8737CB73433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80892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D3027B-E1DC-455A-9928-8737CB73433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40034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Nod y dasg : Y dysgwr i weithio gyda phartner i greu cymaint o frawddegau estynedig </a:t>
            </a:r>
            <a:r>
              <a:rPr lang="en-GB" altLang="en-US" smtClean="0">
                <a:cs typeface="Calibri" pitchFamily="34" charset="0"/>
              </a:rPr>
              <a:t>â</a:t>
            </a:r>
            <a:r>
              <a:rPr lang="en-GB" altLang="en-US" smtClean="0"/>
              <a:t> phosib o fewn amser penodedig.</a:t>
            </a:r>
          </a:p>
          <a:p>
            <a:r>
              <a:rPr lang="en-GB" altLang="en-US" smtClean="0"/>
              <a:t>Task objective : Learner works with a partner to create as many extended sentences as possible within a given time.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DC8A7DA-9493-453D-A92C-791511E25356}" type="slidenum">
              <a:rPr lang="en-GB" altLang="en-US" smtClean="0">
                <a:latin typeface="Tahoma" pitchFamily="34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 smtClean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0943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dirty="0" smtClean="0"/>
              <a:t>Nod y </a:t>
            </a:r>
            <a:r>
              <a:rPr lang="en-GB" altLang="en-US" dirty="0" err="1" smtClean="0"/>
              <a:t>g</a:t>
            </a:r>
            <a:r>
              <a:rPr lang="en-GB" altLang="en-US" dirty="0" err="1" smtClean="0">
                <a:latin typeface="Comic Sans MS" pitchFamily="66" charset="0"/>
              </a:rPr>
              <a:t>êm</a:t>
            </a:r>
            <a:r>
              <a:rPr lang="en-GB" altLang="en-US" dirty="0" smtClean="0">
                <a:latin typeface="Comic Sans MS" pitchFamily="66" charset="0"/>
              </a:rPr>
              <a:t> : Y </a:t>
            </a:r>
            <a:r>
              <a:rPr lang="en-GB" altLang="en-US" dirty="0" err="1" smtClean="0">
                <a:latin typeface="Comic Sans MS" pitchFamily="66" charset="0"/>
              </a:rPr>
              <a:t>chwaraewr</a:t>
            </a:r>
            <a:r>
              <a:rPr lang="en-GB" altLang="en-US" dirty="0" smtClean="0">
                <a:latin typeface="Comic Sans MS" pitchFamily="66" charset="0"/>
              </a:rPr>
              <a:t> i </a:t>
            </a:r>
            <a:r>
              <a:rPr lang="en-GB" altLang="en-US" dirty="0" err="1" smtClean="0">
                <a:latin typeface="Comic Sans MS" pitchFamily="66" charset="0"/>
              </a:rPr>
              <a:t>daflu</a:t>
            </a:r>
            <a:r>
              <a:rPr lang="en-GB" altLang="en-US" dirty="0" smtClean="0">
                <a:latin typeface="Comic Sans MS" pitchFamily="66" charset="0"/>
              </a:rPr>
              <a:t> d</a:t>
            </a:r>
            <a:r>
              <a:rPr lang="en-GB" altLang="en-US" dirty="0" smtClean="0">
                <a:latin typeface="+mn-lt"/>
              </a:rPr>
              <a:t>i</a:t>
            </a:r>
            <a:r>
              <a:rPr lang="en-GB" altLang="en-US" dirty="0" smtClean="0">
                <a:cs typeface="Calibri" pitchFamily="34" charset="0"/>
              </a:rPr>
              <a:t>s a </a:t>
            </a:r>
            <a:r>
              <a:rPr lang="en-GB" altLang="en-US" dirty="0" err="1" smtClean="0">
                <a:cs typeface="Calibri" pitchFamily="34" charset="0"/>
              </a:rPr>
              <a:t>chyfri</a:t>
            </a:r>
            <a:r>
              <a:rPr lang="en-GB" altLang="en-US" dirty="0" smtClean="0">
                <a:cs typeface="Calibri" pitchFamily="34" charset="0"/>
              </a:rPr>
              <a:t> </a:t>
            </a:r>
            <a:r>
              <a:rPr lang="en-GB" altLang="en-US" dirty="0" err="1" smtClean="0">
                <a:cs typeface="Calibri" pitchFamily="34" charset="0"/>
              </a:rPr>
              <a:t>ymlaen</a:t>
            </a:r>
            <a:r>
              <a:rPr lang="en-GB" altLang="en-US" dirty="0" smtClean="0">
                <a:cs typeface="Calibri" pitchFamily="34" charset="0"/>
              </a:rPr>
              <a:t>. Pan </a:t>
            </a:r>
            <a:r>
              <a:rPr lang="en-GB" altLang="en-US" dirty="0" err="1" smtClean="0">
                <a:cs typeface="Calibri" pitchFamily="34" charset="0"/>
              </a:rPr>
              <a:t>mae’n</a:t>
            </a:r>
            <a:r>
              <a:rPr lang="en-GB" altLang="en-US" dirty="0" smtClean="0">
                <a:cs typeface="Calibri" pitchFamily="34" charset="0"/>
              </a:rPr>
              <a:t> </a:t>
            </a:r>
            <a:r>
              <a:rPr lang="en-GB" altLang="en-US" dirty="0" err="1" smtClean="0">
                <a:cs typeface="Calibri" pitchFamily="34" charset="0"/>
              </a:rPr>
              <a:t>glanio</a:t>
            </a:r>
            <a:r>
              <a:rPr lang="en-GB" altLang="en-US" dirty="0" smtClean="0">
                <a:cs typeface="Calibri" pitchFamily="34" charset="0"/>
              </a:rPr>
              <a:t> </a:t>
            </a:r>
            <a:r>
              <a:rPr lang="en-GB" altLang="en-US" dirty="0" err="1" smtClean="0">
                <a:cs typeface="Calibri" pitchFamily="34" charset="0"/>
              </a:rPr>
              <a:t>ar</a:t>
            </a:r>
            <a:r>
              <a:rPr lang="en-GB" altLang="en-US" dirty="0" smtClean="0">
                <a:cs typeface="Calibri" pitchFamily="34" charset="0"/>
              </a:rPr>
              <a:t> </a:t>
            </a:r>
            <a:r>
              <a:rPr lang="en-GB" altLang="en-US" dirty="0" err="1" smtClean="0">
                <a:cs typeface="Calibri" pitchFamily="34" charset="0"/>
              </a:rPr>
              <a:t>sgw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âr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mae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angen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iddo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greu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brawddeg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yn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cynnwys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y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gair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sydd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o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fewn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 y </a:t>
            </a:r>
            <a:r>
              <a:rPr lang="en-GB" altLang="en-US" dirty="0" err="1" smtClean="0">
                <a:latin typeface="Comic Sans MS" pitchFamily="66" charset="0"/>
                <a:cs typeface="Calibri" pitchFamily="34" charset="0"/>
              </a:rPr>
              <a:t>sgwâr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.</a:t>
            </a:r>
          </a:p>
          <a:p>
            <a:pPr>
              <a:spcBef>
                <a:spcPct val="0"/>
              </a:spcBef>
            </a:pP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Game objective : The player throws a dice and counts forward. When he/she lands on a square he/she must create a sentence which</a:t>
            </a:r>
            <a:r>
              <a:rPr lang="en-GB" altLang="en-US" baseline="0" dirty="0" smtClean="0">
                <a:latin typeface="Comic Sans MS" pitchFamily="66" charset="0"/>
                <a:cs typeface="Calibri" pitchFamily="34" charset="0"/>
              </a:rPr>
              <a:t> </a:t>
            </a:r>
            <a:r>
              <a:rPr lang="en-GB" altLang="en-US" dirty="0" smtClean="0">
                <a:latin typeface="Comic Sans MS" pitchFamily="66" charset="0"/>
                <a:cs typeface="Calibri" pitchFamily="34" charset="0"/>
              </a:rPr>
              <a:t>includes the word within the square.</a:t>
            </a:r>
            <a:endParaRPr lang="en-GB" altLang="en-US" dirty="0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2D8B704-7365-4879-BA94-24415839887A}" type="slidenum">
              <a:rPr lang="en-GB" altLang="en-US" smtClean="0">
                <a:latin typeface="Tahoma" pitchFamily="34" charset="0"/>
              </a:rPr>
              <a:pPr eaLnBrk="1" hangingPunct="1">
                <a:spcBef>
                  <a:spcPct val="0"/>
                </a:spcBef>
              </a:pPr>
              <a:t>15</a:t>
            </a:fld>
            <a:endParaRPr lang="en-GB" altLang="en-US" smtClean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9411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59137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10412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35871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47721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79562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9630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35611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99029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85145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32275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702582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92100"/>
            <a:ext cx="8229600" cy="5727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549201-242D-4F1E-9AC6-FB62CE54EEC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="" val="3068391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E901C-338E-448E-94CD-9F8112192D84}" type="datetimeFigureOut">
              <a:rPr lang="en-GB" smtClean="0"/>
              <a:pPr/>
              <a:t>12/01/2016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F772B1-5EE9-4784-A866-071FBF2589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3020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wmf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gif"/><Relationship Id="rId4" Type="http://schemas.openxmlformats.org/officeDocument/2006/relationships/image" Target="../media/image2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13" Type="http://schemas.openxmlformats.org/officeDocument/2006/relationships/image" Target="../media/image37.wmf"/><Relationship Id="rId18" Type="http://schemas.openxmlformats.org/officeDocument/2006/relationships/image" Target="../media/image41.wmf"/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12" Type="http://schemas.openxmlformats.org/officeDocument/2006/relationships/image" Target="../media/image36.wmf"/><Relationship Id="rId17" Type="http://schemas.openxmlformats.org/officeDocument/2006/relationships/image" Target="../media/image40.wmf"/><Relationship Id="rId2" Type="http://schemas.openxmlformats.org/officeDocument/2006/relationships/image" Target="../media/image26.wmf"/><Relationship Id="rId16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11" Type="http://schemas.openxmlformats.org/officeDocument/2006/relationships/image" Target="../media/image25.wmf"/><Relationship Id="rId5" Type="http://schemas.openxmlformats.org/officeDocument/2006/relationships/image" Target="../media/image30.wmf"/><Relationship Id="rId15" Type="http://schemas.openxmlformats.org/officeDocument/2006/relationships/image" Target="../media/image38.wmf"/><Relationship Id="rId10" Type="http://schemas.openxmlformats.org/officeDocument/2006/relationships/image" Target="../media/image35.wmf"/><Relationship Id="rId4" Type="http://schemas.openxmlformats.org/officeDocument/2006/relationships/image" Target="../media/image29.wmf"/><Relationship Id="rId9" Type="http://schemas.openxmlformats.org/officeDocument/2006/relationships/image" Target="../media/image34.wmf"/><Relationship Id="rId14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5.wmf"/><Relationship Id="rId4" Type="http://schemas.openxmlformats.org/officeDocument/2006/relationships/image" Target="../media/image4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7" Type="http://schemas.openxmlformats.org/officeDocument/2006/relationships/image" Target="../media/image5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4" Type="http://schemas.openxmlformats.org/officeDocument/2006/relationships/image" Target="../media/image47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3" Type="http://schemas.openxmlformats.org/officeDocument/2006/relationships/image" Target="../media/image51.wmf"/><Relationship Id="rId7" Type="http://schemas.openxmlformats.org/officeDocument/2006/relationships/image" Target="../media/image5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wmf"/><Relationship Id="rId5" Type="http://schemas.openxmlformats.org/officeDocument/2006/relationships/image" Target="../media/image53.wmf"/><Relationship Id="rId10" Type="http://schemas.openxmlformats.org/officeDocument/2006/relationships/image" Target="../media/image58.wmf"/><Relationship Id="rId4" Type="http://schemas.openxmlformats.org/officeDocument/2006/relationships/image" Target="../media/image52.wmf"/><Relationship Id="rId9" Type="http://schemas.openxmlformats.org/officeDocument/2006/relationships/image" Target="../media/image5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emf"/><Relationship Id="rId2" Type="http://schemas.openxmlformats.org/officeDocument/2006/relationships/image" Target="../media/image5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emf"/><Relationship Id="rId4" Type="http://schemas.openxmlformats.org/officeDocument/2006/relationships/image" Target="../media/image61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wmf"/><Relationship Id="rId4" Type="http://schemas.openxmlformats.org/officeDocument/2006/relationships/image" Target="../media/image6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5"/>
          <p:cNvSpPr>
            <a:spLocks noChangeArrowheads="1"/>
          </p:cNvSpPr>
          <p:nvPr/>
        </p:nvSpPr>
        <p:spPr bwMode="auto">
          <a:xfrm>
            <a:off x="4067175" y="260350"/>
            <a:ext cx="793750" cy="576263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solidFill>
                <a:srgbClr val="3333FF"/>
              </a:solidFill>
            </a:endParaRPr>
          </a:p>
        </p:txBody>
      </p:sp>
      <p:sp>
        <p:nvSpPr>
          <p:cNvPr id="3075" name="WordArt 4"/>
          <p:cNvSpPr>
            <a:spLocks noChangeArrowheads="1" noChangeShapeType="1" noTextEdit="1"/>
          </p:cNvSpPr>
          <p:nvPr/>
        </p:nvSpPr>
        <p:spPr bwMode="auto">
          <a:xfrm>
            <a:off x="323850" y="260350"/>
            <a:ext cx="6408738" cy="15128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mhen-blwydd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</a:p>
        </p:txBody>
      </p:sp>
      <p:sp>
        <p:nvSpPr>
          <p:cNvPr id="3076" name="Text Box 48"/>
          <p:cNvSpPr txBox="1">
            <a:spLocks noChangeArrowheads="1"/>
          </p:cNvSpPr>
          <p:nvPr/>
        </p:nvSpPr>
        <p:spPr bwMode="auto">
          <a:xfrm>
            <a:off x="179388" y="3068638"/>
            <a:ext cx="1584325" cy="519112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endParaRPr lang="en-US" altLang="en-US" sz="28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7" name="Text Box 49"/>
          <p:cNvSpPr txBox="1">
            <a:spLocks noChangeArrowheads="1"/>
          </p:cNvSpPr>
          <p:nvPr/>
        </p:nvSpPr>
        <p:spPr bwMode="auto">
          <a:xfrm>
            <a:off x="1908175" y="2060575"/>
            <a:ext cx="2087563" cy="3231654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ddeg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ddeg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ddeuddeg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dair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ddeg</a:t>
            </a:r>
            <a:endParaRPr lang="en-US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8" name="Text Box 50"/>
          <p:cNvSpPr txBox="1">
            <a:spLocks noChangeArrowheads="1"/>
          </p:cNvSpPr>
          <p:nvPr/>
        </p:nvSpPr>
        <p:spPr bwMode="auto">
          <a:xfrm>
            <a:off x="4140200" y="2852738"/>
            <a:ext cx="2735263" cy="1373187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mhen-blwydd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GB" altLang="en-US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en-US" altLang="en-US" sz="28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9" name="Text Box 51"/>
          <p:cNvSpPr txBox="1">
            <a:spLocks noChangeArrowheads="1"/>
          </p:cNvSpPr>
          <p:nvPr/>
        </p:nvSpPr>
        <p:spPr bwMode="auto">
          <a:xfrm>
            <a:off x="6948488" y="188913"/>
            <a:ext cx="2016125" cy="6555641"/>
          </a:xfrm>
          <a:prstGeom prst="rect">
            <a:avLst/>
          </a:prstGeom>
          <a:solidFill>
            <a:srgbClr val="92D05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Ebrill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Mehefin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Gorffennaf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Awst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Medi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Tachwedd</a:t>
            </a:r>
            <a:endParaRPr lang="en-GB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Rhagfyr</a:t>
            </a:r>
            <a:endParaRPr lang="en-US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80" name="Picture 54" descr="j023289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9125" y="4365625"/>
            <a:ext cx="2058988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6405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j0213283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1700213"/>
            <a:ext cx="2952750" cy="210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294188"/>
            <a:ext cx="2665413" cy="197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4221163"/>
            <a:ext cx="2411413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4101" name="Picture 5" descr="j028237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25" y="1412875"/>
            <a:ext cx="2592388" cy="254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076700"/>
            <a:ext cx="2914650" cy="223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4103" name="Picture 7" descr="j028238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6600" y="1341438"/>
            <a:ext cx="2808288" cy="276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Text Box 10"/>
          <p:cNvSpPr txBox="1">
            <a:spLocks noChangeArrowheads="1"/>
          </p:cNvSpPr>
          <p:nvPr/>
        </p:nvSpPr>
        <p:spPr bwMode="auto">
          <a:xfrm>
            <a:off x="755650" y="3644900"/>
            <a:ext cx="18002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ŷ </a:t>
            </a:r>
            <a:r>
              <a:rPr lang="en-US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wahân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5" name="Text Box 11"/>
          <p:cNvSpPr txBox="1">
            <a:spLocks noChangeArrowheads="1"/>
          </p:cNvSpPr>
          <p:nvPr/>
        </p:nvSpPr>
        <p:spPr bwMode="auto">
          <a:xfrm>
            <a:off x="4140200" y="3716338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ŷ semi</a:t>
            </a:r>
          </a:p>
        </p:txBody>
      </p:sp>
      <p:sp>
        <p:nvSpPr>
          <p:cNvPr id="4106" name="Text Box 12"/>
          <p:cNvSpPr txBox="1">
            <a:spLocks noChangeArrowheads="1"/>
          </p:cNvSpPr>
          <p:nvPr/>
        </p:nvSpPr>
        <p:spPr bwMode="auto">
          <a:xfrm>
            <a:off x="7164388" y="3644900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altLang="en-US" sz="2000" u="none" dirty="0">
                <a:latin typeface="Arial" panose="020B0604020202020204" pitchFamily="34" charset="0"/>
                <a:cs typeface="Arial" panose="020B0604020202020204" pitchFamily="34" charset="0"/>
              </a:rPr>
              <a:t>ŷ </a:t>
            </a:r>
            <a:r>
              <a:rPr lang="en-US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teras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7" name="Text Box 13"/>
          <p:cNvSpPr txBox="1">
            <a:spLocks noChangeArrowheads="1"/>
          </p:cNvSpPr>
          <p:nvPr/>
        </p:nvSpPr>
        <p:spPr bwMode="auto">
          <a:xfrm>
            <a:off x="971550" y="5949950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bwthyn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8" name="Text Box 14"/>
          <p:cNvSpPr txBox="1">
            <a:spLocks noChangeArrowheads="1"/>
          </p:cNvSpPr>
          <p:nvPr/>
        </p:nvSpPr>
        <p:spPr bwMode="auto">
          <a:xfrm>
            <a:off x="4067175" y="6092825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byngalo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9" name="Text Box 15"/>
          <p:cNvSpPr txBox="1">
            <a:spLocks noChangeArrowheads="1"/>
          </p:cNvSpPr>
          <p:nvPr/>
        </p:nvSpPr>
        <p:spPr bwMode="auto">
          <a:xfrm>
            <a:off x="7235825" y="6092825"/>
            <a:ext cx="1368425" cy="40011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u="none" dirty="0" err="1">
                <a:latin typeface="Arial" panose="020B0604020202020204" pitchFamily="34" charset="0"/>
                <a:cs typeface="Arial" panose="020B0604020202020204" pitchFamily="34" charset="0"/>
              </a:rPr>
              <a:t>fflat</a:t>
            </a:r>
            <a:endParaRPr lang="en-US" altLang="en-US" sz="20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10" name="WordArt 16"/>
          <p:cNvSpPr>
            <a:spLocks noChangeArrowheads="1" noChangeShapeType="1" noTextEdit="1"/>
          </p:cNvSpPr>
          <p:nvPr/>
        </p:nvSpPr>
        <p:spPr bwMode="auto">
          <a:xfrm>
            <a:off x="611188" y="404813"/>
            <a:ext cx="8137276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141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WordArt 4"/>
          <p:cNvSpPr>
            <a:spLocks noChangeArrowheads="1" noChangeShapeType="1" noTextEdit="1"/>
          </p:cNvSpPr>
          <p:nvPr/>
        </p:nvSpPr>
        <p:spPr bwMode="auto">
          <a:xfrm>
            <a:off x="1692275" y="333375"/>
            <a:ext cx="56165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ar</a:t>
            </a:r>
            <a:r>
              <a:rPr lang="en-GB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 </a:t>
            </a:r>
            <a:r>
              <a:rPr lang="en-GB" sz="3600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bwys</a:t>
            </a:r>
            <a:r>
              <a:rPr lang="en-GB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/</a:t>
            </a:r>
            <a:r>
              <a:rPr lang="en-GB" sz="3600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wrth</a:t>
            </a:r>
            <a:r>
              <a:rPr lang="en-GB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 </a:t>
            </a:r>
            <a:r>
              <a:rPr lang="en-GB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...</a:t>
            </a:r>
          </a:p>
        </p:txBody>
      </p:sp>
      <p:pic>
        <p:nvPicPr>
          <p:cNvPr id="5123" name="Picture 6" descr="j017744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675"/>
            <a:ext cx="2017713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17" descr="j023215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475" y="1844675"/>
            <a:ext cx="1296988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8" descr="j023206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700213"/>
            <a:ext cx="919162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2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700213"/>
            <a:ext cx="1800225" cy="153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2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388" y="4292600"/>
            <a:ext cx="2089150" cy="173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8" name="Text Box 25"/>
          <p:cNvSpPr txBox="1">
            <a:spLocks noChangeArrowheads="1"/>
          </p:cNvSpPr>
          <p:nvPr/>
        </p:nvSpPr>
        <p:spPr bwMode="auto">
          <a:xfrm>
            <a:off x="395288" y="1268413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m</a:t>
            </a:r>
            <a:r>
              <a:rPr lang="en-US" altLang="en-US" sz="2400" b="1" u="none">
                <a:solidFill>
                  <a:srgbClr val="000000"/>
                </a:solidFill>
                <a:latin typeface="Comic Sans MS" pitchFamily="66" charset="0"/>
              </a:rPr>
              <a:t>ôr</a:t>
            </a:r>
          </a:p>
        </p:txBody>
      </p:sp>
      <p:sp>
        <p:nvSpPr>
          <p:cNvPr id="5129" name="Text Box 26"/>
          <p:cNvSpPr txBox="1">
            <a:spLocks noChangeArrowheads="1"/>
          </p:cNvSpPr>
          <p:nvPr/>
        </p:nvSpPr>
        <p:spPr bwMode="auto">
          <a:xfrm>
            <a:off x="2916238" y="1268413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parc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5130" name="Text Box 27"/>
          <p:cNvSpPr txBox="1">
            <a:spLocks noChangeArrowheads="1"/>
          </p:cNvSpPr>
          <p:nvPr/>
        </p:nvSpPr>
        <p:spPr bwMode="auto">
          <a:xfrm>
            <a:off x="5148263" y="1268413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yr afon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5131" name="Text Box 28"/>
          <p:cNvSpPr txBox="1">
            <a:spLocks noChangeArrowheads="1"/>
          </p:cNvSpPr>
          <p:nvPr/>
        </p:nvSpPr>
        <p:spPr bwMode="auto">
          <a:xfrm>
            <a:off x="395288" y="3716338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siopau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132" name="Picture 31" descr="j034339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4292600"/>
            <a:ext cx="1795462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3" name="Text Box 33"/>
          <p:cNvSpPr txBox="1">
            <a:spLocks noChangeArrowheads="1"/>
          </p:cNvSpPr>
          <p:nvPr/>
        </p:nvSpPr>
        <p:spPr bwMode="auto">
          <a:xfrm>
            <a:off x="2339975" y="3716338"/>
            <a:ext cx="2160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pwll nofio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134" name="Picture 3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9925" y="1844675"/>
            <a:ext cx="194310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35" name="Text Box 36"/>
          <p:cNvSpPr txBox="1">
            <a:spLocks noChangeArrowheads="1"/>
          </p:cNvSpPr>
          <p:nvPr/>
        </p:nvSpPr>
        <p:spPr bwMode="auto">
          <a:xfrm>
            <a:off x="7164388" y="1268413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 mynydd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136" name="Picture 37" descr="j016015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463" y="4292600"/>
            <a:ext cx="1227137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7" name="Text Box 39"/>
          <p:cNvSpPr txBox="1">
            <a:spLocks noChangeArrowheads="1"/>
          </p:cNvSpPr>
          <p:nvPr/>
        </p:nvSpPr>
        <p:spPr bwMode="auto">
          <a:xfrm>
            <a:off x="4500563" y="3716338"/>
            <a:ext cx="16557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yr eglwys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5138" name="Picture 4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588" y="4292600"/>
            <a:ext cx="2087562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39" name="Text Box 42"/>
          <p:cNvSpPr txBox="1">
            <a:spLocks noChangeArrowheads="1"/>
          </p:cNvSpPr>
          <p:nvPr/>
        </p:nvSpPr>
        <p:spPr bwMode="auto">
          <a:xfrm>
            <a:off x="6300788" y="3716338"/>
            <a:ext cx="2663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>
                <a:solidFill>
                  <a:srgbClr val="000000"/>
                </a:solidFill>
                <a:latin typeface="Comic Sans MS" pitchFamily="66" charset="0"/>
              </a:rPr>
              <a:t>yr archfarchnad</a:t>
            </a:r>
            <a:endParaRPr lang="en-US" altLang="en-US" sz="2400" b="1" u="none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822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1"/>
          <p:cNvSpPr>
            <a:spLocks noChangeArrowheads="1"/>
          </p:cNvSpPr>
          <p:nvPr/>
        </p:nvSpPr>
        <p:spPr bwMode="auto">
          <a:xfrm>
            <a:off x="5219700" y="836613"/>
            <a:ext cx="647700" cy="647700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6147" name="Rectangle 10"/>
          <p:cNvSpPr>
            <a:spLocks noChangeArrowheads="1"/>
          </p:cNvSpPr>
          <p:nvPr/>
        </p:nvSpPr>
        <p:spPr bwMode="auto">
          <a:xfrm>
            <a:off x="395288" y="836613"/>
            <a:ext cx="1008062" cy="647700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6148" name="WordArt 4"/>
          <p:cNvSpPr>
            <a:spLocks noChangeArrowheads="1" noChangeShapeType="1" noTextEdit="1"/>
          </p:cNvSpPr>
          <p:nvPr/>
        </p:nvSpPr>
        <p:spPr bwMode="auto">
          <a:xfrm>
            <a:off x="1187450" y="3284538"/>
            <a:ext cx="70548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dal        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fyr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9" name="Picture 5" descr="j023245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860800"/>
            <a:ext cx="1304925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 descr="j023245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688" y="4724400"/>
            <a:ext cx="839787" cy="187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1" name="WordArt 7"/>
          <p:cNvSpPr>
            <a:spLocks noChangeArrowheads="1" noChangeShapeType="1" noTextEdit="1"/>
          </p:cNvSpPr>
          <p:nvPr/>
        </p:nvSpPr>
        <p:spPr bwMode="auto">
          <a:xfrm>
            <a:off x="611188" y="188913"/>
            <a:ext cx="7921625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llygaid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</a:t>
            </a:r>
          </a:p>
          <a:p>
            <a:pPr algn="ctr"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gwallt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a ...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</a:t>
            </a:r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468313" y="1557338"/>
            <a:ext cx="4465637" cy="1571625"/>
          </a:xfrm>
          <a:prstGeom prst="rect">
            <a:avLst/>
          </a:prstGeom>
          <a:solidFill>
            <a:srgbClr val="92D050"/>
          </a:solidFill>
          <a:ln w="190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brown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gwyrdd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melyn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llwyd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du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golau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tywyll</a:t>
            </a:r>
            <a:r>
              <a:rPr lang="en-GB" altLang="en-US" sz="1800" b="1" u="none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altLang="en-US" sz="18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5292725" y="1557338"/>
            <a:ext cx="3382963" cy="1571625"/>
          </a:xfrm>
          <a:prstGeom prst="rect">
            <a:avLst/>
          </a:prstGeom>
          <a:solidFill>
            <a:srgbClr val="92D050"/>
          </a:solidFill>
          <a:ln w="190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byr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syth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cyrliog</a:t>
            </a:r>
            <a:r>
              <a:rPr lang="en-GB" altLang="en-US" sz="2400" b="1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tonnog</a:t>
            </a:r>
            <a:endParaRPr lang="en-US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0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18"/>
          <p:cNvSpPr>
            <a:spLocks noChangeArrowheads="1"/>
          </p:cNvSpPr>
          <p:nvPr/>
        </p:nvSpPr>
        <p:spPr bwMode="auto">
          <a:xfrm>
            <a:off x="2627313" y="765175"/>
            <a:ext cx="6264275" cy="1655713"/>
          </a:xfrm>
          <a:prstGeom prst="wedgeRoundRectCallout">
            <a:avLst>
              <a:gd name="adj1" fmla="val -66574"/>
              <a:gd name="adj2" fmla="val -41264"/>
              <a:gd name="adj3" fmla="val 16667"/>
            </a:avLst>
          </a:prstGeom>
          <a:solidFill>
            <a:schemeClr val="accent5">
              <a:lumMod val="40000"/>
              <a:lumOff val="60000"/>
            </a:schemeClr>
          </a:soli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nos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Wener</a:t>
            </a:r>
            <a:r>
              <a:rPr lang="en-GB" altLang="en-US" sz="2800" u="none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u="none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u="none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mrawd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, Tom. </a:t>
            </a:r>
            <a:r>
              <a:rPr lang="en-GB" altLang="en-US" sz="2800" b="1" u="none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criced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parc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1" name="Picture 20" descr="j023206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260350"/>
            <a:ext cx="1349375" cy="246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21" descr="j023244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164388" y="4076700"/>
            <a:ext cx="1295400" cy="184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AutoShape 22"/>
          <p:cNvSpPr>
            <a:spLocks noChangeArrowheads="1"/>
          </p:cNvSpPr>
          <p:nvPr/>
        </p:nvSpPr>
        <p:spPr bwMode="auto">
          <a:xfrm>
            <a:off x="395288" y="4005263"/>
            <a:ext cx="6264275" cy="1655985"/>
          </a:xfrm>
          <a:prstGeom prst="wedgeRoundRectCallout">
            <a:avLst>
              <a:gd name="adj1" fmla="val 60796"/>
              <a:gd name="adj2" fmla="val -28120"/>
              <a:gd name="adj3" fmla="val 16667"/>
            </a:avLst>
          </a:prstGeom>
          <a:solidFill>
            <a:schemeClr val="accent5">
              <a:lumMod val="40000"/>
              <a:lumOff val="60000"/>
            </a:schemeClr>
          </a:soli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ddydd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Sadwrn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clwb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jiwdo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800" b="1" u="none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latin typeface="Arial" panose="020B0604020202020204" pitchFamily="34" charset="0"/>
                <a:cs typeface="Arial" panose="020B0604020202020204" pitchFamily="34" charset="0"/>
              </a:rPr>
              <a:t>ffrindiau</a:t>
            </a:r>
            <a:r>
              <a:rPr lang="en-GB" altLang="en-US" sz="2800" u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997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354" name="Group 66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1897175792"/>
              </p:ext>
            </p:extLst>
          </p:nvPr>
        </p:nvGraphicFramePr>
        <p:xfrm>
          <a:off x="179388" y="260350"/>
          <a:ext cx="8785225" cy="6337300"/>
        </p:xfrm>
        <a:graphic>
          <a:graphicData uri="http://schemas.openxmlformats.org/drawingml/2006/table">
            <a:tbl>
              <a:tblPr/>
              <a:tblGrid>
                <a:gridCol w="2900362"/>
                <a:gridCol w="3271838"/>
                <a:gridCol w="2613025"/>
              </a:tblGrid>
              <a:tr h="950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Pryd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  <a:endParaRPr kumimoji="0" lang="en-US" altLang="en-US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dw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i’n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hoffi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 </a:t>
                      </a: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mwynhau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…</a:t>
                      </a:r>
                      <a:endParaRPr kumimoji="0" lang="en-US" altLang="en-US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…</a:t>
                      </a:r>
                      <a:endParaRPr kumimoji="0" lang="en-US" altLang="en-US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863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penwythnos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ddydd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Sadwrn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nos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Wener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ystod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gwyliau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  <a:endParaRPr kumimoji="0" lang="en-US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CC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seiclo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pysgota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dawnsio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nofio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am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sglefrolio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gwylio’r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teledu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kumimoji="0" lang="en-GB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hoci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</a:t>
                      </a:r>
                      <a:r>
                        <a:rPr kumimoji="0" lang="en-US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êl-fasged</a:t>
                      </a:r>
                      <a:endParaRPr kumimoji="0" lang="en-US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criced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gwneud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jiwdo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008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gwneud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80008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gymnasteg</a:t>
                      </a:r>
                      <a:endParaRPr kumimoji="0" lang="en-US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Font typeface="Tahoma" pitchFamily="34" charset="0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120000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Font typeface="Tahoma" pitchFamily="34" charset="0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ffrind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ffrindiau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mrawd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chwaer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rhieni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nheulu</a:t>
                      </a:r>
                      <a:endParaRPr kumimoji="0" lang="en-GB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mhen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kumimoji="0" lang="en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hun</a:t>
                      </a:r>
                      <a:endParaRPr kumimoji="0" lang="en-US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08" name="Text Box 67"/>
          <p:cNvSpPr txBox="1">
            <a:spLocks noChangeArrowheads="1"/>
          </p:cNvSpPr>
          <p:nvPr/>
        </p:nvSpPr>
        <p:spPr bwMode="auto">
          <a:xfrm>
            <a:off x="6948488" y="5516563"/>
            <a:ext cx="1439862" cy="457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 u="none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endParaRPr lang="en-US" altLang="en-US" sz="2400" b="1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0499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WordArt 4"/>
          <p:cNvSpPr>
            <a:spLocks noChangeArrowheads="1" noChangeShapeType="1" noTextEdit="1"/>
          </p:cNvSpPr>
          <p:nvPr/>
        </p:nvSpPr>
        <p:spPr bwMode="auto">
          <a:xfrm>
            <a:off x="1692275" y="333375"/>
            <a:ext cx="56165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AutoShape 5"/>
          <p:cNvSpPr>
            <a:spLocks noChangeArrowheads="1"/>
          </p:cNvSpPr>
          <p:nvPr/>
        </p:nvSpPr>
        <p:spPr bwMode="auto">
          <a:xfrm>
            <a:off x="2411413" y="1052513"/>
            <a:ext cx="3384723" cy="648295"/>
          </a:xfrm>
          <a:prstGeom prst="wedgeRoundRectCallout">
            <a:avLst>
              <a:gd name="adj1" fmla="val -69324"/>
              <a:gd name="adj2" fmla="val -12866"/>
              <a:gd name="adj3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lyfr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20" name="Picture 7" descr="j023298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981075"/>
            <a:ext cx="1844675" cy="183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AutoShape 8"/>
          <p:cNvSpPr>
            <a:spLocks noChangeArrowheads="1"/>
          </p:cNvSpPr>
          <p:nvPr/>
        </p:nvSpPr>
        <p:spPr bwMode="auto">
          <a:xfrm>
            <a:off x="3275855" y="2492375"/>
            <a:ext cx="4175869" cy="648593"/>
          </a:xfrm>
          <a:prstGeom prst="wedgeRoundRectCallout">
            <a:avLst>
              <a:gd name="adj1" fmla="val 54606"/>
              <a:gd name="adj2" fmla="val -130699"/>
              <a:gd name="adj3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hobi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22" name="Picture 12" descr="j0283642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0288" y="1196975"/>
            <a:ext cx="1473200" cy="177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14" descr="j0283810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850" y="3357563"/>
            <a:ext cx="1868488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AutoShape 13"/>
          <p:cNvSpPr>
            <a:spLocks noChangeArrowheads="1"/>
          </p:cNvSpPr>
          <p:nvPr/>
        </p:nvSpPr>
        <p:spPr bwMode="auto">
          <a:xfrm>
            <a:off x="2627313" y="3789363"/>
            <a:ext cx="3600871" cy="719757"/>
          </a:xfrm>
          <a:prstGeom prst="wedgeRoundRectCallout">
            <a:avLst>
              <a:gd name="adj1" fmla="val -62662"/>
              <a:gd name="adj2" fmla="val 26472"/>
              <a:gd name="adj3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5" name="AutoShape 15"/>
          <p:cNvSpPr>
            <a:spLocks noChangeArrowheads="1"/>
          </p:cNvSpPr>
          <p:nvPr/>
        </p:nvSpPr>
        <p:spPr bwMode="auto">
          <a:xfrm>
            <a:off x="2627313" y="5229225"/>
            <a:ext cx="4105275" cy="720055"/>
          </a:xfrm>
          <a:prstGeom prst="wedgeRoundRectCallout">
            <a:avLst>
              <a:gd name="adj1" fmla="val 63657"/>
              <a:gd name="adj2" fmla="val 3676"/>
              <a:gd name="adj3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fwyd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26" name="Picture 16" descr="j034482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288" y="4868863"/>
            <a:ext cx="140970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3754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6"/>
          <p:cNvSpPr>
            <a:spLocks noChangeArrowheads="1"/>
          </p:cNvSpPr>
          <p:nvPr/>
        </p:nvSpPr>
        <p:spPr bwMode="auto">
          <a:xfrm>
            <a:off x="684213" y="2636838"/>
            <a:ext cx="1368425" cy="720725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0243" name="WordArt 18"/>
          <p:cNvSpPr>
            <a:spLocks noChangeArrowheads="1" noChangeShapeType="1" noTextEdit="1"/>
          </p:cNvSpPr>
          <p:nvPr/>
        </p:nvSpPr>
        <p:spPr bwMode="auto">
          <a:xfrm>
            <a:off x="827088" y="549275"/>
            <a:ext cx="70548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dwlu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fwyta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</a:p>
        </p:txBody>
      </p:sp>
      <p:sp>
        <p:nvSpPr>
          <p:cNvPr id="10244" name="WordArt 19"/>
          <p:cNvSpPr>
            <a:spLocks noChangeArrowheads="1" noChangeShapeType="1" noTextEdit="1"/>
          </p:cNvSpPr>
          <p:nvPr/>
        </p:nvSpPr>
        <p:spPr bwMode="auto">
          <a:xfrm>
            <a:off x="827088" y="2708275"/>
            <a:ext cx="70548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latin typeface="Arial" panose="020B0604020202020204" pitchFamily="34" charset="0"/>
                <a:cs typeface="Arial" panose="020B0604020202020204" pitchFamily="34" charset="0"/>
              </a:rPr>
              <a:t> ...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5" name="Picture 20" descr="j021578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196975"/>
            <a:ext cx="1193800" cy="1490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4" descr="j021577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2138" y="3573463"/>
            <a:ext cx="1366837" cy="1312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23" descr="j023767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5963" y="5013325"/>
            <a:ext cx="1512887" cy="130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WordArt 30"/>
          <p:cNvSpPr>
            <a:spLocks noChangeArrowheads="1" noChangeShapeType="1" noTextEdit="1"/>
          </p:cNvSpPr>
          <p:nvPr/>
        </p:nvSpPr>
        <p:spPr bwMode="auto">
          <a:xfrm>
            <a:off x="900113" y="5445125"/>
            <a:ext cx="4464050" cy="5762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casáu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690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j021577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0"/>
            <a:ext cx="1657350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8" descr="j021579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950" y="188913"/>
            <a:ext cx="1617663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9" descr="j019929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850" y="1700213"/>
            <a:ext cx="1079500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10" descr="j019918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916113"/>
            <a:ext cx="1103312" cy="129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14" descr="j023768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3500438"/>
            <a:ext cx="1289050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6" descr="j023063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775" y="3500438"/>
            <a:ext cx="1228725" cy="1433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17" descr="j023357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825" y="3500438"/>
            <a:ext cx="1444625" cy="107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3" name="Picture 18" descr="j023400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075" y="5300663"/>
            <a:ext cx="1098550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19" descr="j024616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4488699">
            <a:off x="670719" y="5098257"/>
            <a:ext cx="8890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5" name="Picture 20" descr="j021578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15888"/>
            <a:ext cx="1193800" cy="1490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6" name="Picture 21" descr="j023268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652963"/>
            <a:ext cx="977900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7" name="Text Box 23"/>
          <p:cNvSpPr txBox="1">
            <a:spLocks noChangeArrowheads="1"/>
          </p:cNvSpPr>
          <p:nvPr/>
        </p:nvSpPr>
        <p:spPr bwMode="auto">
          <a:xfrm>
            <a:off x="323850" y="1557338"/>
            <a:ext cx="14398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GB" altLang="en-US" sz="1800" u="none">
              <a:latin typeface="Arial" charset="0"/>
            </a:endParaRPr>
          </a:p>
        </p:txBody>
      </p:sp>
      <p:sp>
        <p:nvSpPr>
          <p:cNvPr id="11278" name="Text Box 24"/>
          <p:cNvSpPr txBox="1">
            <a:spLocks noChangeArrowheads="1"/>
          </p:cNvSpPr>
          <p:nvPr/>
        </p:nvSpPr>
        <p:spPr bwMode="auto">
          <a:xfrm>
            <a:off x="179388" y="1484313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selsig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79" name="Text Box 25"/>
          <p:cNvSpPr txBox="1">
            <a:spLocks noChangeArrowheads="1"/>
          </p:cNvSpPr>
          <p:nvPr/>
        </p:nvSpPr>
        <p:spPr bwMode="auto">
          <a:xfrm>
            <a:off x="2268538" y="1484313"/>
            <a:ext cx="18716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salad</a:t>
            </a:r>
          </a:p>
        </p:txBody>
      </p:sp>
      <p:sp>
        <p:nvSpPr>
          <p:cNvPr id="11280" name="Text Box 26"/>
          <p:cNvSpPr txBox="1">
            <a:spLocks noChangeArrowheads="1"/>
          </p:cNvSpPr>
          <p:nvPr/>
        </p:nvSpPr>
        <p:spPr bwMode="auto">
          <a:xfrm>
            <a:off x="4787900" y="1484313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sglodion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1" name="Text Box 27"/>
          <p:cNvSpPr txBox="1">
            <a:spLocks noChangeArrowheads="1"/>
          </p:cNvSpPr>
          <p:nvPr/>
        </p:nvSpPr>
        <p:spPr bwMode="auto">
          <a:xfrm>
            <a:off x="7092950" y="1268413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creision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2" name="Text Box 28"/>
          <p:cNvSpPr txBox="1">
            <a:spLocks noChangeArrowheads="1"/>
          </p:cNvSpPr>
          <p:nvPr/>
        </p:nvSpPr>
        <p:spPr bwMode="auto">
          <a:xfrm>
            <a:off x="250825" y="29972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madarch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3" name="Text Box 29"/>
          <p:cNvSpPr txBox="1">
            <a:spLocks noChangeArrowheads="1"/>
          </p:cNvSpPr>
          <p:nvPr/>
        </p:nvSpPr>
        <p:spPr bwMode="auto">
          <a:xfrm>
            <a:off x="2484438" y="3068638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losin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4" name="Text Box 30"/>
          <p:cNvSpPr txBox="1">
            <a:spLocks noChangeArrowheads="1"/>
          </p:cNvSpPr>
          <p:nvPr/>
        </p:nvSpPr>
        <p:spPr bwMode="auto">
          <a:xfrm>
            <a:off x="4859338" y="2997200"/>
            <a:ext cx="17287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bresych</a:t>
            </a:r>
            <a:endParaRPr lang="en-US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5" name="Text Box 31"/>
          <p:cNvSpPr txBox="1">
            <a:spLocks noChangeArrowheads="1"/>
          </p:cNvSpPr>
          <p:nvPr/>
        </p:nvSpPr>
        <p:spPr bwMode="auto">
          <a:xfrm>
            <a:off x="7019925" y="29972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</a:p>
        </p:txBody>
      </p:sp>
      <p:sp>
        <p:nvSpPr>
          <p:cNvPr id="11286" name="Text Box 32"/>
          <p:cNvSpPr txBox="1">
            <a:spLocks noChangeArrowheads="1"/>
          </p:cNvSpPr>
          <p:nvPr/>
        </p:nvSpPr>
        <p:spPr bwMode="auto">
          <a:xfrm>
            <a:off x="7019925" y="45815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jeli</a:t>
            </a: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7" name="Text Box 33"/>
          <p:cNvSpPr txBox="1">
            <a:spLocks noChangeArrowheads="1"/>
          </p:cNvSpPr>
          <p:nvPr/>
        </p:nvSpPr>
        <p:spPr bwMode="auto">
          <a:xfrm>
            <a:off x="4572000" y="4508500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8" name="Text Box 34"/>
          <p:cNvSpPr txBox="1">
            <a:spLocks noChangeArrowheads="1"/>
          </p:cNvSpPr>
          <p:nvPr/>
        </p:nvSpPr>
        <p:spPr bwMode="auto">
          <a:xfrm>
            <a:off x="2555875" y="47974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siocled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89" name="Text Box 35"/>
          <p:cNvSpPr txBox="1">
            <a:spLocks noChangeArrowheads="1"/>
          </p:cNvSpPr>
          <p:nvPr/>
        </p:nvSpPr>
        <p:spPr bwMode="auto">
          <a:xfrm>
            <a:off x="323850" y="47974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90" name="Text Box 36"/>
          <p:cNvSpPr txBox="1">
            <a:spLocks noChangeArrowheads="1"/>
          </p:cNvSpPr>
          <p:nvPr/>
        </p:nvSpPr>
        <p:spPr bwMode="auto">
          <a:xfrm>
            <a:off x="3419475" y="6308725"/>
            <a:ext cx="22320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grawnffrwyth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91" name="Text Box 38"/>
          <p:cNvSpPr txBox="1">
            <a:spLocks noChangeArrowheads="1"/>
          </p:cNvSpPr>
          <p:nvPr/>
        </p:nvSpPr>
        <p:spPr bwMode="auto">
          <a:xfrm>
            <a:off x="5651500" y="6092825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sudd</a:t>
            </a: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92" name="Text Box 39"/>
          <p:cNvSpPr txBox="1">
            <a:spLocks noChangeArrowheads="1"/>
          </p:cNvSpPr>
          <p:nvPr/>
        </p:nvSpPr>
        <p:spPr bwMode="auto">
          <a:xfrm>
            <a:off x="7380288" y="6400800"/>
            <a:ext cx="17637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mwstard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93" name="Text Box 40"/>
          <p:cNvSpPr txBox="1">
            <a:spLocks noChangeArrowheads="1"/>
          </p:cNvSpPr>
          <p:nvPr/>
        </p:nvSpPr>
        <p:spPr bwMode="auto">
          <a:xfrm>
            <a:off x="1835150" y="6237288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latin typeface="Arial" panose="020B0604020202020204" pitchFamily="34" charset="0"/>
                <a:cs typeface="Arial" panose="020B0604020202020204" pitchFamily="34" charset="0"/>
              </a:rPr>
              <a:t>caws</a:t>
            </a:r>
          </a:p>
        </p:txBody>
      </p:sp>
      <p:sp>
        <p:nvSpPr>
          <p:cNvPr id="11294" name="Text Box 41"/>
          <p:cNvSpPr txBox="1">
            <a:spLocks noChangeArrowheads="1"/>
          </p:cNvSpPr>
          <p:nvPr/>
        </p:nvSpPr>
        <p:spPr bwMode="auto">
          <a:xfrm>
            <a:off x="250825" y="6237288"/>
            <a:ext cx="1728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 err="1">
                <a:latin typeface="Arial" panose="020B0604020202020204" pitchFamily="34" charset="0"/>
                <a:cs typeface="Arial" panose="020B0604020202020204" pitchFamily="34" charset="0"/>
              </a:rPr>
              <a:t>grawnwin</a:t>
            </a:r>
            <a:endParaRPr lang="en-GB" altLang="en-US" sz="24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95" name="Picture 39" descr="j024612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825" y="2060575"/>
            <a:ext cx="1152525" cy="105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6" name="Picture 40" descr="j0237677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313" y="2060575"/>
            <a:ext cx="1227137" cy="106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7" name="Picture 42" descr="j0286110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900" y="3573463"/>
            <a:ext cx="1368425" cy="979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8" name="Picture 44" descr="j0305125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157788"/>
            <a:ext cx="11811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99" name="Picture 45" descr="j021755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400" y="5373688"/>
            <a:ext cx="1530350" cy="99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300" name="Picture 47" descr="j0237878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60350"/>
            <a:ext cx="1439862" cy="1233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7665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8"/>
          <p:cNvSpPr>
            <a:spLocks noChangeArrowheads="1"/>
          </p:cNvSpPr>
          <p:nvPr/>
        </p:nvSpPr>
        <p:spPr bwMode="auto">
          <a:xfrm>
            <a:off x="4572000" y="1628775"/>
            <a:ext cx="1655763" cy="576263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1" name="Rectangle 37"/>
          <p:cNvSpPr>
            <a:spLocks noChangeArrowheads="1"/>
          </p:cNvSpPr>
          <p:nvPr/>
        </p:nvSpPr>
        <p:spPr bwMode="auto">
          <a:xfrm>
            <a:off x="4643438" y="188913"/>
            <a:ext cx="1584325" cy="576262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2" name="Rectangle 27"/>
          <p:cNvSpPr>
            <a:spLocks noChangeArrowheads="1"/>
          </p:cNvSpPr>
          <p:nvPr/>
        </p:nvSpPr>
        <p:spPr bwMode="auto">
          <a:xfrm>
            <a:off x="5508625" y="2349500"/>
            <a:ext cx="431800" cy="50323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3" name="Rectangle 26"/>
          <p:cNvSpPr>
            <a:spLocks noChangeArrowheads="1"/>
          </p:cNvSpPr>
          <p:nvPr/>
        </p:nvSpPr>
        <p:spPr bwMode="auto">
          <a:xfrm>
            <a:off x="7596188" y="1700213"/>
            <a:ext cx="720725" cy="503237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4" name="Rectangle 25"/>
          <p:cNvSpPr>
            <a:spLocks noChangeArrowheads="1"/>
          </p:cNvSpPr>
          <p:nvPr/>
        </p:nvSpPr>
        <p:spPr bwMode="auto">
          <a:xfrm>
            <a:off x="6877050" y="908050"/>
            <a:ext cx="431800" cy="50323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5" name="Rectangle 24"/>
          <p:cNvSpPr>
            <a:spLocks noChangeArrowheads="1"/>
          </p:cNvSpPr>
          <p:nvPr/>
        </p:nvSpPr>
        <p:spPr bwMode="auto">
          <a:xfrm>
            <a:off x="7451725" y="260350"/>
            <a:ext cx="720725" cy="50323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6" name="Rectangle 14"/>
          <p:cNvSpPr>
            <a:spLocks noChangeArrowheads="1"/>
          </p:cNvSpPr>
          <p:nvPr/>
        </p:nvSpPr>
        <p:spPr bwMode="auto">
          <a:xfrm>
            <a:off x="395288" y="2276475"/>
            <a:ext cx="1943100" cy="503238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7" name="Rectangle 13"/>
          <p:cNvSpPr>
            <a:spLocks noChangeArrowheads="1"/>
          </p:cNvSpPr>
          <p:nvPr/>
        </p:nvSpPr>
        <p:spPr bwMode="auto">
          <a:xfrm>
            <a:off x="395288" y="908050"/>
            <a:ext cx="1655762" cy="504825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8" name="WordArt 2"/>
          <p:cNvSpPr>
            <a:spLocks noChangeArrowheads="1" noChangeShapeType="1" noTextEdit="1"/>
          </p:cNvSpPr>
          <p:nvPr/>
        </p:nvSpPr>
        <p:spPr bwMode="auto">
          <a:xfrm>
            <a:off x="323850" y="260350"/>
            <a:ext cx="7848600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fi 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Sam  ac</a:t>
            </a:r>
          </a:p>
          <a:p>
            <a:pPr algn="ctr"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bara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menyn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jam.</a:t>
            </a:r>
          </a:p>
        </p:txBody>
      </p:sp>
      <p:sp>
        <p:nvSpPr>
          <p:cNvPr id="12299" name="WordArt 17"/>
          <p:cNvSpPr>
            <a:spLocks noChangeArrowheads="1" noChangeShapeType="1" noTextEdit="1"/>
          </p:cNvSpPr>
          <p:nvPr/>
        </p:nvSpPr>
        <p:spPr bwMode="auto">
          <a:xfrm>
            <a:off x="468313" y="1700213"/>
            <a:ext cx="7848600" cy="10795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>
              <a:defRPr/>
            </a:pP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chwaer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Catrin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</a:p>
          <a:p>
            <a:pPr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nofio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2300" name="Oval 19"/>
          <p:cNvSpPr>
            <a:spLocks noChangeArrowheads="1"/>
          </p:cNvSpPr>
          <p:nvPr/>
        </p:nvSpPr>
        <p:spPr bwMode="auto">
          <a:xfrm>
            <a:off x="179388" y="3141663"/>
            <a:ext cx="2735262" cy="20161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301" name="Picture 21" descr="j02321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3284538"/>
            <a:ext cx="132715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2" name="Text Box 22"/>
          <p:cNvSpPr txBox="1">
            <a:spLocks noChangeArrowheads="1"/>
          </p:cNvSpPr>
          <p:nvPr/>
        </p:nvSpPr>
        <p:spPr bwMode="auto">
          <a:xfrm>
            <a:off x="1476375" y="3429000"/>
            <a:ext cx="1081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Dylan</a:t>
            </a:r>
            <a:endParaRPr lang="en-US" altLang="en-US" sz="24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303" name="Oval 28"/>
          <p:cNvSpPr>
            <a:spLocks noChangeArrowheads="1"/>
          </p:cNvSpPr>
          <p:nvPr/>
        </p:nvSpPr>
        <p:spPr bwMode="auto">
          <a:xfrm>
            <a:off x="3132138" y="2852738"/>
            <a:ext cx="2735262" cy="2663825"/>
          </a:xfrm>
          <a:prstGeom prst="ellipse">
            <a:avLst/>
          </a:prstGeom>
          <a:solidFill>
            <a:srgbClr val="CC99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304" name="Picture 29" descr="j023205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475" y="3213100"/>
            <a:ext cx="1346200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5" name="Text Box 30"/>
          <p:cNvSpPr txBox="1">
            <a:spLocks noChangeArrowheads="1"/>
          </p:cNvSpPr>
          <p:nvPr/>
        </p:nvSpPr>
        <p:spPr bwMode="auto">
          <a:xfrm>
            <a:off x="4572000" y="4005263"/>
            <a:ext cx="1081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</a:t>
            </a:r>
            <a:endParaRPr lang="en-US" altLang="en-US" sz="24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306" name="Oval 31"/>
          <p:cNvSpPr>
            <a:spLocks noChangeArrowheads="1"/>
          </p:cNvSpPr>
          <p:nvPr/>
        </p:nvSpPr>
        <p:spPr bwMode="auto">
          <a:xfrm>
            <a:off x="6084888" y="2852738"/>
            <a:ext cx="2735262" cy="266382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307" name="Picture 34" descr="j023272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25" y="2997200"/>
            <a:ext cx="1365250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8" name="Picture 35" descr="j030563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740650" y="3213100"/>
            <a:ext cx="671513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9" name="Text Box 36"/>
          <p:cNvSpPr txBox="1">
            <a:spLocks noChangeArrowheads="1"/>
          </p:cNvSpPr>
          <p:nvPr/>
        </p:nvSpPr>
        <p:spPr bwMode="auto">
          <a:xfrm>
            <a:off x="7667625" y="4292600"/>
            <a:ext cx="1081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Elin</a:t>
            </a:r>
            <a:endParaRPr lang="en-US" altLang="en-US" sz="24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310" name="WordArt 39"/>
          <p:cNvSpPr>
            <a:spLocks noChangeArrowheads="1" noChangeShapeType="1" noTextEdit="1"/>
          </p:cNvSpPr>
          <p:nvPr/>
        </p:nvSpPr>
        <p:spPr bwMode="auto">
          <a:xfrm>
            <a:off x="539750" y="5661025"/>
            <a:ext cx="7848600" cy="863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pl-PL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CC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dim brawd na chwaer gyda fi.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CC99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16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2"/>
          <p:cNvSpPr>
            <a:spLocks noChangeArrowheads="1"/>
          </p:cNvSpPr>
          <p:nvPr/>
        </p:nvSpPr>
        <p:spPr bwMode="auto">
          <a:xfrm>
            <a:off x="4356100" y="2492375"/>
            <a:ext cx="1944688" cy="647700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3315" name="Rectangle 30"/>
          <p:cNvSpPr>
            <a:spLocks noChangeArrowheads="1"/>
          </p:cNvSpPr>
          <p:nvPr/>
        </p:nvSpPr>
        <p:spPr bwMode="auto">
          <a:xfrm>
            <a:off x="3635375" y="2492375"/>
            <a:ext cx="722313" cy="64928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3316" name="Rectangle 29"/>
          <p:cNvSpPr>
            <a:spLocks noChangeArrowheads="1"/>
          </p:cNvSpPr>
          <p:nvPr/>
        </p:nvSpPr>
        <p:spPr bwMode="auto">
          <a:xfrm>
            <a:off x="611188" y="2492375"/>
            <a:ext cx="1728787" cy="649288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3317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950" y="260350"/>
            <a:ext cx="1797050" cy="219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8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688" y="4508500"/>
            <a:ext cx="2089150" cy="173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9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7763" y="2420938"/>
            <a:ext cx="2303462" cy="199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0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675" y="4292600"/>
            <a:ext cx="2663825" cy="183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21" name="Rectangle 18"/>
          <p:cNvSpPr>
            <a:spLocks noChangeArrowheads="1"/>
          </p:cNvSpPr>
          <p:nvPr/>
        </p:nvSpPr>
        <p:spPr bwMode="auto">
          <a:xfrm>
            <a:off x="6804025" y="6021388"/>
            <a:ext cx="1511300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llygoden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22" name="Rectangle 19"/>
          <p:cNvSpPr>
            <a:spLocks noChangeArrowheads="1"/>
          </p:cNvSpPr>
          <p:nvPr/>
        </p:nvSpPr>
        <p:spPr bwMode="auto">
          <a:xfrm>
            <a:off x="6156325" y="3860800"/>
            <a:ext cx="1368425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madfall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23" name="Rectangle 20"/>
          <p:cNvSpPr>
            <a:spLocks noChangeArrowheads="1"/>
          </p:cNvSpPr>
          <p:nvPr/>
        </p:nvSpPr>
        <p:spPr bwMode="auto">
          <a:xfrm>
            <a:off x="3419475" y="6021388"/>
            <a:ext cx="1584325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24" name="Rectangle 22"/>
          <p:cNvSpPr>
            <a:spLocks noChangeArrowheads="1"/>
          </p:cNvSpPr>
          <p:nvPr/>
        </p:nvSpPr>
        <p:spPr bwMode="auto">
          <a:xfrm>
            <a:off x="5940425" y="549275"/>
            <a:ext cx="1079500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cath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325" name="Picture 2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288" y="4365625"/>
            <a:ext cx="2520950" cy="192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26" name="Rectangle 25"/>
          <p:cNvSpPr>
            <a:spLocks noChangeArrowheads="1"/>
          </p:cNvSpPr>
          <p:nvPr/>
        </p:nvSpPr>
        <p:spPr bwMode="auto">
          <a:xfrm>
            <a:off x="250825" y="4437063"/>
            <a:ext cx="1368425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neidr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83" name="WordArt 27"/>
          <p:cNvSpPr>
            <a:spLocks noChangeArrowheads="1" noChangeShapeType="1" noTextEdit="1"/>
          </p:cNvSpPr>
          <p:nvPr/>
        </p:nvSpPr>
        <p:spPr bwMode="auto">
          <a:xfrm>
            <a:off x="684213" y="1700213"/>
            <a:ext cx="5616575" cy="230505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 xmlns="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 </a:t>
            </a:r>
          </a:p>
          <a:p>
            <a:pPr algn="ctr">
              <a:defRPr/>
            </a:pP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Gwen ac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defRPr/>
            </a:pP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u="none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600" b="1" u="none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moron</a:t>
            </a:r>
            <a:r>
              <a:rPr lang="en-GB" sz="3600" b="1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3328" name="WordArt 28"/>
          <p:cNvSpPr>
            <a:spLocks noChangeArrowheads="1" noChangeShapeType="1" noTextEdit="1"/>
          </p:cNvSpPr>
          <p:nvPr/>
        </p:nvSpPr>
        <p:spPr bwMode="auto">
          <a:xfrm>
            <a:off x="539750" y="260350"/>
            <a:ext cx="2879725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>
              <a:defRPr/>
            </a:pPr>
            <a:r>
              <a:rPr lang="en-GB" sz="3600" kern="10" dirty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Mae </a:t>
            </a:r>
            <a:r>
              <a:rPr lang="en-GB" sz="3600" kern="10" dirty="0" err="1" smtClean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hi'n</a:t>
            </a:r>
            <a:r>
              <a:rPr lang="en-GB" sz="3600" kern="10" dirty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 </a:t>
            </a:r>
            <a:r>
              <a:rPr lang="en-GB" sz="3600" kern="10" dirty="0" smtClean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…</a:t>
            </a:r>
            <a:endParaRPr lang="en-GB" sz="3600" kern="10" dirty="0">
              <a:ln w="9525">
                <a:solidFill>
                  <a:srgbClr val="FFFFFF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79999"/>
                  </a:srgbClr>
                </a:outerShdw>
              </a:effectLst>
              <a:latin typeface="Impac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179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8"/>
          <p:cNvSpPr>
            <a:spLocks noChangeArrowheads="1"/>
          </p:cNvSpPr>
          <p:nvPr/>
        </p:nvSpPr>
        <p:spPr bwMode="auto">
          <a:xfrm>
            <a:off x="4140200" y="2997200"/>
            <a:ext cx="1944688" cy="647700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4339" name="Rectangle 37"/>
          <p:cNvSpPr>
            <a:spLocks noChangeArrowheads="1"/>
          </p:cNvSpPr>
          <p:nvPr/>
        </p:nvSpPr>
        <p:spPr bwMode="auto">
          <a:xfrm>
            <a:off x="3419475" y="2997200"/>
            <a:ext cx="722313" cy="649288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4340" name="Rectangle 36"/>
          <p:cNvSpPr>
            <a:spLocks noChangeArrowheads="1"/>
          </p:cNvSpPr>
          <p:nvPr/>
        </p:nvSpPr>
        <p:spPr bwMode="auto">
          <a:xfrm>
            <a:off x="250825" y="2997200"/>
            <a:ext cx="1801813" cy="649288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9338" y="4868863"/>
            <a:ext cx="1800225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9563" y="188913"/>
            <a:ext cx="1727200" cy="170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9925" y="4581525"/>
            <a:ext cx="1944688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4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875" y="4868863"/>
            <a:ext cx="1584325" cy="138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5" name="Picture 1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5963" y="1916113"/>
            <a:ext cx="1368425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46" name="Rectangle 22"/>
          <p:cNvSpPr>
            <a:spLocks noChangeArrowheads="1"/>
          </p:cNvSpPr>
          <p:nvPr/>
        </p:nvSpPr>
        <p:spPr bwMode="auto">
          <a:xfrm>
            <a:off x="7019925" y="2349500"/>
            <a:ext cx="1728788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copyn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7" name="Rectangle 23"/>
          <p:cNvSpPr>
            <a:spLocks noChangeArrowheads="1"/>
          </p:cNvSpPr>
          <p:nvPr/>
        </p:nvSpPr>
        <p:spPr bwMode="auto">
          <a:xfrm>
            <a:off x="5076825" y="6092825"/>
            <a:ext cx="1368425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byji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8" name="Rectangle 24"/>
          <p:cNvSpPr>
            <a:spLocks noChangeArrowheads="1"/>
          </p:cNvSpPr>
          <p:nvPr/>
        </p:nvSpPr>
        <p:spPr bwMode="auto">
          <a:xfrm>
            <a:off x="2339975" y="6092825"/>
            <a:ext cx="2305050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pysgodyn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aur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9" name="Rectangle 26"/>
          <p:cNvSpPr>
            <a:spLocks noChangeArrowheads="1"/>
          </p:cNvSpPr>
          <p:nvPr/>
        </p:nvSpPr>
        <p:spPr bwMode="auto">
          <a:xfrm>
            <a:off x="6588125" y="6092825"/>
            <a:ext cx="2376488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mochyn</a:t>
            </a: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cwta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0" name="Rectangle 27"/>
          <p:cNvSpPr>
            <a:spLocks noChangeArrowheads="1"/>
          </p:cNvSpPr>
          <p:nvPr/>
        </p:nvSpPr>
        <p:spPr bwMode="auto">
          <a:xfrm>
            <a:off x="7488238" y="1557338"/>
            <a:ext cx="1655762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bochdew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351" name="Picture 2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375" y="188913"/>
            <a:ext cx="2087563" cy="161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52" name="Rectangle 20"/>
          <p:cNvSpPr>
            <a:spLocks noChangeArrowheads="1"/>
          </p:cNvSpPr>
          <p:nvPr/>
        </p:nvSpPr>
        <p:spPr bwMode="auto">
          <a:xfrm>
            <a:off x="5148263" y="260350"/>
            <a:ext cx="1368425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ceffyl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353" name="Picture 3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825" y="3068638"/>
            <a:ext cx="1531938" cy="160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54" name="Picture 3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850" y="4991100"/>
            <a:ext cx="15113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55" name="Rectangle 25"/>
          <p:cNvSpPr>
            <a:spLocks noChangeArrowheads="1"/>
          </p:cNvSpPr>
          <p:nvPr/>
        </p:nvSpPr>
        <p:spPr bwMode="auto">
          <a:xfrm>
            <a:off x="179388" y="6092825"/>
            <a:ext cx="1512887" cy="5762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crwban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6" name="Rectangle 32"/>
          <p:cNvSpPr>
            <a:spLocks noChangeArrowheads="1"/>
          </p:cNvSpPr>
          <p:nvPr/>
        </p:nvSpPr>
        <p:spPr bwMode="auto">
          <a:xfrm>
            <a:off x="6443663" y="3789363"/>
            <a:ext cx="863600" cy="576262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</a:t>
            </a:r>
            <a:endParaRPr lang="en-US" altLang="en-US" sz="2800" u="non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57" name="WordArt 33"/>
          <p:cNvSpPr>
            <a:spLocks noChangeArrowheads="1" noChangeShapeType="1" noTextEdit="1"/>
          </p:cNvSpPr>
          <p:nvPr/>
        </p:nvSpPr>
        <p:spPr bwMode="auto">
          <a:xfrm>
            <a:off x="323850" y="333375"/>
            <a:ext cx="2879725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>
              <a:defRPr/>
            </a:pPr>
            <a:r>
              <a:rPr lang="en-GB" sz="3600" kern="10" dirty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Mae </a:t>
            </a:r>
            <a:r>
              <a:rPr lang="en-GB" sz="3600" kern="10" dirty="0" err="1" smtClean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e'n</a:t>
            </a:r>
            <a:r>
              <a:rPr lang="en-GB" sz="3600" kern="10" dirty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 </a:t>
            </a:r>
            <a:r>
              <a:rPr lang="en-GB" sz="3600" kern="10" dirty="0" smtClean="0">
                <a:ln w="9525">
                  <a:solidFill>
                    <a:srgbClr val="FFFF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…</a:t>
            </a:r>
            <a:endParaRPr lang="en-GB" sz="3600" kern="10" dirty="0">
              <a:ln w="9525">
                <a:solidFill>
                  <a:srgbClr val="FFFFFF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9999FF">
                    <a:alpha val="79999"/>
                  </a:srgbClr>
                </a:outerShdw>
              </a:effectLst>
              <a:latin typeface="Impact"/>
            </a:endParaRPr>
          </a:p>
        </p:txBody>
      </p:sp>
      <p:sp>
        <p:nvSpPr>
          <p:cNvPr id="14358" name="WordArt 34"/>
          <p:cNvSpPr>
            <a:spLocks noChangeArrowheads="1" noChangeShapeType="1" noTextEdit="1"/>
          </p:cNvSpPr>
          <p:nvPr/>
        </p:nvSpPr>
        <p:spPr bwMode="auto">
          <a:xfrm>
            <a:off x="323850" y="2205038"/>
            <a:ext cx="5761038" cy="22336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>
              <a:defRPr/>
            </a:pPr>
            <a:r>
              <a:rPr lang="en-GB" sz="3600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Mae ceffyl gyda fi </a:t>
            </a:r>
          </a:p>
          <a:p>
            <a:pPr>
              <a:defRPr/>
            </a:pPr>
            <a:r>
              <a:rPr lang="en-GB" sz="3600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o'r enw Ianto ac mae e'n </a:t>
            </a:r>
          </a:p>
          <a:p>
            <a:pPr>
              <a:defRPr/>
            </a:pPr>
            <a:r>
              <a:rPr lang="en-GB" sz="3600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mwynhau rhedeg.</a:t>
            </a:r>
          </a:p>
        </p:txBody>
      </p:sp>
    </p:spTree>
    <p:extLst>
      <p:ext uri="{BB962C8B-B14F-4D97-AF65-F5344CB8AC3E}">
        <p14:creationId xmlns:p14="http://schemas.microsoft.com/office/powerpoint/2010/main" xmlns="" val="2395604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0"/>
          <p:cNvSpPr>
            <a:spLocks noChangeArrowheads="1"/>
          </p:cNvSpPr>
          <p:nvPr/>
        </p:nvSpPr>
        <p:spPr bwMode="auto">
          <a:xfrm>
            <a:off x="1979613" y="4941888"/>
            <a:ext cx="6732587" cy="1916112"/>
          </a:xfrm>
          <a:prstGeom prst="irregularSeal2">
            <a:avLst/>
          </a:prstGeom>
          <a:solidFill>
            <a:srgbClr val="FFFF00"/>
          </a:solidFill>
          <a:ln w="9525">
            <a:solidFill>
              <a:srgbClr val="993366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5363" name="AutoShape 17"/>
          <p:cNvSpPr>
            <a:spLocks noChangeArrowheads="1"/>
          </p:cNvSpPr>
          <p:nvPr/>
        </p:nvSpPr>
        <p:spPr bwMode="auto">
          <a:xfrm>
            <a:off x="5940425" y="2924175"/>
            <a:ext cx="2808288" cy="2016125"/>
          </a:xfrm>
          <a:prstGeom prst="irregularSeal1">
            <a:avLst/>
          </a:prstGeom>
          <a:solidFill>
            <a:srgbClr val="FFFF00"/>
          </a:solidFill>
          <a:ln w="9525">
            <a:solidFill>
              <a:srgbClr val="8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5364" name="AutoShape 16"/>
          <p:cNvSpPr>
            <a:spLocks noChangeArrowheads="1"/>
          </p:cNvSpPr>
          <p:nvPr/>
        </p:nvSpPr>
        <p:spPr bwMode="auto">
          <a:xfrm>
            <a:off x="6156325" y="404813"/>
            <a:ext cx="2447925" cy="1728787"/>
          </a:xfrm>
          <a:prstGeom prst="irregularSeal1">
            <a:avLst/>
          </a:prstGeom>
          <a:solidFill>
            <a:srgbClr val="FFFF00"/>
          </a:solidFill>
          <a:ln w="9525">
            <a:solidFill>
              <a:srgbClr val="8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5365" name="AutoShape 15"/>
          <p:cNvSpPr>
            <a:spLocks noChangeArrowheads="1"/>
          </p:cNvSpPr>
          <p:nvPr/>
        </p:nvSpPr>
        <p:spPr bwMode="auto">
          <a:xfrm>
            <a:off x="806847" y="1484312"/>
            <a:ext cx="2901553" cy="2016695"/>
          </a:xfrm>
          <a:prstGeom prst="irregularSeal1">
            <a:avLst/>
          </a:prstGeom>
          <a:solidFill>
            <a:srgbClr val="FFFF00"/>
          </a:solidFill>
          <a:ln w="9525">
            <a:solidFill>
              <a:srgbClr val="8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536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838" y="1268413"/>
            <a:ext cx="1965325" cy="374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367" name="WordArt 5"/>
          <p:cNvSpPr>
            <a:spLocks noChangeArrowheads="1" noChangeShapeType="1" noTextEdit="1"/>
          </p:cNvSpPr>
          <p:nvPr/>
        </p:nvSpPr>
        <p:spPr bwMode="auto">
          <a:xfrm>
            <a:off x="179388" y="115888"/>
            <a:ext cx="4465637" cy="1368425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40356"/>
              </a:avLst>
            </a:prstTxWarp>
          </a:bodyPr>
          <a:lstStyle/>
          <a:p>
            <a:pPr algn="ctr">
              <a:defRPr/>
            </a:pPr>
            <a:r>
              <a:rPr lang="en-GB" sz="3600" kern="10" dirty="0" err="1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Bocs</a:t>
            </a:r>
            <a:r>
              <a:rPr lang="en-GB" sz="3600" kern="10" dirty="0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 </a:t>
            </a:r>
            <a:r>
              <a:rPr lang="en-GB" sz="3600" kern="10" dirty="0" err="1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Bendigedig</a:t>
            </a:r>
            <a:r>
              <a:rPr lang="en-GB" sz="3600" kern="10" dirty="0"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Impact" panose="020B0806030902050204" pitchFamily="34" charset="0"/>
              </a:rPr>
              <a:t>!</a:t>
            </a:r>
          </a:p>
        </p:txBody>
      </p:sp>
      <p:pic>
        <p:nvPicPr>
          <p:cNvPr id="15368" name="Picture 6" descr="j023377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388" y="2276475"/>
            <a:ext cx="917575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9" name="Picture 8" descr="j023377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7625" y="2133600"/>
            <a:ext cx="917575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0" name="Picture 9" descr="j023377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88913"/>
            <a:ext cx="917575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1" name="WordArt 10"/>
          <p:cNvSpPr>
            <a:spLocks noChangeArrowheads="1" noChangeShapeType="1" noTextEdit="1"/>
          </p:cNvSpPr>
          <p:nvPr/>
        </p:nvSpPr>
        <p:spPr bwMode="auto">
          <a:xfrm>
            <a:off x="1475656" y="2061220"/>
            <a:ext cx="134302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3366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a/ac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3366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72" name="WordArt 11"/>
          <p:cNvSpPr>
            <a:spLocks noChangeArrowheads="1" noChangeShapeType="1" noTextEdit="1"/>
          </p:cNvSpPr>
          <p:nvPr/>
        </p:nvSpPr>
        <p:spPr bwMode="auto">
          <a:xfrm>
            <a:off x="6804025" y="836613"/>
            <a:ext cx="9144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73" name="WordArt 12"/>
          <p:cNvSpPr>
            <a:spLocks noChangeArrowheads="1" noChangeShapeType="1" noTextEdit="1"/>
          </p:cNvSpPr>
          <p:nvPr/>
        </p:nvSpPr>
        <p:spPr bwMode="auto">
          <a:xfrm>
            <a:off x="6588125" y="3573463"/>
            <a:ext cx="13716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66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74" name="WordArt 13"/>
          <p:cNvSpPr>
            <a:spLocks noChangeArrowheads="1" noChangeShapeType="1" noTextEdit="1"/>
          </p:cNvSpPr>
          <p:nvPr/>
        </p:nvSpPr>
        <p:spPr bwMode="auto">
          <a:xfrm>
            <a:off x="3419475" y="5589240"/>
            <a:ext cx="32670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e'n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600" b="1" kern="10" dirty="0" err="1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3600" b="1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</a:p>
        </p:txBody>
      </p:sp>
      <p:sp>
        <p:nvSpPr>
          <p:cNvPr id="15375" name="AutoShape 18"/>
          <p:cNvSpPr>
            <a:spLocks noChangeArrowheads="1"/>
          </p:cNvSpPr>
          <p:nvPr/>
        </p:nvSpPr>
        <p:spPr bwMode="auto">
          <a:xfrm>
            <a:off x="0" y="3357563"/>
            <a:ext cx="3348038" cy="2376487"/>
          </a:xfrm>
          <a:prstGeom prst="irregularSeal1">
            <a:avLst/>
          </a:prstGeom>
          <a:solidFill>
            <a:srgbClr val="FFFF00"/>
          </a:solidFill>
          <a:ln w="9525">
            <a:solidFill>
              <a:srgbClr val="8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5376" name="WordArt 14"/>
          <p:cNvSpPr>
            <a:spLocks noChangeArrowheads="1" noChangeShapeType="1" noTextEdit="1"/>
          </p:cNvSpPr>
          <p:nvPr/>
        </p:nvSpPr>
        <p:spPr bwMode="auto">
          <a:xfrm>
            <a:off x="755650" y="4149452"/>
            <a:ext cx="18192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defRPr/>
            </a:pP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600" b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kern="10" dirty="0" err="1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endParaRPr lang="en-GB" sz="3600" b="1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9987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Explosion 2 21"/>
          <p:cNvSpPr>
            <a:spLocks noChangeArrowheads="1"/>
          </p:cNvSpPr>
          <p:nvPr/>
        </p:nvSpPr>
        <p:spPr bwMode="auto">
          <a:xfrm rot="1410825">
            <a:off x="6977063" y="784225"/>
            <a:ext cx="2016125" cy="1204913"/>
          </a:xfrm>
          <a:prstGeom prst="irregularSeal2">
            <a:avLst/>
          </a:prstGeom>
          <a:solidFill>
            <a:srgbClr val="FFFF00"/>
          </a:solidFill>
          <a:ln w="22225" algn="ctr">
            <a:solidFill>
              <a:srgbClr val="FF6600"/>
            </a:solidFill>
            <a:round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Explosion 2 20"/>
          <p:cNvSpPr>
            <a:spLocks noChangeArrowheads="1"/>
          </p:cNvSpPr>
          <p:nvPr/>
        </p:nvSpPr>
        <p:spPr bwMode="auto">
          <a:xfrm rot="556981">
            <a:off x="3441700" y="700088"/>
            <a:ext cx="2016125" cy="1204912"/>
          </a:xfrm>
          <a:prstGeom prst="irregularSeal2">
            <a:avLst/>
          </a:prstGeom>
          <a:solidFill>
            <a:srgbClr val="FFFF00"/>
          </a:solidFill>
          <a:ln w="22225" algn="ctr">
            <a:solidFill>
              <a:srgbClr val="FF6600"/>
            </a:solidFill>
            <a:round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2" name="Explosion 2 19"/>
          <p:cNvSpPr>
            <a:spLocks noChangeArrowheads="1"/>
          </p:cNvSpPr>
          <p:nvPr/>
        </p:nvSpPr>
        <p:spPr bwMode="auto">
          <a:xfrm>
            <a:off x="142875" y="784225"/>
            <a:ext cx="2016125" cy="1204913"/>
          </a:xfrm>
          <a:prstGeom prst="irregularSeal2">
            <a:avLst/>
          </a:prstGeom>
          <a:solidFill>
            <a:srgbClr val="FFFF00"/>
          </a:solidFill>
          <a:ln w="22225" algn="ctr">
            <a:solidFill>
              <a:srgbClr val="FF6600"/>
            </a:solidFill>
            <a:round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ular Callout 7"/>
          <p:cNvSpPr/>
          <p:nvPr/>
        </p:nvSpPr>
        <p:spPr bwMode="auto">
          <a:xfrm>
            <a:off x="1589088" y="207963"/>
            <a:ext cx="2160587" cy="576262"/>
          </a:xfrm>
          <a:prstGeom prst="wedgeRoundRectCallout">
            <a:avLst>
              <a:gd name="adj1" fmla="val -20833"/>
              <a:gd name="adj2" fmla="val 45665"/>
              <a:gd name="adj3" fmla="val 16667"/>
            </a:avLst>
          </a:prstGeom>
          <a:solidFill>
            <a:srgbClr val="FFFF99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9" name="Rounded Rectangular Callout 8"/>
          <p:cNvSpPr/>
          <p:nvPr/>
        </p:nvSpPr>
        <p:spPr bwMode="auto">
          <a:xfrm>
            <a:off x="5003800" y="239713"/>
            <a:ext cx="2698750" cy="576262"/>
          </a:xfrm>
          <a:prstGeom prst="wedgeRoundRectCallout">
            <a:avLst>
              <a:gd name="adj1" fmla="val -20833"/>
              <a:gd name="adj2" fmla="val 45665"/>
              <a:gd name="adj3" fmla="val 16667"/>
            </a:avLst>
          </a:prstGeom>
          <a:solidFill>
            <a:srgbClr val="FFFF99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i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10" name="Rounded Rectangular Callout 9"/>
          <p:cNvSpPr/>
          <p:nvPr/>
        </p:nvSpPr>
        <p:spPr bwMode="auto">
          <a:xfrm>
            <a:off x="1368425" y="2062163"/>
            <a:ext cx="2519363" cy="576262"/>
          </a:xfrm>
          <a:prstGeom prst="wedgeRoundRectCallout">
            <a:avLst>
              <a:gd name="adj1" fmla="val -20833"/>
              <a:gd name="adj2" fmla="val 45665"/>
              <a:gd name="adj3" fmla="val 16667"/>
            </a:avLst>
          </a:prstGeom>
          <a:solidFill>
            <a:srgbClr val="FFFF99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Mae…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</a:t>
            </a:r>
          </a:p>
        </p:txBody>
      </p:sp>
      <p:sp>
        <p:nvSpPr>
          <p:cNvPr id="11" name="Rounded Rectangular Callout 10"/>
          <p:cNvSpPr/>
          <p:nvPr/>
        </p:nvSpPr>
        <p:spPr bwMode="auto">
          <a:xfrm>
            <a:off x="4972050" y="1989138"/>
            <a:ext cx="3127375" cy="576262"/>
          </a:xfrm>
          <a:prstGeom prst="wedgeRoundRectCallout">
            <a:avLst>
              <a:gd name="adj1" fmla="val -20833"/>
              <a:gd name="adj2" fmla="val 45665"/>
              <a:gd name="adj3" fmla="val 16667"/>
            </a:avLst>
          </a:prstGeom>
          <a:solidFill>
            <a:srgbClr val="FFFF99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dim … </a:t>
            </a: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</a:t>
            </a:r>
          </a:p>
        </p:txBody>
      </p:sp>
      <p:sp>
        <p:nvSpPr>
          <p:cNvPr id="12" name="Oval Callout 11"/>
          <p:cNvSpPr/>
          <p:nvPr/>
        </p:nvSpPr>
        <p:spPr bwMode="auto">
          <a:xfrm>
            <a:off x="142875" y="3092450"/>
            <a:ext cx="2016125" cy="720725"/>
          </a:xfrm>
          <a:prstGeom prst="wedgeEllipseCallout">
            <a:avLst>
              <a:gd name="adj1" fmla="val -17099"/>
              <a:gd name="adj2" fmla="val 46466"/>
            </a:avLst>
          </a:prstGeom>
          <a:solidFill>
            <a:srgbClr val="CC99FF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dist="35921" dir="2700000" algn="ctr" rotWithShape="0">
              <a:schemeClr val="bg2"/>
            </a:outerShdw>
          </a:effectLst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endParaRPr lang="en-GB" sz="24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Oval Callout 12"/>
          <p:cNvSpPr/>
          <p:nvPr/>
        </p:nvSpPr>
        <p:spPr bwMode="auto">
          <a:xfrm>
            <a:off x="2379663" y="2844800"/>
            <a:ext cx="2262187" cy="720725"/>
          </a:xfrm>
          <a:prstGeom prst="wedgeEllipseCallout">
            <a:avLst>
              <a:gd name="adj1" fmla="val -17099"/>
              <a:gd name="adj2" fmla="val 46466"/>
            </a:avLst>
          </a:prstGeom>
          <a:solidFill>
            <a:srgbClr val="CC99FF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dist="35921" dir="2700000" algn="ctr" rotWithShape="0">
              <a:schemeClr val="bg2"/>
            </a:outerShdw>
          </a:effectLst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endParaRPr lang="en-GB" sz="24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val Callout 13"/>
          <p:cNvSpPr/>
          <p:nvPr/>
        </p:nvSpPr>
        <p:spPr bwMode="auto">
          <a:xfrm>
            <a:off x="6927850" y="2814638"/>
            <a:ext cx="2016125" cy="719137"/>
          </a:xfrm>
          <a:prstGeom prst="wedgeEllipseCallout">
            <a:avLst>
              <a:gd name="adj1" fmla="val -17099"/>
              <a:gd name="adj2" fmla="val 46466"/>
            </a:avLst>
          </a:prstGeom>
          <a:solidFill>
            <a:srgbClr val="CC99FF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dist="35921" dir="2700000" algn="ctr" rotWithShape="0">
              <a:schemeClr val="bg2"/>
            </a:outerShdw>
          </a:effectLst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casáu</a:t>
            </a:r>
            <a:endParaRPr lang="en-GB" sz="24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Oval Callout 15"/>
          <p:cNvSpPr/>
          <p:nvPr/>
        </p:nvSpPr>
        <p:spPr bwMode="auto">
          <a:xfrm>
            <a:off x="4873625" y="3214688"/>
            <a:ext cx="2016125" cy="720725"/>
          </a:xfrm>
          <a:prstGeom prst="wedgeEllipseCallout">
            <a:avLst>
              <a:gd name="adj1" fmla="val -17099"/>
              <a:gd name="adj2" fmla="val 46466"/>
            </a:avLst>
          </a:prstGeom>
          <a:solidFill>
            <a:srgbClr val="CC99FF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dist="35921" dir="2700000" algn="ctr" rotWithShape="0">
              <a:schemeClr val="bg2"/>
            </a:outerShdw>
          </a:effectLst>
          <a:extLst/>
        </p:spPr>
        <p:txBody>
          <a:bodyPr/>
          <a:lstStyle/>
          <a:p>
            <a:pPr algn="ctr">
              <a:defRPr/>
            </a:pPr>
            <a:r>
              <a:rPr lang="en-GB" sz="24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endParaRPr lang="en-GB" sz="24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77850" y="1152525"/>
            <a:ext cx="906463" cy="522288"/>
          </a:xfrm>
          <a:prstGeom prst="rect">
            <a:avLst/>
          </a:prstGeom>
          <a:noFill/>
          <a:ln w="19050">
            <a:noFill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a/ac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473950" y="1062038"/>
            <a:ext cx="904875" cy="523875"/>
          </a:xfrm>
          <a:prstGeom prst="rect">
            <a:avLst/>
          </a:prstGeom>
          <a:noFill/>
          <a:ln w="19050">
            <a:noFill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887788" y="1041400"/>
            <a:ext cx="1084262" cy="522288"/>
          </a:xfrm>
          <a:prstGeom prst="rect">
            <a:avLst/>
          </a:prstGeom>
          <a:noFill/>
          <a:ln w="19050">
            <a:noFill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Cloud 23"/>
          <p:cNvSpPr/>
          <p:nvPr/>
        </p:nvSpPr>
        <p:spPr bwMode="auto">
          <a:xfrm>
            <a:off x="3284538" y="4926013"/>
            <a:ext cx="2078037" cy="865187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Cloud 24"/>
          <p:cNvSpPr/>
          <p:nvPr/>
        </p:nvSpPr>
        <p:spPr bwMode="auto">
          <a:xfrm>
            <a:off x="2544763" y="5905500"/>
            <a:ext cx="2079625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Cloud 25"/>
          <p:cNvSpPr/>
          <p:nvPr/>
        </p:nvSpPr>
        <p:spPr bwMode="auto">
          <a:xfrm>
            <a:off x="5087938" y="5715000"/>
            <a:ext cx="2211387" cy="10541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Cloud 26"/>
          <p:cNvSpPr/>
          <p:nvPr/>
        </p:nvSpPr>
        <p:spPr bwMode="auto">
          <a:xfrm>
            <a:off x="263525" y="4249738"/>
            <a:ext cx="2079625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Cloud 28"/>
          <p:cNvSpPr/>
          <p:nvPr/>
        </p:nvSpPr>
        <p:spPr bwMode="auto">
          <a:xfrm>
            <a:off x="2562225" y="3881438"/>
            <a:ext cx="2079625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84188" y="4413250"/>
            <a:ext cx="15509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creision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310188" y="5905500"/>
            <a:ext cx="1816100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pêl-droed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809875" y="6043613"/>
            <a:ext cx="15525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cath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584575" y="5046663"/>
            <a:ext cx="1550988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losin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2809875" y="4051300"/>
            <a:ext cx="15525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ceffyl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Cloud 34"/>
          <p:cNvSpPr/>
          <p:nvPr/>
        </p:nvSpPr>
        <p:spPr bwMode="auto">
          <a:xfrm>
            <a:off x="5219700" y="4243388"/>
            <a:ext cx="1947863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Cloud 35"/>
          <p:cNvSpPr/>
          <p:nvPr/>
        </p:nvSpPr>
        <p:spPr bwMode="auto">
          <a:xfrm>
            <a:off x="222250" y="5424488"/>
            <a:ext cx="2182813" cy="960437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395288" y="5592763"/>
            <a:ext cx="1816100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pêl-rwyd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5310188" y="4413250"/>
            <a:ext cx="18161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cyri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Cloud 38"/>
          <p:cNvSpPr/>
          <p:nvPr/>
        </p:nvSpPr>
        <p:spPr bwMode="auto">
          <a:xfrm>
            <a:off x="6821488" y="4875213"/>
            <a:ext cx="1946275" cy="865187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7018338" y="5046663"/>
            <a:ext cx="1552575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Cloud 40"/>
          <p:cNvSpPr/>
          <p:nvPr/>
        </p:nvSpPr>
        <p:spPr bwMode="auto">
          <a:xfrm>
            <a:off x="7088188" y="3711575"/>
            <a:ext cx="1947862" cy="863600"/>
          </a:xfrm>
          <a:prstGeom prst="cloud">
            <a:avLst/>
          </a:prstGeom>
          <a:solidFill>
            <a:srgbClr val="FFC000"/>
          </a:solidFill>
          <a:ln w="1905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/>
          <a:lstStyle/>
          <a:p>
            <a:pPr>
              <a:defRPr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7324725" y="3843338"/>
            <a:ext cx="155098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800" u="none" dirty="0" err="1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800" u="none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55325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35861145"/>
              </p:ext>
            </p:extLst>
          </p:nvPr>
        </p:nvGraphicFramePr>
        <p:xfrm>
          <a:off x="179388" y="260350"/>
          <a:ext cx="8713787" cy="6481765"/>
        </p:xfrm>
        <a:graphic>
          <a:graphicData uri="http://schemas.openxmlformats.org/drawingml/2006/table">
            <a:tbl>
              <a:tblPr/>
              <a:tblGrid>
                <a:gridCol w="1441850"/>
                <a:gridCol w="1441850"/>
                <a:gridCol w="1441850"/>
                <a:gridCol w="1504537"/>
                <a:gridCol w="1441850"/>
                <a:gridCol w="1441850"/>
              </a:tblGrid>
              <a:tr h="1241773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500" b="1" kern="1400" dirty="0">
                          <a:solidFill>
                            <a:srgbClr val="FF0000"/>
                          </a:solidFill>
                          <a:effectLst/>
                          <a:latin typeface="Curlz MT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1" kern="1400" dirty="0" smtClean="0">
                        <a:solidFill>
                          <a:srgbClr val="00FF00"/>
                        </a:solidFill>
                        <a:effectLst/>
                        <a:latin typeface="Curlz MT"/>
                      </a:endParaRPr>
                    </a:p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600" b="1" kern="1400" dirty="0" err="1" smtClean="0">
                          <a:solidFill>
                            <a:srgbClr val="00FF00"/>
                          </a:solidFill>
                          <a:effectLst/>
                          <a:latin typeface="Curlz MT"/>
                        </a:rPr>
                        <a:t>Hwre</a:t>
                      </a:r>
                      <a:r>
                        <a:rPr lang="en-GB" sz="3600" b="1" kern="1400" dirty="0">
                          <a:solidFill>
                            <a:srgbClr val="00FF00"/>
                          </a:solidFill>
                          <a:effectLst/>
                          <a:latin typeface="Curlz MT"/>
                        </a:rPr>
                        <a:t>!</a:t>
                      </a:r>
                      <a:endParaRPr lang="en-GB" sz="8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</a:tr>
              <a:tr h="1309998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309998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</a:tr>
              <a:tr h="1309998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>
                      <a:noFill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>
                      <a:noFill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</a:tr>
              <a:tr h="1309998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kern="1400" dirty="0" err="1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Dewch</a:t>
                      </a:r>
                      <a:r>
                        <a:rPr lang="en-GB" sz="1800" b="1" kern="1400" dirty="0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 </a:t>
                      </a:r>
                      <a:r>
                        <a:rPr lang="en-GB" sz="1800" b="1" kern="1400" dirty="0" smtClean="0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am </a:t>
                      </a:r>
                      <a:r>
                        <a:rPr lang="en-GB" sz="1800" b="1" kern="1400" dirty="0" err="1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dro</a:t>
                      </a:r>
                      <a:r>
                        <a:rPr lang="en-GB" sz="1800" b="1" kern="1400" dirty="0">
                          <a:solidFill>
                            <a:srgbClr val="000000"/>
                          </a:solidFill>
                          <a:effectLst/>
                          <a:latin typeface="Curlz MT"/>
                        </a:rPr>
                        <a:t>.</a:t>
                      </a:r>
                      <a:endParaRPr lang="en-GB" sz="9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kern="14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 </a:t>
                      </a:r>
                      <a:endParaRPr lang="en-GB" sz="600" kern="1400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22005" marR="22005" marT="22007" marB="22007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6FF"/>
                    </a:solidFill>
                  </a:tcPr>
                </a:tc>
              </a:tr>
            </a:tbl>
          </a:graphicData>
        </a:graphic>
      </p:graphicFrame>
      <p:sp>
        <p:nvSpPr>
          <p:cNvPr id="16440" name="Control 1"/>
          <p:cNvSpPr>
            <a:spLocks noChangeArrowheads="1" noChangeShapeType="1"/>
          </p:cNvSpPr>
          <p:nvPr/>
        </p:nvSpPr>
        <p:spPr bwMode="auto">
          <a:xfrm>
            <a:off x="1922463" y="2265363"/>
            <a:ext cx="10007600" cy="684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6441" name="AutoShape 2"/>
          <p:cNvSpPr>
            <a:spLocks noChangeArrowheads="1"/>
          </p:cNvSpPr>
          <p:nvPr/>
        </p:nvSpPr>
        <p:spPr bwMode="auto">
          <a:xfrm>
            <a:off x="323850" y="5886450"/>
            <a:ext cx="1152525" cy="647700"/>
          </a:xfrm>
          <a:prstGeom prst="rightArrow">
            <a:avLst>
              <a:gd name="adj1" fmla="val 50000"/>
              <a:gd name="adj2" fmla="val 44485"/>
            </a:avLst>
          </a:prstGeom>
          <a:solidFill>
            <a:srgbClr val="FF6600"/>
          </a:solidFill>
          <a:ln w="25400" algn="in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42" name="TextBox 6"/>
          <p:cNvSpPr txBox="1">
            <a:spLocks noChangeArrowheads="1"/>
          </p:cNvSpPr>
          <p:nvPr/>
        </p:nvSpPr>
        <p:spPr bwMode="auto">
          <a:xfrm>
            <a:off x="1771650" y="5786438"/>
            <a:ext cx="1295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</a:p>
        </p:txBody>
      </p:sp>
      <p:sp>
        <p:nvSpPr>
          <p:cNvPr id="16443" name="TextBox 7"/>
          <p:cNvSpPr txBox="1">
            <a:spLocks noChangeArrowheads="1"/>
          </p:cNvSpPr>
          <p:nvPr/>
        </p:nvSpPr>
        <p:spPr bwMode="auto">
          <a:xfrm>
            <a:off x="3157538" y="5786438"/>
            <a:ext cx="12969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a/ac</a:t>
            </a:r>
          </a:p>
        </p:txBody>
      </p:sp>
      <p:sp>
        <p:nvSpPr>
          <p:cNvPr id="16444" name="TextBox 8"/>
          <p:cNvSpPr txBox="1">
            <a:spLocks noChangeArrowheads="1"/>
          </p:cNvSpPr>
          <p:nvPr/>
        </p:nvSpPr>
        <p:spPr bwMode="auto">
          <a:xfrm>
            <a:off x="4643438" y="5786438"/>
            <a:ext cx="12969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</a:p>
        </p:txBody>
      </p:sp>
      <p:sp>
        <p:nvSpPr>
          <p:cNvPr id="16445" name="TextBox 9"/>
          <p:cNvSpPr txBox="1">
            <a:spLocks noChangeArrowheads="1"/>
          </p:cNvSpPr>
          <p:nvPr/>
        </p:nvSpPr>
        <p:spPr bwMode="auto">
          <a:xfrm>
            <a:off x="7524750" y="4441825"/>
            <a:ext cx="12954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u="none">
                <a:latin typeface="Arial" panose="020B0604020202020204" pitchFamily="34" charset="0"/>
                <a:cs typeface="Arial" panose="020B0604020202020204" pitchFamily="34" charset="0"/>
              </a:rPr>
              <a:t>Ar y 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u="none">
                <a:latin typeface="Arial" panose="020B0604020202020204" pitchFamily="34" charset="0"/>
                <a:cs typeface="Arial" panose="020B0604020202020204" pitchFamily="34" charset="0"/>
              </a:rPr>
              <a:t>penwythnos</a:t>
            </a:r>
          </a:p>
        </p:txBody>
      </p:sp>
      <p:sp>
        <p:nvSpPr>
          <p:cNvPr id="16446" name="TextBox 10"/>
          <p:cNvSpPr txBox="1">
            <a:spLocks noChangeArrowheads="1"/>
          </p:cNvSpPr>
          <p:nvPr/>
        </p:nvSpPr>
        <p:spPr bwMode="auto">
          <a:xfrm>
            <a:off x="7524750" y="2949575"/>
            <a:ext cx="12954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o’r enw</a:t>
            </a:r>
          </a:p>
        </p:txBody>
      </p:sp>
      <p:sp>
        <p:nvSpPr>
          <p:cNvPr id="16447" name="TextBox 11"/>
          <p:cNvSpPr txBox="1">
            <a:spLocks noChangeArrowheads="1"/>
          </p:cNvSpPr>
          <p:nvPr/>
        </p:nvSpPr>
        <p:spPr bwMode="auto">
          <a:xfrm>
            <a:off x="6084888" y="549275"/>
            <a:ext cx="129540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endParaRPr lang="en-GB" altLang="en-US" sz="2800" u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48" name="TextBox 12"/>
          <p:cNvSpPr txBox="1">
            <a:spLocks noChangeArrowheads="1"/>
          </p:cNvSpPr>
          <p:nvPr/>
        </p:nvSpPr>
        <p:spPr bwMode="auto">
          <a:xfrm>
            <a:off x="266700" y="2949575"/>
            <a:ext cx="129698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Fy hoff</a:t>
            </a:r>
          </a:p>
        </p:txBody>
      </p:sp>
      <p:sp>
        <p:nvSpPr>
          <p:cNvPr id="16449" name="TextBox 13"/>
          <p:cNvSpPr txBox="1">
            <a:spLocks noChangeArrowheads="1"/>
          </p:cNvSpPr>
          <p:nvPr/>
        </p:nvSpPr>
        <p:spPr bwMode="auto">
          <a:xfrm>
            <a:off x="7502525" y="5654675"/>
            <a:ext cx="129698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Fy hoff</a:t>
            </a:r>
          </a:p>
        </p:txBody>
      </p:sp>
      <p:sp>
        <p:nvSpPr>
          <p:cNvPr id="16450" name="TextBox 14"/>
          <p:cNvSpPr txBox="1">
            <a:spLocks noChangeArrowheads="1"/>
          </p:cNvSpPr>
          <p:nvPr/>
        </p:nvSpPr>
        <p:spPr bwMode="auto">
          <a:xfrm>
            <a:off x="6084888" y="5735638"/>
            <a:ext cx="1295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</a:p>
        </p:txBody>
      </p:sp>
      <p:sp>
        <p:nvSpPr>
          <p:cNvPr id="16451" name="TextBox 15"/>
          <p:cNvSpPr txBox="1">
            <a:spLocks noChangeArrowheads="1"/>
          </p:cNvSpPr>
          <p:nvPr/>
        </p:nvSpPr>
        <p:spPr bwMode="auto">
          <a:xfrm>
            <a:off x="6084888" y="3138488"/>
            <a:ext cx="12954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</a:p>
        </p:txBody>
      </p:sp>
      <p:sp>
        <p:nvSpPr>
          <p:cNvPr id="16452" name="TextBox 16"/>
          <p:cNvSpPr txBox="1">
            <a:spLocks noChangeArrowheads="1"/>
          </p:cNvSpPr>
          <p:nvPr/>
        </p:nvSpPr>
        <p:spPr bwMode="auto">
          <a:xfrm>
            <a:off x="266700" y="549275"/>
            <a:ext cx="1296988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</a:p>
        </p:txBody>
      </p:sp>
      <p:sp>
        <p:nvSpPr>
          <p:cNvPr id="16453" name="TextBox 17"/>
          <p:cNvSpPr txBox="1">
            <a:spLocks noChangeArrowheads="1"/>
          </p:cNvSpPr>
          <p:nvPr/>
        </p:nvSpPr>
        <p:spPr bwMode="auto">
          <a:xfrm>
            <a:off x="252413" y="1762125"/>
            <a:ext cx="1295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a/ac</a:t>
            </a:r>
          </a:p>
        </p:txBody>
      </p:sp>
      <p:sp>
        <p:nvSpPr>
          <p:cNvPr id="16454" name="TextBox 18"/>
          <p:cNvSpPr txBox="1">
            <a:spLocks noChangeArrowheads="1"/>
          </p:cNvSpPr>
          <p:nvPr/>
        </p:nvSpPr>
        <p:spPr bwMode="auto">
          <a:xfrm>
            <a:off x="4643438" y="2998788"/>
            <a:ext cx="129698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Mae e’n</a:t>
            </a:r>
          </a:p>
        </p:txBody>
      </p:sp>
      <p:sp>
        <p:nvSpPr>
          <p:cNvPr id="16455" name="TextBox 19"/>
          <p:cNvSpPr txBox="1">
            <a:spLocks noChangeArrowheads="1"/>
          </p:cNvSpPr>
          <p:nvPr/>
        </p:nvSpPr>
        <p:spPr bwMode="auto">
          <a:xfrm>
            <a:off x="1692275" y="333375"/>
            <a:ext cx="12954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Mae hi’n</a:t>
            </a:r>
          </a:p>
        </p:txBody>
      </p:sp>
      <p:sp>
        <p:nvSpPr>
          <p:cNvPr id="16456" name="TextBox 20"/>
          <p:cNvSpPr txBox="1">
            <a:spLocks noChangeArrowheads="1"/>
          </p:cNvSpPr>
          <p:nvPr/>
        </p:nvSpPr>
        <p:spPr bwMode="auto">
          <a:xfrm>
            <a:off x="3157538" y="3138488"/>
            <a:ext cx="12969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u="none">
                <a:latin typeface="Arial" panose="020B0604020202020204" pitchFamily="34" charset="0"/>
                <a:cs typeface="Arial" panose="020B0604020202020204" pitchFamily="34" charset="0"/>
              </a:rPr>
              <a:t>Ar y 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u="none">
                <a:latin typeface="Arial" panose="020B0604020202020204" pitchFamily="34" charset="0"/>
                <a:cs typeface="Arial" panose="020B0604020202020204" pitchFamily="34" charset="0"/>
              </a:rPr>
              <a:t>penwythnos</a:t>
            </a:r>
          </a:p>
        </p:txBody>
      </p:sp>
      <p:sp>
        <p:nvSpPr>
          <p:cNvPr id="16457" name="TextBox 21"/>
          <p:cNvSpPr txBox="1">
            <a:spLocks noChangeArrowheads="1"/>
          </p:cNvSpPr>
          <p:nvPr/>
        </p:nvSpPr>
        <p:spPr bwMode="auto">
          <a:xfrm>
            <a:off x="3157538" y="333375"/>
            <a:ext cx="1296987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ar bwys</a:t>
            </a:r>
          </a:p>
        </p:txBody>
      </p:sp>
      <p:sp>
        <p:nvSpPr>
          <p:cNvPr id="16458" name="TextBox 22"/>
          <p:cNvSpPr txBox="1">
            <a:spLocks noChangeArrowheads="1"/>
          </p:cNvSpPr>
          <p:nvPr/>
        </p:nvSpPr>
        <p:spPr bwMode="auto">
          <a:xfrm>
            <a:off x="1692275" y="2998788"/>
            <a:ext cx="12954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ar bwys</a:t>
            </a:r>
          </a:p>
        </p:txBody>
      </p:sp>
      <p:sp>
        <p:nvSpPr>
          <p:cNvPr id="16459" name="TextBox 23"/>
          <p:cNvSpPr txBox="1">
            <a:spLocks noChangeArrowheads="1"/>
          </p:cNvSpPr>
          <p:nvPr/>
        </p:nvSpPr>
        <p:spPr bwMode="auto">
          <a:xfrm>
            <a:off x="4627563" y="346075"/>
            <a:ext cx="1296987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u="none">
                <a:latin typeface="Arial" panose="020B0604020202020204" pitchFamily="34" charset="0"/>
                <a:cs typeface="Arial" panose="020B0604020202020204" pitchFamily="34" charset="0"/>
              </a:rPr>
              <a:t>o’r enw</a:t>
            </a:r>
          </a:p>
        </p:txBody>
      </p:sp>
      <p:sp>
        <p:nvSpPr>
          <p:cNvPr id="16460" name="AutoShape 3"/>
          <p:cNvSpPr>
            <a:spLocks noChangeArrowheads="1"/>
          </p:cNvSpPr>
          <p:nvPr/>
        </p:nvSpPr>
        <p:spPr bwMode="auto">
          <a:xfrm>
            <a:off x="1728788" y="1741488"/>
            <a:ext cx="2725737" cy="935037"/>
          </a:xfrm>
          <a:prstGeom prst="wedgeEllipseCallout">
            <a:avLst>
              <a:gd name="adj1" fmla="val -46551"/>
              <a:gd name="adj2" fmla="val -42542"/>
            </a:avLst>
          </a:prstGeom>
          <a:solidFill>
            <a:srgbClr val="FFFF00"/>
          </a:solidFill>
          <a:ln w="22225" algn="in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 u="none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 i’n ...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61" name="AutoShape 4"/>
          <p:cNvSpPr>
            <a:spLocks noChangeArrowheads="1"/>
          </p:cNvSpPr>
          <p:nvPr/>
        </p:nvSpPr>
        <p:spPr bwMode="auto">
          <a:xfrm>
            <a:off x="225425" y="4462463"/>
            <a:ext cx="2644775" cy="720725"/>
          </a:xfrm>
          <a:prstGeom prst="wedgeEllipseCallout">
            <a:avLst>
              <a:gd name="adj1" fmla="val -25639"/>
              <a:gd name="adj2" fmla="val -84449"/>
            </a:avLst>
          </a:prstGeom>
          <a:solidFill>
            <a:srgbClr val="FFCC66"/>
          </a:solidFill>
          <a:ln w="22225" algn="in">
            <a:solidFill>
              <a:srgbClr val="000000"/>
            </a:solidFill>
            <a:miter lim="800000"/>
            <a:headEnd/>
            <a:tailEnd/>
          </a:ln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 u="none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altLang="en-US" sz="2800" b="1" u="none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GB" altLang="en-US" sz="2800" b="1" u="none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sz="2800" b="1" u="none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u="none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62" name="AutoShape 3"/>
          <p:cNvSpPr>
            <a:spLocks noChangeArrowheads="1"/>
          </p:cNvSpPr>
          <p:nvPr/>
        </p:nvSpPr>
        <p:spPr bwMode="auto">
          <a:xfrm>
            <a:off x="4824413" y="1708150"/>
            <a:ext cx="3816350" cy="935038"/>
          </a:xfrm>
          <a:prstGeom prst="wedgeEllipseCallout">
            <a:avLst>
              <a:gd name="adj1" fmla="val -46551"/>
              <a:gd name="adj2" fmla="val -42542"/>
            </a:avLst>
          </a:prstGeom>
          <a:solidFill>
            <a:srgbClr val="FFCCFF"/>
          </a:solidFill>
          <a:ln w="22225" algn="in">
            <a:solidFill>
              <a:srgbClr val="000000"/>
            </a:solidFill>
            <a:miter lim="800000"/>
            <a:headEnd/>
            <a:tailEnd/>
          </a:ln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 u="none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 i ddim yn …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63" name="AutoShape 3"/>
          <p:cNvSpPr>
            <a:spLocks noChangeArrowheads="1"/>
          </p:cNvSpPr>
          <p:nvPr/>
        </p:nvSpPr>
        <p:spPr bwMode="auto">
          <a:xfrm>
            <a:off x="3101975" y="4408488"/>
            <a:ext cx="3240088" cy="828675"/>
          </a:xfrm>
          <a:prstGeom prst="wedgeEllipseCallout">
            <a:avLst>
              <a:gd name="adj1" fmla="val -46551"/>
              <a:gd name="adj2" fmla="val -42542"/>
            </a:avLst>
          </a:prstGeom>
          <a:solidFill>
            <a:srgbClr val="FFFF99"/>
          </a:solidFill>
          <a:ln w="22225" algn="in">
            <a:solidFill>
              <a:srgbClr val="000000"/>
            </a:solidFill>
            <a:miter lim="800000"/>
            <a:headEnd/>
            <a:tailEnd/>
          </a:ln>
        </p:spPr>
        <p:txBody>
          <a:bodyPr lIns="36576" tIns="36576" rIns="36576" bIns="36576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32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Tahoma" pitchFamily="34" charset="0"/>
              <a:buChar char="–"/>
              <a:defRPr sz="28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SzPct val="120000"/>
              <a:buChar char="•"/>
              <a:defRPr sz="24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Tahoma" pitchFamily="34" charset="0"/>
              <a:buChar char="–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 u="none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altLang="en-US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  <a:r>
              <a:rPr lang="en-GB" altLang="en-US" sz="2800" b="1" u="none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800" b="1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en-US" sz="2800" b="1" u="none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yda</a:t>
            </a:r>
            <a:r>
              <a:rPr lang="en-GB" altLang="en-US" sz="2800" b="1" u="none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464" name="Picture 84" descr="C:\Users\anwenj\AppData\Local\Microsoft\Windows\Temporary Internet Files\Content.IE5\BH8B2EFE\MC9004382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9363" y="1098550"/>
            <a:ext cx="1273175" cy="1030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65" name="Picture 85" descr="C:\Users\anwenj\AppData\Local\Microsoft\Windows\Temporary Internet Files\Content.IE5\203W73J5\MC9004420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888" y="3668713"/>
            <a:ext cx="1327150" cy="154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66" name="Picture 86" descr="C:\Users\anwenj\AppData\Local\Microsoft\Windows\Temporary Internet Files\Content.IE5\BH8B2EFE\MC9004462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7363" y="1412875"/>
            <a:ext cx="617537" cy="143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442993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603</Words>
  <Application>Microsoft Office PowerPoint</Application>
  <PresentationFormat>On-screen Show (4:3)</PresentationFormat>
  <Paragraphs>225</Paragraphs>
  <Slides>15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Company>Ceredigion County Council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Anwen Jones</dc:creator>
  <cp:lastModifiedBy>Natalie</cp:lastModifiedBy>
  <cp:revision>9</cp:revision>
  <dcterms:created xsi:type="dcterms:W3CDTF">2014-07-07T13:07:49Z</dcterms:created>
  <dcterms:modified xsi:type="dcterms:W3CDTF">2016-01-12T21:16:08Z</dcterms:modified>
</cp:coreProperties>
</file>