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5"/>
  </p:notesMasterIdLst>
  <p:sldIdLst>
    <p:sldId id="256" r:id="rId2"/>
    <p:sldId id="257" r:id="rId3"/>
    <p:sldId id="268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9" r:id="rId14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-917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CAFD4874-37A4-4A18-8E72-1B073D4AE4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985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fld id="{29DA97EF-B54B-45F4-82FD-0E9ADBE3F0C4}" type="slidenum">
              <a:rPr lang="en-US" altLang="en-US" smtClean="0"/>
              <a:pPr/>
              <a:t>2</a:t>
            </a:fld>
            <a:endParaRPr lang="en-US" altLang="en-US" smtClean="0"/>
          </a:p>
        </p:txBody>
      </p:sp>
      <p:sp>
        <p:nvSpPr>
          <p:cNvPr id="17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fld id="{D191265E-B62E-4E9C-9AFF-AA0F596173B6}" type="slidenum">
              <a:rPr lang="en-US" altLang="en-US" smtClean="0"/>
              <a:pPr/>
              <a:t>4</a:t>
            </a:fld>
            <a:endParaRPr lang="en-US" altLang="en-US" smtClean="0"/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fld id="{9A66C479-37E7-4EB2-86D2-F0011A36E68F}" type="slidenum">
              <a:rPr lang="en-US" altLang="en-US" smtClean="0"/>
              <a:pPr/>
              <a:t>13</a:t>
            </a:fld>
            <a:endParaRPr lang="en-US" altLang="en-US" smtClean="0"/>
          </a:p>
        </p:txBody>
      </p:sp>
      <p:sp>
        <p:nvSpPr>
          <p:cNvPr id="19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/>
          <p:cNvSpPr>
            <a:spLocks noChangeShapeType="1"/>
          </p:cNvSpPr>
          <p:nvPr/>
        </p:nvSpPr>
        <p:spPr bwMode="auto">
          <a:xfrm>
            <a:off x="1905000" y="1219200"/>
            <a:ext cx="0" cy="2057400"/>
          </a:xfrm>
          <a:prstGeom prst="line">
            <a:avLst/>
          </a:prstGeom>
          <a:noFill/>
          <a:ln w="3492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Oval 8"/>
          <p:cNvSpPr>
            <a:spLocks noChangeArrowheads="1"/>
          </p:cNvSpPr>
          <p:nvPr/>
        </p:nvSpPr>
        <p:spPr bwMode="auto">
          <a:xfrm>
            <a:off x="163513" y="2103438"/>
            <a:ext cx="347662" cy="347662"/>
          </a:xfrm>
          <a:prstGeom prst="ellipse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2400" smtClean="0">
              <a:latin typeface="Times New Roman" pitchFamily="18" charset="0"/>
            </a:endParaRPr>
          </a:p>
        </p:txBody>
      </p:sp>
      <p:sp>
        <p:nvSpPr>
          <p:cNvPr id="6" name="Oval 9"/>
          <p:cNvSpPr>
            <a:spLocks noChangeArrowheads="1"/>
          </p:cNvSpPr>
          <p:nvPr/>
        </p:nvSpPr>
        <p:spPr bwMode="auto">
          <a:xfrm>
            <a:off x="739775" y="2105025"/>
            <a:ext cx="349250" cy="347663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2400" smtClean="0">
              <a:latin typeface="Times New Roman" pitchFamily="18" charset="0"/>
            </a:endParaRPr>
          </a:p>
        </p:txBody>
      </p:sp>
      <p:sp>
        <p:nvSpPr>
          <p:cNvPr id="7" name="Oval 10"/>
          <p:cNvSpPr>
            <a:spLocks noChangeArrowheads="1"/>
          </p:cNvSpPr>
          <p:nvPr/>
        </p:nvSpPr>
        <p:spPr bwMode="auto">
          <a:xfrm>
            <a:off x="1317625" y="2105025"/>
            <a:ext cx="347663" cy="347663"/>
          </a:xfrm>
          <a:prstGeom prst="ellipse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2400" smtClean="0">
              <a:latin typeface="Times New Roman" pitchFamily="18" charset="0"/>
            </a:endParaRP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33600" y="1371600"/>
            <a:ext cx="6477000" cy="17526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733800"/>
            <a:ext cx="6477000" cy="19812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086600" y="6248400"/>
            <a:ext cx="1524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810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2209800" y="6248400"/>
            <a:ext cx="1219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8B8D1D-8427-45C8-BF99-0BD50B09525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683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F52D04-03A7-4F37-92C1-BD96A58F5D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102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B1B66E-22FB-4058-9903-2D183F788E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821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905000"/>
            <a:ext cx="3429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905000"/>
            <a:ext cx="3429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C8A56C-8CB2-4730-9740-225CBD244E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945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1E996B-76C0-483C-B3F6-8A1845C752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392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948A28-8AD2-4979-AB5E-B64DD06D6A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765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FF85C6-1019-4989-9F7F-34E3BD797D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21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FDA6F7-DD48-46CF-8C71-726AC3CC62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160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0D79C5-1FF9-433A-AEF3-00614AECDF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910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D238D-4C70-46D3-8B11-940381B011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808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90500"/>
            <a:ext cx="1752600" cy="5829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190500"/>
            <a:ext cx="5105400" cy="58293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EFA21B-8D91-49A8-8333-C0F66F75AD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774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190500"/>
            <a:ext cx="7010400" cy="152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0" y="1905000"/>
            <a:ext cx="7010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629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524000" y="6248400"/>
            <a:ext cx="129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2E537D92-36B0-43D1-BBD7-CBF5C9C1CD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31" name="Line 7"/>
          <p:cNvSpPr>
            <a:spLocks noChangeShapeType="1"/>
          </p:cNvSpPr>
          <p:nvPr/>
        </p:nvSpPr>
        <p:spPr bwMode="auto">
          <a:xfrm flipV="1">
            <a:off x="1371600" y="304800"/>
            <a:ext cx="0" cy="12954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Oval 8"/>
          <p:cNvSpPr>
            <a:spLocks noChangeArrowheads="1"/>
          </p:cNvSpPr>
          <p:nvPr/>
        </p:nvSpPr>
        <p:spPr bwMode="auto">
          <a:xfrm>
            <a:off x="152400" y="838200"/>
            <a:ext cx="228600" cy="228600"/>
          </a:xfrm>
          <a:prstGeom prst="ellipse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2400" smtClean="0">
              <a:latin typeface="Times New Roman" pitchFamily="18" charset="0"/>
            </a:endParaRPr>
          </a:p>
        </p:txBody>
      </p:sp>
      <p:sp>
        <p:nvSpPr>
          <p:cNvPr id="1033" name="Oval 9"/>
          <p:cNvSpPr>
            <a:spLocks noChangeArrowheads="1"/>
          </p:cNvSpPr>
          <p:nvPr/>
        </p:nvSpPr>
        <p:spPr bwMode="auto">
          <a:xfrm>
            <a:off x="539750" y="838200"/>
            <a:ext cx="228600" cy="228600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2400" smtClean="0">
              <a:latin typeface="Times New Roman" pitchFamily="18" charset="0"/>
            </a:endParaRPr>
          </a:p>
        </p:txBody>
      </p:sp>
      <p:sp>
        <p:nvSpPr>
          <p:cNvPr id="1034" name="Oval 10"/>
          <p:cNvSpPr>
            <a:spLocks noChangeArrowheads="1"/>
          </p:cNvSpPr>
          <p:nvPr/>
        </p:nvSpPr>
        <p:spPr bwMode="auto">
          <a:xfrm>
            <a:off x="927100" y="838200"/>
            <a:ext cx="228600" cy="228600"/>
          </a:xfrm>
          <a:prstGeom prst="ellipse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2400" smtClean="0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0000"/>
        <a:buFont typeface="Wingdings" pitchFamily="2" charset="2"/>
        <a:buChar char="¢"/>
        <a:defRPr sz="30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sz="2800">
          <a:solidFill>
            <a:schemeClr val="tx2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2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2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Gantt and PERT charts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Representing and Scheduling Project Plans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 smtClean="0"/>
              <a:t>Gantt Charts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Useful for depicting simple projects or parts of large projects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Show start and completion dates for individual tasks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Allocate staff and resources to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smtClean="0"/>
              <a:t>PERT (Activity) Charts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PERT = Program Evaluation Review Technique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Show order of activities or dependencies between activities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Identify Critical Path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723900" y="4114800"/>
            <a:ext cx="7239000" cy="1981200"/>
          </a:xfrm>
        </p:spPr>
        <p:txBody>
          <a:bodyPr/>
          <a:lstStyle/>
          <a:p>
            <a:r>
              <a:rPr lang="en-GB" altLang="en-US" smtClean="0"/>
              <a:t>PERT Charts were developed by the US navy in the 1950s when projects became too complex to easily track and it was hard to see the impact of a delay in one subtask.</a:t>
            </a:r>
          </a:p>
        </p:txBody>
      </p:sp>
      <p:pic>
        <p:nvPicPr>
          <p:cNvPr id="5124" name="Picture 4" descr="http://ak1.picdn.net/shutterstock/videos/3957685/preview/stock-footage--s-arleigh-burke-leads-the-united-states-naval-operations-in-the-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57200"/>
            <a:ext cx="4876800" cy="324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 b="1" smtClean="0"/>
              <a:t>Graphical diagrams that depict project plans </a:t>
            </a:r>
            <a:br>
              <a:rPr lang="en-US" altLang="en-US" sz="2100" b="1" smtClean="0"/>
            </a:br>
            <a:r>
              <a:rPr lang="en-US" altLang="en-US" sz="2100" b="1" smtClean="0"/>
              <a:t>(a) A Gantt Chart </a:t>
            </a:r>
            <a:br>
              <a:rPr lang="en-US" altLang="en-US" sz="2100" b="1" smtClean="0"/>
            </a:br>
            <a:r>
              <a:rPr lang="en-US" altLang="en-US" sz="2100" b="1" smtClean="0"/>
              <a:t>(b) A PERT chart</a:t>
            </a:r>
            <a:endParaRPr lang="en-US" altLang="en-US" sz="1300" smtClean="0">
              <a:solidFill>
                <a:srgbClr val="000000"/>
              </a:solidFill>
              <a:latin typeface="Geneva" charset="0"/>
            </a:endParaRPr>
          </a:p>
        </p:txBody>
      </p:sp>
      <p:pic>
        <p:nvPicPr>
          <p:cNvPr id="614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966913"/>
            <a:ext cx="768032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4038600"/>
            <a:ext cx="5495925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Sample PERT Chart</a:t>
            </a:r>
          </a:p>
        </p:txBody>
      </p:sp>
      <p:pic>
        <p:nvPicPr>
          <p:cNvPr id="7171" name="Picture 4" descr="FIG3-18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1200" y="1905000"/>
            <a:ext cx="6096000" cy="4114800"/>
          </a:xfr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PERT Chart or Activity Network in Microsoft Project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smtClean="0"/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8" y="2819400"/>
            <a:ext cx="846455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smtClean="0"/>
              <a:t>Activities and Events</a:t>
            </a:r>
            <a:endParaRPr lang="en-GB" altLang="en-US" smtClean="0"/>
          </a:p>
        </p:txBody>
      </p:sp>
      <p:sp>
        <p:nvSpPr>
          <p:cNvPr id="9219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7086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b="1" i="1" smtClean="0"/>
              <a:t>Activity</a:t>
            </a:r>
            <a:r>
              <a:rPr lang="en-US" altLang="en-US" smtClean="0"/>
              <a:t> – a chunk of work that is part of the project; an activity may be broken down into multiple subactivities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i="1" smtClean="0"/>
              <a:t>Event</a:t>
            </a:r>
            <a:r>
              <a:rPr lang="en-US" altLang="en-US" smtClean="0"/>
              <a:t> – a significant point in time during the project, such as a milestone event; an event could be the time at which an activity is completed or the time at which related concurrent activities have all completed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i="1" smtClean="0"/>
              <a:t>Dummy Activity</a:t>
            </a:r>
            <a:r>
              <a:rPr lang="en-US" altLang="en-US" smtClean="0"/>
              <a:t> – an artificial activity with zero time duration that only shows a precedence relationship among activities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Activity Network notation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1024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altLang="en-US" smtClean="0"/>
          </a:p>
        </p:txBody>
      </p:sp>
      <p:grpSp>
        <p:nvGrpSpPr>
          <p:cNvPr id="10245" name="Group 4"/>
          <p:cNvGrpSpPr>
            <a:grpSpLocks/>
          </p:cNvGrpSpPr>
          <p:nvPr/>
        </p:nvGrpSpPr>
        <p:grpSpPr bwMode="auto">
          <a:xfrm>
            <a:off x="1179513" y="1162050"/>
            <a:ext cx="2139950" cy="871538"/>
            <a:chOff x="882" y="947"/>
            <a:chExt cx="1348" cy="549"/>
          </a:xfrm>
        </p:grpSpPr>
        <p:sp>
          <p:nvSpPr>
            <p:cNvPr id="10304" name="Oval 63"/>
            <p:cNvSpPr>
              <a:spLocks noChangeArrowheads="1"/>
            </p:cNvSpPr>
            <p:nvPr/>
          </p:nvSpPr>
          <p:spPr bwMode="auto">
            <a:xfrm>
              <a:off x="1530" y="1154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305" name="Line 24"/>
            <p:cNvSpPr>
              <a:spLocks noChangeShapeType="1"/>
            </p:cNvSpPr>
            <p:nvPr/>
          </p:nvSpPr>
          <p:spPr bwMode="auto">
            <a:xfrm>
              <a:off x="882" y="1245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06" name="Line 37"/>
            <p:cNvSpPr>
              <a:spLocks noChangeShapeType="1"/>
            </p:cNvSpPr>
            <p:nvPr/>
          </p:nvSpPr>
          <p:spPr bwMode="auto">
            <a:xfrm flipV="1">
              <a:off x="1729" y="984"/>
              <a:ext cx="493" cy="25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07" name="Line 38"/>
            <p:cNvSpPr>
              <a:spLocks noChangeShapeType="1"/>
            </p:cNvSpPr>
            <p:nvPr/>
          </p:nvSpPr>
          <p:spPr bwMode="auto">
            <a:xfrm>
              <a:off x="1728" y="1248"/>
              <a:ext cx="502" cy="19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08" name="Text Box 41"/>
            <p:cNvSpPr txBox="1">
              <a:spLocks noChangeArrowheads="1"/>
            </p:cNvSpPr>
            <p:nvPr/>
          </p:nvSpPr>
          <p:spPr bwMode="auto">
            <a:xfrm>
              <a:off x="1108" y="1080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b</a:t>
              </a:r>
            </a:p>
          </p:txBody>
        </p:sp>
        <p:sp>
          <p:nvSpPr>
            <p:cNvPr id="10309" name="Text Box 42"/>
            <p:cNvSpPr txBox="1">
              <a:spLocks noChangeArrowheads="1"/>
            </p:cNvSpPr>
            <p:nvPr/>
          </p:nvSpPr>
          <p:spPr bwMode="auto">
            <a:xfrm>
              <a:off x="1826" y="947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c</a:t>
              </a:r>
            </a:p>
          </p:txBody>
        </p:sp>
        <p:sp>
          <p:nvSpPr>
            <p:cNvPr id="10310" name="Text Box 43"/>
            <p:cNvSpPr txBox="1">
              <a:spLocks noChangeArrowheads="1"/>
            </p:cNvSpPr>
            <p:nvPr/>
          </p:nvSpPr>
          <p:spPr bwMode="auto">
            <a:xfrm>
              <a:off x="1834" y="1304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d</a:t>
              </a:r>
            </a:p>
          </p:txBody>
        </p:sp>
      </p:grpSp>
      <p:grpSp>
        <p:nvGrpSpPr>
          <p:cNvPr id="10246" name="Group 5"/>
          <p:cNvGrpSpPr>
            <a:grpSpLocks/>
          </p:cNvGrpSpPr>
          <p:nvPr/>
        </p:nvGrpSpPr>
        <p:grpSpPr bwMode="auto">
          <a:xfrm>
            <a:off x="4940300" y="1163638"/>
            <a:ext cx="2198688" cy="927100"/>
            <a:chOff x="3250" y="948"/>
            <a:chExt cx="1385" cy="584"/>
          </a:xfrm>
        </p:grpSpPr>
        <p:sp>
          <p:nvSpPr>
            <p:cNvPr id="10297" name="Oval 56"/>
            <p:cNvSpPr>
              <a:spLocks noChangeArrowheads="1"/>
            </p:cNvSpPr>
            <p:nvPr/>
          </p:nvSpPr>
          <p:spPr bwMode="auto">
            <a:xfrm>
              <a:off x="3792" y="1141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98" name="Line 25"/>
            <p:cNvSpPr>
              <a:spLocks noChangeShapeType="1"/>
            </p:cNvSpPr>
            <p:nvPr/>
          </p:nvSpPr>
          <p:spPr bwMode="auto">
            <a:xfrm>
              <a:off x="3995" y="1231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99" name="Line 39"/>
            <p:cNvSpPr>
              <a:spLocks noChangeShapeType="1"/>
            </p:cNvSpPr>
            <p:nvPr/>
          </p:nvSpPr>
          <p:spPr bwMode="auto">
            <a:xfrm flipV="1">
              <a:off x="3251" y="1236"/>
              <a:ext cx="539" cy="24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00" name="Line 40"/>
            <p:cNvSpPr>
              <a:spLocks noChangeShapeType="1"/>
            </p:cNvSpPr>
            <p:nvPr/>
          </p:nvSpPr>
          <p:spPr bwMode="auto">
            <a:xfrm>
              <a:off x="3250" y="1017"/>
              <a:ext cx="549" cy="21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01" name="Text Box 44"/>
            <p:cNvSpPr txBox="1">
              <a:spLocks noChangeArrowheads="1"/>
            </p:cNvSpPr>
            <p:nvPr/>
          </p:nvSpPr>
          <p:spPr bwMode="auto">
            <a:xfrm>
              <a:off x="3435" y="948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e</a:t>
              </a:r>
            </a:p>
          </p:txBody>
        </p:sp>
        <p:sp>
          <p:nvSpPr>
            <p:cNvPr id="10302" name="Text Box 45"/>
            <p:cNvSpPr txBox="1">
              <a:spLocks noChangeArrowheads="1"/>
            </p:cNvSpPr>
            <p:nvPr/>
          </p:nvSpPr>
          <p:spPr bwMode="auto">
            <a:xfrm>
              <a:off x="3444" y="1340"/>
              <a:ext cx="14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f</a:t>
              </a:r>
            </a:p>
          </p:txBody>
        </p:sp>
        <p:sp>
          <p:nvSpPr>
            <p:cNvPr id="10303" name="Text Box 46"/>
            <p:cNvSpPr txBox="1">
              <a:spLocks noChangeArrowheads="1"/>
            </p:cNvSpPr>
            <p:nvPr/>
          </p:nvSpPr>
          <p:spPr bwMode="auto">
            <a:xfrm>
              <a:off x="4184" y="1195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g</a:t>
              </a:r>
            </a:p>
          </p:txBody>
        </p:sp>
      </p:grpSp>
      <p:grpSp>
        <p:nvGrpSpPr>
          <p:cNvPr id="10247" name="Group 6"/>
          <p:cNvGrpSpPr>
            <a:grpSpLocks/>
          </p:cNvGrpSpPr>
          <p:nvPr/>
        </p:nvGrpSpPr>
        <p:grpSpPr bwMode="auto">
          <a:xfrm>
            <a:off x="1377950" y="4208463"/>
            <a:ext cx="5783263" cy="1487487"/>
            <a:chOff x="1006" y="2866"/>
            <a:chExt cx="3643" cy="937"/>
          </a:xfrm>
        </p:grpSpPr>
        <p:sp>
          <p:nvSpPr>
            <p:cNvPr id="10277" name="Oval 36"/>
            <p:cNvSpPr>
              <a:spLocks noChangeArrowheads="1"/>
            </p:cNvSpPr>
            <p:nvPr/>
          </p:nvSpPr>
          <p:spPr bwMode="auto">
            <a:xfrm>
              <a:off x="3789" y="2970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78" name="Oval 37"/>
            <p:cNvSpPr>
              <a:spLocks noChangeArrowheads="1"/>
            </p:cNvSpPr>
            <p:nvPr/>
          </p:nvSpPr>
          <p:spPr bwMode="auto">
            <a:xfrm>
              <a:off x="3794" y="3596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79" name="Text Box 15"/>
            <p:cNvSpPr txBox="1">
              <a:spLocks noChangeArrowheads="1"/>
            </p:cNvSpPr>
            <p:nvPr/>
          </p:nvSpPr>
          <p:spPr bwMode="auto">
            <a:xfrm>
              <a:off x="1006" y="2866"/>
              <a:ext cx="154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 u="sng">
                  <a:solidFill>
                    <a:schemeClr val="tx1"/>
                  </a:solidFill>
                </a:rPr>
                <a:t>Activity</a:t>
              </a:r>
              <a:r>
                <a:rPr lang="en-US" altLang="en-US" sz="1800">
                  <a:solidFill>
                    <a:schemeClr val="tx1"/>
                  </a:solidFill>
                </a:rPr>
                <a:t>    </a:t>
              </a:r>
              <a:r>
                <a:rPr lang="en-US" altLang="en-US" sz="1800" u="sng">
                  <a:solidFill>
                    <a:schemeClr val="tx1"/>
                  </a:solidFill>
                </a:rPr>
                <a:t>Predecessor</a:t>
              </a:r>
            </a:p>
          </p:txBody>
        </p:sp>
        <p:sp>
          <p:nvSpPr>
            <p:cNvPr id="10280" name="Text Box 16"/>
            <p:cNvSpPr txBox="1">
              <a:spLocks noChangeArrowheads="1"/>
            </p:cNvSpPr>
            <p:nvPr/>
          </p:nvSpPr>
          <p:spPr bwMode="auto">
            <a:xfrm>
              <a:off x="1161" y="3060"/>
              <a:ext cx="23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m</a:t>
              </a:r>
            </a:p>
          </p:txBody>
        </p:sp>
        <p:sp>
          <p:nvSpPr>
            <p:cNvPr id="10281" name="Text Box 17"/>
            <p:cNvSpPr txBox="1">
              <a:spLocks noChangeArrowheads="1"/>
            </p:cNvSpPr>
            <p:nvPr/>
          </p:nvSpPr>
          <p:spPr bwMode="auto">
            <a:xfrm>
              <a:off x="1180" y="3234"/>
              <a:ext cx="1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n</a:t>
              </a:r>
            </a:p>
          </p:txBody>
        </p:sp>
        <p:sp>
          <p:nvSpPr>
            <p:cNvPr id="10282" name="Text Box 18"/>
            <p:cNvSpPr txBox="1">
              <a:spLocks noChangeArrowheads="1"/>
            </p:cNvSpPr>
            <p:nvPr/>
          </p:nvSpPr>
          <p:spPr bwMode="auto">
            <a:xfrm>
              <a:off x="1189" y="3399"/>
              <a:ext cx="16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r</a:t>
              </a:r>
            </a:p>
          </p:txBody>
        </p:sp>
        <p:sp>
          <p:nvSpPr>
            <p:cNvPr id="10283" name="Text Box 19"/>
            <p:cNvSpPr txBox="1">
              <a:spLocks noChangeArrowheads="1"/>
            </p:cNvSpPr>
            <p:nvPr/>
          </p:nvSpPr>
          <p:spPr bwMode="auto">
            <a:xfrm>
              <a:off x="1180" y="3572"/>
              <a:ext cx="18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s</a:t>
              </a:r>
            </a:p>
          </p:txBody>
        </p:sp>
        <p:sp>
          <p:nvSpPr>
            <p:cNvPr id="10284" name="Text Box 20"/>
            <p:cNvSpPr txBox="1">
              <a:spLocks noChangeArrowheads="1"/>
            </p:cNvSpPr>
            <p:nvPr/>
          </p:nvSpPr>
          <p:spPr bwMode="auto">
            <a:xfrm>
              <a:off x="1968" y="3005"/>
              <a:ext cx="1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_</a:t>
              </a:r>
            </a:p>
          </p:txBody>
        </p:sp>
        <p:sp>
          <p:nvSpPr>
            <p:cNvPr id="10285" name="Text Box 21"/>
            <p:cNvSpPr txBox="1">
              <a:spLocks noChangeArrowheads="1"/>
            </p:cNvSpPr>
            <p:nvPr/>
          </p:nvSpPr>
          <p:spPr bwMode="auto">
            <a:xfrm>
              <a:off x="1965" y="3155"/>
              <a:ext cx="1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_</a:t>
              </a:r>
            </a:p>
          </p:txBody>
        </p:sp>
        <p:sp>
          <p:nvSpPr>
            <p:cNvPr id="10286" name="Text Box 22"/>
            <p:cNvSpPr txBox="1">
              <a:spLocks noChangeArrowheads="1"/>
            </p:cNvSpPr>
            <p:nvPr/>
          </p:nvSpPr>
          <p:spPr bwMode="auto">
            <a:xfrm>
              <a:off x="1861" y="3396"/>
              <a:ext cx="3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m, n</a:t>
              </a:r>
            </a:p>
          </p:txBody>
        </p:sp>
        <p:sp>
          <p:nvSpPr>
            <p:cNvPr id="10287" name="Text Box 23"/>
            <p:cNvSpPr txBox="1">
              <a:spLocks noChangeArrowheads="1"/>
            </p:cNvSpPr>
            <p:nvPr/>
          </p:nvSpPr>
          <p:spPr bwMode="auto">
            <a:xfrm>
              <a:off x="1966" y="3570"/>
              <a:ext cx="1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n</a:t>
              </a:r>
            </a:p>
          </p:txBody>
        </p:sp>
        <p:sp>
          <p:nvSpPr>
            <p:cNvPr id="10288" name="Line 28"/>
            <p:cNvSpPr>
              <a:spLocks noChangeShapeType="1"/>
            </p:cNvSpPr>
            <p:nvPr/>
          </p:nvSpPr>
          <p:spPr bwMode="auto">
            <a:xfrm>
              <a:off x="3991" y="3059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89" name="Line 29"/>
            <p:cNvSpPr>
              <a:spLocks noChangeShapeType="1"/>
            </p:cNvSpPr>
            <p:nvPr/>
          </p:nvSpPr>
          <p:spPr bwMode="auto">
            <a:xfrm>
              <a:off x="3141" y="3068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90" name="Line 30"/>
            <p:cNvSpPr>
              <a:spLocks noChangeShapeType="1"/>
            </p:cNvSpPr>
            <p:nvPr/>
          </p:nvSpPr>
          <p:spPr bwMode="auto">
            <a:xfrm>
              <a:off x="3150" y="3690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91" name="Line 31"/>
            <p:cNvSpPr>
              <a:spLocks noChangeShapeType="1"/>
            </p:cNvSpPr>
            <p:nvPr/>
          </p:nvSpPr>
          <p:spPr bwMode="auto">
            <a:xfrm>
              <a:off x="4009" y="3689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92" name="Line 32"/>
            <p:cNvSpPr>
              <a:spLocks noChangeShapeType="1"/>
            </p:cNvSpPr>
            <p:nvPr/>
          </p:nvSpPr>
          <p:spPr bwMode="auto">
            <a:xfrm flipV="1">
              <a:off x="3886" y="3145"/>
              <a:ext cx="0" cy="4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93" name="Text Box 51"/>
            <p:cNvSpPr txBox="1">
              <a:spLocks noChangeArrowheads="1"/>
            </p:cNvSpPr>
            <p:nvPr/>
          </p:nvSpPr>
          <p:spPr bwMode="auto">
            <a:xfrm>
              <a:off x="3340" y="2901"/>
              <a:ext cx="209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m</a:t>
              </a:r>
            </a:p>
          </p:txBody>
        </p:sp>
        <p:sp>
          <p:nvSpPr>
            <p:cNvPr id="10294" name="Text Box 52"/>
            <p:cNvSpPr txBox="1">
              <a:spLocks noChangeArrowheads="1"/>
            </p:cNvSpPr>
            <p:nvPr/>
          </p:nvSpPr>
          <p:spPr bwMode="auto">
            <a:xfrm>
              <a:off x="4213" y="2897"/>
              <a:ext cx="153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r</a:t>
              </a:r>
            </a:p>
          </p:txBody>
        </p:sp>
        <p:sp>
          <p:nvSpPr>
            <p:cNvPr id="10295" name="Text Box 53"/>
            <p:cNvSpPr txBox="1">
              <a:spLocks noChangeArrowheads="1"/>
            </p:cNvSpPr>
            <p:nvPr/>
          </p:nvSpPr>
          <p:spPr bwMode="auto">
            <a:xfrm>
              <a:off x="3377" y="3514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n</a:t>
              </a:r>
            </a:p>
          </p:txBody>
        </p:sp>
        <p:sp>
          <p:nvSpPr>
            <p:cNvPr id="10296" name="Text Box 54"/>
            <p:cNvSpPr txBox="1">
              <a:spLocks noChangeArrowheads="1"/>
            </p:cNvSpPr>
            <p:nvPr/>
          </p:nvSpPr>
          <p:spPr bwMode="auto">
            <a:xfrm>
              <a:off x="4218" y="3523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s</a:t>
              </a:r>
            </a:p>
          </p:txBody>
        </p:sp>
      </p:grpSp>
      <p:grpSp>
        <p:nvGrpSpPr>
          <p:cNvPr id="10248" name="Group 7"/>
          <p:cNvGrpSpPr>
            <a:grpSpLocks/>
          </p:cNvGrpSpPr>
          <p:nvPr/>
        </p:nvGrpSpPr>
        <p:grpSpPr bwMode="auto">
          <a:xfrm>
            <a:off x="846138" y="2635250"/>
            <a:ext cx="1566862" cy="1103313"/>
            <a:chOff x="671" y="1875"/>
            <a:chExt cx="987" cy="695"/>
          </a:xfrm>
        </p:grpSpPr>
        <p:sp>
          <p:nvSpPr>
            <p:cNvPr id="10271" name="Oval 30"/>
            <p:cNvSpPr>
              <a:spLocks noChangeArrowheads="1"/>
            </p:cNvSpPr>
            <p:nvPr/>
          </p:nvSpPr>
          <p:spPr bwMode="auto">
            <a:xfrm>
              <a:off x="671" y="2152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72" name="Oval 31"/>
            <p:cNvSpPr>
              <a:spLocks noChangeArrowheads="1"/>
            </p:cNvSpPr>
            <p:nvPr/>
          </p:nvSpPr>
          <p:spPr bwMode="auto">
            <a:xfrm>
              <a:off x="1466" y="2143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cxnSp>
          <p:nvCxnSpPr>
            <p:cNvPr id="10273" name="AutoShape 55"/>
            <p:cNvCxnSpPr>
              <a:cxnSpLocks noChangeShapeType="1"/>
              <a:stCxn id="10271" idx="7"/>
              <a:endCxn id="10272" idx="1"/>
            </p:cNvCxnSpPr>
            <p:nvPr/>
          </p:nvCxnSpPr>
          <p:spPr bwMode="auto">
            <a:xfrm rot="-5400000">
              <a:off x="1160" y="1843"/>
              <a:ext cx="9" cy="659"/>
            </a:xfrm>
            <a:prstGeom prst="curvedConnector3">
              <a:avLst>
                <a:gd name="adj1" fmla="val 1444444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74" name="AutoShape 56"/>
            <p:cNvCxnSpPr>
              <a:cxnSpLocks noChangeShapeType="1"/>
              <a:stCxn id="10271" idx="5"/>
              <a:endCxn id="10272" idx="3"/>
            </p:cNvCxnSpPr>
            <p:nvPr/>
          </p:nvCxnSpPr>
          <p:spPr bwMode="auto">
            <a:xfrm rot="5400000" flipH="1" flipV="1">
              <a:off x="1160" y="1966"/>
              <a:ext cx="9" cy="659"/>
            </a:xfrm>
            <a:prstGeom prst="curvedConnector3">
              <a:avLst>
                <a:gd name="adj1" fmla="val -1088889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275" name="Text Box 57"/>
            <p:cNvSpPr txBox="1">
              <a:spLocks noChangeArrowheads="1"/>
            </p:cNvSpPr>
            <p:nvPr/>
          </p:nvSpPr>
          <p:spPr bwMode="auto">
            <a:xfrm>
              <a:off x="1075" y="1875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k</a:t>
              </a:r>
            </a:p>
          </p:txBody>
        </p:sp>
        <p:sp>
          <p:nvSpPr>
            <p:cNvPr id="10276" name="Text Box 58"/>
            <p:cNvSpPr txBox="1">
              <a:spLocks noChangeArrowheads="1"/>
            </p:cNvSpPr>
            <p:nvPr/>
          </p:nvSpPr>
          <p:spPr bwMode="auto">
            <a:xfrm>
              <a:off x="1094" y="2378"/>
              <a:ext cx="141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j</a:t>
              </a:r>
            </a:p>
          </p:txBody>
        </p:sp>
      </p:grpSp>
      <p:grpSp>
        <p:nvGrpSpPr>
          <p:cNvPr id="10249" name="Group 8"/>
          <p:cNvGrpSpPr>
            <a:grpSpLocks/>
          </p:cNvGrpSpPr>
          <p:nvPr/>
        </p:nvGrpSpPr>
        <p:grpSpPr bwMode="auto">
          <a:xfrm>
            <a:off x="884238" y="2578100"/>
            <a:ext cx="1393825" cy="1190625"/>
            <a:chOff x="695" y="1839"/>
            <a:chExt cx="878" cy="750"/>
          </a:xfrm>
        </p:grpSpPr>
        <p:sp>
          <p:nvSpPr>
            <p:cNvPr id="10269" name="Line 60"/>
            <p:cNvSpPr>
              <a:spLocks noChangeShapeType="1"/>
            </p:cNvSpPr>
            <p:nvPr/>
          </p:nvSpPr>
          <p:spPr bwMode="auto">
            <a:xfrm flipV="1">
              <a:off x="695" y="1839"/>
              <a:ext cx="878" cy="75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70" name="Line 61"/>
            <p:cNvSpPr>
              <a:spLocks noChangeShapeType="1"/>
            </p:cNvSpPr>
            <p:nvPr/>
          </p:nvSpPr>
          <p:spPr bwMode="auto">
            <a:xfrm>
              <a:off x="717" y="1862"/>
              <a:ext cx="814" cy="713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250" name="Group 9"/>
          <p:cNvGrpSpPr>
            <a:grpSpLocks/>
          </p:cNvGrpSpPr>
          <p:nvPr/>
        </p:nvGrpSpPr>
        <p:grpSpPr bwMode="auto">
          <a:xfrm>
            <a:off x="3386138" y="2487613"/>
            <a:ext cx="4913312" cy="1616075"/>
            <a:chOff x="2271" y="1782"/>
            <a:chExt cx="3095" cy="1018"/>
          </a:xfrm>
        </p:grpSpPr>
        <p:sp>
          <p:nvSpPr>
            <p:cNvPr id="10251" name="Oval 10"/>
            <p:cNvSpPr>
              <a:spLocks noChangeArrowheads="1"/>
            </p:cNvSpPr>
            <p:nvPr/>
          </p:nvSpPr>
          <p:spPr bwMode="auto">
            <a:xfrm>
              <a:off x="2271" y="2242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52" name="Oval 11"/>
            <p:cNvSpPr>
              <a:spLocks noChangeArrowheads="1"/>
            </p:cNvSpPr>
            <p:nvPr/>
          </p:nvSpPr>
          <p:spPr bwMode="auto">
            <a:xfrm>
              <a:off x="3107" y="2246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53" name="Oval 12"/>
            <p:cNvSpPr>
              <a:spLocks noChangeArrowheads="1"/>
            </p:cNvSpPr>
            <p:nvPr/>
          </p:nvSpPr>
          <p:spPr bwMode="auto">
            <a:xfrm>
              <a:off x="2686" y="1854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54" name="Oval 13"/>
            <p:cNvSpPr>
              <a:spLocks noChangeArrowheads="1"/>
            </p:cNvSpPr>
            <p:nvPr/>
          </p:nvSpPr>
          <p:spPr bwMode="auto">
            <a:xfrm>
              <a:off x="4104" y="1871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55" name="Oval 14"/>
            <p:cNvSpPr>
              <a:spLocks noChangeArrowheads="1"/>
            </p:cNvSpPr>
            <p:nvPr/>
          </p:nvSpPr>
          <p:spPr bwMode="auto">
            <a:xfrm>
              <a:off x="4939" y="1857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56" name="Oval 15"/>
            <p:cNvSpPr>
              <a:spLocks noChangeArrowheads="1"/>
            </p:cNvSpPr>
            <p:nvPr/>
          </p:nvSpPr>
          <p:spPr bwMode="auto">
            <a:xfrm>
              <a:off x="4540" y="2232"/>
              <a:ext cx="192" cy="17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0257" name="Line 26"/>
            <p:cNvSpPr>
              <a:spLocks noChangeShapeType="1"/>
            </p:cNvSpPr>
            <p:nvPr/>
          </p:nvSpPr>
          <p:spPr bwMode="auto">
            <a:xfrm>
              <a:off x="2473" y="2336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58" name="Line 27"/>
            <p:cNvSpPr>
              <a:spLocks noChangeShapeType="1"/>
            </p:cNvSpPr>
            <p:nvPr/>
          </p:nvSpPr>
          <p:spPr bwMode="auto">
            <a:xfrm>
              <a:off x="4301" y="1952"/>
              <a:ext cx="6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59" name="Line 33"/>
            <p:cNvSpPr>
              <a:spLocks noChangeShapeType="1"/>
            </p:cNvSpPr>
            <p:nvPr/>
          </p:nvSpPr>
          <p:spPr bwMode="auto">
            <a:xfrm flipV="1">
              <a:off x="2414" y="2002"/>
              <a:ext cx="298" cy="24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60" name="Line 34"/>
            <p:cNvSpPr>
              <a:spLocks noChangeShapeType="1"/>
            </p:cNvSpPr>
            <p:nvPr/>
          </p:nvSpPr>
          <p:spPr bwMode="auto">
            <a:xfrm>
              <a:off x="2862" y="1993"/>
              <a:ext cx="277" cy="27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61" name="Line 35"/>
            <p:cNvSpPr>
              <a:spLocks noChangeShapeType="1"/>
            </p:cNvSpPr>
            <p:nvPr/>
          </p:nvSpPr>
          <p:spPr bwMode="auto">
            <a:xfrm>
              <a:off x="4269" y="2020"/>
              <a:ext cx="277" cy="27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62" name="Line 36"/>
            <p:cNvSpPr>
              <a:spLocks noChangeShapeType="1"/>
            </p:cNvSpPr>
            <p:nvPr/>
          </p:nvSpPr>
          <p:spPr bwMode="auto">
            <a:xfrm flipV="1">
              <a:off x="4697" y="2014"/>
              <a:ext cx="286" cy="2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63" name="Text Box 47"/>
            <p:cNvSpPr txBox="1">
              <a:spLocks noChangeArrowheads="1"/>
            </p:cNvSpPr>
            <p:nvPr/>
          </p:nvSpPr>
          <p:spPr bwMode="auto">
            <a:xfrm>
              <a:off x="2397" y="1979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k</a:t>
              </a:r>
            </a:p>
          </p:txBody>
        </p:sp>
        <p:sp>
          <p:nvSpPr>
            <p:cNvPr id="10264" name="Text Box 48"/>
            <p:cNvSpPr txBox="1">
              <a:spLocks noChangeArrowheads="1"/>
            </p:cNvSpPr>
            <p:nvPr/>
          </p:nvSpPr>
          <p:spPr bwMode="auto">
            <a:xfrm>
              <a:off x="2699" y="2335"/>
              <a:ext cx="141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j</a:t>
              </a:r>
            </a:p>
          </p:txBody>
        </p:sp>
        <p:sp>
          <p:nvSpPr>
            <p:cNvPr id="10265" name="Text Box 49"/>
            <p:cNvSpPr txBox="1">
              <a:spLocks noChangeArrowheads="1"/>
            </p:cNvSpPr>
            <p:nvPr/>
          </p:nvSpPr>
          <p:spPr bwMode="auto">
            <a:xfrm>
              <a:off x="4807" y="2093"/>
              <a:ext cx="141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j</a:t>
              </a:r>
            </a:p>
          </p:txBody>
        </p:sp>
        <p:sp>
          <p:nvSpPr>
            <p:cNvPr id="10266" name="Text Box 50"/>
            <p:cNvSpPr txBox="1">
              <a:spLocks noChangeArrowheads="1"/>
            </p:cNvSpPr>
            <p:nvPr/>
          </p:nvSpPr>
          <p:spPr bwMode="auto">
            <a:xfrm>
              <a:off x="4532" y="1782"/>
              <a:ext cx="17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k</a:t>
              </a:r>
            </a:p>
          </p:txBody>
        </p:sp>
        <p:sp>
          <p:nvSpPr>
            <p:cNvPr id="10267" name="Text Box 59"/>
            <p:cNvSpPr txBox="1">
              <a:spLocks noChangeArrowheads="1"/>
            </p:cNvSpPr>
            <p:nvPr/>
          </p:nvSpPr>
          <p:spPr bwMode="auto">
            <a:xfrm>
              <a:off x="3563" y="1997"/>
              <a:ext cx="24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or</a:t>
              </a:r>
            </a:p>
          </p:txBody>
        </p:sp>
        <p:sp>
          <p:nvSpPr>
            <p:cNvPr id="10268" name="Text Box 62"/>
            <p:cNvSpPr txBox="1">
              <a:spLocks noChangeArrowheads="1"/>
            </p:cNvSpPr>
            <p:nvPr/>
          </p:nvSpPr>
          <p:spPr bwMode="auto">
            <a:xfrm>
              <a:off x="2577" y="2588"/>
              <a:ext cx="2789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600">
                  <a:solidFill>
                    <a:schemeClr val="tx1"/>
                  </a:solidFill>
                </a:rPr>
                <a:t>Dashed lines are called </a:t>
              </a:r>
              <a:r>
                <a:rPr lang="en-US" altLang="en-US" sz="1600" i="1">
                  <a:solidFill>
                    <a:schemeClr val="tx1"/>
                  </a:solidFill>
                </a:rPr>
                <a:t>dummy activities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1524000" y="190500"/>
            <a:ext cx="7010400" cy="723900"/>
          </a:xfrm>
        </p:spPr>
        <p:txBody>
          <a:bodyPr/>
          <a:lstStyle/>
          <a:p>
            <a:r>
              <a:rPr lang="en-GB" altLang="en-US" smtClean="0"/>
              <a:t>Example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/>
        </p:nvSpPr>
        <p:spPr bwMode="auto">
          <a:xfrm>
            <a:off x="457200" y="914400"/>
            <a:ext cx="82296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SzPct val="70000"/>
              <a:buFont typeface="Wingdings" pitchFamily="2" charset="2"/>
              <a:buChar char="¢"/>
              <a:defRPr sz="3000">
                <a:solidFill>
                  <a:schemeClr val="tx2"/>
                </a:solidFill>
                <a:latin typeface="Arial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2"/>
                </a:solidFill>
                <a:latin typeface="Arial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Char char="•"/>
              <a:defRPr sz="2400">
                <a:solidFill>
                  <a:schemeClr val="tx2"/>
                </a:solidFill>
                <a:latin typeface="Arial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•"/>
              <a:defRPr sz="2000">
                <a:solidFill>
                  <a:schemeClr val="tx2"/>
                </a:solidFill>
                <a:latin typeface="Arial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>
                <a:solidFill>
                  <a:schemeClr val="tx2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2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2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2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>
                <a:solidFill>
                  <a:schemeClr val="tx1"/>
                </a:solidFill>
              </a:rPr>
              <a:t>A project has the following activities and precedence relationships: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endParaRPr lang="en-US" altLang="en-US" sz="100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>
                <a:solidFill>
                  <a:schemeClr val="tx1"/>
                </a:solidFill>
              </a:rPr>
              <a:t>		    Predecessor		             Predecessor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 u="sng">
                <a:solidFill>
                  <a:schemeClr val="tx1"/>
                </a:solidFill>
              </a:rPr>
              <a:t>Activity     Activities</a:t>
            </a:r>
            <a:r>
              <a:rPr lang="en-US" altLang="en-US" sz="2800">
                <a:solidFill>
                  <a:schemeClr val="tx1"/>
                </a:solidFill>
              </a:rPr>
              <a:t>       	 </a:t>
            </a:r>
            <a:r>
              <a:rPr lang="en-US" altLang="en-US" sz="2800" u="sng">
                <a:solidFill>
                  <a:schemeClr val="tx1"/>
                </a:solidFill>
              </a:rPr>
              <a:t>Activity    Activities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>
                <a:solidFill>
                  <a:schemeClr val="tx1"/>
                </a:solidFill>
              </a:rPr>
              <a:t>	a		    -- 	     		      f		  c,e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>
                <a:solidFill>
                  <a:schemeClr val="tx1"/>
                </a:solidFill>
              </a:rPr>
              <a:t>	b		    a			      g		   b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>
                <a:solidFill>
                  <a:schemeClr val="tx1"/>
                </a:solidFill>
              </a:rPr>
              <a:t>	c		    a			      h		  b,d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>
                <a:solidFill>
                  <a:schemeClr val="tx1"/>
                </a:solidFill>
              </a:rPr>
              <a:t>	d		    a			      i		  b,d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>
                <a:solidFill>
                  <a:schemeClr val="tx1"/>
                </a:solidFill>
              </a:rPr>
              <a:t>	e		    b			      j		 f,g,h</a:t>
            </a:r>
          </a:p>
          <a:p>
            <a:pPr eaLnBrk="1" hangingPunct="1">
              <a:lnSpc>
                <a:spcPct val="90000"/>
              </a:lnSpc>
              <a:buClrTx/>
              <a:buSzTx/>
              <a:buFontTx/>
              <a:buNone/>
            </a:pPr>
            <a:r>
              <a:rPr lang="en-US" altLang="en-US" sz="2800">
                <a:solidFill>
                  <a:schemeClr val="tx1"/>
                </a:solidFill>
              </a:rPr>
              <a:t>Draw the activity network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Example</a:t>
            </a:r>
          </a:p>
        </p:txBody>
      </p:sp>
      <p:grpSp>
        <p:nvGrpSpPr>
          <p:cNvPr id="12291" name="Group 3"/>
          <p:cNvGrpSpPr>
            <a:grpSpLocks/>
          </p:cNvGrpSpPr>
          <p:nvPr/>
        </p:nvGrpSpPr>
        <p:grpSpPr bwMode="auto">
          <a:xfrm>
            <a:off x="558800" y="1992313"/>
            <a:ext cx="8024813" cy="2874962"/>
            <a:chOff x="1088" y="1733"/>
            <a:chExt cx="3711" cy="1317"/>
          </a:xfrm>
        </p:grpSpPr>
        <p:sp>
          <p:nvSpPr>
            <p:cNvPr id="12292" name="Oval 4"/>
            <p:cNvSpPr>
              <a:spLocks noChangeArrowheads="1"/>
            </p:cNvSpPr>
            <p:nvPr/>
          </p:nvSpPr>
          <p:spPr bwMode="auto">
            <a:xfrm>
              <a:off x="1682" y="2310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2293" name="Oval 5"/>
            <p:cNvSpPr>
              <a:spLocks noChangeArrowheads="1"/>
            </p:cNvSpPr>
            <p:nvPr/>
          </p:nvSpPr>
          <p:spPr bwMode="auto">
            <a:xfrm>
              <a:off x="1088" y="2319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2294" name="Oval 6"/>
            <p:cNvSpPr>
              <a:spLocks noChangeArrowheads="1"/>
            </p:cNvSpPr>
            <p:nvPr/>
          </p:nvSpPr>
          <p:spPr bwMode="auto">
            <a:xfrm>
              <a:off x="2551" y="1733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2295" name="Oval 7"/>
            <p:cNvSpPr>
              <a:spLocks noChangeArrowheads="1"/>
            </p:cNvSpPr>
            <p:nvPr/>
          </p:nvSpPr>
          <p:spPr bwMode="auto">
            <a:xfrm>
              <a:off x="2560" y="2885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2296" name="Oval 8"/>
            <p:cNvSpPr>
              <a:spLocks noChangeArrowheads="1"/>
            </p:cNvSpPr>
            <p:nvPr/>
          </p:nvSpPr>
          <p:spPr bwMode="auto">
            <a:xfrm>
              <a:off x="3059" y="2318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2297" name="Oval 9"/>
            <p:cNvSpPr>
              <a:spLocks noChangeArrowheads="1"/>
            </p:cNvSpPr>
            <p:nvPr/>
          </p:nvSpPr>
          <p:spPr bwMode="auto">
            <a:xfrm>
              <a:off x="3937" y="2318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2298" name="Oval 10"/>
            <p:cNvSpPr>
              <a:spLocks noChangeArrowheads="1"/>
            </p:cNvSpPr>
            <p:nvPr/>
          </p:nvSpPr>
          <p:spPr bwMode="auto">
            <a:xfrm>
              <a:off x="4625" y="2318"/>
              <a:ext cx="174" cy="16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2299" name="Line 11"/>
            <p:cNvSpPr>
              <a:spLocks noChangeShapeType="1"/>
            </p:cNvSpPr>
            <p:nvPr/>
          </p:nvSpPr>
          <p:spPr bwMode="auto">
            <a:xfrm>
              <a:off x="1259" y="2402"/>
              <a:ext cx="42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0" name="Line 12"/>
            <p:cNvSpPr>
              <a:spLocks noChangeShapeType="1"/>
            </p:cNvSpPr>
            <p:nvPr/>
          </p:nvSpPr>
          <p:spPr bwMode="auto">
            <a:xfrm flipV="1">
              <a:off x="1833" y="1860"/>
              <a:ext cx="732" cy="47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1" name="Line 13"/>
            <p:cNvSpPr>
              <a:spLocks noChangeShapeType="1"/>
            </p:cNvSpPr>
            <p:nvPr/>
          </p:nvSpPr>
          <p:spPr bwMode="auto">
            <a:xfrm>
              <a:off x="1854" y="2403"/>
              <a:ext cx="12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2" name="Line 14"/>
            <p:cNvSpPr>
              <a:spLocks noChangeShapeType="1"/>
            </p:cNvSpPr>
            <p:nvPr/>
          </p:nvSpPr>
          <p:spPr bwMode="auto">
            <a:xfrm>
              <a:off x="1827" y="2457"/>
              <a:ext cx="741" cy="47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3" name="Line 15"/>
            <p:cNvSpPr>
              <a:spLocks noChangeShapeType="1"/>
            </p:cNvSpPr>
            <p:nvPr/>
          </p:nvSpPr>
          <p:spPr bwMode="auto">
            <a:xfrm>
              <a:off x="3231" y="2403"/>
              <a:ext cx="70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4" name="Line 16"/>
            <p:cNvSpPr>
              <a:spLocks noChangeShapeType="1"/>
            </p:cNvSpPr>
            <p:nvPr/>
          </p:nvSpPr>
          <p:spPr bwMode="auto">
            <a:xfrm>
              <a:off x="4104" y="2400"/>
              <a:ext cx="52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5" name="Line 17"/>
            <p:cNvSpPr>
              <a:spLocks noChangeShapeType="1"/>
            </p:cNvSpPr>
            <p:nvPr/>
          </p:nvSpPr>
          <p:spPr bwMode="auto">
            <a:xfrm>
              <a:off x="2698" y="1874"/>
              <a:ext cx="387" cy="46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6" name="Line 18"/>
            <p:cNvSpPr>
              <a:spLocks noChangeShapeType="1"/>
            </p:cNvSpPr>
            <p:nvPr/>
          </p:nvSpPr>
          <p:spPr bwMode="auto">
            <a:xfrm>
              <a:off x="2724" y="1830"/>
              <a:ext cx="1230" cy="5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7" name="Line 19"/>
            <p:cNvSpPr>
              <a:spLocks noChangeShapeType="1"/>
            </p:cNvSpPr>
            <p:nvPr/>
          </p:nvSpPr>
          <p:spPr bwMode="auto">
            <a:xfrm>
              <a:off x="2637" y="1899"/>
              <a:ext cx="0" cy="9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8" name="Line 20"/>
            <p:cNvSpPr>
              <a:spLocks noChangeShapeType="1"/>
            </p:cNvSpPr>
            <p:nvPr/>
          </p:nvSpPr>
          <p:spPr bwMode="auto">
            <a:xfrm flipV="1">
              <a:off x="2724" y="2448"/>
              <a:ext cx="1227" cy="47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9" name="Line 21"/>
            <p:cNvSpPr>
              <a:spLocks noChangeShapeType="1"/>
            </p:cNvSpPr>
            <p:nvPr/>
          </p:nvSpPr>
          <p:spPr bwMode="auto">
            <a:xfrm flipV="1">
              <a:off x="2733" y="2454"/>
              <a:ext cx="1911" cy="51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10" name="Text Box 22"/>
            <p:cNvSpPr txBox="1">
              <a:spLocks noChangeArrowheads="1"/>
            </p:cNvSpPr>
            <p:nvPr/>
          </p:nvSpPr>
          <p:spPr bwMode="auto">
            <a:xfrm>
              <a:off x="1349" y="2198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a</a:t>
              </a:r>
            </a:p>
          </p:txBody>
        </p:sp>
        <p:sp>
          <p:nvSpPr>
            <p:cNvPr id="12311" name="Text Box 23"/>
            <p:cNvSpPr txBox="1">
              <a:spLocks noChangeArrowheads="1"/>
            </p:cNvSpPr>
            <p:nvPr/>
          </p:nvSpPr>
          <p:spPr bwMode="auto">
            <a:xfrm>
              <a:off x="2007" y="1940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b</a:t>
              </a:r>
            </a:p>
          </p:txBody>
        </p:sp>
        <p:sp>
          <p:nvSpPr>
            <p:cNvPr id="12312" name="Text Box 24"/>
            <p:cNvSpPr txBox="1">
              <a:spLocks noChangeArrowheads="1"/>
            </p:cNvSpPr>
            <p:nvPr/>
          </p:nvSpPr>
          <p:spPr bwMode="auto">
            <a:xfrm>
              <a:off x="2190" y="2206"/>
              <a:ext cx="138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c</a:t>
              </a:r>
            </a:p>
          </p:txBody>
        </p:sp>
        <p:sp>
          <p:nvSpPr>
            <p:cNvPr id="12313" name="Text Box 25"/>
            <p:cNvSpPr txBox="1">
              <a:spLocks noChangeArrowheads="1"/>
            </p:cNvSpPr>
            <p:nvPr/>
          </p:nvSpPr>
          <p:spPr bwMode="auto">
            <a:xfrm>
              <a:off x="1997" y="2628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d</a:t>
              </a:r>
            </a:p>
          </p:txBody>
        </p:sp>
        <p:sp>
          <p:nvSpPr>
            <p:cNvPr id="12314" name="Text Box 26"/>
            <p:cNvSpPr txBox="1">
              <a:spLocks noChangeArrowheads="1"/>
            </p:cNvSpPr>
            <p:nvPr/>
          </p:nvSpPr>
          <p:spPr bwMode="auto">
            <a:xfrm>
              <a:off x="2866" y="1951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e</a:t>
              </a:r>
            </a:p>
          </p:txBody>
        </p:sp>
        <p:sp>
          <p:nvSpPr>
            <p:cNvPr id="12315" name="Text Box 27"/>
            <p:cNvSpPr txBox="1">
              <a:spLocks noChangeArrowheads="1"/>
            </p:cNvSpPr>
            <p:nvPr/>
          </p:nvSpPr>
          <p:spPr bwMode="auto">
            <a:xfrm>
              <a:off x="3414" y="2206"/>
              <a:ext cx="1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f</a:t>
              </a:r>
            </a:p>
          </p:txBody>
        </p:sp>
        <p:sp>
          <p:nvSpPr>
            <p:cNvPr id="12316" name="Text Box 28"/>
            <p:cNvSpPr txBox="1">
              <a:spLocks noChangeArrowheads="1"/>
            </p:cNvSpPr>
            <p:nvPr/>
          </p:nvSpPr>
          <p:spPr bwMode="auto">
            <a:xfrm>
              <a:off x="3196" y="1850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g</a:t>
              </a:r>
            </a:p>
          </p:txBody>
        </p:sp>
        <p:sp>
          <p:nvSpPr>
            <p:cNvPr id="12317" name="Text Box 29"/>
            <p:cNvSpPr txBox="1">
              <a:spLocks noChangeArrowheads="1"/>
            </p:cNvSpPr>
            <p:nvPr/>
          </p:nvSpPr>
          <p:spPr bwMode="auto">
            <a:xfrm>
              <a:off x="2858" y="2617"/>
              <a:ext cx="14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h</a:t>
              </a:r>
            </a:p>
          </p:txBody>
        </p:sp>
        <p:sp>
          <p:nvSpPr>
            <p:cNvPr id="12318" name="Text Box 30"/>
            <p:cNvSpPr txBox="1">
              <a:spLocks noChangeArrowheads="1"/>
            </p:cNvSpPr>
            <p:nvPr/>
          </p:nvSpPr>
          <p:spPr bwMode="auto">
            <a:xfrm>
              <a:off x="3645" y="2682"/>
              <a:ext cx="10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i</a:t>
              </a:r>
            </a:p>
          </p:txBody>
        </p:sp>
        <p:sp>
          <p:nvSpPr>
            <p:cNvPr id="12319" name="Text Box 31"/>
            <p:cNvSpPr txBox="1">
              <a:spLocks noChangeArrowheads="1"/>
            </p:cNvSpPr>
            <p:nvPr/>
          </p:nvSpPr>
          <p:spPr bwMode="auto">
            <a:xfrm>
              <a:off x="4257" y="2187"/>
              <a:ext cx="10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800">
                  <a:solidFill>
                    <a:schemeClr val="tx1"/>
                  </a:solidFill>
                </a:rPr>
                <a:t>j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smtClean="0"/>
              <a:t>Critical Path</a:t>
            </a: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  <a:defRPr/>
            </a:pPr>
            <a:r>
              <a:rPr lang="en-US" sz="3200" dirty="0" smtClean="0"/>
              <a:t>identify all possible paths from start to finish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US" sz="3200" dirty="0" smtClean="0"/>
              <a:t>sum up durations for each path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US" sz="3200" dirty="0" smtClean="0"/>
              <a:t>largest total indicates critical path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Identify the critical path</a:t>
            </a:r>
          </a:p>
        </p:txBody>
      </p:sp>
      <p:grpSp>
        <p:nvGrpSpPr>
          <p:cNvPr id="14339" name="Group 3"/>
          <p:cNvGrpSpPr>
            <a:grpSpLocks/>
          </p:cNvGrpSpPr>
          <p:nvPr/>
        </p:nvGrpSpPr>
        <p:grpSpPr bwMode="auto">
          <a:xfrm>
            <a:off x="1066800" y="1981200"/>
            <a:ext cx="6096000" cy="3886200"/>
            <a:chOff x="1776" y="432"/>
            <a:chExt cx="3264" cy="1824"/>
          </a:xfrm>
        </p:grpSpPr>
        <p:sp>
          <p:nvSpPr>
            <p:cNvPr id="14340" name="Oval 4"/>
            <p:cNvSpPr>
              <a:spLocks noChangeArrowheads="1"/>
            </p:cNvSpPr>
            <p:nvPr/>
          </p:nvSpPr>
          <p:spPr bwMode="auto">
            <a:xfrm>
              <a:off x="1776" y="120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4341" name="Oval 5"/>
            <p:cNvSpPr>
              <a:spLocks noChangeArrowheads="1"/>
            </p:cNvSpPr>
            <p:nvPr/>
          </p:nvSpPr>
          <p:spPr bwMode="auto">
            <a:xfrm>
              <a:off x="1776" y="120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4342" name="Oval 6"/>
            <p:cNvSpPr>
              <a:spLocks noChangeArrowheads="1"/>
            </p:cNvSpPr>
            <p:nvPr/>
          </p:nvSpPr>
          <p:spPr bwMode="auto">
            <a:xfrm>
              <a:off x="2592" y="48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4343" name="Oval 7"/>
            <p:cNvSpPr>
              <a:spLocks noChangeArrowheads="1"/>
            </p:cNvSpPr>
            <p:nvPr/>
          </p:nvSpPr>
          <p:spPr bwMode="auto">
            <a:xfrm>
              <a:off x="3984" y="48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4344" name="Oval 8"/>
            <p:cNvSpPr>
              <a:spLocks noChangeArrowheads="1"/>
            </p:cNvSpPr>
            <p:nvPr/>
          </p:nvSpPr>
          <p:spPr bwMode="auto">
            <a:xfrm>
              <a:off x="2592" y="192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4345" name="Oval 9"/>
            <p:cNvSpPr>
              <a:spLocks noChangeArrowheads="1"/>
            </p:cNvSpPr>
            <p:nvPr/>
          </p:nvSpPr>
          <p:spPr bwMode="auto">
            <a:xfrm>
              <a:off x="3360" y="120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4346" name="Oval 10"/>
            <p:cNvSpPr>
              <a:spLocks noChangeArrowheads="1"/>
            </p:cNvSpPr>
            <p:nvPr/>
          </p:nvSpPr>
          <p:spPr bwMode="auto">
            <a:xfrm>
              <a:off x="3984" y="192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4347" name="Oval 11"/>
            <p:cNvSpPr>
              <a:spLocks noChangeArrowheads="1"/>
            </p:cNvSpPr>
            <p:nvPr/>
          </p:nvSpPr>
          <p:spPr bwMode="auto">
            <a:xfrm>
              <a:off x="4800" y="1200"/>
              <a:ext cx="240" cy="24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solidFill>
                  <a:schemeClr val="tx1"/>
                </a:solidFill>
              </a:endParaRPr>
            </a:p>
          </p:txBody>
        </p:sp>
        <p:sp>
          <p:nvSpPr>
            <p:cNvPr id="14348" name="Line 11"/>
            <p:cNvSpPr>
              <a:spLocks noChangeShapeType="1"/>
            </p:cNvSpPr>
            <p:nvPr/>
          </p:nvSpPr>
          <p:spPr bwMode="auto">
            <a:xfrm flipV="1">
              <a:off x="1959" y="675"/>
              <a:ext cx="660" cy="5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9" name="Line 12"/>
            <p:cNvSpPr>
              <a:spLocks noChangeShapeType="1"/>
            </p:cNvSpPr>
            <p:nvPr/>
          </p:nvSpPr>
          <p:spPr bwMode="auto">
            <a:xfrm>
              <a:off x="2832" y="624"/>
              <a:ext cx="115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0" name="Line 13"/>
            <p:cNvSpPr>
              <a:spLocks noChangeShapeType="1"/>
            </p:cNvSpPr>
            <p:nvPr/>
          </p:nvSpPr>
          <p:spPr bwMode="auto">
            <a:xfrm>
              <a:off x="4200" y="672"/>
              <a:ext cx="624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1" name="Line 14"/>
            <p:cNvSpPr>
              <a:spLocks noChangeShapeType="1"/>
            </p:cNvSpPr>
            <p:nvPr/>
          </p:nvSpPr>
          <p:spPr bwMode="auto">
            <a:xfrm>
              <a:off x="2016" y="1332"/>
              <a:ext cx="134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2" name="Line 15"/>
            <p:cNvSpPr>
              <a:spLocks noChangeShapeType="1"/>
            </p:cNvSpPr>
            <p:nvPr/>
          </p:nvSpPr>
          <p:spPr bwMode="auto">
            <a:xfrm>
              <a:off x="3600" y="1329"/>
              <a:ext cx="1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3" name="Line 16"/>
            <p:cNvSpPr>
              <a:spLocks noChangeShapeType="1"/>
            </p:cNvSpPr>
            <p:nvPr/>
          </p:nvSpPr>
          <p:spPr bwMode="auto">
            <a:xfrm>
              <a:off x="1959" y="1419"/>
              <a:ext cx="642" cy="55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4" name="Line 17"/>
            <p:cNvSpPr>
              <a:spLocks noChangeShapeType="1"/>
            </p:cNvSpPr>
            <p:nvPr/>
          </p:nvSpPr>
          <p:spPr bwMode="auto">
            <a:xfrm flipV="1">
              <a:off x="2799" y="1383"/>
              <a:ext cx="576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5" name="Line 18"/>
            <p:cNvSpPr>
              <a:spLocks noChangeShapeType="1"/>
            </p:cNvSpPr>
            <p:nvPr/>
          </p:nvSpPr>
          <p:spPr bwMode="auto">
            <a:xfrm>
              <a:off x="2799" y="678"/>
              <a:ext cx="576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6" name="Line 19"/>
            <p:cNvSpPr>
              <a:spLocks noChangeShapeType="1"/>
            </p:cNvSpPr>
            <p:nvPr/>
          </p:nvSpPr>
          <p:spPr bwMode="auto">
            <a:xfrm>
              <a:off x="2832" y="2064"/>
              <a:ext cx="115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7" name="Line 20"/>
            <p:cNvSpPr>
              <a:spLocks noChangeShapeType="1"/>
            </p:cNvSpPr>
            <p:nvPr/>
          </p:nvSpPr>
          <p:spPr bwMode="auto">
            <a:xfrm flipV="1">
              <a:off x="4203" y="1395"/>
              <a:ext cx="624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8" name="Line 21"/>
            <p:cNvSpPr>
              <a:spLocks noChangeShapeType="1"/>
            </p:cNvSpPr>
            <p:nvPr/>
          </p:nvSpPr>
          <p:spPr bwMode="auto">
            <a:xfrm flipV="1">
              <a:off x="3549" y="690"/>
              <a:ext cx="480" cy="52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9" name="Text Box 22"/>
            <p:cNvSpPr txBox="1">
              <a:spLocks noChangeArrowheads="1"/>
            </p:cNvSpPr>
            <p:nvPr/>
          </p:nvSpPr>
          <p:spPr bwMode="auto">
            <a:xfrm>
              <a:off x="1805" y="1224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</p:txBody>
        </p:sp>
        <p:sp>
          <p:nvSpPr>
            <p:cNvPr id="14360" name="Text Box 23"/>
            <p:cNvSpPr txBox="1">
              <a:spLocks noChangeArrowheads="1"/>
            </p:cNvSpPr>
            <p:nvPr/>
          </p:nvSpPr>
          <p:spPr bwMode="auto">
            <a:xfrm>
              <a:off x="2624" y="507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14361" name="Text Box 24"/>
            <p:cNvSpPr txBox="1">
              <a:spLocks noChangeArrowheads="1"/>
            </p:cNvSpPr>
            <p:nvPr/>
          </p:nvSpPr>
          <p:spPr bwMode="auto">
            <a:xfrm>
              <a:off x="4020" y="507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6</a:t>
              </a:r>
            </a:p>
          </p:txBody>
        </p:sp>
        <p:sp>
          <p:nvSpPr>
            <p:cNvPr id="14362" name="Text Box 25"/>
            <p:cNvSpPr txBox="1">
              <a:spLocks noChangeArrowheads="1"/>
            </p:cNvSpPr>
            <p:nvPr/>
          </p:nvSpPr>
          <p:spPr bwMode="auto">
            <a:xfrm>
              <a:off x="3389" y="1227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14363" name="Text Box 26"/>
            <p:cNvSpPr txBox="1">
              <a:spLocks noChangeArrowheads="1"/>
            </p:cNvSpPr>
            <p:nvPr/>
          </p:nvSpPr>
          <p:spPr bwMode="auto">
            <a:xfrm>
              <a:off x="4839" y="1230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7</a:t>
              </a:r>
            </a:p>
          </p:txBody>
        </p:sp>
        <p:sp>
          <p:nvSpPr>
            <p:cNvPr id="14364" name="Text Box 27"/>
            <p:cNvSpPr txBox="1">
              <a:spLocks noChangeArrowheads="1"/>
            </p:cNvSpPr>
            <p:nvPr/>
          </p:nvSpPr>
          <p:spPr bwMode="auto">
            <a:xfrm>
              <a:off x="4016" y="1950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5</a:t>
              </a:r>
            </a:p>
          </p:txBody>
        </p:sp>
        <p:sp>
          <p:nvSpPr>
            <p:cNvPr id="14365" name="Text Box 28"/>
            <p:cNvSpPr txBox="1">
              <a:spLocks noChangeArrowheads="1"/>
            </p:cNvSpPr>
            <p:nvPr/>
          </p:nvSpPr>
          <p:spPr bwMode="auto">
            <a:xfrm>
              <a:off x="2624" y="1944"/>
              <a:ext cx="178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14366" name="Text Box 29"/>
            <p:cNvSpPr txBox="1">
              <a:spLocks noChangeArrowheads="1"/>
            </p:cNvSpPr>
            <p:nvPr/>
          </p:nvSpPr>
          <p:spPr bwMode="auto">
            <a:xfrm>
              <a:off x="2294" y="1159"/>
              <a:ext cx="36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b = 2</a:t>
              </a:r>
            </a:p>
          </p:txBody>
        </p:sp>
        <p:sp>
          <p:nvSpPr>
            <p:cNvPr id="14367" name="Text Box 30"/>
            <p:cNvSpPr txBox="1">
              <a:spLocks noChangeArrowheads="1"/>
            </p:cNvSpPr>
            <p:nvPr/>
          </p:nvSpPr>
          <p:spPr bwMode="auto">
            <a:xfrm>
              <a:off x="3216" y="432"/>
              <a:ext cx="36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d = 4</a:t>
              </a:r>
            </a:p>
          </p:txBody>
        </p:sp>
        <p:sp>
          <p:nvSpPr>
            <p:cNvPr id="14368" name="Text Box 31"/>
            <p:cNvSpPr txBox="1">
              <a:spLocks noChangeArrowheads="1"/>
            </p:cNvSpPr>
            <p:nvPr/>
          </p:nvSpPr>
          <p:spPr bwMode="auto">
            <a:xfrm>
              <a:off x="3984" y="1152"/>
              <a:ext cx="36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g = 9</a:t>
              </a:r>
            </a:p>
          </p:txBody>
        </p:sp>
        <p:sp>
          <p:nvSpPr>
            <p:cNvPr id="14369" name="Text Box 32"/>
            <p:cNvSpPr txBox="1">
              <a:spLocks noChangeArrowheads="1"/>
            </p:cNvSpPr>
            <p:nvPr/>
          </p:nvSpPr>
          <p:spPr bwMode="auto">
            <a:xfrm>
              <a:off x="3168" y="2064"/>
              <a:ext cx="36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h = 9</a:t>
              </a:r>
            </a:p>
          </p:txBody>
        </p:sp>
        <p:sp>
          <p:nvSpPr>
            <p:cNvPr id="14370" name="Text Box 33"/>
            <p:cNvSpPr txBox="1">
              <a:spLocks noChangeArrowheads="1"/>
            </p:cNvSpPr>
            <p:nvPr/>
          </p:nvSpPr>
          <p:spPr bwMode="auto">
            <a:xfrm rot="-2624733">
              <a:off x="2784" y="1584"/>
              <a:ext cx="336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f = 8</a:t>
              </a:r>
            </a:p>
          </p:txBody>
        </p:sp>
        <p:sp>
          <p:nvSpPr>
            <p:cNvPr id="14371" name="Text Box 34"/>
            <p:cNvSpPr txBox="1">
              <a:spLocks noChangeArrowheads="1"/>
            </p:cNvSpPr>
            <p:nvPr/>
          </p:nvSpPr>
          <p:spPr bwMode="auto">
            <a:xfrm rot="2476862">
              <a:off x="2016" y="1632"/>
              <a:ext cx="361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c = 5</a:t>
              </a:r>
            </a:p>
          </p:txBody>
        </p:sp>
        <p:sp>
          <p:nvSpPr>
            <p:cNvPr id="14372" name="Text Box 35"/>
            <p:cNvSpPr txBox="1">
              <a:spLocks noChangeArrowheads="1"/>
            </p:cNvSpPr>
            <p:nvPr/>
          </p:nvSpPr>
          <p:spPr bwMode="auto">
            <a:xfrm rot="-2326596">
              <a:off x="2016" y="768"/>
              <a:ext cx="36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a = 6</a:t>
              </a:r>
            </a:p>
          </p:txBody>
        </p:sp>
        <p:sp>
          <p:nvSpPr>
            <p:cNvPr id="14373" name="Text Box 36"/>
            <p:cNvSpPr txBox="1">
              <a:spLocks noChangeArrowheads="1"/>
            </p:cNvSpPr>
            <p:nvPr/>
          </p:nvSpPr>
          <p:spPr bwMode="auto">
            <a:xfrm rot="2812724">
              <a:off x="4379" y="757"/>
              <a:ext cx="361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k = 6</a:t>
              </a:r>
            </a:p>
          </p:txBody>
        </p:sp>
        <p:sp>
          <p:nvSpPr>
            <p:cNvPr id="14374" name="Text Box 37"/>
            <p:cNvSpPr txBox="1">
              <a:spLocks noChangeArrowheads="1"/>
            </p:cNvSpPr>
            <p:nvPr/>
          </p:nvSpPr>
          <p:spPr bwMode="auto">
            <a:xfrm rot="-2447679">
              <a:off x="4416" y="1680"/>
              <a:ext cx="33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j = 7</a:t>
              </a:r>
            </a:p>
          </p:txBody>
        </p:sp>
        <p:sp>
          <p:nvSpPr>
            <p:cNvPr id="14375" name="Text Box 38"/>
            <p:cNvSpPr txBox="1">
              <a:spLocks noChangeArrowheads="1"/>
            </p:cNvSpPr>
            <p:nvPr/>
          </p:nvSpPr>
          <p:spPr bwMode="auto">
            <a:xfrm rot="-2725093">
              <a:off x="3531" y="837"/>
              <a:ext cx="330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i = 4</a:t>
              </a:r>
            </a:p>
          </p:txBody>
        </p:sp>
        <p:sp>
          <p:nvSpPr>
            <p:cNvPr id="14376" name="Text Box 39"/>
            <p:cNvSpPr txBox="1">
              <a:spLocks noChangeArrowheads="1"/>
            </p:cNvSpPr>
            <p:nvPr/>
          </p:nvSpPr>
          <p:spPr bwMode="auto">
            <a:xfrm rot="2911495">
              <a:off x="2888" y="760"/>
              <a:ext cx="367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tx1"/>
                </a:buClr>
                <a:buSzPct val="70000"/>
                <a:buFont typeface="Wingdings" pitchFamily="2" charset="2"/>
                <a:buChar char="¢"/>
                <a:defRPr sz="3000">
                  <a:solidFill>
                    <a:schemeClr val="tx2"/>
                  </a:solidFill>
                  <a:latin typeface="Arial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itchFamily="2" charset="2"/>
                <a:buChar char="l"/>
                <a:defRPr sz="2800">
                  <a:solidFill>
                    <a:schemeClr val="tx2"/>
                  </a:solidFill>
                  <a:latin typeface="Arial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2"/>
                </a:buClr>
                <a:buChar char="•"/>
                <a:defRPr sz="2400">
                  <a:solidFill>
                    <a:schemeClr val="tx2"/>
                  </a:solidFill>
                  <a:latin typeface="Arial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tx1"/>
                </a:buClr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4pPr>
              <a:lvl5pPr marL="2057400" indent="-228600">
                <a:spcBef>
                  <a:spcPct val="20000"/>
                </a:spcBef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2"/>
                  </a:solidFill>
                  <a:latin typeface="Arial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400">
                  <a:solidFill>
                    <a:schemeClr val="tx1"/>
                  </a:solidFill>
                </a:rPr>
                <a:t>e = 3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Comparison of Gantt and PERT Charts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905000"/>
            <a:ext cx="3436938" cy="4114800"/>
          </a:xfrm>
        </p:spPr>
        <p:txBody>
          <a:bodyPr/>
          <a:lstStyle/>
          <a:p>
            <a:pPr eaLnBrk="1" hangingPunct="1"/>
            <a:r>
              <a:rPr lang="en-US" altLang="en-US" sz="2600" smtClean="0"/>
              <a:t>Gantt</a:t>
            </a:r>
          </a:p>
          <a:p>
            <a:pPr lvl="1" eaLnBrk="1" hangingPunct="1"/>
            <a:r>
              <a:rPr lang="en-US" altLang="en-US" smtClean="0"/>
              <a:t>Visually shows duration of tasks</a:t>
            </a:r>
          </a:p>
          <a:p>
            <a:pPr lvl="1" eaLnBrk="1" hangingPunct="1"/>
            <a:r>
              <a:rPr lang="en-US" altLang="en-US" smtClean="0"/>
              <a:t>Visually shows time overlap between tasks</a:t>
            </a:r>
          </a:p>
          <a:p>
            <a:pPr lvl="1" eaLnBrk="1" hangingPunct="1"/>
            <a:r>
              <a:rPr lang="en-US" altLang="en-US" smtClean="0"/>
              <a:t>Shows conflicts in staffing and resources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097463" y="1905000"/>
            <a:ext cx="3436937" cy="4114800"/>
          </a:xfrm>
        </p:spPr>
        <p:txBody>
          <a:bodyPr/>
          <a:lstStyle/>
          <a:p>
            <a:pPr eaLnBrk="1" hangingPunct="1"/>
            <a:r>
              <a:rPr lang="en-US" altLang="en-US" sz="2600" smtClean="0"/>
              <a:t>PERT</a:t>
            </a:r>
          </a:p>
          <a:p>
            <a:pPr lvl="1" eaLnBrk="1" hangingPunct="1"/>
            <a:r>
              <a:rPr lang="en-US" altLang="en-US" smtClean="0"/>
              <a:t>Visually shows dependencies between tasks</a:t>
            </a:r>
          </a:p>
          <a:p>
            <a:pPr lvl="1" eaLnBrk="1" hangingPunct="1"/>
            <a:r>
              <a:rPr lang="en-US" altLang="en-US" smtClean="0"/>
              <a:t>Visually shows which tasks can be done in parallel</a:t>
            </a:r>
          </a:p>
          <a:p>
            <a:pPr lvl="1" eaLnBrk="1" hangingPunct="1"/>
            <a:r>
              <a:rPr lang="en-US" altLang="en-US" smtClean="0"/>
              <a:t>Shows Critical Path</a:t>
            </a: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Echo">
  <a:themeElements>
    <a:clrScheme name="Echo 7">
      <a:dk1>
        <a:srgbClr val="336666"/>
      </a:dk1>
      <a:lt1>
        <a:srgbClr val="FFFFFF"/>
      </a:lt1>
      <a:dk2>
        <a:srgbClr val="000000"/>
      </a:dk2>
      <a:lt2>
        <a:srgbClr val="666699"/>
      </a:lt2>
      <a:accent1>
        <a:srgbClr val="99CCCC"/>
      </a:accent1>
      <a:accent2>
        <a:srgbClr val="CCCCCC"/>
      </a:accent2>
      <a:accent3>
        <a:srgbClr val="FFFFFF"/>
      </a:accent3>
      <a:accent4>
        <a:srgbClr val="2A5656"/>
      </a:accent4>
      <a:accent5>
        <a:srgbClr val="CAE2E2"/>
      </a:accent5>
      <a:accent6>
        <a:srgbClr val="B9B9B9"/>
      </a:accent6>
      <a:hlink>
        <a:srgbClr val="006666"/>
      </a:hlink>
      <a:folHlink>
        <a:srgbClr val="B2B2B2"/>
      </a:folHlink>
    </a:clrScheme>
    <a:fontScheme name="Ech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Echo 1">
        <a:dk1>
          <a:srgbClr val="25252F"/>
        </a:dk1>
        <a:lt1>
          <a:srgbClr val="9999FF"/>
        </a:lt1>
        <a:dk2>
          <a:srgbClr val="000000"/>
        </a:dk2>
        <a:lt2>
          <a:srgbClr val="FFFFFF"/>
        </a:lt2>
        <a:accent1>
          <a:srgbClr val="3366FF"/>
        </a:accent1>
        <a:accent2>
          <a:srgbClr val="003399"/>
        </a:accent2>
        <a:accent3>
          <a:srgbClr val="AAAAAA"/>
        </a:accent3>
        <a:accent4>
          <a:srgbClr val="8282DA"/>
        </a:accent4>
        <a:accent5>
          <a:srgbClr val="ADB8FF"/>
        </a:accent5>
        <a:accent6>
          <a:srgbClr val="002D8A"/>
        </a:accent6>
        <a:hlink>
          <a:srgbClr val="0099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2">
        <a:dk1>
          <a:srgbClr val="314183"/>
        </a:dk1>
        <a:lt1>
          <a:srgbClr val="FFFFFF"/>
        </a:lt1>
        <a:dk2>
          <a:srgbClr val="0B1E45"/>
        </a:dk2>
        <a:lt2>
          <a:srgbClr val="FFFFFF"/>
        </a:lt2>
        <a:accent1>
          <a:srgbClr val="6666FF"/>
        </a:accent1>
        <a:accent2>
          <a:srgbClr val="0066FF"/>
        </a:accent2>
        <a:accent3>
          <a:srgbClr val="AAABB0"/>
        </a:accent3>
        <a:accent4>
          <a:srgbClr val="DADADA"/>
        </a:accent4>
        <a:accent5>
          <a:srgbClr val="B8B8FF"/>
        </a:accent5>
        <a:accent6>
          <a:srgbClr val="005CE7"/>
        </a:accent6>
        <a:hlink>
          <a:srgbClr val="006699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3">
        <a:dk1>
          <a:srgbClr val="194349"/>
        </a:dk1>
        <a:lt1>
          <a:srgbClr val="FFFFCC"/>
        </a:lt1>
        <a:dk2>
          <a:srgbClr val="006666"/>
        </a:dk2>
        <a:lt2>
          <a:srgbClr val="FFFFFF"/>
        </a:lt2>
        <a:accent1>
          <a:srgbClr val="99CC00"/>
        </a:accent1>
        <a:accent2>
          <a:srgbClr val="00B6B2"/>
        </a:accent2>
        <a:accent3>
          <a:srgbClr val="AAB8B8"/>
        </a:accent3>
        <a:accent4>
          <a:srgbClr val="DADAAE"/>
        </a:accent4>
        <a:accent5>
          <a:srgbClr val="CAE2AA"/>
        </a:accent5>
        <a:accent6>
          <a:srgbClr val="00A5A1"/>
        </a:accent6>
        <a:hlink>
          <a:srgbClr val="669900"/>
        </a:hlink>
        <a:folHlink>
          <a:srgbClr val="66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4">
        <a:dk1>
          <a:srgbClr val="194349"/>
        </a:dk1>
        <a:lt1>
          <a:srgbClr val="FFFFCC"/>
        </a:lt1>
        <a:dk2>
          <a:srgbClr val="0000FF"/>
        </a:dk2>
        <a:lt2>
          <a:srgbClr val="FFFFFF"/>
        </a:lt2>
        <a:accent1>
          <a:srgbClr val="0099FF"/>
        </a:accent1>
        <a:accent2>
          <a:srgbClr val="33CC33"/>
        </a:accent2>
        <a:accent3>
          <a:srgbClr val="AAAAFF"/>
        </a:accent3>
        <a:accent4>
          <a:srgbClr val="DADAAE"/>
        </a:accent4>
        <a:accent5>
          <a:srgbClr val="AACAFF"/>
        </a:accent5>
        <a:accent6>
          <a:srgbClr val="2DB92D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5">
        <a:dk1>
          <a:srgbClr val="194349"/>
        </a:dk1>
        <a:lt1>
          <a:srgbClr val="FFFFCC"/>
        </a:lt1>
        <a:dk2>
          <a:srgbClr val="72A497"/>
        </a:dk2>
        <a:lt2>
          <a:srgbClr val="000000"/>
        </a:lt2>
        <a:accent1>
          <a:srgbClr val="805D32"/>
        </a:accent1>
        <a:accent2>
          <a:srgbClr val="7D2F3C"/>
        </a:accent2>
        <a:accent3>
          <a:srgbClr val="BCCFC9"/>
        </a:accent3>
        <a:accent4>
          <a:srgbClr val="DADAAE"/>
        </a:accent4>
        <a:accent5>
          <a:srgbClr val="C0B6AD"/>
        </a:accent5>
        <a:accent6>
          <a:srgbClr val="712A35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6">
        <a:dk1>
          <a:srgbClr val="1C1C1C"/>
        </a:dk1>
        <a:lt1>
          <a:srgbClr val="FFFFFF"/>
        </a:lt1>
        <a:dk2>
          <a:srgbClr val="710F0F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BB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666699"/>
        </a:hlink>
        <a:folHlink>
          <a:srgbClr val="99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ho 7">
        <a:dk1>
          <a:srgbClr val="336666"/>
        </a:dk1>
        <a:lt1>
          <a:srgbClr val="FFFFFF"/>
        </a:lt1>
        <a:dk2>
          <a:srgbClr val="000000"/>
        </a:dk2>
        <a:lt2>
          <a:srgbClr val="666699"/>
        </a:lt2>
        <a:accent1>
          <a:srgbClr val="99CCCC"/>
        </a:accent1>
        <a:accent2>
          <a:srgbClr val="CCCCCC"/>
        </a:accent2>
        <a:accent3>
          <a:srgbClr val="FFFFFF"/>
        </a:accent3>
        <a:accent4>
          <a:srgbClr val="2A5656"/>
        </a:accent4>
        <a:accent5>
          <a:srgbClr val="CAE2E2"/>
        </a:accent5>
        <a:accent6>
          <a:srgbClr val="B9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8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336699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9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CC33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E2ADAA"/>
        </a:accent5>
        <a:accent6>
          <a:srgbClr val="B98A00"/>
        </a:accent6>
        <a:hlink>
          <a:srgbClr val="CC66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ho 10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666699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B8CA"/>
        </a:accent5>
        <a:accent6>
          <a:srgbClr val="8A8AE7"/>
        </a:accent6>
        <a:hlink>
          <a:srgbClr val="3366FF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Echo</Template>
  <TotalTime>449</TotalTime>
  <Words>361</Words>
  <Application>Microsoft Office PowerPoint</Application>
  <PresentationFormat>On-screen Show (4:3)</PresentationFormat>
  <Paragraphs>103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Wingdings</vt:lpstr>
      <vt:lpstr>Times New Roman</vt:lpstr>
      <vt:lpstr>Geneva</vt:lpstr>
      <vt:lpstr>Echo</vt:lpstr>
      <vt:lpstr>Gantt and PERT charts</vt:lpstr>
      <vt:lpstr>Representing and Scheduling Project Plans</vt:lpstr>
      <vt:lpstr>PowerPoint Presentation</vt:lpstr>
      <vt:lpstr>Graphical diagrams that depict project plans  (a) A Gantt Chart  (b) A PERT chart</vt:lpstr>
      <vt:lpstr>Sample PERT Chart</vt:lpstr>
      <vt:lpstr>PERT Chart or Activity Network in Microsoft Project</vt:lpstr>
      <vt:lpstr>Activities and Events</vt:lpstr>
      <vt:lpstr>Activity Network notation</vt:lpstr>
      <vt:lpstr>Example</vt:lpstr>
      <vt:lpstr>Example</vt:lpstr>
      <vt:lpstr>Critical Path</vt:lpstr>
      <vt:lpstr>Identify the critical path</vt:lpstr>
      <vt:lpstr>Comparison of Gantt and PERT Charts</vt:lpstr>
    </vt:vector>
  </TitlesOfParts>
  <Company>DePaul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Gantt and PERT charts</dc:title>
  <dc:creator>Alan T. Burns</dc:creator>
  <cp:lastModifiedBy>Maw, Sue</cp:lastModifiedBy>
  <cp:revision>8</cp:revision>
  <cp:lastPrinted>2015-02-24T11:11:14Z</cp:lastPrinted>
  <dcterms:created xsi:type="dcterms:W3CDTF">2003-04-08T21:00:56Z</dcterms:created>
  <dcterms:modified xsi:type="dcterms:W3CDTF">2015-10-29T09:45:00Z</dcterms:modified>
</cp:coreProperties>
</file>