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E4D45-B9EF-26B7-FB01-0ABF154C97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6528CFA-C1B8-39CB-4A56-433DCC9872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4C592ED-7996-F94C-D82C-F934A06301A3}"/>
              </a:ext>
            </a:extLst>
          </p:cNvPr>
          <p:cNvSpPr>
            <a:spLocks noGrp="1"/>
          </p:cNvSpPr>
          <p:nvPr>
            <p:ph type="dt" sz="half" idx="10"/>
          </p:nvPr>
        </p:nvSpPr>
        <p:spPr/>
        <p:txBody>
          <a:bodyPr/>
          <a:lstStyle/>
          <a:p>
            <a:fld id="{F7B035C4-00DD-40A7-8A30-A58AC08BBDA2}" type="datetimeFigureOut">
              <a:rPr lang="en-US" smtClean="0"/>
              <a:t>11/9/2025</a:t>
            </a:fld>
            <a:endParaRPr lang="en-US"/>
          </a:p>
        </p:txBody>
      </p:sp>
      <p:sp>
        <p:nvSpPr>
          <p:cNvPr id="5" name="Footer Placeholder 4">
            <a:extLst>
              <a:ext uri="{FF2B5EF4-FFF2-40B4-BE49-F238E27FC236}">
                <a16:creationId xmlns:a16="http://schemas.microsoft.com/office/drawing/2014/main" id="{BCEF63D5-0444-ECE7-C9B5-FA263210FD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2DACEC-409C-9B89-A7D2-D18DCEFD915B}"/>
              </a:ext>
            </a:extLst>
          </p:cNvPr>
          <p:cNvSpPr>
            <a:spLocks noGrp="1"/>
          </p:cNvSpPr>
          <p:nvPr>
            <p:ph type="sldNum" sz="quarter" idx="12"/>
          </p:nvPr>
        </p:nvSpPr>
        <p:spPr/>
        <p:txBody>
          <a:bodyPr/>
          <a:lstStyle/>
          <a:p>
            <a:fld id="{6B7C6D76-41F3-4F75-BF61-CCA78CF7F2CA}" type="slidenum">
              <a:rPr lang="en-US" smtClean="0"/>
              <a:t>‹#›</a:t>
            </a:fld>
            <a:endParaRPr lang="en-US"/>
          </a:p>
        </p:txBody>
      </p:sp>
    </p:spTree>
    <p:extLst>
      <p:ext uri="{BB962C8B-B14F-4D97-AF65-F5344CB8AC3E}">
        <p14:creationId xmlns:p14="http://schemas.microsoft.com/office/powerpoint/2010/main" val="20794810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C73EE-8D49-0F65-E6FE-36C0653A480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7D81DE2-9C0E-D2CB-B38B-870041DB762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A96E3E5-AB9A-F16D-49E1-F3E81EFA1BD3}"/>
              </a:ext>
            </a:extLst>
          </p:cNvPr>
          <p:cNvSpPr>
            <a:spLocks noGrp="1"/>
          </p:cNvSpPr>
          <p:nvPr>
            <p:ph type="dt" sz="half" idx="10"/>
          </p:nvPr>
        </p:nvSpPr>
        <p:spPr/>
        <p:txBody>
          <a:bodyPr/>
          <a:lstStyle/>
          <a:p>
            <a:fld id="{F7B035C4-00DD-40A7-8A30-A58AC08BBDA2}" type="datetimeFigureOut">
              <a:rPr lang="en-US" smtClean="0"/>
              <a:t>11/9/2025</a:t>
            </a:fld>
            <a:endParaRPr lang="en-US"/>
          </a:p>
        </p:txBody>
      </p:sp>
      <p:sp>
        <p:nvSpPr>
          <p:cNvPr id="5" name="Footer Placeholder 4">
            <a:extLst>
              <a:ext uri="{FF2B5EF4-FFF2-40B4-BE49-F238E27FC236}">
                <a16:creationId xmlns:a16="http://schemas.microsoft.com/office/drawing/2014/main" id="{184EC729-C02A-E9D6-FC0D-AA9F2B332C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7E7F39-126D-2292-02CC-3261B7C425BD}"/>
              </a:ext>
            </a:extLst>
          </p:cNvPr>
          <p:cNvSpPr>
            <a:spLocks noGrp="1"/>
          </p:cNvSpPr>
          <p:nvPr>
            <p:ph type="sldNum" sz="quarter" idx="12"/>
          </p:nvPr>
        </p:nvSpPr>
        <p:spPr/>
        <p:txBody>
          <a:bodyPr/>
          <a:lstStyle/>
          <a:p>
            <a:fld id="{6B7C6D76-41F3-4F75-BF61-CCA78CF7F2CA}" type="slidenum">
              <a:rPr lang="en-US" smtClean="0"/>
              <a:t>‹#›</a:t>
            </a:fld>
            <a:endParaRPr lang="en-US"/>
          </a:p>
        </p:txBody>
      </p:sp>
    </p:spTree>
    <p:extLst>
      <p:ext uri="{BB962C8B-B14F-4D97-AF65-F5344CB8AC3E}">
        <p14:creationId xmlns:p14="http://schemas.microsoft.com/office/powerpoint/2010/main" val="42721208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B9D3A-6DF7-8772-1BD0-E35B5799FC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C15E606-5516-01C0-480E-E814B75D1FE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D25F4F-863E-C2F5-C9E4-2508A6CBE0BE}"/>
              </a:ext>
            </a:extLst>
          </p:cNvPr>
          <p:cNvSpPr>
            <a:spLocks noGrp="1"/>
          </p:cNvSpPr>
          <p:nvPr>
            <p:ph type="dt" sz="half" idx="10"/>
          </p:nvPr>
        </p:nvSpPr>
        <p:spPr/>
        <p:txBody>
          <a:bodyPr/>
          <a:lstStyle/>
          <a:p>
            <a:fld id="{F7B035C4-00DD-40A7-8A30-A58AC08BBDA2}" type="datetimeFigureOut">
              <a:rPr lang="en-US" smtClean="0"/>
              <a:t>11/9/2025</a:t>
            </a:fld>
            <a:endParaRPr lang="en-US"/>
          </a:p>
        </p:txBody>
      </p:sp>
      <p:sp>
        <p:nvSpPr>
          <p:cNvPr id="5" name="Footer Placeholder 4">
            <a:extLst>
              <a:ext uri="{FF2B5EF4-FFF2-40B4-BE49-F238E27FC236}">
                <a16:creationId xmlns:a16="http://schemas.microsoft.com/office/drawing/2014/main" id="{72985B72-997C-F01F-8099-D0B09E0373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9C4319-377C-6E63-D202-EC513A451A58}"/>
              </a:ext>
            </a:extLst>
          </p:cNvPr>
          <p:cNvSpPr>
            <a:spLocks noGrp="1"/>
          </p:cNvSpPr>
          <p:nvPr>
            <p:ph type="sldNum" sz="quarter" idx="12"/>
          </p:nvPr>
        </p:nvSpPr>
        <p:spPr/>
        <p:txBody>
          <a:bodyPr/>
          <a:lstStyle/>
          <a:p>
            <a:fld id="{6B7C6D76-41F3-4F75-BF61-CCA78CF7F2CA}" type="slidenum">
              <a:rPr lang="en-US" smtClean="0"/>
              <a:t>‹#›</a:t>
            </a:fld>
            <a:endParaRPr lang="en-US"/>
          </a:p>
        </p:txBody>
      </p:sp>
    </p:spTree>
    <p:extLst>
      <p:ext uri="{BB962C8B-B14F-4D97-AF65-F5344CB8AC3E}">
        <p14:creationId xmlns:p14="http://schemas.microsoft.com/office/powerpoint/2010/main" val="907494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EE271-8858-EE59-CEDB-D0830286751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B42D157-8C0A-9A60-BFE1-851B57082E4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7EEE59-F33A-0D1D-8744-24923A9AEAB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2B72F64-36FC-422C-1E05-397DA0860899}"/>
              </a:ext>
            </a:extLst>
          </p:cNvPr>
          <p:cNvSpPr>
            <a:spLocks noGrp="1"/>
          </p:cNvSpPr>
          <p:nvPr>
            <p:ph type="dt" sz="half" idx="10"/>
          </p:nvPr>
        </p:nvSpPr>
        <p:spPr/>
        <p:txBody>
          <a:bodyPr/>
          <a:lstStyle/>
          <a:p>
            <a:fld id="{F7B035C4-00DD-40A7-8A30-A58AC08BBDA2}" type="datetimeFigureOut">
              <a:rPr lang="en-US" smtClean="0"/>
              <a:t>11/9/2025</a:t>
            </a:fld>
            <a:endParaRPr lang="en-US"/>
          </a:p>
        </p:txBody>
      </p:sp>
      <p:sp>
        <p:nvSpPr>
          <p:cNvPr id="6" name="Footer Placeholder 5">
            <a:extLst>
              <a:ext uri="{FF2B5EF4-FFF2-40B4-BE49-F238E27FC236}">
                <a16:creationId xmlns:a16="http://schemas.microsoft.com/office/drawing/2014/main" id="{239CEB88-E089-51AA-0383-355702A195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DD65A8-D376-3A7F-9DD5-EBFAB2302452}"/>
              </a:ext>
            </a:extLst>
          </p:cNvPr>
          <p:cNvSpPr>
            <a:spLocks noGrp="1"/>
          </p:cNvSpPr>
          <p:nvPr>
            <p:ph type="sldNum" sz="quarter" idx="12"/>
          </p:nvPr>
        </p:nvSpPr>
        <p:spPr/>
        <p:txBody>
          <a:bodyPr/>
          <a:lstStyle/>
          <a:p>
            <a:fld id="{6B7C6D76-41F3-4F75-BF61-CCA78CF7F2CA}" type="slidenum">
              <a:rPr lang="en-US" smtClean="0"/>
              <a:t>‹#›</a:t>
            </a:fld>
            <a:endParaRPr lang="en-US"/>
          </a:p>
        </p:txBody>
      </p:sp>
    </p:spTree>
    <p:extLst>
      <p:ext uri="{BB962C8B-B14F-4D97-AF65-F5344CB8AC3E}">
        <p14:creationId xmlns:p14="http://schemas.microsoft.com/office/powerpoint/2010/main" val="117587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08FA3-EF3B-7EBB-03C5-6F5AF16A49D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27A7AD1-55CF-BEF6-8F60-4B38343FEF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3876AB-1389-FF02-E3B7-FF66F12C56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83465C-68F2-7184-8C21-0F271EEFC3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6A7228-022F-8610-BE5A-43A854BED61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C2E3E76-DE11-550C-0AFE-7CAF3E24F573}"/>
              </a:ext>
            </a:extLst>
          </p:cNvPr>
          <p:cNvSpPr>
            <a:spLocks noGrp="1"/>
          </p:cNvSpPr>
          <p:nvPr>
            <p:ph type="dt" sz="half" idx="10"/>
          </p:nvPr>
        </p:nvSpPr>
        <p:spPr/>
        <p:txBody>
          <a:bodyPr/>
          <a:lstStyle/>
          <a:p>
            <a:fld id="{F7B035C4-00DD-40A7-8A30-A58AC08BBDA2}" type="datetimeFigureOut">
              <a:rPr lang="en-US" smtClean="0"/>
              <a:t>11/9/2025</a:t>
            </a:fld>
            <a:endParaRPr lang="en-US"/>
          </a:p>
        </p:txBody>
      </p:sp>
      <p:sp>
        <p:nvSpPr>
          <p:cNvPr id="8" name="Footer Placeholder 7">
            <a:extLst>
              <a:ext uri="{FF2B5EF4-FFF2-40B4-BE49-F238E27FC236}">
                <a16:creationId xmlns:a16="http://schemas.microsoft.com/office/drawing/2014/main" id="{ADE22F63-794D-2B6F-BDF8-4C25B9A2D7A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16AB7D3-FE0D-7C7C-1D96-6DAD114936BD}"/>
              </a:ext>
            </a:extLst>
          </p:cNvPr>
          <p:cNvSpPr>
            <a:spLocks noGrp="1"/>
          </p:cNvSpPr>
          <p:nvPr>
            <p:ph type="sldNum" sz="quarter" idx="12"/>
          </p:nvPr>
        </p:nvSpPr>
        <p:spPr/>
        <p:txBody>
          <a:bodyPr/>
          <a:lstStyle/>
          <a:p>
            <a:fld id="{6B7C6D76-41F3-4F75-BF61-CCA78CF7F2CA}" type="slidenum">
              <a:rPr lang="en-US" smtClean="0"/>
              <a:t>‹#›</a:t>
            </a:fld>
            <a:endParaRPr lang="en-US"/>
          </a:p>
        </p:txBody>
      </p:sp>
    </p:spTree>
    <p:extLst>
      <p:ext uri="{BB962C8B-B14F-4D97-AF65-F5344CB8AC3E}">
        <p14:creationId xmlns:p14="http://schemas.microsoft.com/office/powerpoint/2010/main" val="24134698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444E7-BB4D-F8BE-FC50-AAA53425EC3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0B9F68B-7717-4C15-AE46-FFBF0306F9EF}"/>
              </a:ext>
            </a:extLst>
          </p:cNvPr>
          <p:cNvSpPr>
            <a:spLocks noGrp="1"/>
          </p:cNvSpPr>
          <p:nvPr>
            <p:ph type="dt" sz="half" idx="10"/>
          </p:nvPr>
        </p:nvSpPr>
        <p:spPr/>
        <p:txBody>
          <a:bodyPr/>
          <a:lstStyle/>
          <a:p>
            <a:fld id="{F7B035C4-00DD-40A7-8A30-A58AC08BBDA2}" type="datetimeFigureOut">
              <a:rPr lang="en-US" smtClean="0"/>
              <a:t>11/9/2025</a:t>
            </a:fld>
            <a:endParaRPr lang="en-US"/>
          </a:p>
        </p:txBody>
      </p:sp>
      <p:sp>
        <p:nvSpPr>
          <p:cNvPr id="4" name="Footer Placeholder 3">
            <a:extLst>
              <a:ext uri="{FF2B5EF4-FFF2-40B4-BE49-F238E27FC236}">
                <a16:creationId xmlns:a16="http://schemas.microsoft.com/office/drawing/2014/main" id="{8B42D495-74ED-1126-AF06-CFE49B9141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750788C-4DAE-D2BC-C280-4862D8CCC4A1}"/>
              </a:ext>
            </a:extLst>
          </p:cNvPr>
          <p:cNvSpPr>
            <a:spLocks noGrp="1"/>
          </p:cNvSpPr>
          <p:nvPr>
            <p:ph type="sldNum" sz="quarter" idx="12"/>
          </p:nvPr>
        </p:nvSpPr>
        <p:spPr/>
        <p:txBody>
          <a:bodyPr/>
          <a:lstStyle/>
          <a:p>
            <a:fld id="{6B7C6D76-41F3-4F75-BF61-CCA78CF7F2CA}" type="slidenum">
              <a:rPr lang="en-US" smtClean="0"/>
              <a:t>‹#›</a:t>
            </a:fld>
            <a:endParaRPr lang="en-US"/>
          </a:p>
        </p:txBody>
      </p:sp>
    </p:spTree>
    <p:extLst>
      <p:ext uri="{BB962C8B-B14F-4D97-AF65-F5344CB8AC3E}">
        <p14:creationId xmlns:p14="http://schemas.microsoft.com/office/powerpoint/2010/main" val="981807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FED561-DB5E-1ED2-2C0C-14E29FB40755}"/>
              </a:ext>
            </a:extLst>
          </p:cNvPr>
          <p:cNvSpPr>
            <a:spLocks noGrp="1"/>
          </p:cNvSpPr>
          <p:nvPr>
            <p:ph type="dt" sz="half" idx="10"/>
          </p:nvPr>
        </p:nvSpPr>
        <p:spPr/>
        <p:txBody>
          <a:bodyPr/>
          <a:lstStyle/>
          <a:p>
            <a:fld id="{F7B035C4-00DD-40A7-8A30-A58AC08BBDA2}" type="datetimeFigureOut">
              <a:rPr lang="en-US" smtClean="0"/>
              <a:t>11/9/2025</a:t>
            </a:fld>
            <a:endParaRPr lang="en-US"/>
          </a:p>
        </p:txBody>
      </p:sp>
      <p:sp>
        <p:nvSpPr>
          <p:cNvPr id="3" name="Footer Placeholder 2">
            <a:extLst>
              <a:ext uri="{FF2B5EF4-FFF2-40B4-BE49-F238E27FC236}">
                <a16:creationId xmlns:a16="http://schemas.microsoft.com/office/drawing/2014/main" id="{1925ED45-F0B7-014D-A97B-7B6858D9709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E5DE69-EE35-185A-6902-40566E7ADA41}"/>
              </a:ext>
            </a:extLst>
          </p:cNvPr>
          <p:cNvSpPr>
            <a:spLocks noGrp="1"/>
          </p:cNvSpPr>
          <p:nvPr>
            <p:ph type="sldNum" sz="quarter" idx="12"/>
          </p:nvPr>
        </p:nvSpPr>
        <p:spPr/>
        <p:txBody>
          <a:bodyPr/>
          <a:lstStyle/>
          <a:p>
            <a:fld id="{6B7C6D76-41F3-4F75-BF61-CCA78CF7F2CA}" type="slidenum">
              <a:rPr lang="en-US" smtClean="0"/>
              <a:t>‹#›</a:t>
            </a:fld>
            <a:endParaRPr lang="en-US"/>
          </a:p>
        </p:txBody>
      </p:sp>
    </p:spTree>
    <p:extLst>
      <p:ext uri="{BB962C8B-B14F-4D97-AF65-F5344CB8AC3E}">
        <p14:creationId xmlns:p14="http://schemas.microsoft.com/office/powerpoint/2010/main" val="1765135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27BB7-5FBB-834B-00F1-476D9E8CC1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A187094-1CB1-A437-E5DC-D5C7797FF0D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6125730-D639-6B39-6BF2-6464B9D192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A1F33F-26AA-A7A2-582F-D07F96A5C0A3}"/>
              </a:ext>
            </a:extLst>
          </p:cNvPr>
          <p:cNvSpPr>
            <a:spLocks noGrp="1"/>
          </p:cNvSpPr>
          <p:nvPr>
            <p:ph type="dt" sz="half" idx="10"/>
          </p:nvPr>
        </p:nvSpPr>
        <p:spPr/>
        <p:txBody>
          <a:bodyPr/>
          <a:lstStyle/>
          <a:p>
            <a:fld id="{F7B035C4-00DD-40A7-8A30-A58AC08BBDA2}" type="datetimeFigureOut">
              <a:rPr lang="en-US" smtClean="0"/>
              <a:t>11/9/2025</a:t>
            </a:fld>
            <a:endParaRPr lang="en-US"/>
          </a:p>
        </p:txBody>
      </p:sp>
      <p:sp>
        <p:nvSpPr>
          <p:cNvPr id="6" name="Footer Placeholder 5">
            <a:extLst>
              <a:ext uri="{FF2B5EF4-FFF2-40B4-BE49-F238E27FC236}">
                <a16:creationId xmlns:a16="http://schemas.microsoft.com/office/drawing/2014/main" id="{298C411C-5746-8A2A-6DE7-798B2133EF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2FFDAF-D68D-985A-D03F-FE7949F72259}"/>
              </a:ext>
            </a:extLst>
          </p:cNvPr>
          <p:cNvSpPr>
            <a:spLocks noGrp="1"/>
          </p:cNvSpPr>
          <p:nvPr>
            <p:ph type="sldNum" sz="quarter" idx="12"/>
          </p:nvPr>
        </p:nvSpPr>
        <p:spPr/>
        <p:txBody>
          <a:bodyPr/>
          <a:lstStyle/>
          <a:p>
            <a:fld id="{6B7C6D76-41F3-4F75-BF61-CCA78CF7F2CA}" type="slidenum">
              <a:rPr lang="en-US" smtClean="0"/>
              <a:t>‹#›</a:t>
            </a:fld>
            <a:endParaRPr lang="en-US"/>
          </a:p>
        </p:txBody>
      </p:sp>
    </p:spTree>
    <p:extLst>
      <p:ext uri="{BB962C8B-B14F-4D97-AF65-F5344CB8AC3E}">
        <p14:creationId xmlns:p14="http://schemas.microsoft.com/office/powerpoint/2010/main" val="102470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3C235-0EBB-0ECA-324E-E1F018FC31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16C40F1-CA8E-7CFD-C344-2C8AB0062E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204CFF9-7003-600C-507B-035E3D69EE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DCFB2C-589D-80F3-869A-560DB0F0ABD7}"/>
              </a:ext>
            </a:extLst>
          </p:cNvPr>
          <p:cNvSpPr>
            <a:spLocks noGrp="1"/>
          </p:cNvSpPr>
          <p:nvPr>
            <p:ph type="dt" sz="half" idx="10"/>
          </p:nvPr>
        </p:nvSpPr>
        <p:spPr/>
        <p:txBody>
          <a:bodyPr/>
          <a:lstStyle/>
          <a:p>
            <a:fld id="{F7B035C4-00DD-40A7-8A30-A58AC08BBDA2}" type="datetimeFigureOut">
              <a:rPr lang="en-US" smtClean="0"/>
              <a:t>11/9/2025</a:t>
            </a:fld>
            <a:endParaRPr lang="en-US"/>
          </a:p>
        </p:txBody>
      </p:sp>
      <p:sp>
        <p:nvSpPr>
          <p:cNvPr id="6" name="Footer Placeholder 5">
            <a:extLst>
              <a:ext uri="{FF2B5EF4-FFF2-40B4-BE49-F238E27FC236}">
                <a16:creationId xmlns:a16="http://schemas.microsoft.com/office/drawing/2014/main" id="{DF7D5998-45C0-86ED-0EF7-F6CBF4947B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EF8CBE9-A7E9-6FBB-26F8-F1D0300087DB}"/>
              </a:ext>
            </a:extLst>
          </p:cNvPr>
          <p:cNvSpPr>
            <a:spLocks noGrp="1"/>
          </p:cNvSpPr>
          <p:nvPr>
            <p:ph type="sldNum" sz="quarter" idx="12"/>
          </p:nvPr>
        </p:nvSpPr>
        <p:spPr/>
        <p:txBody>
          <a:bodyPr/>
          <a:lstStyle/>
          <a:p>
            <a:fld id="{6B7C6D76-41F3-4F75-BF61-CCA78CF7F2CA}" type="slidenum">
              <a:rPr lang="en-US" smtClean="0"/>
              <a:t>‹#›</a:t>
            </a:fld>
            <a:endParaRPr lang="en-US"/>
          </a:p>
        </p:txBody>
      </p:sp>
    </p:spTree>
    <p:extLst>
      <p:ext uri="{BB962C8B-B14F-4D97-AF65-F5344CB8AC3E}">
        <p14:creationId xmlns:p14="http://schemas.microsoft.com/office/powerpoint/2010/main" val="4161815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FAE70-B9B3-2319-3A56-C49AE2BB9A0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8C2FAD-7E67-3456-6ADF-0C3A66A0B55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34173-86C6-A206-68F5-1CEA284308D8}"/>
              </a:ext>
            </a:extLst>
          </p:cNvPr>
          <p:cNvSpPr>
            <a:spLocks noGrp="1"/>
          </p:cNvSpPr>
          <p:nvPr>
            <p:ph type="dt" sz="half" idx="10"/>
          </p:nvPr>
        </p:nvSpPr>
        <p:spPr/>
        <p:txBody>
          <a:bodyPr/>
          <a:lstStyle/>
          <a:p>
            <a:fld id="{F7B035C4-00DD-40A7-8A30-A58AC08BBDA2}" type="datetimeFigureOut">
              <a:rPr lang="en-US" smtClean="0"/>
              <a:t>11/9/2025</a:t>
            </a:fld>
            <a:endParaRPr lang="en-US"/>
          </a:p>
        </p:txBody>
      </p:sp>
      <p:sp>
        <p:nvSpPr>
          <p:cNvPr id="5" name="Footer Placeholder 4">
            <a:extLst>
              <a:ext uri="{FF2B5EF4-FFF2-40B4-BE49-F238E27FC236}">
                <a16:creationId xmlns:a16="http://schemas.microsoft.com/office/drawing/2014/main" id="{6925D2E5-92C9-33A4-FE46-1C83E90635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3DBE15-2111-E4F0-5EC3-91EDC5CE492D}"/>
              </a:ext>
            </a:extLst>
          </p:cNvPr>
          <p:cNvSpPr>
            <a:spLocks noGrp="1"/>
          </p:cNvSpPr>
          <p:nvPr>
            <p:ph type="sldNum" sz="quarter" idx="12"/>
          </p:nvPr>
        </p:nvSpPr>
        <p:spPr/>
        <p:txBody>
          <a:bodyPr/>
          <a:lstStyle/>
          <a:p>
            <a:fld id="{6B7C6D76-41F3-4F75-BF61-CCA78CF7F2CA}" type="slidenum">
              <a:rPr lang="en-US" smtClean="0"/>
              <a:t>‹#›</a:t>
            </a:fld>
            <a:endParaRPr lang="en-US"/>
          </a:p>
        </p:txBody>
      </p:sp>
    </p:spTree>
    <p:extLst>
      <p:ext uri="{BB962C8B-B14F-4D97-AF65-F5344CB8AC3E}">
        <p14:creationId xmlns:p14="http://schemas.microsoft.com/office/powerpoint/2010/main" val="437931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5712D7-F522-D917-44B7-B1A4D4B949C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D180F93-5AFB-8CDE-0CC6-28EE74A64B2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642122-48BC-76BC-93D0-EB4A0F7FBDA5}"/>
              </a:ext>
            </a:extLst>
          </p:cNvPr>
          <p:cNvSpPr>
            <a:spLocks noGrp="1"/>
          </p:cNvSpPr>
          <p:nvPr>
            <p:ph type="dt" sz="half" idx="10"/>
          </p:nvPr>
        </p:nvSpPr>
        <p:spPr/>
        <p:txBody>
          <a:bodyPr/>
          <a:lstStyle/>
          <a:p>
            <a:fld id="{F7B035C4-00DD-40A7-8A30-A58AC08BBDA2}" type="datetimeFigureOut">
              <a:rPr lang="en-US" smtClean="0"/>
              <a:t>11/9/2025</a:t>
            </a:fld>
            <a:endParaRPr lang="en-US"/>
          </a:p>
        </p:txBody>
      </p:sp>
      <p:sp>
        <p:nvSpPr>
          <p:cNvPr id="5" name="Footer Placeholder 4">
            <a:extLst>
              <a:ext uri="{FF2B5EF4-FFF2-40B4-BE49-F238E27FC236}">
                <a16:creationId xmlns:a16="http://schemas.microsoft.com/office/drawing/2014/main" id="{37F10F58-257B-E4FD-6807-215B1D55E3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2B2533-F53B-8975-A4A4-5532F17B8A90}"/>
              </a:ext>
            </a:extLst>
          </p:cNvPr>
          <p:cNvSpPr>
            <a:spLocks noGrp="1"/>
          </p:cNvSpPr>
          <p:nvPr>
            <p:ph type="sldNum" sz="quarter" idx="12"/>
          </p:nvPr>
        </p:nvSpPr>
        <p:spPr/>
        <p:txBody>
          <a:bodyPr/>
          <a:lstStyle/>
          <a:p>
            <a:fld id="{6B7C6D76-41F3-4F75-BF61-CCA78CF7F2CA}" type="slidenum">
              <a:rPr lang="en-US" smtClean="0"/>
              <a:t>‹#›</a:t>
            </a:fld>
            <a:endParaRPr lang="en-US"/>
          </a:p>
        </p:txBody>
      </p:sp>
    </p:spTree>
    <p:extLst>
      <p:ext uri="{BB962C8B-B14F-4D97-AF65-F5344CB8AC3E}">
        <p14:creationId xmlns:p14="http://schemas.microsoft.com/office/powerpoint/2010/main" val="1022002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87EB4F-E6BD-56F8-298C-597E3B127BC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A3016D2-D47A-3AE5-9578-CF370F20E8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2EAC052-9071-B67E-5183-753B7FED67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7B035C4-00DD-40A7-8A30-A58AC08BBDA2}" type="datetimeFigureOut">
              <a:rPr lang="en-US" smtClean="0"/>
              <a:t>11/9/2025</a:t>
            </a:fld>
            <a:endParaRPr lang="en-US"/>
          </a:p>
        </p:txBody>
      </p:sp>
      <p:sp>
        <p:nvSpPr>
          <p:cNvPr id="5" name="Footer Placeholder 4">
            <a:extLst>
              <a:ext uri="{FF2B5EF4-FFF2-40B4-BE49-F238E27FC236}">
                <a16:creationId xmlns:a16="http://schemas.microsoft.com/office/drawing/2014/main" id="{33015F37-709F-9BE5-C70F-570066FD41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2292556-A0DE-0274-E3BE-4B192F7E5F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B7C6D76-41F3-4F75-BF61-CCA78CF7F2CA}" type="slidenum">
              <a:rPr lang="en-US" smtClean="0"/>
              <a:t>‹#›</a:t>
            </a:fld>
            <a:endParaRPr lang="en-US"/>
          </a:p>
        </p:txBody>
      </p:sp>
    </p:spTree>
    <p:extLst>
      <p:ext uri="{BB962C8B-B14F-4D97-AF65-F5344CB8AC3E}">
        <p14:creationId xmlns:p14="http://schemas.microsoft.com/office/powerpoint/2010/main" val="31900552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healthcareers.nhs.uk/explore-roles/allied-health-professionals/roles-allied-health-professions/occupational-therapist" TargetMode="External"/><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hyperlink" Target="https://www.rcot.co.uk/explore-resources/rcot-publications/career-development" TargetMode="External"/><Relationship Id="rId4" Type="http://schemas.openxmlformats.org/officeDocument/2006/relationships/hyperlink" Target="https://www.mindtools.com/amtbj63/swot-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799657D-8129-3764-8230-62472B4BD3B2}"/>
              </a:ext>
            </a:extLst>
          </p:cNvPr>
          <p:cNvPicPr>
            <a:picLocks noChangeAspect="1"/>
          </p:cNvPicPr>
          <p:nvPr/>
        </p:nvPicPr>
        <p:blipFill>
          <a:blip r:embed="rId2"/>
          <a:srcRect l="420" t="64472" r="420" b="31455"/>
          <a:stretch>
            <a:fillRect/>
          </a:stretch>
        </p:blipFill>
        <p:spPr>
          <a:xfrm>
            <a:off x="0" y="5772863"/>
            <a:ext cx="12192000" cy="1085138"/>
          </a:xfrm>
          <a:prstGeom prst="rect">
            <a:avLst/>
          </a:prstGeom>
        </p:spPr>
      </p:pic>
      <p:sp>
        <p:nvSpPr>
          <p:cNvPr id="4" name="TextBox 3">
            <a:extLst>
              <a:ext uri="{FF2B5EF4-FFF2-40B4-BE49-F238E27FC236}">
                <a16:creationId xmlns:a16="http://schemas.microsoft.com/office/drawing/2014/main" id="{37B22E92-F839-B765-8859-16C13546B476}"/>
              </a:ext>
            </a:extLst>
          </p:cNvPr>
          <p:cNvSpPr txBox="1"/>
          <p:nvPr/>
        </p:nvSpPr>
        <p:spPr>
          <a:xfrm>
            <a:off x="1307689" y="1716713"/>
            <a:ext cx="7145539" cy="1938992"/>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Module Title: Professional Career Development within H&amp;SC </a:t>
            </a:r>
          </a:p>
          <a:p>
            <a:r>
              <a:rPr lang="en-US" sz="2000" dirty="0">
                <a:latin typeface="Arial" panose="020B0604020202020204" pitchFamily="34" charset="0"/>
                <a:cs typeface="Arial" panose="020B0604020202020204" pitchFamily="34" charset="0"/>
              </a:rPr>
              <a:t>Module Number: LCHS 4009 (LON)Assignment</a:t>
            </a:r>
          </a:p>
          <a:p>
            <a:r>
              <a:rPr lang="en-US" sz="2000" dirty="0">
                <a:latin typeface="Arial" panose="020B0604020202020204" pitchFamily="34" charset="0"/>
                <a:cs typeface="Arial" panose="020B0604020202020204" pitchFamily="34" charset="0"/>
              </a:rPr>
              <a:t>No: ASSIGNMENT 1</a:t>
            </a:r>
          </a:p>
          <a:p>
            <a:r>
              <a:rPr lang="en-US" sz="2000" dirty="0">
                <a:latin typeface="Arial" panose="020B0604020202020204" pitchFamily="34" charset="0"/>
                <a:cs typeface="Arial" panose="020B0604020202020204" pitchFamily="34" charset="0"/>
              </a:rPr>
              <a:t>Student Name: Melisa Mehmed</a:t>
            </a:r>
          </a:p>
          <a:p>
            <a:r>
              <a:rPr lang="en-US" sz="2000" dirty="0">
                <a:latin typeface="Arial" panose="020B0604020202020204" pitchFamily="34" charset="0"/>
                <a:cs typeface="Arial" panose="020B0604020202020204" pitchFamily="34" charset="0"/>
              </a:rPr>
              <a:t>Student ID: 2430334</a:t>
            </a:r>
          </a:p>
          <a:p>
            <a:r>
              <a:rPr lang="en-US" sz="2000" dirty="0">
                <a:latin typeface="Arial" panose="020B0604020202020204" pitchFamily="34" charset="0"/>
                <a:cs typeface="Arial" panose="020B0604020202020204" pitchFamily="34" charset="0"/>
              </a:rPr>
              <a:t>Lecturer's Name: Odette Jack</a:t>
            </a:r>
          </a:p>
        </p:txBody>
      </p:sp>
    </p:spTree>
    <p:extLst>
      <p:ext uri="{BB962C8B-B14F-4D97-AF65-F5344CB8AC3E}">
        <p14:creationId xmlns:p14="http://schemas.microsoft.com/office/powerpoint/2010/main" val="42062180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9EC863F-E769-121E-26B8-C83B0664356C}"/>
              </a:ext>
            </a:extLst>
          </p:cNvPr>
          <p:cNvPicPr>
            <a:picLocks noChangeAspect="1"/>
          </p:cNvPicPr>
          <p:nvPr/>
        </p:nvPicPr>
        <p:blipFill>
          <a:blip r:embed="rId2"/>
          <a:stretch>
            <a:fillRect/>
          </a:stretch>
        </p:blipFill>
        <p:spPr>
          <a:xfrm>
            <a:off x="0" y="5772912"/>
            <a:ext cx="12192000" cy="1085088"/>
          </a:xfrm>
          <a:prstGeom prst="rect">
            <a:avLst/>
          </a:prstGeom>
        </p:spPr>
      </p:pic>
      <p:sp>
        <p:nvSpPr>
          <p:cNvPr id="4" name="TextBox 3">
            <a:extLst>
              <a:ext uri="{FF2B5EF4-FFF2-40B4-BE49-F238E27FC236}">
                <a16:creationId xmlns:a16="http://schemas.microsoft.com/office/drawing/2014/main" id="{BBC15ADF-21C1-DA24-A246-729CC44294A7}"/>
              </a:ext>
            </a:extLst>
          </p:cNvPr>
          <p:cNvSpPr txBox="1"/>
          <p:nvPr/>
        </p:nvSpPr>
        <p:spPr>
          <a:xfrm>
            <a:off x="2246670" y="1713857"/>
            <a:ext cx="7698659" cy="2369880"/>
          </a:xfrm>
          <a:prstGeom prst="rect">
            <a:avLst/>
          </a:prstGeom>
          <a:noFill/>
        </p:spPr>
        <p:txBody>
          <a:bodyPr wrap="square">
            <a:spAutoFit/>
          </a:bodyPr>
          <a:lstStyle/>
          <a:p>
            <a:r>
              <a:rPr lang="en-US" sz="2800" dirty="0">
                <a:latin typeface="Arial" panose="020B0604020202020204" pitchFamily="34" charset="0"/>
                <a:cs typeface="Arial" panose="020B0604020202020204" pitchFamily="34" charset="0"/>
              </a:rPr>
              <a:t>Acknowledge use of AI</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Before preparing this presentation, I only used AI tools (such as Co-Pilot) to correct my writing and to better understand ideas I found challenging.</a:t>
            </a:r>
          </a:p>
        </p:txBody>
      </p:sp>
    </p:spTree>
    <p:extLst>
      <p:ext uri="{BB962C8B-B14F-4D97-AF65-F5344CB8AC3E}">
        <p14:creationId xmlns:p14="http://schemas.microsoft.com/office/powerpoint/2010/main" val="346926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3B3F7C9-9E07-5002-7A5D-6D546BC00944}"/>
              </a:ext>
            </a:extLst>
          </p:cNvPr>
          <p:cNvPicPr>
            <a:picLocks noChangeAspect="1"/>
          </p:cNvPicPr>
          <p:nvPr/>
        </p:nvPicPr>
        <p:blipFill>
          <a:blip r:embed="rId2"/>
          <a:stretch>
            <a:fillRect/>
          </a:stretch>
        </p:blipFill>
        <p:spPr>
          <a:xfrm>
            <a:off x="0" y="5772912"/>
            <a:ext cx="12192000" cy="1085088"/>
          </a:xfrm>
          <a:prstGeom prst="rect">
            <a:avLst/>
          </a:prstGeom>
        </p:spPr>
      </p:pic>
      <p:sp>
        <p:nvSpPr>
          <p:cNvPr id="4" name="TextBox 3">
            <a:extLst>
              <a:ext uri="{FF2B5EF4-FFF2-40B4-BE49-F238E27FC236}">
                <a16:creationId xmlns:a16="http://schemas.microsoft.com/office/drawing/2014/main" id="{B5905664-5B07-3F2E-0C4B-7B303352BCCD}"/>
              </a:ext>
            </a:extLst>
          </p:cNvPr>
          <p:cNvSpPr txBox="1"/>
          <p:nvPr/>
        </p:nvSpPr>
        <p:spPr>
          <a:xfrm>
            <a:off x="2316753" y="993058"/>
            <a:ext cx="7558493" cy="2954655"/>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Overview</a:t>
            </a:r>
          </a:p>
          <a:p>
            <a:endParaRPr lang="en-US" dirty="0"/>
          </a:p>
          <a:p>
            <a:r>
              <a:rPr lang="en-US" dirty="0">
                <a:latin typeface="Arial" panose="020B0604020202020204" pitchFamily="34" charset="0"/>
                <a:cs typeface="Arial" panose="020B0604020202020204" pitchFamily="34" charset="0"/>
              </a:rPr>
              <a:t>Introduction</a:t>
            </a:r>
          </a:p>
          <a:p>
            <a:r>
              <a:rPr lang="en-US" dirty="0">
                <a:latin typeface="Arial" panose="020B0604020202020204" pitchFamily="34" charset="0"/>
                <a:cs typeface="Arial" panose="020B0604020202020204" pitchFamily="34" charset="0"/>
              </a:rPr>
              <a:t>What is a SWOT analysis and why is it important in personal and professional development?</a:t>
            </a:r>
          </a:p>
          <a:p>
            <a:r>
              <a:rPr lang="en-US" dirty="0">
                <a:latin typeface="Arial" panose="020B0604020202020204" pitchFamily="34" charset="0"/>
                <a:cs typeface="Arial" panose="020B0604020202020204" pitchFamily="34" charset="0"/>
              </a:rPr>
              <a:t>SWOT analysis for future career</a:t>
            </a:r>
          </a:p>
          <a:p>
            <a:r>
              <a:rPr lang="en-US" dirty="0">
                <a:latin typeface="Arial" panose="020B0604020202020204" pitchFamily="34" charset="0"/>
                <a:cs typeface="Arial" panose="020B0604020202020204" pitchFamily="34" charset="0"/>
              </a:rPr>
              <a:t>Using strengths to overcome weaknesses and minimize threats</a:t>
            </a:r>
          </a:p>
          <a:p>
            <a:r>
              <a:rPr lang="en-US" dirty="0">
                <a:latin typeface="Arial" panose="020B0604020202020204" pitchFamily="34" charset="0"/>
                <a:cs typeface="Arial" panose="020B0604020202020204" pitchFamily="34" charset="0"/>
              </a:rPr>
              <a:t>Available opportunities and how I will utilize them with my strengths</a:t>
            </a:r>
          </a:p>
          <a:p>
            <a:r>
              <a:rPr lang="en-US" dirty="0">
                <a:latin typeface="Arial" panose="020B0604020202020204" pitchFamily="34" charset="0"/>
                <a:cs typeface="Arial" panose="020B0604020202020204" pitchFamily="34" charset="0"/>
              </a:rPr>
              <a:t>Conclusion</a:t>
            </a:r>
          </a:p>
          <a:p>
            <a:r>
              <a:rPr lang="en-US"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2153940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F3B3A71-A1B0-1860-06C9-C8FE9096C163}"/>
              </a:ext>
            </a:extLst>
          </p:cNvPr>
          <p:cNvPicPr>
            <a:picLocks noChangeAspect="1"/>
          </p:cNvPicPr>
          <p:nvPr/>
        </p:nvPicPr>
        <p:blipFill>
          <a:blip r:embed="rId2"/>
          <a:stretch>
            <a:fillRect/>
          </a:stretch>
        </p:blipFill>
        <p:spPr>
          <a:xfrm>
            <a:off x="0" y="5772912"/>
            <a:ext cx="12192000" cy="1085088"/>
          </a:xfrm>
          <a:prstGeom prst="rect">
            <a:avLst/>
          </a:prstGeom>
        </p:spPr>
      </p:pic>
      <p:sp>
        <p:nvSpPr>
          <p:cNvPr id="4" name="TextBox 3">
            <a:extLst>
              <a:ext uri="{FF2B5EF4-FFF2-40B4-BE49-F238E27FC236}">
                <a16:creationId xmlns:a16="http://schemas.microsoft.com/office/drawing/2014/main" id="{7AD40A18-E323-8B8D-8E0F-DF55B9789C30}"/>
              </a:ext>
            </a:extLst>
          </p:cNvPr>
          <p:cNvSpPr txBox="1"/>
          <p:nvPr/>
        </p:nvSpPr>
        <p:spPr>
          <a:xfrm>
            <a:off x="1257299" y="1739338"/>
            <a:ext cx="8022888" cy="2369880"/>
          </a:xfrm>
          <a:prstGeom prst="rect">
            <a:avLst/>
          </a:prstGeom>
          <a:noFill/>
        </p:spPr>
        <p:txBody>
          <a:bodyPr wrap="square">
            <a:spAutoFit/>
          </a:bodyPr>
          <a:lstStyle/>
          <a:p>
            <a:r>
              <a:rPr lang="en-US" sz="2800" dirty="0"/>
              <a:t>Introduction</a:t>
            </a:r>
          </a:p>
          <a:p>
            <a:endParaRPr lang="en-US" sz="2000" dirty="0"/>
          </a:p>
          <a:p>
            <a:endParaRPr lang="en-US" sz="2000" dirty="0"/>
          </a:p>
          <a:p>
            <a:r>
              <a:rPr lang="en-US" sz="2000" dirty="0"/>
              <a:t>Hello My name is Melisa Mehmed, and I am a Health and Social Care student.</a:t>
            </a:r>
          </a:p>
          <a:p>
            <a:r>
              <a:rPr lang="en-US" sz="2000" dirty="0"/>
              <a:t> I want to become an Occupational Therapist and work on the schools  to help people improve their well-being and independence. </a:t>
            </a:r>
          </a:p>
        </p:txBody>
      </p:sp>
    </p:spTree>
    <p:extLst>
      <p:ext uri="{BB962C8B-B14F-4D97-AF65-F5344CB8AC3E}">
        <p14:creationId xmlns:p14="http://schemas.microsoft.com/office/powerpoint/2010/main" val="2180146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5F22EF4-EE5E-CBF8-0D61-6BD180B39CEB}"/>
              </a:ext>
            </a:extLst>
          </p:cNvPr>
          <p:cNvPicPr>
            <a:picLocks noChangeAspect="1"/>
          </p:cNvPicPr>
          <p:nvPr/>
        </p:nvPicPr>
        <p:blipFill>
          <a:blip r:embed="rId2"/>
          <a:stretch>
            <a:fillRect/>
          </a:stretch>
        </p:blipFill>
        <p:spPr>
          <a:xfrm>
            <a:off x="0" y="5772912"/>
            <a:ext cx="12192000" cy="1085088"/>
          </a:xfrm>
          <a:prstGeom prst="rect">
            <a:avLst/>
          </a:prstGeom>
        </p:spPr>
      </p:pic>
      <p:sp>
        <p:nvSpPr>
          <p:cNvPr id="4" name="TextBox 3">
            <a:extLst>
              <a:ext uri="{FF2B5EF4-FFF2-40B4-BE49-F238E27FC236}">
                <a16:creationId xmlns:a16="http://schemas.microsoft.com/office/drawing/2014/main" id="{2B553F4A-E89E-010A-FABB-97853DE40E4F}"/>
              </a:ext>
            </a:extLst>
          </p:cNvPr>
          <p:cNvSpPr txBox="1"/>
          <p:nvPr/>
        </p:nvSpPr>
        <p:spPr>
          <a:xfrm>
            <a:off x="575553" y="818959"/>
            <a:ext cx="10846341" cy="4370427"/>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What is a SWOT Analysis?</a:t>
            </a:r>
          </a:p>
          <a:p>
            <a:r>
              <a:rPr lang="en-US" dirty="0"/>
              <a:t> </a:t>
            </a:r>
            <a:r>
              <a:rPr lang="en-US" dirty="0">
                <a:latin typeface="Arial" panose="020B0604020202020204" pitchFamily="34" charset="0"/>
                <a:cs typeface="Arial" panose="020B0604020202020204" pitchFamily="34" charset="0"/>
              </a:rPr>
              <a:t>A SWOT Analysis is a method used to identify your strengths, weaknesses, opportunities, and threats, and to help you differentiate them. </a:t>
            </a:r>
          </a:p>
          <a:p>
            <a:r>
              <a:rPr lang="en-US" dirty="0">
                <a:latin typeface="Arial" panose="020B0604020202020204" pitchFamily="34" charset="0"/>
                <a:cs typeface="Arial" panose="020B0604020202020204" pitchFamily="34" charset="0"/>
              </a:rPr>
              <a:t>It helps you reflect on what you're good at, where you can improve yourself, compare your different qualities, and identify external opportunities you can capitalize on, as well as the challenges you might face. </a:t>
            </a:r>
          </a:p>
          <a:p>
            <a:r>
              <a:rPr lang="en-US" dirty="0">
                <a:latin typeface="Arial" panose="020B0604020202020204" pitchFamily="34" charset="0"/>
                <a:cs typeface="Arial" panose="020B0604020202020204" pitchFamily="34" charset="0"/>
              </a:rPr>
              <a:t>Being aware of this accelerates your progress in every aspect. It helps you set realistic goals and create a plan for development and success.</a:t>
            </a:r>
          </a:p>
          <a:p>
            <a:endParaRPr lang="en-US"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 Why is a SWOT Analysis Important? </a:t>
            </a:r>
          </a:p>
          <a:p>
            <a:r>
              <a:rPr lang="en-US" dirty="0">
                <a:latin typeface="Arial" panose="020B0604020202020204" pitchFamily="34" charset="0"/>
                <a:cs typeface="Arial" panose="020B0604020202020204" pitchFamily="34" charset="0"/>
              </a:rPr>
              <a:t>You understand your talents and limitations, thus shaping your personality in every way.</a:t>
            </a:r>
          </a:p>
          <a:p>
            <a:r>
              <a:rPr lang="en-US" dirty="0">
                <a:latin typeface="Arial" panose="020B0604020202020204" pitchFamily="34" charset="0"/>
                <a:cs typeface="Arial" panose="020B0604020202020204" pitchFamily="34" charset="0"/>
              </a:rPr>
              <a:t> It guides your career planning by showing you which skills or experiences you need to develop.</a:t>
            </a:r>
          </a:p>
          <a:p>
            <a:r>
              <a:rPr lang="en-US" dirty="0">
                <a:latin typeface="Arial" panose="020B0604020202020204" pitchFamily="34" charset="0"/>
                <a:cs typeface="Arial" panose="020B0604020202020204" pitchFamily="34" charset="0"/>
              </a:rPr>
              <a:t> SWOT also helps you develop in daily life. </a:t>
            </a:r>
          </a:p>
          <a:p>
            <a:r>
              <a:rPr lang="en-US" dirty="0">
                <a:latin typeface="Arial" panose="020B0604020202020204" pitchFamily="34" charset="0"/>
                <a:cs typeface="Arial" panose="020B0604020202020204" pitchFamily="34" charset="0"/>
              </a:rPr>
              <a:t>It shows you where you need to improve and helps you see how you can enhance these strengths (Mind Tools2023). </a:t>
            </a:r>
          </a:p>
        </p:txBody>
      </p:sp>
    </p:spTree>
    <p:extLst>
      <p:ext uri="{BB962C8B-B14F-4D97-AF65-F5344CB8AC3E}">
        <p14:creationId xmlns:p14="http://schemas.microsoft.com/office/powerpoint/2010/main" val="4137062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C630CF-F4B4-250A-0026-6222A792C4FA}"/>
              </a:ext>
            </a:extLst>
          </p:cNvPr>
          <p:cNvPicPr>
            <a:picLocks noChangeAspect="1"/>
          </p:cNvPicPr>
          <p:nvPr/>
        </p:nvPicPr>
        <p:blipFill>
          <a:blip r:embed="rId2"/>
          <a:stretch>
            <a:fillRect/>
          </a:stretch>
        </p:blipFill>
        <p:spPr>
          <a:xfrm>
            <a:off x="0" y="5772912"/>
            <a:ext cx="12192000" cy="1085088"/>
          </a:xfrm>
          <a:prstGeom prst="rect">
            <a:avLst/>
          </a:prstGeom>
        </p:spPr>
      </p:pic>
      <p:sp>
        <p:nvSpPr>
          <p:cNvPr id="3" name="Rectangle 2">
            <a:extLst>
              <a:ext uri="{FF2B5EF4-FFF2-40B4-BE49-F238E27FC236}">
                <a16:creationId xmlns:a16="http://schemas.microsoft.com/office/drawing/2014/main" id="{16AA744D-70A4-782F-6C3C-30F2C84268B8}"/>
              </a:ext>
            </a:extLst>
          </p:cNvPr>
          <p:cNvSpPr/>
          <p:nvPr/>
        </p:nvSpPr>
        <p:spPr>
          <a:xfrm>
            <a:off x="710119" y="1254868"/>
            <a:ext cx="4426085" cy="1614792"/>
          </a:xfrm>
          <a:prstGeom prst="rect">
            <a:avLst/>
          </a:prstGeom>
          <a:solidFill>
            <a:schemeClr val="tx2">
              <a:lumMod val="25000"/>
              <a:lumOff val="75000"/>
            </a:schemeClr>
          </a:solidFill>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FAB189FE-3461-84DB-CD77-117F0C6C6348}"/>
              </a:ext>
            </a:extLst>
          </p:cNvPr>
          <p:cNvSpPr/>
          <p:nvPr/>
        </p:nvSpPr>
        <p:spPr>
          <a:xfrm>
            <a:off x="710119" y="3429000"/>
            <a:ext cx="4426085" cy="1614792"/>
          </a:xfrm>
          <a:prstGeom prst="rect">
            <a:avLst/>
          </a:prstGeom>
          <a:solidFill>
            <a:schemeClr val="accent2">
              <a:lumMod val="60000"/>
              <a:lumOff val="40000"/>
            </a:schemeClr>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D4DF4B6-AE24-9472-13EA-FE1813428072}"/>
              </a:ext>
            </a:extLst>
          </p:cNvPr>
          <p:cNvSpPr/>
          <p:nvPr/>
        </p:nvSpPr>
        <p:spPr>
          <a:xfrm>
            <a:off x="6391072" y="1254868"/>
            <a:ext cx="4426085" cy="1614792"/>
          </a:xfrm>
          <a:prstGeom prst="rect">
            <a:avLst/>
          </a:prstGeom>
          <a:solidFill>
            <a:schemeClr val="accent3">
              <a:lumMod val="40000"/>
              <a:lumOff val="60000"/>
            </a:schemeClr>
          </a:solidFill>
          <a:ln>
            <a:solidFill>
              <a:schemeClr val="accent3">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7A2939CF-002A-FEA7-C750-11420A8876C6}"/>
              </a:ext>
            </a:extLst>
          </p:cNvPr>
          <p:cNvSpPr/>
          <p:nvPr/>
        </p:nvSpPr>
        <p:spPr>
          <a:xfrm>
            <a:off x="6391073" y="3429000"/>
            <a:ext cx="4426084" cy="1614792"/>
          </a:xfrm>
          <a:prstGeom prst="rect">
            <a:avLst/>
          </a:prstGeom>
          <a:solidFill>
            <a:schemeClr val="accent5">
              <a:lumMod val="40000"/>
              <a:lumOff val="60000"/>
            </a:schemeClr>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8D88101-10D3-B28A-0CA0-609CC3C3E7F6}"/>
              </a:ext>
            </a:extLst>
          </p:cNvPr>
          <p:cNvSpPr/>
          <p:nvPr/>
        </p:nvSpPr>
        <p:spPr>
          <a:xfrm>
            <a:off x="5710136" y="822442"/>
            <a:ext cx="90792" cy="4717915"/>
          </a:xfrm>
          <a:prstGeom prst="rect">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6F4E0A1-479B-1CFB-1C26-650CF658F25D}"/>
              </a:ext>
            </a:extLst>
          </p:cNvPr>
          <p:cNvSpPr/>
          <p:nvPr/>
        </p:nvSpPr>
        <p:spPr>
          <a:xfrm>
            <a:off x="447473" y="3142261"/>
            <a:ext cx="10904706" cy="78276"/>
          </a:xfrm>
          <a:prstGeom prst="rect">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1EF89F6C-B6BE-8881-705E-A77E4292FC70}"/>
              </a:ext>
            </a:extLst>
          </p:cNvPr>
          <p:cNvSpPr txBox="1"/>
          <p:nvPr/>
        </p:nvSpPr>
        <p:spPr>
          <a:xfrm>
            <a:off x="447473" y="114555"/>
            <a:ext cx="7101192" cy="707886"/>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Describe your own Strengths, Weaknesses, Opportunities, and Threats </a:t>
            </a:r>
          </a:p>
        </p:txBody>
      </p:sp>
      <p:sp>
        <p:nvSpPr>
          <p:cNvPr id="12" name="TextBox 11">
            <a:extLst>
              <a:ext uri="{FF2B5EF4-FFF2-40B4-BE49-F238E27FC236}">
                <a16:creationId xmlns:a16="http://schemas.microsoft.com/office/drawing/2014/main" id="{E0E902AA-6D66-C9D9-0CFF-736E916DD0B3}"/>
              </a:ext>
            </a:extLst>
          </p:cNvPr>
          <p:cNvSpPr txBox="1"/>
          <p:nvPr/>
        </p:nvSpPr>
        <p:spPr>
          <a:xfrm>
            <a:off x="792805" y="1254868"/>
            <a:ext cx="6094378" cy="369332"/>
          </a:xfrm>
          <a:prstGeom prst="rect">
            <a:avLst/>
          </a:prstGeom>
          <a:noFill/>
        </p:spPr>
        <p:txBody>
          <a:bodyPr wrap="square">
            <a:spAutoFit/>
          </a:bodyPr>
          <a:lstStyle/>
          <a:p>
            <a:r>
              <a:rPr lang="en-US" dirty="0"/>
              <a:t>Strengths:</a:t>
            </a:r>
          </a:p>
        </p:txBody>
      </p:sp>
      <p:sp>
        <p:nvSpPr>
          <p:cNvPr id="14" name="TextBox 13">
            <a:extLst>
              <a:ext uri="{FF2B5EF4-FFF2-40B4-BE49-F238E27FC236}">
                <a16:creationId xmlns:a16="http://schemas.microsoft.com/office/drawing/2014/main" id="{39C484C1-5381-F8C3-09C4-9CB17D71D130}"/>
              </a:ext>
            </a:extLst>
          </p:cNvPr>
          <p:cNvSpPr txBox="1"/>
          <p:nvPr/>
        </p:nvSpPr>
        <p:spPr>
          <a:xfrm>
            <a:off x="710119" y="3400431"/>
            <a:ext cx="6094378" cy="369332"/>
          </a:xfrm>
          <a:prstGeom prst="rect">
            <a:avLst/>
          </a:prstGeom>
          <a:noFill/>
        </p:spPr>
        <p:txBody>
          <a:bodyPr wrap="square">
            <a:spAutoFit/>
          </a:bodyPr>
          <a:lstStyle/>
          <a:p>
            <a:r>
              <a:rPr lang="en-US" dirty="0"/>
              <a:t>Opportunities:</a:t>
            </a:r>
          </a:p>
        </p:txBody>
      </p:sp>
      <p:sp>
        <p:nvSpPr>
          <p:cNvPr id="16" name="TextBox 15">
            <a:extLst>
              <a:ext uri="{FF2B5EF4-FFF2-40B4-BE49-F238E27FC236}">
                <a16:creationId xmlns:a16="http://schemas.microsoft.com/office/drawing/2014/main" id="{E5AA71F3-610A-09A0-0C1C-E406D098DEB3}"/>
              </a:ext>
            </a:extLst>
          </p:cNvPr>
          <p:cNvSpPr txBox="1"/>
          <p:nvPr/>
        </p:nvSpPr>
        <p:spPr>
          <a:xfrm>
            <a:off x="6402421" y="3227450"/>
            <a:ext cx="6094378" cy="646331"/>
          </a:xfrm>
          <a:prstGeom prst="rect">
            <a:avLst/>
          </a:prstGeom>
          <a:noFill/>
        </p:spPr>
        <p:txBody>
          <a:bodyPr wrap="square">
            <a:spAutoFit/>
          </a:bodyPr>
          <a:lstStyle/>
          <a:p>
            <a:endParaRPr lang="en-US" dirty="0"/>
          </a:p>
          <a:p>
            <a:r>
              <a:rPr lang="en-US" dirty="0"/>
              <a:t>Threats:</a:t>
            </a:r>
          </a:p>
        </p:txBody>
      </p:sp>
      <p:sp>
        <p:nvSpPr>
          <p:cNvPr id="18" name="TextBox 17">
            <a:extLst>
              <a:ext uri="{FF2B5EF4-FFF2-40B4-BE49-F238E27FC236}">
                <a16:creationId xmlns:a16="http://schemas.microsoft.com/office/drawing/2014/main" id="{B36C833F-E24B-A82F-B420-79B30A71F264}"/>
              </a:ext>
            </a:extLst>
          </p:cNvPr>
          <p:cNvSpPr txBox="1"/>
          <p:nvPr/>
        </p:nvSpPr>
        <p:spPr>
          <a:xfrm>
            <a:off x="6418843" y="1230626"/>
            <a:ext cx="6235430" cy="369332"/>
          </a:xfrm>
          <a:prstGeom prst="rect">
            <a:avLst/>
          </a:prstGeom>
          <a:noFill/>
        </p:spPr>
        <p:txBody>
          <a:bodyPr wrap="square">
            <a:spAutoFit/>
          </a:bodyPr>
          <a:lstStyle/>
          <a:p>
            <a:r>
              <a:rPr lang="en-US" dirty="0"/>
              <a:t>Weaknesses: </a:t>
            </a:r>
          </a:p>
        </p:txBody>
      </p:sp>
      <p:sp>
        <p:nvSpPr>
          <p:cNvPr id="20" name="TextBox 19">
            <a:extLst>
              <a:ext uri="{FF2B5EF4-FFF2-40B4-BE49-F238E27FC236}">
                <a16:creationId xmlns:a16="http://schemas.microsoft.com/office/drawing/2014/main" id="{1FF5B1C8-8234-3CDA-EAD9-60DD9D9CBF9D}"/>
              </a:ext>
            </a:extLst>
          </p:cNvPr>
          <p:cNvSpPr txBox="1"/>
          <p:nvPr/>
        </p:nvSpPr>
        <p:spPr>
          <a:xfrm>
            <a:off x="792805" y="1648442"/>
            <a:ext cx="6303522" cy="923330"/>
          </a:xfrm>
          <a:prstGeom prst="rect">
            <a:avLst/>
          </a:prstGeom>
          <a:noFill/>
        </p:spPr>
        <p:txBody>
          <a:bodyPr wrap="square">
            <a:spAutoFit/>
          </a:bodyPr>
          <a:lstStyle/>
          <a:p>
            <a:r>
              <a:rPr lang="en-US" dirty="0"/>
              <a:t>1.Empathy </a:t>
            </a:r>
          </a:p>
          <a:p>
            <a:r>
              <a:rPr lang="en-US" dirty="0"/>
              <a:t>2.Problem Solving</a:t>
            </a:r>
          </a:p>
          <a:p>
            <a:r>
              <a:rPr lang="en-US" dirty="0"/>
              <a:t>3.Creativity</a:t>
            </a:r>
          </a:p>
        </p:txBody>
      </p:sp>
      <p:sp>
        <p:nvSpPr>
          <p:cNvPr id="22" name="TextBox 21">
            <a:extLst>
              <a:ext uri="{FF2B5EF4-FFF2-40B4-BE49-F238E27FC236}">
                <a16:creationId xmlns:a16="http://schemas.microsoft.com/office/drawing/2014/main" id="{E3556B15-A1A0-FE4F-6019-60FB38464B56}"/>
              </a:ext>
            </a:extLst>
          </p:cNvPr>
          <p:cNvSpPr txBox="1"/>
          <p:nvPr/>
        </p:nvSpPr>
        <p:spPr>
          <a:xfrm>
            <a:off x="6402421" y="3829080"/>
            <a:ext cx="6303522" cy="923330"/>
          </a:xfrm>
          <a:prstGeom prst="rect">
            <a:avLst/>
          </a:prstGeom>
          <a:noFill/>
        </p:spPr>
        <p:txBody>
          <a:bodyPr wrap="square">
            <a:spAutoFit/>
          </a:bodyPr>
          <a:lstStyle/>
          <a:p>
            <a:r>
              <a:rPr lang="en-US" dirty="0"/>
              <a:t>1.Low motivation</a:t>
            </a:r>
          </a:p>
          <a:p>
            <a:r>
              <a:rPr lang="en-US" dirty="0"/>
              <a:t>2.Fear off failure </a:t>
            </a:r>
          </a:p>
          <a:p>
            <a:r>
              <a:rPr lang="en-US" dirty="0"/>
              <a:t>3.Language barrier</a:t>
            </a:r>
          </a:p>
        </p:txBody>
      </p:sp>
      <p:sp>
        <p:nvSpPr>
          <p:cNvPr id="24" name="TextBox 23">
            <a:extLst>
              <a:ext uri="{FF2B5EF4-FFF2-40B4-BE49-F238E27FC236}">
                <a16:creationId xmlns:a16="http://schemas.microsoft.com/office/drawing/2014/main" id="{0C50A77E-2530-B0C2-1D0E-69045F3B94D8}"/>
              </a:ext>
            </a:extLst>
          </p:cNvPr>
          <p:cNvSpPr txBox="1"/>
          <p:nvPr/>
        </p:nvSpPr>
        <p:spPr>
          <a:xfrm>
            <a:off x="758758" y="3766604"/>
            <a:ext cx="6371616" cy="1200329"/>
          </a:xfrm>
          <a:prstGeom prst="rect">
            <a:avLst/>
          </a:prstGeom>
          <a:noFill/>
        </p:spPr>
        <p:txBody>
          <a:bodyPr wrap="square">
            <a:spAutoFit/>
          </a:bodyPr>
          <a:lstStyle/>
          <a:p>
            <a:r>
              <a:rPr lang="en-US" dirty="0"/>
              <a:t>1.Personal development</a:t>
            </a:r>
          </a:p>
          <a:p>
            <a:r>
              <a:rPr lang="en-US" dirty="0"/>
              <a:t>2.Volunteering</a:t>
            </a:r>
          </a:p>
          <a:p>
            <a:r>
              <a:rPr lang="en-US" dirty="0"/>
              <a:t>3.Travel experiences</a:t>
            </a:r>
          </a:p>
          <a:p>
            <a:endParaRPr lang="en-US" dirty="0"/>
          </a:p>
        </p:txBody>
      </p:sp>
      <p:sp>
        <p:nvSpPr>
          <p:cNvPr id="26" name="TextBox 25">
            <a:extLst>
              <a:ext uri="{FF2B5EF4-FFF2-40B4-BE49-F238E27FC236}">
                <a16:creationId xmlns:a16="http://schemas.microsoft.com/office/drawing/2014/main" id="{B7CC9B8F-9C55-1890-38C9-4A3325600639}"/>
              </a:ext>
            </a:extLst>
          </p:cNvPr>
          <p:cNvSpPr txBox="1"/>
          <p:nvPr/>
        </p:nvSpPr>
        <p:spPr>
          <a:xfrm>
            <a:off x="6477001" y="1589125"/>
            <a:ext cx="6371616" cy="923330"/>
          </a:xfrm>
          <a:prstGeom prst="rect">
            <a:avLst/>
          </a:prstGeom>
          <a:noFill/>
        </p:spPr>
        <p:txBody>
          <a:bodyPr wrap="square">
            <a:spAutoFit/>
          </a:bodyPr>
          <a:lstStyle/>
          <a:p>
            <a:r>
              <a:rPr lang="en-US" dirty="0"/>
              <a:t>1.Difficulty handling stress</a:t>
            </a:r>
          </a:p>
          <a:p>
            <a:r>
              <a:rPr lang="en-US" dirty="0"/>
              <a:t>2.Lack of confidence </a:t>
            </a:r>
          </a:p>
          <a:p>
            <a:r>
              <a:rPr lang="en-US" dirty="0"/>
              <a:t>3.Emotional thinking</a:t>
            </a:r>
          </a:p>
        </p:txBody>
      </p:sp>
    </p:spTree>
    <p:extLst>
      <p:ext uri="{BB962C8B-B14F-4D97-AF65-F5344CB8AC3E}">
        <p14:creationId xmlns:p14="http://schemas.microsoft.com/office/powerpoint/2010/main" val="263412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D4F8D14-D7A2-0434-7CA7-7E38761C47AA}"/>
              </a:ext>
            </a:extLst>
          </p:cNvPr>
          <p:cNvPicPr>
            <a:picLocks noChangeAspect="1"/>
          </p:cNvPicPr>
          <p:nvPr/>
        </p:nvPicPr>
        <p:blipFill>
          <a:blip r:embed="rId2"/>
          <a:stretch>
            <a:fillRect/>
          </a:stretch>
        </p:blipFill>
        <p:spPr>
          <a:xfrm>
            <a:off x="0" y="5772912"/>
            <a:ext cx="12192000" cy="1085088"/>
          </a:xfrm>
          <a:prstGeom prst="rect">
            <a:avLst/>
          </a:prstGeom>
        </p:spPr>
      </p:pic>
      <p:sp>
        <p:nvSpPr>
          <p:cNvPr id="4" name="TextBox 3">
            <a:extLst>
              <a:ext uri="{FF2B5EF4-FFF2-40B4-BE49-F238E27FC236}">
                <a16:creationId xmlns:a16="http://schemas.microsoft.com/office/drawing/2014/main" id="{FEBE7F29-4200-05EE-4236-F582CDE5A99E}"/>
              </a:ext>
            </a:extLst>
          </p:cNvPr>
          <p:cNvSpPr txBox="1"/>
          <p:nvPr/>
        </p:nvSpPr>
        <p:spPr>
          <a:xfrm>
            <a:off x="599767" y="1412428"/>
            <a:ext cx="10736826" cy="3293209"/>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•Empathy: First and foremost, empathy is crucial. I want to establish a deep connection with children and young people, build trust, and understand their emotional needs.  This helps me overcome communication difficulties due to the language barrier because empathy expresses my concern beyond words, helping me provide support not just by talking and listening, but by experiencing and seeing through scenarios.</a:t>
            </a:r>
          </a:p>
          <a:p>
            <a:r>
              <a:rPr lang="en-US" sz="1600" dirty="0">
                <a:latin typeface="Arial" panose="020B0604020202020204" pitchFamily="34" charset="0"/>
                <a:cs typeface="Arial" panose="020B0604020202020204" pitchFamily="34" charset="0"/>
              </a:rPr>
              <a:t> </a:t>
            </a:r>
          </a:p>
          <a:p>
            <a:r>
              <a:rPr lang="en-US" sz="1600" dirty="0">
                <a:latin typeface="Arial" panose="020B0604020202020204" pitchFamily="34" charset="0"/>
                <a:cs typeface="Arial" panose="020B0604020202020204" pitchFamily="34" charset="0"/>
              </a:rPr>
              <a:t>•Creativity: I want to design fun and engaging therapeutic activities that motivate students to develop their independence and well-being, so they can be visually and mentally creative and engage with multiple perspectives.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•Leadership Skills: Promoting teamwork and consistency in children's care plans by mentoring small groups This supports my self-confidence and reduces the occasional overthinking when making decisions.</a:t>
            </a:r>
          </a:p>
          <a:p>
            <a:r>
              <a:rPr lang="en-US" sz="1600" dirty="0">
                <a:latin typeface="Arial" panose="020B0604020202020204" pitchFamily="34" charset="0"/>
                <a:cs typeface="Arial" panose="020B0604020202020204" pitchFamily="34" charset="0"/>
              </a:rPr>
              <a:t> </a:t>
            </a:r>
          </a:p>
          <a:p>
            <a:r>
              <a:rPr lang="en-US" sz="1600" dirty="0">
                <a:latin typeface="Arial" panose="020B0604020202020204" pitchFamily="34" charset="0"/>
                <a:cs typeface="Arial" panose="020B0604020202020204" pitchFamily="34" charset="0"/>
              </a:rPr>
              <a:t>•Reflective Practice: Managing overthinking helps me learn from each experience, so I feel more in control and less stressed. This helps me develop professionally and emotionally in the school environment.</a:t>
            </a:r>
          </a:p>
        </p:txBody>
      </p:sp>
      <p:sp>
        <p:nvSpPr>
          <p:cNvPr id="6" name="TextBox 5">
            <a:extLst>
              <a:ext uri="{FF2B5EF4-FFF2-40B4-BE49-F238E27FC236}">
                <a16:creationId xmlns:a16="http://schemas.microsoft.com/office/drawing/2014/main" id="{55CD0310-8A06-5311-405A-7D583224F04F}"/>
              </a:ext>
            </a:extLst>
          </p:cNvPr>
          <p:cNvSpPr txBox="1"/>
          <p:nvPr/>
        </p:nvSpPr>
        <p:spPr>
          <a:xfrm>
            <a:off x="1686337" y="0"/>
            <a:ext cx="8563687" cy="707886"/>
          </a:xfrm>
          <a:prstGeom prst="rect">
            <a:avLst/>
          </a:prstGeom>
          <a:noFill/>
        </p:spPr>
        <p:txBody>
          <a:bodyPr wrap="square">
            <a:spAutoFit/>
          </a:bodyPr>
          <a:lstStyle/>
          <a:p>
            <a:pPr algn="ctr"/>
            <a:r>
              <a:rPr lang="en-US" sz="2000" dirty="0">
                <a:latin typeface="Arial" panose="020B0604020202020204" pitchFamily="34" charset="0"/>
                <a:cs typeface="Arial" panose="020B0604020202020204" pitchFamily="34" charset="0"/>
              </a:rPr>
              <a:t>How can I use my strengths to overcome my weaknesses and reduce possible threats in my future career?</a:t>
            </a:r>
          </a:p>
        </p:txBody>
      </p:sp>
    </p:spTree>
    <p:extLst>
      <p:ext uri="{BB962C8B-B14F-4D97-AF65-F5344CB8AC3E}">
        <p14:creationId xmlns:p14="http://schemas.microsoft.com/office/powerpoint/2010/main" val="2398827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664CA93-4555-16A5-5201-40796D9A4B39}"/>
              </a:ext>
            </a:extLst>
          </p:cNvPr>
          <p:cNvPicPr>
            <a:picLocks noChangeAspect="1"/>
          </p:cNvPicPr>
          <p:nvPr/>
        </p:nvPicPr>
        <p:blipFill>
          <a:blip r:embed="rId2"/>
          <a:stretch>
            <a:fillRect/>
          </a:stretch>
        </p:blipFill>
        <p:spPr>
          <a:xfrm>
            <a:off x="0" y="5772912"/>
            <a:ext cx="12192000" cy="1085088"/>
          </a:xfrm>
          <a:prstGeom prst="rect">
            <a:avLst/>
          </a:prstGeom>
        </p:spPr>
      </p:pic>
      <p:sp>
        <p:nvSpPr>
          <p:cNvPr id="4" name="TextBox 3">
            <a:extLst>
              <a:ext uri="{FF2B5EF4-FFF2-40B4-BE49-F238E27FC236}">
                <a16:creationId xmlns:a16="http://schemas.microsoft.com/office/drawing/2014/main" id="{4B20719A-7FB3-6543-4379-21471464AFF5}"/>
              </a:ext>
            </a:extLst>
          </p:cNvPr>
          <p:cNvSpPr txBox="1"/>
          <p:nvPr/>
        </p:nvSpPr>
        <p:spPr>
          <a:xfrm>
            <a:off x="612032" y="1152358"/>
            <a:ext cx="10736906" cy="1815882"/>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 Volunteering in Child or Youth Projects: Participating in youth clubs or mental health support programs can help young people gain self-confidence and independence. I can also use my creative skills to design activities, thus supporting children's development and fostering their creative thinking.</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NHS or Community Internships: Internships in schools, clinics, or local NHS services would be a great way to put my empathy into practice. This will help me improve my English, become more comfortable in the community, (NHS Health Careers (2024). </a:t>
            </a:r>
          </a:p>
        </p:txBody>
      </p:sp>
      <p:sp>
        <p:nvSpPr>
          <p:cNvPr id="6" name="TextBox 5">
            <a:extLst>
              <a:ext uri="{FF2B5EF4-FFF2-40B4-BE49-F238E27FC236}">
                <a16:creationId xmlns:a16="http://schemas.microsoft.com/office/drawing/2014/main" id="{C960CFD7-1DCC-F917-FA8E-FBD04333BE4D}"/>
              </a:ext>
            </a:extLst>
          </p:cNvPr>
          <p:cNvSpPr txBox="1"/>
          <p:nvPr/>
        </p:nvSpPr>
        <p:spPr>
          <a:xfrm>
            <a:off x="615273" y="255631"/>
            <a:ext cx="9812778" cy="830997"/>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What opportunities are available to you, and how do you utilize them with your strengths?</a:t>
            </a:r>
          </a:p>
        </p:txBody>
      </p:sp>
      <p:sp>
        <p:nvSpPr>
          <p:cNvPr id="8" name="TextBox 7">
            <a:extLst>
              <a:ext uri="{FF2B5EF4-FFF2-40B4-BE49-F238E27FC236}">
                <a16:creationId xmlns:a16="http://schemas.microsoft.com/office/drawing/2014/main" id="{5F5627F6-5D73-2E8B-32A5-CF8399C1222B}"/>
              </a:ext>
            </a:extLst>
          </p:cNvPr>
          <p:cNvSpPr txBox="1"/>
          <p:nvPr/>
        </p:nvSpPr>
        <p:spPr>
          <a:xfrm>
            <a:off x="610411" y="3339524"/>
            <a:ext cx="10971177" cy="2062103"/>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 School Internships and Volunteering: Volunteering in out-of-school settings also contributes significantly to developing open-mindedness and empathy. Experiencing different ideas and environments helps me adapt more quickly to any environment.</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Education and Training Opportunities: By participating in occupational therapy courses, workshops, and Continuing Professional Development (CPD) programs, I can develop my confidence and professional knowledge, thereby gain a broader understanding of the profession and strengthen my leadership skills (Royal College of Occupational Therapists 2022 ).</a:t>
            </a:r>
          </a:p>
        </p:txBody>
      </p:sp>
    </p:spTree>
    <p:extLst>
      <p:ext uri="{BB962C8B-B14F-4D97-AF65-F5344CB8AC3E}">
        <p14:creationId xmlns:p14="http://schemas.microsoft.com/office/powerpoint/2010/main" val="3113089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078E93F-1261-52C4-ABEC-8FEC9CDEFE37}"/>
              </a:ext>
            </a:extLst>
          </p:cNvPr>
          <p:cNvPicPr>
            <a:picLocks noChangeAspect="1"/>
          </p:cNvPicPr>
          <p:nvPr/>
        </p:nvPicPr>
        <p:blipFill>
          <a:blip r:embed="rId2"/>
          <a:stretch>
            <a:fillRect/>
          </a:stretch>
        </p:blipFill>
        <p:spPr>
          <a:xfrm>
            <a:off x="0" y="5772912"/>
            <a:ext cx="12192000" cy="1085088"/>
          </a:xfrm>
          <a:prstGeom prst="rect">
            <a:avLst/>
          </a:prstGeom>
        </p:spPr>
      </p:pic>
      <p:sp>
        <p:nvSpPr>
          <p:cNvPr id="4" name="TextBox 3">
            <a:extLst>
              <a:ext uri="{FF2B5EF4-FFF2-40B4-BE49-F238E27FC236}">
                <a16:creationId xmlns:a16="http://schemas.microsoft.com/office/drawing/2014/main" id="{F89D4010-8DBA-30C8-88CB-06FC71244C7D}"/>
              </a:ext>
            </a:extLst>
          </p:cNvPr>
          <p:cNvSpPr txBox="1"/>
          <p:nvPr/>
        </p:nvSpPr>
        <p:spPr>
          <a:xfrm>
            <a:off x="770917" y="559500"/>
            <a:ext cx="7281702" cy="4093428"/>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Conclusion</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Overall using SWOT analysis very useful to understand your  Strengths, Weaknesses, Opportunities, and Threats and improve your self by knowing what your skills and improvement areas are .</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33402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19379D2-C895-BBB7-7466-FC1617BB52EC}"/>
              </a:ext>
            </a:extLst>
          </p:cNvPr>
          <p:cNvPicPr>
            <a:picLocks noChangeAspect="1"/>
          </p:cNvPicPr>
          <p:nvPr/>
        </p:nvPicPr>
        <p:blipFill>
          <a:blip r:embed="rId2"/>
          <a:stretch>
            <a:fillRect/>
          </a:stretch>
        </p:blipFill>
        <p:spPr>
          <a:xfrm>
            <a:off x="0" y="5772912"/>
            <a:ext cx="12192000" cy="1085088"/>
          </a:xfrm>
          <a:prstGeom prst="rect">
            <a:avLst/>
          </a:prstGeom>
        </p:spPr>
      </p:pic>
      <p:sp>
        <p:nvSpPr>
          <p:cNvPr id="4" name="TextBox 3">
            <a:extLst>
              <a:ext uri="{FF2B5EF4-FFF2-40B4-BE49-F238E27FC236}">
                <a16:creationId xmlns:a16="http://schemas.microsoft.com/office/drawing/2014/main" id="{4354D6A5-43FD-BB00-347C-A19F94BA1948}"/>
              </a:ext>
            </a:extLst>
          </p:cNvPr>
          <p:cNvSpPr txBox="1"/>
          <p:nvPr/>
        </p:nvSpPr>
        <p:spPr>
          <a:xfrm>
            <a:off x="517998" y="491407"/>
            <a:ext cx="6094378" cy="584775"/>
          </a:xfrm>
          <a:prstGeom prst="rect">
            <a:avLst/>
          </a:prstGeom>
          <a:noFill/>
        </p:spPr>
        <p:txBody>
          <a:bodyPr wrap="square">
            <a:spAutoFit/>
          </a:bodyPr>
          <a:lstStyle/>
          <a:p>
            <a:r>
              <a:rPr lang="en-US" sz="3200" dirty="0">
                <a:latin typeface="Arial" panose="020B0604020202020204" pitchFamily="34" charset="0"/>
                <a:cs typeface="Arial" panose="020B0604020202020204" pitchFamily="34" charset="0"/>
              </a:rPr>
              <a:t>Reference List</a:t>
            </a:r>
          </a:p>
        </p:txBody>
      </p:sp>
      <p:sp>
        <p:nvSpPr>
          <p:cNvPr id="6" name="TextBox 5">
            <a:extLst>
              <a:ext uri="{FF2B5EF4-FFF2-40B4-BE49-F238E27FC236}">
                <a16:creationId xmlns:a16="http://schemas.microsoft.com/office/drawing/2014/main" id="{A4F34D3F-D678-C899-1AD6-3079FF64AA27}"/>
              </a:ext>
            </a:extLst>
          </p:cNvPr>
          <p:cNvSpPr txBox="1"/>
          <p:nvPr/>
        </p:nvSpPr>
        <p:spPr>
          <a:xfrm>
            <a:off x="1668372" y="1525595"/>
            <a:ext cx="8635730" cy="4524315"/>
          </a:xfrm>
          <a:prstGeom prst="rect">
            <a:avLst/>
          </a:prstGeom>
          <a:noFill/>
        </p:spPr>
        <p:txBody>
          <a:bodyPr wrap="square">
            <a:spAutoFit/>
          </a:bodyPr>
          <a:lstStyle/>
          <a:p>
            <a:r>
              <a:rPr lang="en-US" dirty="0"/>
              <a:t>NHS Health Careers (2024)</a:t>
            </a:r>
          </a:p>
          <a:p>
            <a:r>
              <a:rPr lang="en-US" dirty="0">
                <a:hlinkClick r:id="rId3"/>
              </a:rPr>
              <a:t>https://www.healthcareers.nhs.uk/explore-roles/allied-health-professionals/roles-allied-health-professions/occupational-therapist</a:t>
            </a:r>
            <a:endParaRPr lang="en-US" dirty="0"/>
          </a:p>
          <a:p>
            <a:endParaRPr lang="en-US" dirty="0"/>
          </a:p>
          <a:p>
            <a:r>
              <a:rPr lang="en-US" dirty="0"/>
              <a:t>Mind Tools. (2023). SWOT Analysis </a:t>
            </a:r>
          </a:p>
          <a:p>
            <a:r>
              <a:rPr lang="en-US" dirty="0">
                <a:hlinkClick r:id="rId4"/>
              </a:rPr>
              <a:t>https://www.mindtools.com/amtbj63/swot-analysis</a:t>
            </a:r>
            <a:endParaRPr lang="en-US" dirty="0"/>
          </a:p>
          <a:p>
            <a:endParaRPr lang="en-US" dirty="0"/>
          </a:p>
          <a:p>
            <a:endParaRPr lang="en-US" dirty="0"/>
          </a:p>
          <a:p>
            <a:r>
              <a:rPr lang="en-US" dirty="0"/>
              <a:t> Royal College of Occupational Therapists 2022 </a:t>
            </a:r>
          </a:p>
          <a:p>
            <a:r>
              <a:rPr lang="en-US" dirty="0">
                <a:hlinkClick r:id="rId5"/>
              </a:rPr>
              <a:t>https://www.rcot.co.uk/explore-resources/rcot-publications/career-development</a:t>
            </a:r>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2625437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393</TotalTime>
  <Words>882</Words>
  <Application>Microsoft Office PowerPoint</Application>
  <PresentationFormat>Widescreen</PresentationFormat>
  <Paragraphs>90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Melisa Mehmed</dc:creator>
  <cp:lastModifiedBy>Melisa Turhan Mehmed (2430334)</cp:lastModifiedBy>
  <cp:revision>8</cp:revision>
  <dcterms:created xsi:type="dcterms:W3CDTF">2025-11-07T22:37:33Z</dcterms:created>
  <dcterms:modified xsi:type="dcterms:W3CDTF">2025-11-09T13:33:32Z</dcterms:modified>
</cp:coreProperties>
</file>